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8E146-4C5B-4BEA-8CCC-C52818D93F1F}" type="datetimeFigureOut">
              <a:rPr lang="es-AR" smtClean="0"/>
              <a:t>28/05/2013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F877B-7D99-413F-BEFC-BD482F68FB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3427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F877B-7D99-413F-BEFC-BD482F68FB84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9932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DBAF-B1C1-453D-9221-72E839A2B22A}" type="datetimeFigureOut">
              <a:rPr lang="es-AR" smtClean="0"/>
              <a:t>28/05/2013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1D78-7E00-41B0-A8CA-C85BF59773A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833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DBAF-B1C1-453D-9221-72E839A2B22A}" type="datetimeFigureOut">
              <a:rPr lang="es-AR" smtClean="0"/>
              <a:t>28/05/2013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1D78-7E00-41B0-A8CA-C85BF59773A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50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DBAF-B1C1-453D-9221-72E839A2B22A}" type="datetimeFigureOut">
              <a:rPr lang="es-AR" smtClean="0"/>
              <a:t>28/05/2013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1D78-7E00-41B0-A8CA-C85BF59773A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130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DBAF-B1C1-453D-9221-72E839A2B22A}" type="datetimeFigureOut">
              <a:rPr lang="es-AR" smtClean="0"/>
              <a:t>28/05/2013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1D78-7E00-41B0-A8CA-C85BF59773A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440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DBAF-B1C1-453D-9221-72E839A2B22A}" type="datetimeFigureOut">
              <a:rPr lang="es-AR" smtClean="0"/>
              <a:t>28/05/2013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1D78-7E00-41B0-A8CA-C85BF59773A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531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DBAF-B1C1-453D-9221-72E839A2B22A}" type="datetimeFigureOut">
              <a:rPr lang="es-AR" smtClean="0"/>
              <a:t>28/05/2013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1D78-7E00-41B0-A8CA-C85BF59773A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7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DBAF-B1C1-453D-9221-72E839A2B22A}" type="datetimeFigureOut">
              <a:rPr lang="es-AR" smtClean="0"/>
              <a:t>28/05/2013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1D78-7E00-41B0-A8CA-C85BF59773A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732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DBAF-B1C1-453D-9221-72E839A2B22A}" type="datetimeFigureOut">
              <a:rPr lang="es-AR" smtClean="0"/>
              <a:t>28/05/2013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1D78-7E00-41B0-A8CA-C85BF59773A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86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DBAF-B1C1-453D-9221-72E839A2B22A}" type="datetimeFigureOut">
              <a:rPr lang="es-AR" smtClean="0"/>
              <a:t>28/05/2013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1D78-7E00-41B0-A8CA-C85BF59773A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13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DBAF-B1C1-453D-9221-72E839A2B22A}" type="datetimeFigureOut">
              <a:rPr lang="es-AR" smtClean="0"/>
              <a:t>28/05/2013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1D78-7E00-41B0-A8CA-C85BF59773A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002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DBAF-B1C1-453D-9221-72E839A2B22A}" type="datetimeFigureOut">
              <a:rPr lang="es-AR" smtClean="0"/>
              <a:t>28/05/2013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1D78-7E00-41B0-A8CA-C85BF59773A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870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4DBAF-B1C1-453D-9221-72E839A2B22A}" type="datetimeFigureOut">
              <a:rPr lang="es-AR" smtClean="0"/>
              <a:t>28/05/2013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91D78-7E00-41B0-A8CA-C85BF59773A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2560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b="1" dirty="0">
                <a:solidFill>
                  <a:srgbClr val="FFFF00"/>
                </a:solidFill>
              </a:rPr>
              <a:t>X Jornadas Nacionales del Sector Público 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345704"/>
          </a:xfrm>
        </p:spPr>
        <p:txBody>
          <a:bodyPr/>
          <a:lstStyle/>
          <a:p>
            <a:r>
              <a:rPr lang="es-AR" b="1" dirty="0" smtClean="0">
                <a:solidFill>
                  <a:schemeClr val="tx1"/>
                </a:solidFill>
              </a:rPr>
              <a:t>SALTA</a:t>
            </a:r>
          </a:p>
          <a:p>
            <a:r>
              <a:rPr lang="es-AR" b="1" dirty="0" smtClean="0">
                <a:solidFill>
                  <a:schemeClr val="tx1"/>
                </a:solidFill>
              </a:rPr>
              <a:t>JUNIO 2013</a:t>
            </a:r>
            <a:endParaRPr lang="es-A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280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sz="4400" b="1" dirty="0" smtClean="0"/>
              <a:t>PIDAMOS:</a:t>
            </a:r>
            <a:endParaRPr lang="es-AR" sz="4400" b="1" dirty="0"/>
          </a:p>
          <a:p>
            <a:r>
              <a:rPr lang="es-AR" sz="4400" b="1" dirty="0" smtClean="0"/>
              <a:t>tener  </a:t>
            </a:r>
            <a:r>
              <a:rPr lang="es-AR" sz="4400" b="1" dirty="0"/>
              <a:t>la </a:t>
            </a:r>
            <a:r>
              <a:rPr lang="es-AR" sz="4400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decisión</a:t>
            </a:r>
            <a:r>
              <a:rPr lang="es-AR" sz="4400" b="1" dirty="0"/>
              <a:t> para cambiar lo que hay que cambiar; </a:t>
            </a:r>
            <a:endParaRPr lang="es-AR" sz="4400" b="1" dirty="0" smtClean="0"/>
          </a:p>
          <a:p>
            <a:r>
              <a:rPr lang="es-AR" sz="4400" b="1" dirty="0" smtClean="0"/>
              <a:t>el </a:t>
            </a:r>
            <a:r>
              <a:rPr lang="es-AR" sz="4400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coraje</a:t>
            </a:r>
            <a:r>
              <a:rPr lang="es-AR" sz="4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s-AR" sz="4400" b="1" dirty="0"/>
              <a:t>para dejar como está lo que no se debe cambiar, </a:t>
            </a:r>
            <a:endParaRPr lang="es-AR" sz="4400" b="1" dirty="0" smtClean="0"/>
          </a:p>
          <a:p>
            <a:r>
              <a:rPr lang="es-AR" sz="4400" b="1" dirty="0" smtClean="0"/>
              <a:t>la </a:t>
            </a:r>
            <a:r>
              <a:rPr lang="es-AR" sz="4400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inteligencia</a:t>
            </a:r>
            <a:r>
              <a:rPr lang="es-AR" sz="4400" b="1" dirty="0"/>
              <a:t> de distinguir lo uno de lo otro.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70245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AR" dirty="0" smtClean="0"/>
          </a:p>
          <a:p>
            <a:pPr marL="0" indent="0" algn="ctr">
              <a:buNone/>
            </a:pPr>
            <a:endParaRPr lang="es-AR" dirty="0"/>
          </a:p>
          <a:p>
            <a:pPr marL="0" indent="0" algn="ctr">
              <a:buNone/>
            </a:pPr>
            <a:r>
              <a:rPr lang="es-AR" sz="4400" b="1" dirty="0" smtClean="0">
                <a:solidFill>
                  <a:srgbClr val="FFFF00"/>
                </a:solidFill>
              </a:rPr>
              <a:t>MUCHAS GRACIAS</a:t>
            </a:r>
          </a:p>
          <a:p>
            <a:endParaRPr lang="es-AR" sz="4400" b="1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s-AR" sz="4400" b="1" dirty="0" smtClean="0">
                <a:solidFill>
                  <a:srgbClr val="FFFF00"/>
                </a:solidFill>
              </a:rPr>
              <a:t>SALTA</a:t>
            </a:r>
            <a:endParaRPr lang="es-AR" sz="4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73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endParaRPr lang="es-AR" dirty="0" smtClean="0"/>
          </a:p>
          <a:p>
            <a:pPr algn="ctr"/>
            <a:endParaRPr lang="es-AR" dirty="0"/>
          </a:p>
          <a:p>
            <a:pPr algn="ctr"/>
            <a:endParaRPr lang="es-AR" dirty="0" smtClean="0"/>
          </a:p>
          <a:p>
            <a:pPr marL="0" indent="0" algn="ctr">
              <a:buNone/>
            </a:pPr>
            <a:r>
              <a:rPr lang="es-AR" sz="4400" b="1" dirty="0">
                <a:solidFill>
                  <a:srgbClr val="FFFF00"/>
                </a:solidFill>
              </a:rPr>
              <a:t>Desafíos del Sistema de Contabilidad </a:t>
            </a:r>
            <a:r>
              <a:rPr lang="es-AR" sz="4400" b="1" dirty="0" smtClean="0">
                <a:solidFill>
                  <a:srgbClr val="FFFF00"/>
                </a:solidFill>
              </a:rPr>
              <a:t>Gubernamental</a:t>
            </a:r>
          </a:p>
          <a:p>
            <a:pPr marL="0" indent="0" algn="ctr">
              <a:buNone/>
            </a:pPr>
            <a:endParaRPr lang="es-AR" sz="4400" b="1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s-AR" sz="4400" b="1" dirty="0" smtClean="0">
                <a:solidFill>
                  <a:srgbClr val="FFFF00"/>
                </a:solidFill>
              </a:rPr>
              <a:t>                                </a:t>
            </a:r>
            <a:r>
              <a:rPr lang="es-AR" sz="2400" b="1" dirty="0" smtClean="0">
                <a:solidFill>
                  <a:srgbClr val="FFFF00"/>
                </a:solidFill>
              </a:rPr>
              <a:t>DR. CÉSAR SERGIO DURO</a:t>
            </a:r>
          </a:p>
          <a:p>
            <a:pPr marL="0" indent="0" algn="r">
              <a:buNone/>
            </a:pPr>
            <a:r>
              <a:rPr lang="es-AR" sz="2400" b="1" dirty="0" smtClean="0">
                <a:solidFill>
                  <a:srgbClr val="FFFF00"/>
                </a:solidFill>
              </a:rPr>
              <a:t>CONTADOR GENERAL DE LA NACIÓN</a:t>
            </a:r>
            <a:endParaRPr lang="es-AR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66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endParaRPr lang="es-AR" dirty="0"/>
          </a:p>
          <a:p>
            <a:pPr algn="just"/>
            <a:r>
              <a:rPr lang="es-AR" sz="4400" b="1" dirty="0" smtClean="0"/>
              <a:t>La </a:t>
            </a:r>
            <a:r>
              <a:rPr lang="es-AR" sz="4400" b="1" dirty="0"/>
              <a:t>no adopción, sin reservas, de determinados </a:t>
            </a:r>
            <a:r>
              <a:rPr lang="es-AR" sz="4400" b="1" i="1" dirty="0"/>
              <a:t>principios contables generalmente aceptados</a:t>
            </a:r>
            <a:r>
              <a:rPr lang="es-AR" sz="4400" b="1" dirty="0"/>
              <a:t>, no significa – ni podría significar- que tales principios deben ser ignorados. </a:t>
            </a:r>
          </a:p>
        </p:txBody>
      </p:sp>
    </p:spTree>
    <p:extLst>
      <p:ext uri="{BB962C8B-B14F-4D97-AF65-F5344CB8AC3E}">
        <p14:creationId xmlns:p14="http://schemas.microsoft.com/office/powerpoint/2010/main" val="278860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s-AR" dirty="0" smtClean="0"/>
          </a:p>
          <a:p>
            <a:pPr algn="ctr"/>
            <a:endParaRPr lang="es-AR" dirty="0"/>
          </a:p>
          <a:p>
            <a:pPr algn="just"/>
            <a:r>
              <a:rPr lang="es-AR" b="1" dirty="0" smtClean="0"/>
              <a:t>De </a:t>
            </a:r>
            <a:r>
              <a:rPr lang="es-AR" b="1" dirty="0"/>
              <a:t>ninguna </a:t>
            </a:r>
            <a:r>
              <a:rPr lang="es-AR" b="1" dirty="0" smtClean="0"/>
              <a:t>manera, el sector público debe </a:t>
            </a:r>
            <a:r>
              <a:rPr lang="es-AR" b="1" dirty="0"/>
              <a:t>cerrarse ante el avance técnico, sino </a:t>
            </a:r>
            <a:r>
              <a:rPr lang="es-AR" b="1" i="1" dirty="0"/>
              <a:t>ponerse a tono</a:t>
            </a:r>
            <a:r>
              <a:rPr lang="es-AR" b="1" dirty="0"/>
              <a:t> con tales avances</a:t>
            </a:r>
          </a:p>
        </p:txBody>
      </p:sp>
    </p:spTree>
    <p:extLst>
      <p:ext uri="{BB962C8B-B14F-4D97-AF65-F5344CB8AC3E}">
        <p14:creationId xmlns:p14="http://schemas.microsoft.com/office/powerpoint/2010/main" val="187561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s-AR" dirty="0" smtClean="0"/>
          </a:p>
          <a:p>
            <a:r>
              <a:rPr lang="es-AR" b="1" dirty="0" smtClean="0"/>
              <a:t>“</a:t>
            </a:r>
            <a:r>
              <a:rPr lang="es-ES_tradnl" sz="4400" b="1" i="1" dirty="0"/>
              <a:t>La pretensión de aplicar a la hacienda pública procedimientos y técnicas válidos para la hacienda privada en cuanto menos peligrosa, porque los fines son distintos</a:t>
            </a:r>
            <a:r>
              <a:rPr lang="es-ES_tradnl" b="1" i="1" dirty="0" smtClean="0"/>
              <a:t>.” </a:t>
            </a:r>
          </a:p>
          <a:p>
            <a:endParaRPr lang="es-ES_tradnl" i="1" dirty="0"/>
          </a:p>
          <a:p>
            <a:pPr algn="r"/>
            <a:r>
              <a:rPr lang="es-ES_tradnl" i="1" dirty="0" smtClean="0"/>
              <a:t>Dr. Cayetano </a:t>
            </a:r>
            <a:r>
              <a:rPr lang="es-ES_tradnl" i="1" dirty="0" err="1" smtClean="0"/>
              <a:t>Licciardo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44493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4400" i="1" u="sng" dirty="0" smtClean="0"/>
              <a:t>PRIMER DESAFÍO</a:t>
            </a:r>
            <a:endParaRPr lang="es-AR" sz="4400" i="1" u="sng" dirty="0"/>
          </a:p>
          <a:p>
            <a:endParaRPr lang="es-AR" sz="4400" i="1" u="sng" dirty="0" smtClean="0"/>
          </a:p>
          <a:p>
            <a:pPr algn="ctr"/>
            <a:r>
              <a:rPr lang="es-AR" sz="4400" b="1" dirty="0"/>
              <a:t>D</a:t>
            </a:r>
            <a:r>
              <a:rPr lang="es-AR" sz="4400" b="1" dirty="0" smtClean="0"/>
              <a:t>esarrollar </a:t>
            </a:r>
            <a:r>
              <a:rPr lang="es-AR" sz="4400" b="1" dirty="0"/>
              <a:t>un marco normativo por y para  el sector público</a:t>
            </a:r>
            <a:endParaRPr lang="es-AR" sz="4400" b="1" i="1" u="sng" dirty="0"/>
          </a:p>
        </p:txBody>
      </p:sp>
    </p:spTree>
    <p:extLst>
      <p:ext uri="{BB962C8B-B14F-4D97-AF65-F5344CB8AC3E}">
        <p14:creationId xmlns:p14="http://schemas.microsoft.com/office/powerpoint/2010/main" val="1584669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4400" i="1" u="sng" dirty="0" smtClean="0"/>
              <a:t>SEGUNDO DESAFÍO</a:t>
            </a:r>
          </a:p>
          <a:p>
            <a:endParaRPr lang="es-AR" sz="4400" i="1" u="sng" dirty="0"/>
          </a:p>
          <a:p>
            <a:pPr algn="ctr"/>
            <a:r>
              <a:rPr lang="es-AR" sz="4400" dirty="0" smtClean="0"/>
              <a:t>Reforzar el nivel educativo</a:t>
            </a:r>
            <a:endParaRPr lang="es-AR" sz="4400" dirty="0"/>
          </a:p>
        </p:txBody>
      </p:sp>
    </p:spTree>
    <p:extLst>
      <p:ext uri="{BB962C8B-B14F-4D97-AF65-F5344CB8AC3E}">
        <p14:creationId xmlns:p14="http://schemas.microsoft.com/office/powerpoint/2010/main" val="198889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4400" b="1" i="1" u="sng" dirty="0" smtClean="0"/>
              <a:t>TERCER DESAFÍO</a:t>
            </a:r>
          </a:p>
          <a:p>
            <a:endParaRPr lang="es-AR" sz="4400" b="1" i="1" u="sng" dirty="0"/>
          </a:p>
          <a:p>
            <a:r>
              <a:rPr lang="es-AR" sz="4400" b="1" dirty="0" smtClean="0"/>
              <a:t>Determinar la composición y naturaleza del patrimonio público</a:t>
            </a:r>
            <a:endParaRPr lang="es-AR" sz="4400" b="1" dirty="0"/>
          </a:p>
        </p:txBody>
      </p:sp>
    </p:spTree>
    <p:extLst>
      <p:ext uri="{BB962C8B-B14F-4D97-AF65-F5344CB8AC3E}">
        <p14:creationId xmlns:p14="http://schemas.microsoft.com/office/powerpoint/2010/main" val="2888218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4400" i="1" u="sng" dirty="0" smtClean="0"/>
              <a:t>CUARTO </a:t>
            </a:r>
            <a:r>
              <a:rPr lang="es-AR" sz="4400" i="1" u="sng" dirty="0" smtClean="0"/>
              <a:t>DESAFÍO:</a:t>
            </a:r>
          </a:p>
          <a:p>
            <a:endParaRPr lang="es-AR" sz="4400" b="1" dirty="0" smtClean="0"/>
          </a:p>
          <a:p>
            <a:r>
              <a:rPr lang="es-AR" sz="4400" b="1" dirty="0" smtClean="0"/>
              <a:t>Superar los intereses personales o institucionales, mediante la participación de todos los interesados</a:t>
            </a:r>
            <a:endParaRPr lang="es-AR" sz="4400" b="1" dirty="0"/>
          </a:p>
        </p:txBody>
      </p:sp>
    </p:spTree>
    <p:extLst>
      <p:ext uri="{BB962C8B-B14F-4D97-AF65-F5344CB8AC3E}">
        <p14:creationId xmlns:p14="http://schemas.microsoft.com/office/powerpoint/2010/main" val="13655668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191</Words>
  <Application>Microsoft Office PowerPoint</Application>
  <PresentationFormat>Presentación en pantalla (4:3)</PresentationFormat>
  <Paragraphs>41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X Jornadas Nacionales del Sector Público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 Jornadas Nacionales del Sector Público </dc:title>
  <dc:creator>Cesar Duro</dc:creator>
  <cp:lastModifiedBy>Cesar Duro</cp:lastModifiedBy>
  <cp:revision>13</cp:revision>
  <dcterms:created xsi:type="dcterms:W3CDTF">2013-05-28T21:20:52Z</dcterms:created>
  <dcterms:modified xsi:type="dcterms:W3CDTF">2013-05-28T22:28:32Z</dcterms:modified>
</cp:coreProperties>
</file>