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2" r:id="rId1"/>
  </p:sldMasterIdLst>
  <p:notesMasterIdLst>
    <p:notesMasterId r:id="rId30"/>
  </p:notesMasterIdLst>
  <p:sldIdLst>
    <p:sldId id="324" r:id="rId2"/>
    <p:sldId id="306" r:id="rId3"/>
    <p:sldId id="258" r:id="rId4"/>
    <p:sldId id="325" r:id="rId5"/>
    <p:sldId id="316" r:id="rId6"/>
    <p:sldId id="288" r:id="rId7"/>
    <p:sldId id="320" r:id="rId8"/>
    <p:sldId id="321" r:id="rId9"/>
    <p:sldId id="319" r:id="rId10"/>
    <p:sldId id="279" r:id="rId11"/>
    <p:sldId id="287" r:id="rId12"/>
    <p:sldId id="260" r:id="rId13"/>
    <p:sldId id="263" r:id="rId14"/>
    <p:sldId id="291" r:id="rId15"/>
    <p:sldId id="294" r:id="rId16"/>
    <p:sldId id="327" r:id="rId17"/>
    <p:sldId id="328" r:id="rId18"/>
    <p:sldId id="311" r:id="rId19"/>
    <p:sldId id="298" r:id="rId20"/>
    <p:sldId id="283" r:id="rId21"/>
    <p:sldId id="289" r:id="rId22"/>
    <p:sldId id="292" r:id="rId23"/>
    <p:sldId id="274" r:id="rId24"/>
    <p:sldId id="276" r:id="rId25"/>
    <p:sldId id="323" r:id="rId26"/>
    <p:sldId id="300" r:id="rId27"/>
    <p:sldId id="313" r:id="rId28"/>
    <p:sldId id="329"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A00"/>
    <a:srgbClr val="AEAA00"/>
    <a:srgbClr val="D6C200"/>
    <a:srgbClr val="5A3E00"/>
    <a:srgbClr val="993300"/>
    <a:srgbClr val="990000"/>
    <a:srgbClr val="4D11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81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NTE\Documents\Daniel\DGE%20Salta\Fondo%20Pobreza\Discusi&#243;n%20Ministros%20Provincias\Propuesta%20Salta%20version%20Octubre%202010%20Actualizado%20a%20Mayo%201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ANTE\Documents\Daniel\DGE%20Salta\Fondo%20Pobreza\Discusi&#243;n%20Ministros%20Provincias\Propuesta%20Salta%20version%20Octubre%202010%20Actualizado%20a%20Mayo%201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ANTE\Documents\Daniel\DGE%20Salta\Fondo%20Pobreza\Discusi&#243;n%20Ministros%20Provincias\Propuesta%20Salta%20version%20Octubre%202010%20Actualizado%20a%20Mayo%2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Pt>
            <c:idx val="4"/>
            <c:invertIfNegative val="0"/>
            <c:bubble3D val="0"/>
            <c:spPr>
              <a:solidFill>
                <a:srgbClr val="C00000"/>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'Total por prov'!$F$3:$F$26</c:f>
              <c:strCache>
                <c:ptCount val="24"/>
                <c:pt idx="0">
                  <c:v>Tucumán</c:v>
                </c:pt>
                <c:pt idx="1">
                  <c:v>Formosa</c:v>
                </c:pt>
                <c:pt idx="2">
                  <c:v>Chaco</c:v>
                </c:pt>
                <c:pt idx="3">
                  <c:v>Santiago del Estero</c:v>
                </c:pt>
                <c:pt idx="4">
                  <c:v>Salta</c:v>
                </c:pt>
                <c:pt idx="5">
                  <c:v>Jujuy</c:v>
                </c:pt>
                <c:pt idx="6">
                  <c:v>Misiones</c:v>
                </c:pt>
                <c:pt idx="7">
                  <c:v>Corrientes</c:v>
                </c:pt>
                <c:pt idx="8">
                  <c:v>San Juan</c:v>
                </c:pt>
                <c:pt idx="9">
                  <c:v>Catamarca</c:v>
                </c:pt>
                <c:pt idx="10">
                  <c:v>La Rioja</c:v>
                </c:pt>
                <c:pt idx="11">
                  <c:v>Entre Ríos</c:v>
                </c:pt>
                <c:pt idx="12">
                  <c:v>Santa Fe</c:v>
                </c:pt>
                <c:pt idx="13">
                  <c:v>Buenos Aires</c:v>
                </c:pt>
                <c:pt idx="14">
                  <c:v>Mendoza</c:v>
                </c:pt>
                <c:pt idx="15">
                  <c:v>Rio Negro</c:v>
                </c:pt>
                <c:pt idx="16">
                  <c:v>San Luis</c:v>
                </c:pt>
                <c:pt idx="17">
                  <c:v>Córdoba</c:v>
                </c:pt>
                <c:pt idx="18">
                  <c:v>Neuquén</c:v>
                </c:pt>
                <c:pt idx="19">
                  <c:v>La Pampa</c:v>
                </c:pt>
                <c:pt idx="20">
                  <c:v>Chubut</c:v>
                </c:pt>
                <c:pt idx="21">
                  <c:v>Santa Cruz</c:v>
                </c:pt>
                <c:pt idx="22">
                  <c:v>Tierra del Fuego</c:v>
                </c:pt>
                <c:pt idx="23">
                  <c:v>Caba</c:v>
                </c:pt>
              </c:strCache>
            </c:strRef>
          </c:cat>
          <c:val>
            <c:numRef>
              <c:f>'Total por prov'!$I$3:$I$26</c:f>
              <c:numCache>
                <c:formatCode>0</c:formatCode>
                <c:ptCount val="24"/>
                <c:pt idx="0">
                  <c:v>250.34225122925153</c:v>
                </c:pt>
                <c:pt idx="1">
                  <c:v>234.3650279929326</c:v>
                </c:pt>
                <c:pt idx="2">
                  <c:v>233.6888840998833</c:v>
                </c:pt>
                <c:pt idx="3">
                  <c:v>223.95670538401473</c:v>
                </c:pt>
                <c:pt idx="4">
                  <c:v>210.92806180773624</c:v>
                </c:pt>
                <c:pt idx="5">
                  <c:v>205.26480542366906</c:v>
                </c:pt>
                <c:pt idx="6">
                  <c:v>199.33987242063736</c:v>
                </c:pt>
                <c:pt idx="7">
                  <c:v>196.61500427747032</c:v>
                </c:pt>
                <c:pt idx="8">
                  <c:v>167.36086648555522</c:v>
                </c:pt>
                <c:pt idx="9">
                  <c:v>166.78306354712799</c:v>
                </c:pt>
                <c:pt idx="10">
                  <c:v>148.15038300042085</c:v>
                </c:pt>
                <c:pt idx="11">
                  <c:v>126.99907524510483</c:v>
                </c:pt>
                <c:pt idx="12">
                  <c:v>116.04399705599214</c:v>
                </c:pt>
                <c:pt idx="13">
                  <c:v>109.69822881803495</c:v>
                </c:pt>
                <c:pt idx="14">
                  <c:v>106.90383396203052</c:v>
                </c:pt>
                <c:pt idx="15">
                  <c:v>102.49089930903706</c:v>
                </c:pt>
                <c:pt idx="16">
                  <c:v>94.580414786103105</c:v>
                </c:pt>
                <c:pt idx="17">
                  <c:v>90.031742232949711</c:v>
                </c:pt>
                <c:pt idx="18">
                  <c:v>86.524380282893119</c:v>
                </c:pt>
                <c:pt idx="19">
                  <c:v>74.214278780711851</c:v>
                </c:pt>
                <c:pt idx="20">
                  <c:v>51.48175582511832</c:v>
                </c:pt>
                <c:pt idx="21">
                  <c:v>50.843307256121058</c:v>
                </c:pt>
                <c:pt idx="22">
                  <c:v>46.315672570107012</c:v>
                </c:pt>
                <c:pt idx="23">
                  <c:v>31.958428757959656</c:v>
                </c:pt>
              </c:numCache>
            </c:numRef>
          </c:val>
        </c:ser>
        <c:dLbls>
          <c:showLegendKey val="0"/>
          <c:showVal val="0"/>
          <c:showCatName val="0"/>
          <c:showSerName val="0"/>
          <c:showPercent val="0"/>
          <c:showBubbleSize val="0"/>
        </c:dLbls>
        <c:gapWidth val="75"/>
        <c:overlap val="-25"/>
        <c:axId val="207571288"/>
        <c:axId val="207572856"/>
      </c:barChart>
      <c:catAx>
        <c:axId val="207571288"/>
        <c:scaling>
          <c:orientation val="minMax"/>
        </c:scaling>
        <c:delete val="0"/>
        <c:axPos val="b"/>
        <c:numFmt formatCode="General" sourceLinked="0"/>
        <c:majorTickMark val="none"/>
        <c:minorTickMark val="none"/>
        <c:tickLblPos val="nextTo"/>
        <c:txPr>
          <a:bodyPr rot="-5400000"/>
          <a:lstStyle/>
          <a:p>
            <a:pPr>
              <a:defRPr/>
            </a:pPr>
            <a:endParaRPr lang="es-AR"/>
          </a:p>
        </c:txPr>
        <c:crossAx val="207572856"/>
        <c:crosses val="autoZero"/>
        <c:auto val="1"/>
        <c:lblAlgn val="ctr"/>
        <c:lblOffset val="100"/>
        <c:noMultiLvlLbl val="0"/>
      </c:catAx>
      <c:valAx>
        <c:axId val="207572856"/>
        <c:scaling>
          <c:orientation val="minMax"/>
        </c:scaling>
        <c:delete val="0"/>
        <c:axPos val="l"/>
        <c:majorGridlines/>
        <c:numFmt formatCode="0" sourceLinked="1"/>
        <c:majorTickMark val="none"/>
        <c:minorTickMark val="none"/>
        <c:tickLblPos val="nextTo"/>
        <c:spPr>
          <a:ln w="9525">
            <a:noFill/>
          </a:ln>
        </c:spPr>
        <c:crossAx val="207571288"/>
        <c:crosses val="autoZero"/>
        <c:crossBetween val="between"/>
      </c:valAx>
    </c:plotArea>
    <c:plotVisOnly val="1"/>
    <c:dispBlanksAs val="gap"/>
    <c:showDLblsOverMax val="0"/>
  </c:chart>
  <c:txPr>
    <a:bodyPr/>
    <a:lstStyle/>
    <a:p>
      <a:pPr>
        <a:defRPr sz="1400"/>
      </a:pPr>
      <a:endParaRPr lang="es-A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454782735491406"/>
          <c:y val="9.0892724067033026E-2"/>
          <c:w val="0.54446150481189859"/>
          <c:h val="0.75944760326539484"/>
        </c:manualLayout>
      </c:layout>
      <c:barChart>
        <c:barDir val="bar"/>
        <c:grouping val="percentStacked"/>
        <c:varyColors val="0"/>
        <c:ser>
          <c:idx val="0"/>
          <c:order val="0"/>
          <c:tx>
            <c:strRef>
              <c:f>'Tot Rec'!$C$33</c:f>
              <c:strCache>
                <c:ptCount val="1"/>
                <c:pt idx="0">
                  <c:v>Rec Prov</c:v>
                </c:pt>
              </c:strCache>
            </c:strRef>
          </c:tx>
          <c:invertIfNegative val="0"/>
          <c:cat>
            <c:strRef>
              <c:f>'Tot Rec'!$B$34:$B$57</c:f>
              <c:strCache>
                <c:ptCount val="24"/>
                <c:pt idx="0">
                  <c:v>Tierra del Fuego</c:v>
                </c:pt>
                <c:pt idx="1">
                  <c:v>Caba</c:v>
                </c:pt>
                <c:pt idx="2">
                  <c:v>Santa Cruz</c:v>
                </c:pt>
                <c:pt idx="3">
                  <c:v>La Pampa</c:v>
                </c:pt>
                <c:pt idx="4">
                  <c:v>Chubut</c:v>
                </c:pt>
                <c:pt idx="5">
                  <c:v>San Luis</c:v>
                </c:pt>
                <c:pt idx="6">
                  <c:v>Neuquén</c:v>
                </c:pt>
                <c:pt idx="7">
                  <c:v>Rio Negro</c:v>
                </c:pt>
                <c:pt idx="8">
                  <c:v>Catamarca</c:v>
                </c:pt>
                <c:pt idx="9">
                  <c:v>Córdoba</c:v>
                </c:pt>
                <c:pt idx="10">
                  <c:v>La Rioja</c:v>
                </c:pt>
                <c:pt idx="11">
                  <c:v>Entre Ríos</c:v>
                </c:pt>
                <c:pt idx="12">
                  <c:v>Santa Fe</c:v>
                </c:pt>
                <c:pt idx="13">
                  <c:v>San Juan</c:v>
                </c:pt>
                <c:pt idx="14">
                  <c:v>Mendoza</c:v>
                </c:pt>
                <c:pt idx="15">
                  <c:v>Formosa</c:v>
                </c:pt>
                <c:pt idx="16">
                  <c:v>Buenos Aires</c:v>
                </c:pt>
                <c:pt idx="17">
                  <c:v>Santiago del Estero</c:v>
                </c:pt>
                <c:pt idx="18">
                  <c:v>Jujuy</c:v>
                </c:pt>
                <c:pt idx="19">
                  <c:v>Chaco</c:v>
                </c:pt>
                <c:pt idx="20">
                  <c:v>Corrientes</c:v>
                </c:pt>
                <c:pt idx="21">
                  <c:v>Misiones</c:v>
                </c:pt>
                <c:pt idx="22">
                  <c:v>Salta</c:v>
                </c:pt>
                <c:pt idx="23">
                  <c:v>Tucumán</c:v>
                </c:pt>
              </c:strCache>
            </c:strRef>
          </c:cat>
          <c:val>
            <c:numRef>
              <c:f>'Tot Rec'!$C$34:$C$57</c:f>
              <c:numCache>
                <c:formatCode>0.00%</c:formatCode>
                <c:ptCount val="24"/>
                <c:pt idx="0">
                  <c:v>0.23841971925424493</c:v>
                </c:pt>
                <c:pt idx="1">
                  <c:v>0.8886304714839518</c:v>
                </c:pt>
                <c:pt idx="2">
                  <c:v>0.29307660277068837</c:v>
                </c:pt>
                <c:pt idx="3">
                  <c:v>0.22594224418254444</c:v>
                </c:pt>
                <c:pt idx="4">
                  <c:v>0.34061370522255169</c:v>
                </c:pt>
                <c:pt idx="5">
                  <c:v>0.21826942300572583</c:v>
                </c:pt>
                <c:pt idx="6">
                  <c:v>0.42550251595746064</c:v>
                </c:pt>
                <c:pt idx="7">
                  <c:v>0.24609483384317415</c:v>
                </c:pt>
                <c:pt idx="8">
                  <c:v>0.10550460128619435</c:v>
                </c:pt>
                <c:pt idx="9">
                  <c:v>0.36335452581268229</c:v>
                </c:pt>
                <c:pt idx="10">
                  <c:v>7.160897479832988E-2</c:v>
                </c:pt>
                <c:pt idx="11">
                  <c:v>0.21597245393845632</c:v>
                </c:pt>
                <c:pt idx="12">
                  <c:v>0.34810821307359674</c:v>
                </c:pt>
                <c:pt idx="13">
                  <c:v>0.15293071048286475</c:v>
                </c:pt>
                <c:pt idx="14">
                  <c:v>0.31079773609566852</c:v>
                </c:pt>
                <c:pt idx="15">
                  <c:v>5.903158305342586E-2</c:v>
                </c:pt>
                <c:pt idx="16">
                  <c:v>0.54942803628159631</c:v>
                </c:pt>
                <c:pt idx="17">
                  <c:v>9.4795762089492863E-2</c:v>
                </c:pt>
                <c:pt idx="18">
                  <c:v>0.1077285056329239</c:v>
                </c:pt>
                <c:pt idx="19">
                  <c:v>0.11974106002568631</c:v>
                </c:pt>
                <c:pt idx="20">
                  <c:v>0.11689626425919226</c:v>
                </c:pt>
                <c:pt idx="21">
                  <c:v>0.19968886595916255</c:v>
                </c:pt>
                <c:pt idx="22">
                  <c:v>0.19153864354358874</c:v>
                </c:pt>
                <c:pt idx="23">
                  <c:v>0.24847838346313791</c:v>
                </c:pt>
              </c:numCache>
            </c:numRef>
          </c:val>
        </c:ser>
        <c:ser>
          <c:idx val="1"/>
          <c:order val="1"/>
          <c:tx>
            <c:strRef>
              <c:f>'Tot Rec'!$D$33</c:f>
              <c:strCache>
                <c:ptCount val="1"/>
                <c:pt idx="0">
                  <c:v>Rec Nac</c:v>
                </c:pt>
              </c:strCache>
            </c:strRef>
          </c:tx>
          <c:invertIfNegative val="0"/>
          <c:cat>
            <c:strRef>
              <c:f>'Tot Rec'!$B$34:$B$57</c:f>
              <c:strCache>
                <c:ptCount val="24"/>
                <c:pt idx="0">
                  <c:v>Tierra del Fuego</c:v>
                </c:pt>
                <c:pt idx="1">
                  <c:v>Caba</c:v>
                </c:pt>
                <c:pt idx="2">
                  <c:v>Santa Cruz</c:v>
                </c:pt>
                <c:pt idx="3">
                  <c:v>La Pampa</c:v>
                </c:pt>
                <c:pt idx="4">
                  <c:v>Chubut</c:v>
                </c:pt>
                <c:pt idx="5">
                  <c:v>San Luis</c:v>
                </c:pt>
                <c:pt idx="6">
                  <c:v>Neuquén</c:v>
                </c:pt>
                <c:pt idx="7">
                  <c:v>Rio Negro</c:v>
                </c:pt>
                <c:pt idx="8">
                  <c:v>Catamarca</c:v>
                </c:pt>
                <c:pt idx="9">
                  <c:v>Córdoba</c:v>
                </c:pt>
                <c:pt idx="10">
                  <c:v>La Rioja</c:v>
                </c:pt>
                <c:pt idx="11">
                  <c:v>Entre Ríos</c:v>
                </c:pt>
                <c:pt idx="12">
                  <c:v>Santa Fe</c:v>
                </c:pt>
                <c:pt idx="13">
                  <c:v>San Juan</c:v>
                </c:pt>
                <c:pt idx="14">
                  <c:v>Mendoza</c:v>
                </c:pt>
                <c:pt idx="15">
                  <c:v>Formosa</c:v>
                </c:pt>
                <c:pt idx="16">
                  <c:v>Buenos Aires</c:v>
                </c:pt>
                <c:pt idx="17">
                  <c:v>Santiago del Estero</c:v>
                </c:pt>
                <c:pt idx="18">
                  <c:v>Jujuy</c:v>
                </c:pt>
                <c:pt idx="19">
                  <c:v>Chaco</c:v>
                </c:pt>
                <c:pt idx="20">
                  <c:v>Corrientes</c:v>
                </c:pt>
                <c:pt idx="21">
                  <c:v>Misiones</c:v>
                </c:pt>
                <c:pt idx="22">
                  <c:v>Salta</c:v>
                </c:pt>
                <c:pt idx="23">
                  <c:v>Tucumán</c:v>
                </c:pt>
              </c:strCache>
            </c:strRef>
          </c:cat>
          <c:val>
            <c:numRef>
              <c:f>'Tot Rec'!$D$34:$D$57</c:f>
              <c:numCache>
                <c:formatCode>0.00%</c:formatCode>
                <c:ptCount val="24"/>
                <c:pt idx="0">
                  <c:v>0.75805870100780304</c:v>
                </c:pt>
                <c:pt idx="1">
                  <c:v>0.10663893390777621</c:v>
                </c:pt>
                <c:pt idx="2">
                  <c:v>0.70101908396699653</c:v>
                </c:pt>
                <c:pt idx="3">
                  <c:v>0.76440674240474582</c:v>
                </c:pt>
                <c:pt idx="4">
                  <c:v>0.64924592154858429</c:v>
                </c:pt>
                <c:pt idx="5">
                  <c:v>0.76792403800955034</c:v>
                </c:pt>
                <c:pt idx="6">
                  <c:v>0.55986223265391966</c:v>
                </c:pt>
                <c:pt idx="7">
                  <c:v>0.73493905830075912</c:v>
                </c:pt>
                <c:pt idx="8">
                  <c:v>0.87448529080200932</c:v>
                </c:pt>
                <c:pt idx="9">
                  <c:v>0.61584653063189954</c:v>
                </c:pt>
                <c:pt idx="10">
                  <c:v>0.90652830977794852</c:v>
                </c:pt>
                <c:pt idx="11">
                  <c:v>0.75952111489833374</c:v>
                </c:pt>
                <c:pt idx="12">
                  <c:v>0.62601432515276279</c:v>
                </c:pt>
                <c:pt idx="13">
                  <c:v>0.81891620253563235</c:v>
                </c:pt>
                <c:pt idx="14">
                  <c:v>0.6598560974155121</c:v>
                </c:pt>
                <c:pt idx="15">
                  <c:v>0.90965684039252026</c:v>
                </c:pt>
                <c:pt idx="16">
                  <c:v>0.41491799521136813</c:v>
                </c:pt>
                <c:pt idx="17">
                  <c:v>0.86427336279909672</c:v>
                </c:pt>
                <c:pt idx="18">
                  <c:v>0.85127485184630347</c:v>
                </c:pt>
                <c:pt idx="19">
                  <c:v>0.83872439985038505</c:v>
                </c:pt>
                <c:pt idx="20">
                  <c:v>0.84019565900430537</c:v>
                </c:pt>
                <c:pt idx="21">
                  <c:v>0.75217990166746107</c:v>
                </c:pt>
                <c:pt idx="22">
                  <c:v>0.75900912762905914</c:v>
                </c:pt>
                <c:pt idx="23">
                  <c:v>0.69832499494584066</c:v>
                </c:pt>
              </c:numCache>
            </c:numRef>
          </c:val>
        </c:ser>
        <c:ser>
          <c:idx val="2"/>
          <c:order val="2"/>
          <c:tx>
            <c:strRef>
              <c:f>'Tot Rec'!$E$33</c:f>
              <c:strCache>
                <c:ptCount val="1"/>
                <c:pt idx="0">
                  <c:v>Fondo</c:v>
                </c:pt>
              </c:strCache>
            </c:strRef>
          </c:tx>
          <c:invertIfNegative val="0"/>
          <c:cat>
            <c:strRef>
              <c:f>'Tot Rec'!$B$34:$B$57</c:f>
              <c:strCache>
                <c:ptCount val="24"/>
                <c:pt idx="0">
                  <c:v>Tierra del Fuego</c:v>
                </c:pt>
                <c:pt idx="1">
                  <c:v>Caba</c:v>
                </c:pt>
                <c:pt idx="2">
                  <c:v>Santa Cruz</c:v>
                </c:pt>
                <c:pt idx="3">
                  <c:v>La Pampa</c:v>
                </c:pt>
                <c:pt idx="4">
                  <c:v>Chubut</c:v>
                </c:pt>
                <c:pt idx="5">
                  <c:v>San Luis</c:v>
                </c:pt>
                <c:pt idx="6">
                  <c:v>Neuquén</c:v>
                </c:pt>
                <c:pt idx="7">
                  <c:v>Rio Negro</c:v>
                </c:pt>
                <c:pt idx="8">
                  <c:v>Catamarca</c:v>
                </c:pt>
                <c:pt idx="9">
                  <c:v>Córdoba</c:v>
                </c:pt>
                <c:pt idx="10">
                  <c:v>La Rioja</c:v>
                </c:pt>
                <c:pt idx="11">
                  <c:v>Entre Ríos</c:v>
                </c:pt>
                <c:pt idx="12">
                  <c:v>Santa Fe</c:v>
                </c:pt>
                <c:pt idx="13">
                  <c:v>San Juan</c:v>
                </c:pt>
                <c:pt idx="14">
                  <c:v>Mendoza</c:v>
                </c:pt>
                <c:pt idx="15">
                  <c:v>Formosa</c:v>
                </c:pt>
                <c:pt idx="16">
                  <c:v>Buenos Aires</c:v>
                </c:pt>
                <c:pt idx="17">
                  <c:v>Santiago del Estero</c:v>
                </c:pt>
                <c:pt idx="18">
                  <c:v>Jujuy</c:v>
                </c:pt>
                <c:pt idx="19">
                  <c:v>Chaco</c:v>
                </c:pt>
                <c:pt idx="20">
                  <c:v>Corrientes</c:v>
                </c:pt>
                <c:pt idx="21">
                  <c:v>Misiones</c:v>
                </c:pt>
                <c:pt idx="22">
                  <c:v>Salta</c:v>
                </c:pt>
                <c:pt idx="23">
                  <c:v>Tucumán</c:v>
                </c:pt>
              </c:strCache>
            </c:strRef>
          </c:cat>
          <c:val>
            <c:numRef>
              <c:f>'Tot Rec'!$E$34:$E$57</c:f>
              <c:numCache>
                <c:formatCode>0.0%</c:formatCode>
                <c:ptCount val="24"/>
                <c:pt idx="0">
                  <c:v>3.5215797379520675E-3</c:v>
                </c:pt>
                <c:pt idx="1">
                  <c:v>4.7305946082719834E-3</c:v>
                </c:pt>
                <c:pt idx="2">
                  <c:v>5.9043132623153236E-3</c:v>
                </c:pt>
                <c:pt idx="3">
                  <c:v>9.6510134127097691E-3</c:v>
                </c:pt>
                <c:pt idx="4">
                  <c:v>1.014037322886418E-2</c:v>
                </c:pt>
                <c:pt idx="5">
                  <c:v>1.3806538984723917E-2</c:v>
                </c:pt>
                <c:pt idx="6">
                  <c:v>1.4635251388619633E-2</c:v>
                </c:pt>
                <c:pt idx="7">
                  <c:v>1.8966107856066866E-2</c:v>
                </c:pt>
                <c:pt idx="8">
                  <c:v>2.0010107911796336E-2</c:v>
                </c:pt>
                <c:pt idx="9">
                  <c:v>2.0798943555418135E-2</c:v>
                </c:pt>
                <c:pt idx="10">
                  <c:v>2.1862715423721514E-2</c:v>
                </c:pt>
                <c:pt idx="11">
                  <c:v>2.4506431163209844E-2</c:v>
                </c:pt>
                <c:pt idx="12">
                  <c:v>2.5877461773640559E-2</c:v>
                </c:pt>
                <c:pt idx="13">
                  <c:v>2.8153086981502751E-2</c:v>
                </c:pt>
                <c:pt idx="14">
                  <c:v>2.9346166488819287E-2</c:v>
                </c:pt>
                <c:pt idx="15">
                  <c:v>3.1311576554053977E-2</c:v>
                </c:pt>
                <c:pt idx="16">
                  <c:v>3.5653968507035692E-2</c:v>
                </c:pt>
                <c:pt idx="17">
                  <c:v>4.0930875111410484E-2</c:v>
                </c:pt>
                <c:pt idx="18">
                  <c:v>4.0996642520772619E-2</c:v>
                </c:pt>
                <c:pt idx="19">
                  <c:v>4.1534540123928557E-2</c:v>
                </c:pt>
                <c:pt idx="20">
                  <c:v>4.2908076736502355E-2</c:v>
                </c:pt>
                <c:pt idx="21">
                  <c:v>4.8131232373376305E-2</c:v>
                </c:pt>
                <c:pt idx="22">
                  <c:v>4.9452228827352063E-2</c:v>
                </c:pt>
                <c:pt idx="23">
                  <c:v>5.3196621591021509E-2</c:v>
                </c:pt>
              </c:numCache>
            </c:numRef>
          </c:val>
        </c:ser>
        <c:dLbls>
          <c:showLegendKey val="0"/>
          <c:showVal val="0"/>
          <c:showCatName val="0"/>
          <c:showSerName val="0"/>
          <c:showPercent val="0"/>
          <c:showBubbleSize val="0"/>
        </c:dLbls>
        <c:gapWidth val="75"/>
        <c:overlap val="100"/>
        <c:axId val="208145904"/>
        <c:axId val="208146296"/>
      </c:barChart>
      <c:catAx>
        <c:axId val="208145904"/>
        <c:scaling>
          <c:orientation val="minMax"/>
        </c:scaling>
        <c:delete val="0"/>
        <c:axPos val="l"/>
        <c:numFmt formatCode="General" sourceLinked="0"/>
        <c:majorTickMark val="none"/>
        <c:minorTickMark val="none"/>
        <c:tickLblPos val="nextTo"/>
        <c:txPr>
          <a:bodyPr/>
          <a:lstStyle/>
          <a:p>
            <a:pPr>
              <a:defRPr sz="1200" b="1"/>
            </a:pPr>
            <a:endParaRPr lang="es-AR"/>
          </a:p>
        </c:txPr>
        <c:crossAx val="208146296"/>
        <c:crosses val="autoZero"/>
        <c:auto val="1"/>
        <c:lblAlgn val="ctr"/>
        <c:lblOffset val="100"/>
        <c:noMultiLvlLbl val="0"/>
      </c:catAx>
      <c:valAx>
        <c:axId val="208146296"/>
        <c:scaling>
          <c:orientation val="minMax"/>
        </c:scaling>
        <c:delete val="0"/>
        <c:axPos val="b"/>
        <c:majorGridlines/>
        <c:title>
          <c:tx>
            <c:rich>
              <a:bodyPr/>
              <a:lstStyle/>
              <a:p>
                <a:pPr>
                  <a:defRPr sz="1400"/>
                </a:pPr>
                <a:r>
                  <a:rPr lang="en-US" sz="1400" dirty="0"/>
                  <a:t>% de Recursos x Origen sobre el Total de Recursos</a:t>
                </a:r>
              </a:p>
            </c:rich>
          </c:tx>
          <c:layout/>
          <c:overlay val="0"/>
        </c:title>
        <c:numFmt formatCode="0%" sourceLinked="1"/>
        <c:majorTickMark val="none"/>
        <c:minorTickMark val="none"/>
        <c:tickLblPos val="nextTo"/>
        <c:spPr>
          <a:ln w="9525">
            <a:noFill/>
          </a:ln>
        </c:spPr>
        <c:txPr>
          <a:bodyPr/>
          <a:lstStyle/>
          <a:p>
            <a:pPr>
              <a:defRPr b="1"/>
            </a:pPr>
            <a:endParaRPr lang="es-AR"/>
          </a:p>
        </c:txPr>
        <c:crossAx val="208145904"/>
        <c:crosses val="autoZero"/>
        <c:crossBetween val="between"/>
      </c:valAx>
    </c:plotArea>
    <c:legend>
      <c:legendPos val="r"/>
      <c:layout/>
      <c:overlay val="0"/>
      <c:txPr>
        <a:bodyPr/>
        <a:lstStyle/>
        <a:p>
          <a:pPr>
            <a:defRPr sz="1400" b="1"/>
          </a:pPr>
          <a:endParaRPr lang="es-AR"/>
        </a:p>
      </c:txPr>
    </c:legend>
    <c:plotVisOnly val="1"/>
    <c:dispBlanksAs val="gap"/>
    <c:showDLblsOverMax val="0"/>
  </c:chart>
  <c:txPr>
    <a:bodyPr/>
    <a:lstStyle/>
    <a:p>
      <a:pPr>
        <a:defRPr sz="1200"/>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IMPACTO DE LA OBRA PÚBLICA EN LA REDUCCIÓN DE LA POBREZA</a:t>
            </a:r>
            <a:endParaRPr lang="en-US" dirty="0"/>
          </a:p>
        </c:rich>
      </c:tx>
      <c:layout/>
      <c:overlay val="0"/>
    </c:title>
    <c:autoTitleDeleted val="0"/>
    <c:plotArea>
      <c:layout/>
      <c:barChart>
        <c:barDir val="col"/>
        <c:grouping val="clustered"/>
        <c:varyColors val="0"/>
        <c:ser>
          <c:idx val="0"/>
          <c:order val="0"/>
          <c:tx>
            <c:strRef>
              <c:f>Impacto!$B$18</c:f>
              <c:strCache>
                <c:ptCount val="1"/>
                <c:pt idx="0">
                  <c:v>% de Hogares con NBI</c:v>
                </c:pt>
              </c:strCache>
            </c:strRef>
          </c:tx>
          <c:invertIfNegative val="0"/>
          <c:dLbls>
            <c:dLbl>
              <c:idx val="0"/>
              <c:layout>
                <c:manualLayout>
                  <c:x val="0"/>
                  <c:y val="0.18518518518518526"/>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0.15277777777777779"/>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2000" b="1">
                    <a:solidFill>
                      <a:schemeClr val="bg1"/>
                    </a:solidFill>
                  </a:defRPr>
                </a:pPr>
                <a:endParaRPr lang="es-A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Impacto!$C$17:$D$17</c:f>
              <c:strCache>
                <c:ptCount val="2"/>
                <c:pt idx="0">
                  <c:v>Antes Fondo</c:v>
                </c:pt>
                <c:pt idx="1">
                  <c:v>Después Fondo</c:v>
                </c:pt>
              </c:strCache>
            </c:strRef>
          </c:cat>
          <c:val>
            <c:numRef>
              <c:f>Impacto!$C$18:$D$18</c:f>
              <c:numCache>
                <c:formatCode>0.0%</c:formatCode>
                <c:ptCount val="2"/>
                <c:pt idx="0">
                  <c:v>0.19413997611693362</c:v>
                </c:pt>
                <c:pt idx="1">
                  <c:v>0.11467207482471296</c:v>
                </c:pt>
              </c:numCache>
            </c:numRef>
          </c:val>
        </c:ser>
        <c:dLbls>
          <c:showLegendKey val="0"/>
          <c:showVal val="0"/>
          <c:showCatName val="0"/>
          <c:showSerName val="0"/>
          <c:showPercent val="0"/>
          <c:showBubbleSize val="0"/>
        </c:dLbls>
        <c:gapWidth val="150"/>
        <c:axId val="207574816"/>
        <c:axId val="207573640"/>
      </c:barChart>
      <c:catAx>
        <c:axId val="207574816"/>
        <c:scaling>
          <c:orientation val="minMax"/>
        </c:scaling>
        <c:delete val="0"/>
        <c:axPos val="b"/>
        <c:numFmt formatCode="General" sourceLinked="0"/>
        <c:majorTickMark val="out"/>
        <c:minorTickMark val="none"/>
        <c:tickLblPos val="nextTo"/>
        <c:txPr>
          <a:bodyPr/>
          <a:lstStyle/>
          <a:p>
            <a:pPr>
              <a:defRPr sz="2800" b="1"/>
            </a:pPr>
            <a:endParaRPr lang="es-AR"/>
          </a:p>
        </c:txPr>
        <c:crossAx val="207573640"/>
        <c:crosses val="autoZero"/>
        <c:auto val="1"/>
        <c:lblAlgn val="ctr"/>
        <c:lblOffset val="100"/>
        <c:noMultiLvlLbl val="0"/>
      </c:catAx>
      <c:valAx>
        <c:axId val="207573640"/>
        <c:scaling>
          <c:orientation val="minMax"/>
        </c:scaling>
        <c:delete val="0"/>
        <c:axPos val="l"/>
        <c:majorGridlines/>
        <c:numFmt formatCode="0.0%" sourceLinked="1"/>
        <c:majorTickMark val="out"/>
        <c:minorTickMark val="none"/>
        <c:tickLblPos val="nextTo"/>
        <c:crossAx val="207574816"/>
        <c:crosses val="autoZero"/>
        <c:crossBetween val="between"/>
      </c:valAx>
    </c:plotArea>
    <c:legend>
      <c:legendPos val="b"/>
      <c:layout/>
      <c:overlay val="0"/>
      <c:txPr>
        <a:bodyPr/>
        <a:lstStyle/>
        <a:p>
          <a:pPr>
            <a:defRPr sz="1800" b="1"/>
          </a:pPr>
          <a:endParaRPr lang="es-AR"/>
        </a:p>
      </c:txPr>
    </c:legend>
    <c:plotVisOnly val="1"/>
    <c:dispBlanksAs val="gap"/>
    <c:showDLblsOverMax val="0"/>
  </c:chart>
  <c:txPr>
    <a:bodyPr/>
    <a:lstStyle/>
    <a:p>
      <a:pPr>
        <a:defRPr sz="1400"/>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194CC-74BD-4022-9258-17DCC3C2A49B}" type="datetimeFigureOut">
              <a:rPr lang="es-ES" smtClean="0"/>
              <a:pPr/>
              <a:t>30/05/2013</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D09D45-067E-4911-B454-3D8ECF76871C}" type="slidenum">
              <a:rPr lang="es-ES" smtClean="0"/>
              <a:pPr/>
              <a:t>‹Nº›</a:t>
            </a:fld>
            <a:endParaRPr lang="es-ES" dirty="0"/>
          </a:p>
        </p:txBody>
      </p:sp>
    </p:spTree>
    <p:extLst>
      <p:ext uri="{BB962C8B-B14F-4D97-AF65-F5344CB8AC3E}">
        <p14:creationId xmlns:p14="http://schemas.microsoft.com/office/powerpoint/2010/main" val="150183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s-ES" dirty="0" smtClean="0"/>
              <a:t>MINISTERIO DE FINANZAS Y OBRAS PÚBLICAS</a:t>
            </a:r>
          </a:p>
        </p:txBody>
      </p:sp>
      <p:sp>
        <p:nvSpPr>
          <p:cNvPr id="38915" name="Rectangle 6"/>
          <p:cNvSpPr>
            <a:spLocks noGrp="1" noChangeArrowheads="1"/>
          </p:cNvSpPr>
          <p:nvPr>
            <p:ph type="ftr" sz="quarter" idx="4"/>
          </p:nvPr>
        </p:nvSpPr>
        <p:spPr>
          <a:noFill/>
        </p:spPr>
        <p:txBody>
          <a:bodyPr/>
          <a:lstStyle/>
          <a:p>
            <a:r>
              <a:rPr lang="es-ES" dirty="0" smtClean="0"/>
              <a:t>DIRECCIÓN GENERAL DE ESTADÍSTICAS</a:t>
            </a:r>
          </a:p>
        </p:txBody>
      </p:sp>
      <p:sp>
        <p:nvSpPr>
          <p:cNvPr id="38916" name="Rectangle 7"/>
          <p:cNvSpPr>
            <a:spLocks noGrp="1" noChangeArrowheads="1"/>
          </p:cNvSpPr>
          <p:nvPr>
            <p:ph type="sldNum" sz="quarter" idx="5"/>
          </p:nvPr>
        </p:nvSpPr>
        <p:spPr>
          <a:noFill/>
        </p:spPr>
        <p:txBody>
          <a:bodyPr/>
          <a:lstStyle/>
          <a:p>
            <a:fld id="{4FFFF6D2-82BA-4947-8275-C736F8210309}" type="slidenum">
              <a:rPr lang="es-ES" smtClean="0"/>
              <a:pPr/>
              <a:t>1</a:t>
            </a:fld>
            <a:endParaRPr lang="es-ES" dirty="0"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23528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DE4624E7-CB20-4237-AEC4-78DA9FB51458}" type="datetime1">
              <a:rPr lang="es-ES" smtClean="0"/>
              <a:pPr/>
              <a:t>30/05/2013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328737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12FD627-8163-4A7C-A200-136EC6CE9823}" type="datetime1">
              <a:rPr lang="es-ES" smtClean="0"/>
              <a:pPr/>
              <a:t>30/05/2013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361597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2060A5-06AB-4100-9A39-C15601899444}" type="datetime1">
              <a:rPr lang="es-ES" smtClean="0"/>
              <a:pPr/>
              <a:t>30/05/2013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144181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D8B02250-9B83-4E51-AD91-C7662F130C84}" type="datetime1">
              <a:rPr lang="es-ES" smtClean="0"/>
              <a:pPr/>
              <a:t>30/05/2013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372199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480F9C1-0082-4305-B7AC-69D7B90C6EE5}" type="datetime1">
              <a:rPr lang="es-ES" smtClean="0"/>
              <a:pPr/>
              <a:t>30/05/2013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28874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981E1443-5DDE-46D0-BFBB-0F41AAD124D3}" type="datetime1">
              <a:rPr lang="es-ES" smtClean="0"/>
              <a:pPr/>
              <a:t>30/05/2013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286703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9AC82E08-60B0-4012-8B79-BF2590B2F160}" type="datetime1">
              <a:rPr lang="es-ES" smtClean="0"/>
              <a:pPr/>
              <a:t>30/05/2013</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346693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AAB4E3CF-917D-46BC-996A-C74C4D2C3E34}" type="datetime1">
              <a:rPr lang="es-ES" smtClean="0"/>
              <a:pPr/>
              <a:t>30/05/2013</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290718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D3E1E0-B16A-4101-9B41-5017A6591A3B}" type="datetime1">
              <a:rPr lang="es-ES" smtClean="0"/>
              <a:pPr/>
              <a:t>30/05/2013</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20978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52900F8-FB53-446D-B5D9-92F3BC54BBC5}" type="datetime1">
              <a:rPr lang="es-ES" smtClean="0"/>
              <a:pPr/>
              <a:t>30/05/2013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400991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AC15A49-9AE0-4B94-904F-E6B8C77B9EAC}" type="datetime1">
              <a:rPr lang="es-ES" smtClean="0"/>
              <a:pPr/>
              <a:t>30/05/2013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105094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F1A30-AD98-4545-9D7D-817C5342FB19}" type="datetime1">
              <a:rPr lang="es-ES" smtClean="0"/>
              <a:pPr/>
              <a:t>30/05/2013</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2FC98-F0C7-4C5E-ACED-D4365F369A7F}" type="slidenum">
              <a:rPr lang="es-ES" smtClean="0"/>
              <a:pPr/>
              <a:t>‹Nº›</a:t>
            </a:fld>
            <a:endParaRPr lang="es-ES" dirty="0"/>
          </a:p>
        </p:txBody>
      </p:sp>
    </p:spTree>
    <p:extLst>
      <p:ext uri="{BB962C8B-B14F-4D97-AF65-F5344CB8AC3E}">
        <p14:creationId xmlns:p14="http://schemas.microsoft.com/office/powerpoint/2010/main" val="294941999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11 CuadroTexto"/>
          <p:cNvSpPr txBox="1">
            <a:spLocks noChangeArrowheads="1"/>
          </p:cNvSpPr>
          <p:nvPr/>
        </p:nvSpPr>
        <p:spPr bwMode="auto">
          <a:xfrm>
            <a:off x="179512" y="3140968"/>
            <a:ext cx="8715436" cy="2800767"/>
          </a:xfrm>
          <a:prstGeom prst="rect">
            <a:avLst/>
          </a:prstGeom>
          <a:noFill/>
          <a:ln w="9525">
            <a:noFill/>
            <a:miter lim="800000"/>
            <a:headEnd/>
            <a:tailEnd/>
          </a:ln>
        </p:spPr>
        <p:txBody>
          <a:bodyPr wrap="square">
            <a:spAutoFit/>
          </a:bodyPr>
          <a:lstStyle/>
          <a:p>
            <a:pPr algn="ctr"/>
            <a:r>
              <a:rPr lang="es-ES" sz="8800" b="1" dirty="0" smtClean="0"/>
              <a:t>FONDO DE CONVERGENCIA</a:t>
            </a:r>
          </a:p>
        </p:txBody>
      </p:sp>
      <p:sp>
        <p:nvSpPr>
          <p:cNvPr id="4" name="3 Rectángulo"/>
          <p:cNvSpPr/>
          <p:nvPr/>
        </p:nvSpPr>
        <p:spPr>
          <a:xfrm>
            <a:off x="0" y="0"/>
            <a:ext cx="9144000" cy="25649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11 CuadroTexto"/>
          <p:cNvSpPr txBox="1">
            <a:spLocks noChangeArrowheads="1"/>
          </p:cNvSpPr>
          <p:nvPr/>
        </p:nvSpPr>
        <p:spPr bwMode="auto">
          <a:xfrm>
            <a:off x="179512" y="1846565"/>
            <a:ext cx="2952328" cy="646331"/>
          </a:xfrm>
          <a:prstGeom prst="rect">
            <a:avLst/>
          </a:prstGeom>
          <a:noFill/>
          <a:ln w="9525">
            <a:noFill/>
            <a:miter lim="800000"/>
            <a:headEnd/>
            <a:tailEnd/>
          </a:ln>
        </p:spPr>
        <p:txBody>
          <a:bodyPr wrap="square">
            <a:spAutoFit/>
          </a:bodyPr>
          <a:lstStyle/>
          <a:p>
            <a:r>
              <a:rPr lang="es-ES" sz="3600" b="1" dirty="0" smtClean="0">
                <a:solidFill>
                  <a:schemeClr val="bg1"/>
                </a:solidFill>
              </a:rPr>
              <a:t>30 </a:t>
            </a:r>
            <a:r>
              <a:rPr lang="es-ES" sz="3600" b="1" dirty="0" smtClean="0">
                <a:solidFill>
                  <a:schemeClr val="bg1"/>
                </a:solidFill>
              </a:rPr>
              <a:t>MAY 13</a:t>
            </a:r>
          </a:p>
        </p:txBody>
      </p:sp>
    </p:spTree>
    <p:extLst>
      <p:ext uri="{BB962C8B-B14F-4D97-AF65-F5344CB8AC3E}">
        <p14:creationId xmlns:p14="http://schemas.microsoft.com/office/powerpoint/2010/main" val="2999373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144502493"/>
              </p:ext>
            </p:extLst>
          </p:nvPr>
        </p:nvGraphicFramePr>
        <p:xfrm>
          <a:off x="285720" y="1052736"/>
          <a:ext cx="8572560" cy="5337193"/>
        </p:xfrm>
        <a:graphic>
          <a:graphicData uri="http://schemas.openxmlformats.org/drawingml/2006/table">
            <a:tbl>
              <a:tblPr firstRow="1">
                <a:tableStyleId>{3C2FFA5D-87B4-456A-9821-1D502468CF0F}</a:tableStyleId>
              </a:tblPr>
              <a:tblGrid>
                <a:gridCol w="2857520"/>
                <a:gridCol w="2857520"/>
                <a:gridCol w="2857520"/>
              </a:tblGrid>
              <a:tr h="32340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s-ES" sz="2000" u="none" strike="noStrike" kern="1200" dirty="0" smtClean="0">
                          <a:effectLst/>
                        </a:rPr>
                        <a:t>DIMENSIONES</a:t>
                      </a:r>
                      <a:r>
                        <a:rPr kumimoji="0" lang="es-ES" sz="2000" u="none" strike="noStrike" kern="1200" baseline="0" dirty="0" smtClean="0">
                          <a:effectLst/>
                        </a:rPr>
                        <a:t> DE LAS VARIABLES DE NBI</a:t>
                      </a:r>
                      <a:endParaRPr kumimoji="0" lang="es-ES" sz="2000" b="1" u="none" strike="noStrike" kern="1200" dirty="0" smtClean="0">
                        <a:solidFill>
                          <a:sysClr val="windowText" lastClr="000000"/>
                        </a:solidFill>
                        <a:effectLst/>
                        <a:latin typeface="+mn-lt"/>
                        <a:ea typeface="+mn-ea"/>
                        <a:cs typeface="+mn-cs"/>
                      </a:endParaRPr>
                    </a:p>
                  </a:txBody>
                  <a:tcPr marL="8435" marR="8435" marT="8435" marB="0" anchor="ctr" anchorCtr="1"/>
                </a:tc>
                <a:tc hMerge="1">
                  <a:txBody>
                    <a:bodyPr/>
                    <a:lstStyle/>
                    <a:p>
                      <a:pPr algn="ctr" fontAlgn="ctr"/>
                      <a:endParaRPr lang="es-ES" sz="1400" b="1" i="0" u="none" strike="noStrike" dirty="0">
                        <a:solidFill>
                          <a:srgbClr val="000000"/>
                        </a:solidFill>
                        <a:effectLst>
                          <a:outerShdw blurRad="38100" dist="38100" dir="2700000" algn="tl">
                            <a:srgbClr val="000000">
                              <a:alpha val="43137"/>
                            </a:srgbClr>
                          </a:outerShdw>
                        </a:effectLst>
                        <a:latin typeface="Calibri"/>
                      </a:endParaRPr>
                    </a:p>
                  </a:txBody>
                  <a:tcPr marL="8435" marR="8435" marT="8435" marB="0" anchor="ctr"/>
                </a:tc>
                <a:tc hMerge="1">
                  <a:txBody>
                    <a:bodyPr/>
                    <a:lstStyle/>
                    <a:p>
                      <a:pPr algn="ctr" fontAlgn="ctr"/>
                      <a:endParaRPr lang="es-ES" sz="1400" b="1" i="0" u="none" strike="noStrike" dirty="0">
                        <a:solidFill>
                          <a:srgbClr val="000000"/>
                        </a:solidFill>
                        <a:effectLst>
                          <a:outerShdw blurRad="38100" dist="38100" dir="2700000" algn="tl">
                            <a:srgbClr val="000000">
                              <a:alpha val="43137"/>
                            </a:srgbClr>
                          </a:outerShdw>
                        </a:effectLst>
                        <a:latin typeface="Calibri"/>
                      </a:endParaRPr>
                    </a:p>
                  </a:txBody>
                  <a:tcPr marL="8435" marR="8435" marT="8435" marB="0" anchor="ctr"/>
                </a:tc>
              </a:tr>
              <a:tr h="291937">
                <a:tc>
                  <a:txBody>
                    <a:bodyPr/>
                    <a:lstStyle/>
                    <a:p>
                      <a:pPr algn="ctr" fontAlgn="ctr"/>
                      <a:r>
                        <a:rPr lang="es-ES" sz="1400" u="none" strike="noStrike" dirty="0">
                          <a:effectLst/>
                        </a:rPr>
                        <a:t>Necesidades </a:t>
                      </a:r>
                      <a:r>
                        <a:rPr lang="es-ES" sz="1400" u="none" strike="noStrike" dirty="0" smtClean="0">
                          <a:effectLst/>
                        </a:rPr>
                        <a:t>Básicas</a:t>
                      </a:r>
                      <a:endParaRPr lang="es-ES" sz="1400" b="1" i="0" u="none" strike="noStrike" dirty="0">
                        <a:solidFill>
                          <a:srgbClr val="000000"/>
                        </a:solidFill>
                        <a:effectLst/>
                        <a:latin typeface="Calibri"/>
                      </a:endParaRPr>
                    </a:p>
                  </a:txBody>
                  <a:tcPr marL="8435" marR="8435" marT="8435" marB="0" anchor="ctr" anchorCtr="1"/>
                </a:tc>
                <a:tc>
                  <a:txBody>
                    <a:bodyPr/>
                    <a:lstStyle/>
                    <a:p>
                      <a:pPr algn="ctr" fontAlgn="ctr"/>
                      <a:r>
                        <a:rPr lang="es-ES" sz="1400" u="none" strike="noStrike" dirty="0">
                          <a:effectLst/>
                        </a:rPr>
                        <a:t>Dimensiones</a:t>
                      </a:r>
                      <a:endParaRPr lang="es-ES" sz="1400" b="1" i="0" u="none" strike="noStrike" dirty="0">
                        <a:solidFill>
                          <a:srgbClr val="000000"/>
                        </a:solidFill>
                        <a:effectLst/>
                        <a:latin typeface="Calibri"/>
                      </a:endParaRPr>
                    </a:p>
                  </a:txBody>
                  <a:tcPr marL="8435" marR="8435" marT="8435" marB="0" anchor="ctr" anchorCtr="1"/>
                </a:tc>
                <a:tc>
                  <a:txBody>
                    <a:bodyPr/>
                    <a:lstStyle/>
                    <a:p>
                      <a:pPr algn="ctr" fontAlgn="ctr"/>
                      <a:r>
                        <a:rPr lang="es-ES" sz="1400" u="none" strike="noStrike" dirty="0">
                          <a:effectLst/>
                        </a:rPr>
                        <a:t>Variables Censales</a:t>
                      </a:r>
                      <a:endParaRPr lang="es-ES" sz="1400" b="1" i="0" u="none" strike="noStrike" dirty="0">
                        <a:solidFill>
                          <a:srgbClr val="000000"/>
                        </a:solidFill>
                        <a:effectLst/>
                        <a:latin typeface="Calibri"/>
                      </a:endParaRPr>
                    </a:p>
                  </a:txBody>
                  <a:tcPr marL="8435" marR="8435" marT="8435" marB="0" anchor="ctr" anchorCtr="1"/>
                </a:tc>
              </a:tr>
              <a:tr h="669574">
                <a:tc rowSpan="3">
                  <a:txBody>
                    <a:bodyPr/>
                    <a:lstStyle/>
                    <a:p>
                      <a:pPr algn="ctr" fontAlgn="ctr"/>
                      <a:r>
                        <a:rPr lang="es-ES" sz="1400" u="none" strike="noStrike" dirty="0">
                          <a:effectLst/>
                        </a:rPr>
                        <a:t>Acceso a la </a:t>
                      </a:r>
                      <a:r>
                        <a:rPr lang="es-ES" sz="1400" u="none" strike="noStrike" dirty="0" smtClean="0">
                          <a:effectLst/>
                        </a:rPr>
                        <a:t>Vivienda</a:t>
                      </a:r>
                      <a:endParaRPr lang="es-ES" sz="1400" b="1" i="0" u="none" strike="noStrike" dirty="0">
                        <a:solidFill>
                          <a:srgbClr val="000000"/>
                        </a:solidFill>
                        <a:effectLst/>
                        <a:latin typeface="Calibri"/>
                      </a:endParaRPr>
                    </a:p>
                  </a:txBody>
                  <a:tcPr marL="8435" marR="8435" marT="8435" marB="0" anchor="ctr" anchorCtr="1"/>
                </a:tc>
                <a:tc>
                  <a:txBody>
                    <a:bodyPr/>
                    <a:lstStyle/>
                    <a:p>
                      <a:pPr algn="ctr" fontAlgn="ctr"/>
                      <a:r>
                        <a:rPr lang="es-ES" sz="1400" u="none" strike="noStrike" dirty="0">
                          <a:effectLst/>
                        </a:rPr>
                        <a:t>Calidad de la vivienda</a:t>
                      </a:r>
                      <a:endParaRPr lang="es-ES" sz="1400" b="0" i="0" u="none" strike="noStrike" dirty="0">
                        <a:solidFill>
                          <a:srgbClr val="000000"/>
                        </a:solidFill>
                        <a:effectLst/>
                        <a:latin typeface="Calibri"/>
                      </a:endParaRPr>
                    </a:p>
                  </a:txBody>
                  <a:tcPr marL="8435" marR="8435" marT="8435" marB="0" anchor="ctr" anchorCtr="1"/>
                </a:tc>
                <a:tc>
                  <a:txBody>
                    <a:bodyPr/>
                    <a:lstStyle/>
                    <a:p>
                      <a:pPr marL="1588" indent="-1588" algn="l" fontAlgn="ctr">
                        <a:buFont typeface="+mj-lt"/>
                        <a:buNone/>
                      </a:pPr>
                      <a:r>
                        <a:rPr lang="es-ES" sz="1400" u="none" strike="noStrike" dirty="0" smtClean="0">
                          <a:effectLst/>
                        </a:rPr>
                        <a:t>a) Materiales </a:t>
                      </a:r>
                      <a:r>
                        <a:rPr lang="es-ES" sz="1400" u="none" strike="noStrike" dirty="0">
                          <a:effectLst/>
                        </a:rPr>
                        <a:t>de construcción utilizados en piso, paredes y techo</a:t>
                      </a:r>
                      <a:endParaRPr lang="es-ES" sz="1400" b="0" i="0" u="none" strike="noStrike" dirty="0">
                        <a:solidFill>
                          <a:srgbClr val="000000"/>
                        </a:solidFill>
                        <a:effectLst/>
                        <a:latin typeface="Calibri"/>
                      </a:endParaRPr>
                    </a:p>
                  </a:txBody>
                  <a:tcPr marL="8435" marR="8435" marT="8435" marB="0" anchor="ctr" anchorCtr="1"/>
                </a:tc>
              </a:tr>
              <a:tr h="449285">
                <a:tc vMerge="1">
                  <a:txBody>
                    <a:bodyPr/>
                    <a:lstStyle/>
                    <a:p>
                      <a:endParaRPr lang="es-ES"/>
                    </a:p>
                  </a:txBody>
                  <a:tcPr/>
                </a:tc>
                <a:tc rowSpan="2">
                  <a:txBody>
                    <a:bodyPr/>
                    <a:lstStyle/>
                    <a:p>
                      <a:pPr algn="ctr" fontAlgn="ctr"/>
                      <a:r>
                        <a:rPr lang="es-ES" sz="1400" u="none" strike="noStrike" dirty="0">
                          <a:effectLst/>
                        </a:rPr>
                        <a:t>Hacinamiento</a:t>
                      </a:r>
                      <a:endParaRPr lang="es-ES" sz="1400" b="0" i="0" u="none" strike="noStrike" dirty="0">
                        <a:solidFill>
                          <a:srgbClr val="000000"/>
                        </a:solidFill>
                        <a:effectLst/>
                        <a:latin typeface="Calibri"/>
                      </a:endParaRPr>
                    </a:p>
                  </a:txBody>
                  <a:tcPr marL="8435" marR="8435" marT="8435" marB="0" anchor="ctr" anchorCtr="1"/>
                </a:tc>
                <a:tc>
                  <a:txBody>
                    <a:bodyPr/>
                    <a:lstStyle/>
                    <a:p>
                      <a:pPr algn="l" fontAlgn="ctr"/>
                      <a:r>
                        <a:rPr lang="es-ES" sz="1400" u="none" strike="noStrike" dirty="0">
                          <a:effectLst/>
                        </a:rPr>
                        <a:t>a) Número de personas en el hogar</a:t>
                      </a:r>
                      <a:endParaRPr lang="es-ES" sz="1400" b="0" i="0" u="none" strike="noStrike" dirty="0">
                        <a:solidFill>
                          <a:srgbClr val="000000"/>
                        </a:solidFill>
                        <a:effectLst/>
                        <a:latin typeface="Calibri"/>
                      </a:endParaRPr>
                    </a:p>
                  </a:txBody>
                  <a:tcPr marL="8435" marR="8435" marT="8435" marB="0" anchor="ctr" anchorCtr="1"/>
                </a:tc>
              </a:tr>
              <a:tr h="449285">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b) Número de cuartos de la vivienda</a:t>
                      </a:r>
                      <a:endParaRPr lang="es-ES" sz="1400" b="0" i="0" u="none" strike="noStrike" dirty="0">
                        <a:solidFill>
                          <a:srgbClr val="000000"/>
                        </a:solidFill>
                        <a:effectLst/>
                        <a:latin typeface="Calibri"/>
                      </a:endParaRPr>
                    </a:p>
                  </a:txBody>
                  <a:tcPr marL="8435" marR="8435" marT="8435" marB="0" anchor="ctr" anchorCtr="1"/>
                </a:tc>
              </a:tr>
              <a:tr h="449285">
                <a:tc rowSpan="2">
                  <a:txBody>
                    <a:bodyPr/>
                    <a:lstStyle/>
                    <a:p>
                      <a:pPr algn="ctr" fontAlgn="ctr"/>
                      <a:r>
                        <a:rPr lang="es-ES" sz="1400" u="none" strike="noStrike" dirty="0">
                          <a:effectLst/>
                        </a:rPr>
                        <a:t>Acceso a </a:t>
                      </a:r>
                      <a:r>
                        <a:rPr lang="es-ES" sz="1400" u="none" strike="noStrike" dirty="0" smtClean="0">
                          <a:effectLst/>
                        </a:rPr>
                        <a:t>Servicios </a:t>
                      </a:r>
                      <a:r>
                        <a:rPr lang="es-ES" sz="1400" u="none" strike="noStrike" dirty="0">
                          <a:effectLst/>
                        </a:rPr>
                        <a:t>S</a:t>
                      </a:r>
                      <a:r>
                        <a:rPr lang="es-ES" sz="1400" u="none" strike="noStrike" dirty="0" smtClean="0">
                          <a:effectLst/>
                        </a:rPr>
                        <a:t>anitarios</a:t>
                      </a:r>
                      <a:endParaRPr lang="es-ES" sz="1400" b="1" i="0" u="none" strike="noStrike" dirty="0">
                        <a:solidFill>
                          <a:srgbClr val="000000"/>
                        </a:solidFill>
                        <a:effectLst/>
                        <a:latin typeface="Calibri"/>
                      </a:endParaRPr>
                    </a:p>
                  </a:txBody>
                  <a:tcPr marL="8435" marR="8435" marT="8435" marB="0" anchor="ctr" anchorCtr="1"/>
                </a:tc>
                <a:tc rowSpan="2">
                  <a:txBody>
                    <a:bodyPr/>
                    <a:lstStyle/>
                    <a:p>
                      <a:pPr algn="ctr" fontAlgn="ctr"/>
                      <a:r>
                        <a:rPr lang="es-ES" sz="1400" u="none" strike="noStrike" dirty="0">
                          <a:effectLst/>
                        </a:rPr>
                        <a:t>Tipo de sistema de eliminación de excretas</a:t>
                      </a:r>
                      <a:endParaRPr lang="es-ES" sz="1400" b="0" i="0" u="none" strike="noStrike" dirty="0">
                        <a:solidFill>
                          <a:srgbClr val="000000"/>
                        </a:solidFill>
                        <a:effectLst/>
                        <a:latin typeface="Calibri"/>
                      </a:endParaRPr>
                    </a:p>
                  </a:txBody>
                  <a:tcPr marL="8435" marR="8435" marT="8435" marB="0" anchor="ctr" anchorCtr="1"/>
                </a:tc>
                <a:tc>
                  <a:txBody>
                    <a:bodyPr/>
                    <a:lstStyle/>
                    <a:p>
                      <a:pPr algn="l" fontAlgn="ctr"/>
                      <a:r>
                        <a:rPr lang="es-ES" sz="1400" u="none" strike="noStrike" dirty="0">
                          <a:effectLst/>
                        </a:rPr>
                        <a:t>a) Disponibilidad de servicio sanitario</a:t>
                      </a:r>
                      <a:endParaRPr lang="es-ES" sz="1400" b="0" i="0" u="none" strike="noStrike" dirty="0">
                        <a:solidFill>
                          <a:srgbClr val="000000"/>
                        </a:solidFill>
                        <a:effectLst/>
                        <a:latin typeface="Calibri"/>
                      </a:endParaRPr>
                    </a:p>
                  </a:txBody>
                  <a:tcPr marL="8435" marR="8435" marT="8435" marB="0" anchor="ctr" anchorCtr="1"/>
                </a:tc>
              </a:tr>
              <a:tr h="449285">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b) Sistema de eliminación de excretas</a:t>
                      </a:r>
                      <a:endParaRPr lang="es-ES" sz="1400" b="0" i="0" u="none" strike="noStrike" dirty="0">
                        <a:solidFill>
                          <a:srgbClr val="000000"/>
                        </a:solidFill>
                        <a:effectLst/>
                        <a:latin typeface="Calibri"/>
                      </a:endParaRPr>
                    </a:p>
                  </a:txBody>
                  <a:tcPr marL="8435" marR="8435" marT="8435" marB="0" anchor="ctr" anchorCtr="1"/>
                </a:tc>
              </a:tr>
              <a:tr h="449285">
                <a:tc rowSpan="2">
                  <a:txBody>
                    <a:bodyPr/>
                    <a:lstStyle/>
                    <a:p>
                      <a:pPr algn="ctr" fontAlgn="ctr"/>
                      <a:r>
                        <a:rPr lang="es-ES" sz="1400" u="none" strike="noStrike" dirty="0">
                          <a:effectLst/>
                        </a:rPr>
                        <a:t>Acceso a </a:t>
                      </a:r>
                      <a:r>
                        <a:rPr lang="es-ES" sz="1400" u="none" strike="noStrike" dirty="0" smtClean="0">
                          <a:effectLst/>
                        </a:rPr>
                        <a:t>Educación</a:t>
                      </a:r>
                      <a:endParaRPr lang="es-ES" sz="1400" b="1" i="0" u="none" strike="noStrike" dirty="0">
                        <a:solidFill>
                          <a:srgbClr val="000000"/>
                        </a:solidFill>
                        <a:effectLst/>
                        <a:latin typeface="Calibri"/>
                      </a:endParaRPr>
                    </a:p>
                  </a:txBody>
                  <a:tcPr marL="8435" marR="8435" marT="8435" marB="0" anchor="ctr" anchorCtr="1"/>
                </a:tc>
                <a:tc rowSpan="2">
                  <a:txBody>
                    <a:bodyPr/>
                    <a:lstStyle/>
                    <a:p>
                      <a:pPr algn="ctr" fontAlgn="ctr"/>
                      <a:r>
                        <a:rPr lang="es-ES" sz="1400" u="none" strike="noStrike" dirty="0">
                          <a:effectLst/>
                        </a:rPr>
                        <a:t>Asistencia de los niños en edad escolar a un establecimiento educativo</a:t>
                      </a:r>
                      <a:endParaRPr lang="es-ES" sz="1400" b="0" i="0" u="none" strike="noStrike" dirty="0">
                        <a:solidFill>
                          <a:srgbClr val="000000"/>
                        </a:solidFill>
                        <a:effectLst/>
                        <a:latin typeface="Calibri"/>
                      </a:endParaRPr>
                    </a:p>
                  </a:txBody>
                  <a:tcPr marL="8435" marR="8435" marT="8435" marB="0" anchor="ctr" anchorCtr="1"/>
                </a:tc>
                <a:tc>
                  <a:txBody>
                    <a:bodyPr/>
                    <a:lstStyle/>
                    <a:p>
                      <a:pPr algn="l" fontAlgn="ctr"/>
                      <a:r>
                        <a:rPr lang="es-ES" sz="1400" u="none" strike="noStrike" dirty="0">
                          <a:effectLst/>
                        </a:rPr>
                        <a:t>a) Edad de los miembros del hogar</a:t>
                      </a:r>
                      <a:endParaRPr lang="es-ES" sz="1400" b="0" i="0" u="none" strike="noStrike" dirty="0">
                        <a:solidFill>
                          <a:srgbClr val="000000"/>
                        </a:solidFill>
                        <a:effectLst/>
                        <a:latin typeface="Calibri"/>
                      </a:endParaRPr>
                    </a:p>
                  </a:txBody>
                  <a:tcPr marL="8435" marR="8435" marT="8435" marB="0" anchor="ctr" anchorCtr="1"/>
                </a:tc>
              </a:tr>
              <a:tr h="228998">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b) Asistencia</a:t>
                      </a:r>
                      <a:endParaRPr lang="es-ES" sz="1400" b="0" i="0" u="none" strike="noStrike" dirty="0">
                        <a:solidFill>
                          <a:srgbClr val="000000"/>
                        </a:solidFill>
                        <a:effectLst/>
                        <a:latin typeface="Calibri"/>
                      </a:endParaRPr>
                    </a:p>
                  </a:txBody>
                  <a:tcPr marL="8435" marR="8435" marT="8435" marB="0" anchor="ctr" anchorCtr="1"/>
                </a:tc>
              </a:tr>
              <a:tr h="449285">
                <a:tc rowSpan="4">
                  <a:txBody>
                    <a:bodyPr/>
                    <a:lstStyle/>
                    <a:p>
                      <a:pPr algn="ctr" fontAlgn="ctr"/>
                      <a:r>
                        <a:rPr lang="es-ES" sz="1400" u="none" strike="noStrike" dirty="0">
                          <a:effectLst/>
                        </a:rPr>
                        <a:t>Capacidad </a:t>
                      </a:r>
                      <a:r>
                        <a:rPr lang="es-ES" sz="1400" u="none" strike="noStrike" dirty="0" smtClean="0">
                          <a:effectLst/>
                        </a:rPr>
                        <a:t>Económica</a:t>
                      </a:r>
                      <a:endParaRPr lang="es-ES" sz="1400" b="1" i="0" u="none" strike="noStrike" dirty="0">
                        <a:solidFill>
                          <a:srgbClr val="000000"/>
                        </a:solidFill>
                        <a:effectLst/>
                        <a:latin typeface="Calibri"/>
                      </a:endParaRPr>
                    </a:p>
                  </a:txBody>
                  <a:tcPr marL="8435" marR="8435" marT="8435" marB="0" anchor="ctr" anchorCtr="1"/>
                </a:tc>
                <a:tc rowSpan="4">
                  <a:txBody>
                    <a:bodyPr/>
                    <a:lstStyle/>
                    <a:p>
                      <a:pPr algn="ctr" fontAlgn="ctr"/>
                      <a:r>
                        <a:rPr lang="es-ES" sz="1400" u="none" strike="noStrike" dirty="0">
                          <a:effectLst/>
                        </a:rPr>
                        <a:t>Probabilidad de insuficiencia de ingresos del hogar</a:t>
                      </a:r>
                      <a:endParaRPr lang="es-ES" sz="1400" b="0" i="0" u="none" strike="noStrike" dirty="0">
                        <a:solidFill>
                          <a:srgbClr val="000000"/>
                        </a:solidFill>
                        <a:effectLst/>
                        <a:latin typeface="Calibri"/>
                      </a:endParaRPr>
                    </a:p>
                  </a:txBody>
                  <a:tcPr marL="8435" marR="8435" marT="8435" marB="0" anchor="ctr" anchorCtr="1"/>
                </a:tc>
                <a:tc>
                  <a:txBody>
                    <a:bodyPr/>
                    <a:lstStyle/>
                    <a:p>
                      <a:pPr algn="l" fontAlgn="ctr"/>
                      <a:r>
                        <a:rPr lang="es-ES" sz="1400" u="none" strike="noStrike" dirty="0">
                          <a:effectLst/>
                        </a:rPr>
                        <a:t>a) Edad de los miembros del hogar</a:t>
                      </a:r>
                      <a:endParaRPr lang="es-ES" sz="1400" b="0" i="0" u="none" strike="noStrike" dirty="0">
                        <a:solidFill>
                          <a:srgbClr val="000000"/>
                        </a:solidFill>
                        <a:effectLst/>
                        <a:latin typeface="Calibri"/>
                      </a:endParaRPr>
                    </a:p>
                  </a:txBody>
                  <a:tcPr marL="8435" marR="8435" marT="8435" marB="0" anchor="ctr" anchorCtr="1"/>
                </a:tc>
              </a:tr>
              <a:tr h="449285">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b) Ultimo nivel educativo aprobado</a:t>
                      </a:r>
                      <a:endParaRPr lang="es-ES" sz="1400" b="0" i="0" u="none" strike="noStrike" dirty="0">
                        <a:solidFill>
                          <a:srgbClr val="000000"/>
                        </a:solidFill>
                        <a:effectLst/>
                        <a:latin typeface="Calibri"/>
                      </a:endParaRPr>
                    </a:p>
                  </a:txBody>
                  <a:tcPr marL="8435" marR="8435" marT="8435" marB="0" anchor="ctr" anchorCtr="1"/>
                </a:tc>
              </a:tr>
              <a:tr h="449285">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c) Número de personas en el hogar</a:t>
                      </a:r>
                      <a:endParaRPr lang="es-ES" sz="1400" b="0" i="0" u="none" strike="noStrike" dirty="0">
                        <a:solidFill>
                          <a:srgbClr val="000000"/>
                        </a:solidFill>
                        <a:effectLst/>
                        <a:latin typeface="Calibri"/>
                      </a:endParaRPr>
                    </a:p>
                  </a:txBody>
                  <a:tcPr marL="8435" marR="8435" marT="8435" marB="0" anchor="ctr" anchorCtr="1"/>
                </a:tc>
              </a:tr>
              <a:tr h="228998">
                <a:tc vMerge="1">
                  <a:txBody>
                    <a:bodyPr/>
                    <a:lstStyle/>
                    <a:p>
                      <a:endParaRPr lang="es-ES"/>
                    </a:p>
                  </a:txBody>
                  <a:tcPr/>
                </a:tc>
                <a:tc vMerge="1">
                  <a:txBody>
                    <a:bodyPr/>
                    <a:lstStyle/>
                    <a:p>
                      <a:endParaRPr lang="es-ES"/>
                    </a:p>
                  </a:txBody>
                  <a:tcPr/>
                </a:tc>
                <a:tc>
                  <a:txBody>
                    <a:bodyPr/>
                    <a:lstStyle/>
                    <a:p>
                      <a:pPr algn="l" fontAlgn="ctr"/>
                      <a:r>
                        <a:rPr lang="es-ES" sz="1400" u="none" strike="noStrike" dirty="0">
                          <a:effectLst/>
                        </a:rPr>
                        <a:t>d) Condición de actividad</a:t>
                      </a:r>
                      <a:endParaRPr lang="es-ES" sz="1400" b="0" i="0" u="none" strike="noStrike" dirty="0">
                        <a:solidFill>
                          <a:srgbClr val="000000"/>
                        </a:solidFill>
                        <a:effectLst/>
                        <a:latin typeface="Calibri"/>
                      </a:endParaRPr>
                    </a:p>
                  </a:txBody>
                  <a:tcPr marL="8435" marR="8435" marT="8435" marB="0" anchor="ctr" anchorCtr="1"/>
                </a:tc>
              </a:tr>
            </a:tbl>
          </a:graphicData>
        </a:graphic>
      </p:graphicFrame>
      <p:sp>
        <p:nvSpPr>
          <p:cNvPr id="5" name="4 CuadroTexto"/>
          <p:cNvSpPr txBox="1"/>
          <p:nvPr/>
        </p:nvSpPr>
        <p:spPr>
          <a:xfrm>
            <a:off x="3357554" y="571480"/>
            <a:ext cx="184731" cy="369332"/>
          </a:xfrm>
          <a:prstGeom prst="rect">
            <a:avLst/>
          </a:prstGeom>
          <a:noFill/>
        </p:spPr>
        <p:txBody>
          <a:bodyPr wrap="none" rtlCol="0">
            <a:spAutoFit/>
          </a:bodyPr>
          <a:lstStyle/>
          <a:p>
            <a:endParaRPr lang="es-ES" dirty="0"/>
          </a:p>
        </p:txBody>
      </p:sp>
      <p:sp>
        <p:nvSpPr>
          <p:cNvPr id="6" name="3 Título"/>
          <p:cNvSpPr>
            <a:spLocks noGrp="1"/>
          </p:cNvSpPr>
          <p:nvPr>
            <p:ph type="title"/>
          </p:nvPr>
        </p:nvSpPr>
        <p:spPr>
          <a:xfrm>
            <a:off x="0" y="0"/>
            <a:ext cx="9144000" cy="940812"/>
          </a:xfrm>
        </p:spPr>
        <p:txBody>
          <a:bodyPr>
            <a:normAutofit/>
          </a:bodyPr>
          <a:lstStyle/>
          <a:p>
            <a:pPr algn="ctr"/>
            <a:r>
              <a:rPr lang="es-ES" sz="3600" b="1" dirty="0" smtClean="0"/>
              <a:t>NBI: DIMENSIONES Y VARIABLES</a:t>
            </a:r>
            <a:endParaRPr lang="es-ES" sz="3600" b="1" dirty="0"/>
          </a:p>
        </p:txBody>
      </p:sp>
      <p:sp>
        <p:nvSpPr>
          <p:cNvPr id="7" name="6 Marcador de número de diapositiva"/>
          <p:cNvSpPr>
            <a:spLocks noGrp="1"/>
          </p:cNvSpPr>
          <p:nvPr>
            <p:ph type="sldNum" sz="quarter" idx="12"/>
          </p:nvPr>
        </p:nvSpPr>
        <p:spPr/>
        <p:txBody>
          <a:bodyPr/>
          <a:lstStyle/>
          <a:p>
            <a:fld id="{C382FC98-F0C7-4C5E-ACED-D4365F369A7F}" type="slidenum">
              <a:rPr lang="es-ES" smtClean="0"/>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626601078"/>
              </p:ext>
            </p:extLst>
          </p:nvPr>
        </p:nvGraphicFramePr>
        <p:xfrm>
          <a:off x="357158" y="1080321"/>
          <a:ext cx="8501121" cy="5229014"/>
        </p:xfrm>
        <a:graphic>
          <a:graphicData uri="http://schemas.openxmlformats.org/drawingml/2006/table">
            <a:tbl>
              <a:tblPr firstRow="1">
                <a:tableStyleId>{775DCB02-9BB8-47FD-8907-85C794F793BA}</a:tableStyleId>
              </a:tblPr>
              <a:tblGrid>
                <a:gridCol w="2833707"/>
                <a:gridCol w="2833707"/>
                <a:gridCol w="2833707"/>
              </a:tblGrid>
              <a:tr h="339457">
                <a:tc gridSpan="3">
                  <a:txBody>
                    <a:bodyPr/>
                    <a:lstStyle/>
                    <a:p>
                      <a:pPr algn="ctr"/>
                      <a:r>
                        <a:rPr kumimoji="0" lang="es-ES" sz="2000" u="none" strike="noStrike" kern="1200" dirty="0" smtClean="0">
                          <a:effectLst/>
                        </a:rPr>
                        <a:t>ÍNDICE DE PRIVACIÓN MATERIAL DE LOS HOGARES</a:t>
                      </a:r>
                      <a:endParaRPr kumimoji="0" lang="es-ES" sz="2000" b="1" u="none" strike="noStrike" kern="1200" dirty="0">
                        <a:solidFill>
                          <a:schemeClr val="dk1"/>
                        </a:solidFill>
                        <a:effectLst/>
                        <a:latin typeface="+mn-lt"/>
                        <a:ea typeface="+mn-ea"/>
                        <a:cs typeface="+mn-cs"/>
                      </a:endParaRPr>
                    </a:p>
                  </a:txBody>
                  <a:tcPr anchor="ctr"/>
                </a:tc>
                <a:tc hMerge="1">
                  <a:txBody>
                    <a:bodyPr/>
                    <a:lstStyle/>
                    <a:p>
                      <a:endParaRPr lang="es-ES"/>
                    </a:p>
                  </a:txBody>
                  <a:tcPr/>
                </a:tc>
                <a:tc hMerge="1">
                  <a:txBody>
                    <a:bodyPr/>
                    <a:lstStyle/>
                    <a:p>
                      <a:pPr algn="l">
                        <a:buFont typeface="Arial" pitchFamily="34" charset="0"/>
                        <a:buChar char="•"/>
                      </a:pP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r>
              <a:tr h="275184">
                <a:tc>
                  <a:txBody>
                    <a:bodyPr/>
                    <a:lstStyle/>
                    <a:p>
                      <a:pPr algn="ctr"/>
                      <a:r>
                        <a:rPr kumimoji="0" lang="es-ES" sz="1400" b="1" u="none" strike="noStrike" kern="1200" dirty="0" smtClean="0">
                          <a:solidFill>
                            <a:schemeClr val="dk1"/>
                          </a:solidFill>
                          <a:effectLst/>
                          <a:latin typeface="+mn-lt"/>
                          <a:ea typeface="+mn-ea"/>
                          <a:cs typeface="+mn-cs"/>
                        </a:rPr>
                        <a:t>Tipo de Privación</a:t>
                      </a:r>
                      <a:endParaRPr kumimoji="0" lang="es-ES" sz="1400" b="1" u="none" strike="noStrike" kern="1200" dirty="0">
                        <a:solidFill>
                          <a:schemeClr val="dk1"/>
                        </a:solidFill>
                        <a:effectLst/>
                        <a:latin typeface="+mn-lt"/>
                        <a:ea typeface="+mn-ea"/>
                        <a:cs typeface="+mn-cs"/>
                      </a:endParaRPr>
                    </a:p>
                  </a:txBody>
                  <a:tcPr anchor="ctr"/>
                </a:tc>
                <a:tc>
                  <a:txBody>
                    <a:bodyPr/>
                    <a:lstStyle/>
                    <a:p>
                      <a:pPr algn="ctr"/>
                      <a:r>
                        <a:rPr kumimoji="0" lang="es-ES" sz="1400" b="1" u="none" strike="noStrike" kern="1200" dirty="0" smtClean="0">
                          <a:solidFill>
                            <a:schemeClr val="dk1"/>
                          </a:solidFill>
                          <a:effectLst/>
                          <a:latin typeface="+mn-lt"/>
                          <a:ea typeface="+mn-ea"/>
                          <a:cs typeface="+mn-cs"/>
                        </a:rPr>
                        <a:t>Indicador</a:t>
                      </a:r>
                      <a:endParaRPr kumimoji="0" lang="es-ES" sz="1400" b="1" u="none" strike="noStrike" kern="1200" dirty="0">
                        <a:solidFill>
                          <a:schemeClr val="dk1"/>
                        </a:solidFill>
                        <a:effectLst/>
                        <a:latin typeface="+mn-lt"/>
                        <a:ea typeface="+mn-ea"/>
                        <a:cs typeface="+mn-cs"/>
                      </a:endParaRPr>
                    </a:p>
                  </a:txBody>
                  <a:tcPr anchor="ctr"/>
                </a:tc>
                <a:tc>
                  <a:txBody>
                    <a:bodyPr/>
                    <a:lstStyle/>
                    <a:p>
                      <a:pPr algn="ctr"/>
                      <a:r>
                        <a:rPr kumimoji="0" lang="es-ES" sz="1400" b="1" u="none" strike="noStrike" kern="1200" dirty="0" smtClean="0">
                          <a:solidFill>
                            <a:schemeClr val="dk1"/>
                          </a:solidFill>
                          <a:effectLst/>
                          <a:latin typeface="+mn-lt"/>
                          <a:ea typeface="+mn-ea"/>
                          <a:cs typeface="+mn-cs"/>
                        </a:rPr>
                        <a:t>Variables Censales</a:t>
                      </a:r>
                      <a:endParaRPr kumimoji="0" lang="es-ES" sz="1400" b="1" u="none" strike="noStrike" kern="1200" dirty="0">
                        <a:solidFill>
                          <a:schemeClr val="dk1"/>
                        </a:solidFill>
                        <a:effectLst/>
                        <a:latin typeface="+mn-lt"/>
                        <a:ea typeface="+mn-ea"/>
                        <a:cs typeface="+mn-cs"/>
                      </a:endParaRPr>
                    </a:p>
                  </a:txBody>
                  <a:tcPr anchor="ctr"/>
                </a:tc>
              </a:tr>
              <a:tr h="2263987">
                <a:tc>
                  <a:txBody>
                    <a:bodyPr/>
                    <a:lstStyle/>
                    <a:p>
                      <a:pPr algn="ctr"/>
                      <a:r>
                        <a:rPr kumimoji="0" lang="es-ES" sz="1400" u="none" strike="noStrike" kern="1200" dirty="0" smtClean="0">
                          <a:effectLst/>
                        </a:rPr>
                        <a:t>Privación Patrimonial</a:t>
                      </a:r>
                    </a:p>
                    <a:p>
                      <a:pPr algn="ctr"/>
                      <a:endParaRPr kumimoji="0" lang="es-ES" sz="1400" u="none" strike="noStrike" kern="1200" dirty="0" smtClean="0">
                        <a:effectLst/>
                      </a:endParaRPr>
                    </a:p>
                    <a:p>
                      <a:pPr algn="ctr"/>
                      <a:r>
                        <a:rPr lang="es-ES" sz="1400" dirty="0" smtClean="0">
                          <a:effectLst/>
                        </a:rPr>
                        <a:t>(Considera las formas de pobreza más estructurales o permanentes, relacionadas a ciertos bienes del hogar cuya obtención requiere de procesos de ahorro prolongados de las familias)</a:t>
                      </a:r>
                    </a:p>
                    <a:p>
                      <a:pPr algn="ctr"/>
                      <a:endParaRPr kumimoji="0" lang="es-ES" sz="1400" b="1" u="none" strike="noStrike" kern="1200" dirty="0" smtClean="0">
                        <a:solidFill>
                          <a:schemeClr val="dk1"/>
                        </a:solidFill>
                        <a:effectLst/>
                        <a:latin typeface="+mn-lt"/>
                        <a:ea typeface="+mn-ea"/>
                        <a:cs typeface="+mn-cs"/>
                      </a:endParaRPr>
                    </a:p>
                  </a:txBody>
                  <a:tcPr anchor="ctr"/>
                </a:tc>
                <a:tc>
                  <a:txBody>
                    <a:bodyPr/>
                    <a:lstStyle/>
                    <a:p>
                      <a:pPr algn="ctr">
                        <a:buFont typeface="Arial" pitchFamily="34" charset="0"/>
                        <a:buNone/>
                      </a:pPr>
                      <a:r>
                        <a:rPr kumimoji="0" lang="es-ES" sz="1400" b="1" u="none" strike="noStrike" kern="1200" dirty="0" smtClean="0">
                          <a:solidFill>
                            <a:schemeClr val="dk1"/>
                          </a:solidFill>
                          <a:effectLst/>
                          <a:latin typeface="+mn-lt"/>
                          <a:ea typeface="+mn-ea"/>
                          <a:cs typeface="+mn-cs"/>
                        </a:rPr>
                        <a:t>CONDHAB</a:t>
                      </a:r>
                    </a:p>
                    <a:p>
                      <a:pPr algn="ctr">
                        <a:buFont typeface="Arial" pitchFamily="34" charset="0"/>
                        <a:buNone/>
                      </a:pPr>
                      <a:endParaRPr kumimoji="0" lang="es-ES" sz="1400" b="1" u="none" strike="noStrike" kern="1200" dirty="0" smtClean="0">
                        <a:solidFill>
                          <a:schemeClr val="dk1"/>
                        </a:solidFill>
                        <a:effectLst/>
                        <a:latin typeface="+mn-lt"/>
                        <a:ea typeface="+mn-ea"/>
                        <a:cs typeface="+mn-cs"/>
                      </a:endParaRPr>
                    </a:p>
                    <a:p>
                      <a:pPr algn="ctr">
                        <a:buFont typeface="Arial" pitchFamily="34" charset="0"/>
                        <a:buNone/>
                      </a:pPr>
                      <a:r>
                        <a:rPr kumimoji="0" lang="es-ES" sz="1400" b="1" u="none" strike="noStrike" kern="1200" dirty="0" smtClean="0">
                          <a:solidFill>
                            <a:schemeClr val="dk1"/>
                          </a:solidFill>
                          <a:effectLst/>
                          <a:latin typeface="+mn-lt"/>
                          <a:ea typeface="+mn-ea"/>
                          <a:cs typeface="+mn-cs"/>
                        </a:rPr>
                        <a:t>Indicador de las Condiciones</a:t>
                      </a:r>
                      <a:r>
                        <a:rPr kumimoji="0" lang="es-ES" sz="1400" b="1" u="none" strike="noStrike" kern="1200" baseline="0" dirty="0" smtClean="0">
                          <a:solidFill>
                            <a:schemeClr val="dk1"/>
                          </a:solidFill>
                          <a:effectLst/>
                          <a:latin typeface="+mn-lt"/>
                          <a:ea typeface="+mn-ea"/>
                          <a:cs typeface="+mn-cs"/>
                        </a:rPr>
                        <a:t> Habitacionales de las Viviendas</a:t>
                      </a:r>
                    </a:p>
                    <a:p>
                      <a:pPr algn="ctr">
                        <a:buFont typeface="Arial" pitchFamily="34" charset="0"/>
                        <a:buNone/>
                      </a:pPr>
                      <a:endParaRPr kumimoji="0" lang="es-ES" sz="1400" b="1" u="none" strike="noStrike" kern="1200" baseline="0" dirty="0" smtClean="0">
                        <a:solidFill>
                          <a:schemeClr val="dk1"/>
                        </a:solidFill>
                        <a:effectLst/>
                        <a:latin typeface="+mn-lt"/>
                        <a:ea typeface="+mn-ea"/>
                        <a:cs typeface="+mn-cs"/>
                      </a:endParaRPr>
                    </a:p>
                    <a:p>
                      <a:pPr algn="ctr">
                        <a:buFont typeface="Arial" pitchFamily="34" charset="0"/>
                        <a:buNone/>
                      </a:pPr>
                      <a:endParaRPr kumimoji="0" lang="es-ES" sz="1400" b="1" u="none" strike="noStrike" kern="1200" baseline="0" dirty="0" smtClean="0">
                        <a:solidFill>
                          <a:schemeClr val="dk1"/>
                        </a:solidFill>
                        <a:effectLst/>
                        <a:latin typeface="+mn-lt"/>
                        <a:ea typeface="+mn-ea"/>
                        <a:cs typeface="+mn-cs"/>
                      </a:endParaRPr>
                    </a:p>
                  </a:txBody>
                  <a:tcPr anchor="ctr"/>
                </a:tc>
                <a:tc>
                  <a:txBody>
                    <a:bodyPr/>
                    <a:lstStyle/>
                    <a:p>
                      <a:pPr algn="l">
                        <a:buFont typeface="Arial" pitchFamily="34" charset="0"/>
                        <a:buChar char="•"/>
                      </a:pPr>
                      <a:r>
                        <a:rPr kumimoji="0" lang="es-ES" sz="1400" u="none" strike="noStrike" kern="1200" dirty="0" smtClean="0">
                          <a:effectLst/>
                        </a:rPr>
                        <a:t>Vivienda con piso de tierra.</a:t>
                      </a:r>
                    </a:p>
                    <a:p>
                      <a:pPr algn="l">
                        <a:buFont typeface="Arial" pitchFamily="34" charset="0"/>
                        <a:buNone/>
                      </a:pPr>
                      <a:endParaRPr kumimoji="0" lang="es-ES" sz="1400" u="none" strike="noStrike" kern="1200" dirty="0" smtClean="0">
                        <a:effectLst/>
                      </a:endParaRPr>
                    </a:p>
                    <a:p>
                      <a:pPr algn="l">
                        <a:buFont typeface="Arial" pitchFamily="34" charset="0"/>
                        <a:buChar char="•"/>
                      </a:pPr>
                      <a:r>
                        <a:rPr kumimoji="0" lang="es-ES" sz="1400" u="none" strike="noStrike" kern="1200" dirty="0" smtClean="0">
                          <a:effectLst/>
                        </a:rPr>
                        <a:t>Techos sin cielorraso: de chapa, fibrocemento, plástico, cartón, caña, tabla, paja con barro, paja sola</a:t>
                      </a:r>
                    </a:p>
                    <a:p>
                      <a:pPr algn="l">
                        <a:buFont typeface="Arial" pitchFamily="34" charset="0"/>
                        <a:buNone/>
                      </a:pPr>
                      <a:endParaRPr kumimoji="0" lang="es-ES" sz="1400" u="none" strike="noStrike" kern="1200" dirty="0" smtClean="0">
                        <a:effectLst/>
                      </a:endParaRPr>
                    </a:p>
                    <a:p>
                      <a:pPr algn="l">
                        <a:buFont typeface="Arial" pitchFamily="34" charset="0"/>
                        <a:buChar char="•"/>
                      </a:pPr>
                      <a:r>
                        <a:rPr kumimoji="0" lang="es-ES" sz="1400" u="none" strike="noStrike" kern="1200" dirty="0" smtClean="0">
                          <a:effectLst/>
                        </a:rPr>
                        <a:t>Carecen de inodoro con descarga de agua</a:t>
                      </a:r>
                      <a:endParaRPr kumimoji="0" lang="es-ES" sz="1400" b="1" u="none" strike="noStrike" kern="1200" dirty="0">
                        <a:solidFill>
                          <a:schemeClr val="dk1"/>
                        </a:solidFill>
                        <a:effectLst/>
                        <a:latin typeface="+mn-lt"/>
                        <a:ea typeface="+mn-ea"/>
                        <a:cs typeface="+mn-cs"/>
                      </a:endParaRPr>
                    </a:p>
                  </a:txBody>
                  <a:tcPr anchor="ctr"/>
                </a:tc>
              </a:tr>
              <a:tr h="2263987">
                <a:tc>
                  <a:txBody>
                    <a:bodyPr/>
                    <a:lstStyle/>
                    <a:p>
                      <a:pPr algn="ctr"/>
                      <a:r>
                        <a:rPr kumimoji="0" lang="es-ES" sz="1400" u="none" strike="noStrike" kern="1200" dirty="0" smtClean="0">
                          <a:effectLst/>
                        </a:rPr>
                        <a:t>Privación de Recursos Corrientes</a:t>
                      </a:r>
                    </a:p>
                    <a:p>
                      <a:pPr algn="ctr"/>
                      <a:endParaRPr kumimoji="0" lang="es-ES" sz="1400" u="none" strike="noStrike" kern="1200" dirty="0" smtClean="0">
                        <a:effectLst/>
                      </a:endParaRPr>
                    </a:p>
                    <a:p>
                      <a:pPr algn="ctr"/>
                      <a:r>
                        <a:rPr lang="es-ES" sz="1400" dirty="0" smtClean="0">
                          <a:effectLst/>
                        </a:rPr>
                        <a:t>(Considera las formas de pobreza relacionadas con las fluctuaciones de la economía, es decir la privación de aquellos bienes de consumo inmediato, que se adquieren de una forma menos costosa, y deben renovarse constantemente )</a:t>
                      </a:r>
                    </a:p>
                    <a:p>
                      <a:pPr algn="ctr"/>
                      <a:endParaRPr kumimoji="0" lang="es-ES" sz="1400" b="1" u="none" strike="noStrike" kern="1200" dirty="0">
                        <a:solidFill>
                          <a:schemeClr val="dk1"/>
                        </a:solidFill>
                        <a:effectLst/>
                        <a:latin typeface="+mn-lt"/>
                        <a:ea typeface="+mn-ea"/>
                        <a:cs typeface="+mn-cs"/>
                      </a:endParaRPr>
                    </a:p>
                  </a:txBody>
                  <a:tcPr anchor="ctr"/>
                </a:tc>
                <a:tc>
                  <a:txBody>
                    <a:bodyPr/>
                    <a:lstStyle/>
                    <a:p>
                      <a:pPr algn="ctr">
                        <a:buFont typeface="Arial" pitchFamily="34" charset="0"/>
                        <a:buNone/>
                      </a:pPr>
                      <a:r>
                        <a:rPr kumimoji="0" lang="es-ES" sz="1400" b="1" u="none" strike="noStrike" kern="1200" dirty="0" smtClean="0">
                          <a:solidFill>
                            <a:schemeClr val="dk1"/>
                          </a:solidFill>
                          <a:effectLst/>
                          <a:latin typeface="+mn-lt"/>
                          <a:ea typeface="+mn-ea"/>
                          <a:cs typeface="+mn-cs"/>
                        </a:rPr>
                        <a:t>CAPECO</a:t>
                      </a:r>
                    </a:p>
                    <a:p>
                      <a:pPr algn="ctr">
                        <a:buFont typeface="Arial" pitchFamily="34" charset="0"/>
                        <a:buNone/>
                      </a:pPr>
                      <a:endParaRPr kumimoji="0" lang="es-ES" sz="1400" b="1" u="none" strike="noStrike" kern="1200" dirty="0" smtClean="0">
                        <a:solidFill>
                          <a:schemeClr val="dk1"/>
                        </a:solidFill>
                        <a:effectLst/>
                        <a:latin typeface="+mn-lt"/>
                        <a:ea typeface="+mn-ea"/>
                        <a:cs typeface="+mn-cs"/>
                      </a:endParaRPr>
                    </a:p>
                    <a:p>
                      <a:pPr algn="ctr">
                        <a:buFont typeface="Arial" pitchFamily="34" charset="0"/>
                        <a:buNone/>
                      </a:pPr>
                      <a:r>
                        <a:rPr kumimoji="0" lang="es-ES" sz="1400" b="1" u="none" strike="noStrike" kern="1200" dirty="0" smtClean="0">
                          <a:solidFill>
                            <a:schemeClr val="dk1"/>
                          </a:solidFill>
                          <a:effectLst/>
                          <a:latin typeface="+mn-lt"/>
                          <a:ea typeface="+mn-ea"/>
                          <a:cs typeface="+mn-cs"/>
                        </a:rPr>
                        <a:t>Indicador de la Capacidad</a:t>
                      </a:r>
                      <a:r>
                        <a:rPr kumimoji="0" lang="es-ES" sz="1400" b="1" u="none" strike="noStrike" kern="1200" baseline="0" dirty="0" smtClean="0">
                          <a:solidFill>
                            <a:schemeClr val="dk1"/>
                          </a:solidFill>
                          <a:effectLst/>
                          <a:latin typeface="+mn-lt"/>
                          <a:ea typeface="+mn-ea"/>
                          <a:cs typeface="+mn-cs"/>
                        </a:rPr>
                        <a:t> Económica</a:t>
                      </a:r>
                      <a:endParaRPr kumimoji="0" lang="es-ES" sz="1400" b="1" u="none" strike="noStrike" kern="1200" dirty="0">
                        <a:solidFill>
                          <a:schemeClr val="dk1"/>
                        </a:solidFill>
                        <a:effectLst/>
                        <a:latin typeface="+mn-lt"/>
                        <a:ea typeface="+mn-ea"/>
                        <a:cs typeface="+mn-cs"/>
                      </a:endParaRPr>
                    </a:p>
                  </a:txBody>
                  <a:tcPr anchor="ctr"/>
                </a:tc>
                <a:tc>
                  <a:txBody>
                    <a:bodyPr/>
                    <a:lstStyle/>
                    <a:p>
                      <a:pPr>
                        <a:buFont typeface="Arial" pitchFamily="34" charset="0"/>
                        <a:buChar char="•"/>
                      </a:pPr>
                      <a:r>
                        <a:rPr kumimoji="0" lang="es-ES" sz="1400" u="none" strike="noStrike" kern="1200" dirty="0" smtClean="0">
                          <a:effectLst/>
                        </a:rPr>
                        <a:t>Años de educación formal aprobados por los ocupados, jubilados y pensionados del hogar</a:t>
                      </a:r>
                    </a:p>
                    <a:p>
                      <a:pPr>
                        <a:buFont typeface="Arial" pitchFamily="34" charset="0"/>
                        <a:buNone/>
                      </a:pPr>
                      <a:r>
                        <a:rPr kumimoji="0" lang="es-ES" sz="1400" u="none" strike="noStrike" kern="1200" dirty="0" smtClean="0">
                          <a:effectLst/>
                        </a:rPr>
                        <a:t> </a:t>
                      </a:r>
                    </a:p>
                    <a:p>
                      <a:pPr>
                        <a:buFont typeface="Arial" pitchFamily="34" charset="0"/>
                        <a:buChar char="•"/>
                      </a:pPr>
                      <a:r>
                        <a:rPr kumimoji="0" lang="es-ES" sz="1400" u="none" strike="noStrike" kern="1200" dirty="0" smtClean="0">
                          <a:effectLst/>
                        </a:rPr>
                        <a:t>Cantidad total de miembros del hogar</a:t>
                      </a:r>
                      <a:endParaRPr kumimoji="0" lang="es-ES" sz="1400" b="1" u="none" strike="noStrike" kern="1200" dirty="0">
                        <a:solidFill>
                          <a:schemeClr val="dk1"/>
                        </a:solidFill>
                        <a:effectLst/>
                        <a:latin typeface="+mn-lt"/>
                        <a:ea typeface="+mn-ea"/>
                        <a:cs typeface="+mn-cs"/>
                      </a:endParaRPr>
                    </a:p>
                  </a:txBody>
                  <a:tcPr anchor="ctr"/>
                </a:tc>
              </a:tr>
            </a:tbl>
          </a:graphicData>
        </a:graphic>
      </p:graphicFrame>
      <p:sp>
        <p:nvSpPr>
          <p:cNvPr id="3" name="3 Título"/>
          <p:cNvSpPr>
            <a:spLocks noGrp="1"/>
          </p:cNvSpPr>
          <p:nvPr>
            <p:ph type="title"/>
          </p:nvPr>
        </p:nvSpPr>
        <p:spPr>
          <a:xfrm>
            <a:off x="0" y="0"/>
            <a:ext cx="9144000" cy="908720"/>
          </a:xfrm>
        </p:spPr>
        <p:txBody>
          <a:bodyPr>
            <a:normAutofit/>
          </a:bodyPr>
          <a:lstStyle/>
          <a:p>
            <a:pPr algn="ctr"/>
            <a:r>
              <a:rPr lang="es-ES" sz="3600" b="1" dirty="0" smtClean="0"/>
              <a:t>IPMH: TIPOS DE PRIVACIÓN</a:t>
            </a:r>
            <a:endParaRPr lang="es-ES" sz="3600" b="1" dirty="0"/>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6648" y="18276"/>
            <a:ext cx="9127351" cy="890443"/>
          </a:xfrm>
        </p:spPr>
        <p:txBody>
          <a:bodyPr>
            <a:normAutofit/>
          </a:bodyPr>
          <a:lstStyle/>
          <a:p>
            <a:pPr algn="ctr"/>
            <a:r>
              <a:rPr lang="es-ES" sz="3600" b="1" dirty="0" smtClean="0"/>
              <a:t>DIMENSIONES DEL IPMH</a:t>
            </a:r>
            <a:endParaRPr lang="es-ES" sz="3600" b="1" dirty="0"/>
          </a:p>
        </p:txBody>
      </p:sp>
      <p:sp>
        <p:nvSpPr>
          <p:cNvPr id="6" name="5 Marcador de número de diapositiva"/>
          <p:cNvSpPr>
            <a:spLocks noGrp="1"/>
          </p:cNvSpPr>
          <p:nvPr>
            <p:ph type="sldNum" sz="quarter" idx="12"/>
          </p:nvPr>
        </p:nvSpPr>
        <p:spPr/>
        <p:txBody>
          <a:bodyPr/>
          <a:lstStyle/>
          <a:p>
            <a:fld id="{C382FC98-F0C7-4C5E-ACED-D4365F369A7F}" type="slidenum">
              <a:rPr lang="es-ES" smtClean="0"/>
              <a:pPr/>
              <a:t>12</a:t>
            </a:fld>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1611458474"/>
              </p:ext>
            </p:extLst>
          </p:nvPr>
        </p:nvGraphicFramePr>
        <p:xfrm>
          <a:off x="285721" y="1285860"/>
          <a:ext cx="8572558" cy="4788623"/>
        </p:xfrm>
        <a:graphic>
          <a:graphicData uri="http://schemas.openxmlformats.org/drawingml/2006/table">
            <a:tbl>
              <a:tblPr firstRow="1">
                <a:tableStyleId>{775DCB02-9BB8-47FD-8907-85C794F793BA}</a:tableStyleId>
              </a:tblPr>
              <a:tblGrid>
                <a:gridCol w="731806"/>
                <a:gridCol w="731804"/>
                <a:gridCol w="3659016"/>
                <a:gridCol w="3449932"/>
              </a:tblGrid>
              <a:tr h="282910">
                <a:tc gridSpan="4">
                  <a:txBody>
                    <a:bodyPr/>
                    <a:lstStyle/>
                    <a:p>
                      <a:pPr algn="ctr"/>
                      <a:r>
                        <a:rPr kumimoji="0" lang="es-ES" sz="2400" b="1" u="none" strike="noStrike" kern="1200" dirty="0" smtClean="0">
                          <a:solidFill>
                            <a:schemeClr val="lt1"/>
                          </a:solidFill>
                          <a:effectLst/>
                          <a:latin typeface="+mn-lt"/>
                          <a:ea typeface="+mn-ea"/>
                          <a:cs typeface="+mn-cs"/>
                        </a:rPr>
                        <a:t>Dimensiones</a:t>
                      </a:r>
                      <a:r>
                        <a:rPr kumimoji="0" lang="es-ES" sz="2400" b="1" u="none" strike="noStrike" kern="1200" baseline="0" dirty="0" smtClean="0">
                          <a:solidFill>
                            <a:schemeClr val="lt1"/>
                          </a:solidFill>
                          <a:effectLst/>
                          <a:latin typeface="+mn-lt"/>
                          <a:ea typeface="+mn-ea"/>
                          <a:cs typeface="+mn-cs"/>
                        </a:rPr>
                        <a:t> del IPMH</a:t>
                      </a:r>
                      <a:endParaRPr kumimoji="0" lang="es-ES" sz="2400" b="1" u="none" strike="noStrike" kern="1200" dirty="0">
                        <a:solidFill>
                          <a:schemeClr val="dk1"/>
                        </a:solidFill>
                        <a:effectLst/>
                        <a:latin typeface="+mn-lt"/>
                        <a:ea typeface="+mn-ea"/>
                        <a:cs typeface="+mn-cs"/>
                      </a:endParaRPr>
                    </a:p>
                  </a:txBody>
                  <a:tcPr anchor="ctr"/>
                </a:tc>
                <a:tc hMerge="1">
                  <a:txBody>
                    <a:bodyPr/>
                    <a:lstStyle/>
                    <a:p>
                      <a:pPr algn="ct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c hMerge="1">
                  <a:txBody>
                    <a:bodyPr/>
                    <a:lstStyle/>
                    <a:p>
                      <a:pPr algn="ct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c hMerge="1">
                  <a:txBody>
                    <a:bodyPr/>
                    <a:lstStyle/>
                    <a:p>
                      <a:pPr algn="l">
                        <a:buFont typeface="Arial" pitchFamily="34" charset="0"/>
                        <a:buChar char="•"/>
                      </a:pP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r>
              <a:tr h="1601147">
                <a:tc rowSpan="2">
                  <a:txBody>
                    <a:bodyPr/>
                    <a:lstStyle/>
                    <a:p>
                      <a:pPr algn="ctr"/>
                      <a:r>
                        <a:rPr kumimoji="0" lang="es-ES" sz="2400" b="1" u="none" strike="noStrike" kern="1200" dirty="0" smtClean="0">
                          <a:solidFill>
                            <a:schemeClr val="dk1"/>
                          </a:solidFill>
                          <a:effectLst/>
                          <a:latin typeface="+mn-lt"/>
                          <a:ea typeface="+mn-ea"/>
                          <a:cs typeface="+mn-cs"/>
                        </a:rPr>
                        <a:t>Privación Patrimonial</a:t>
                      </a:r>
                      <a:endParaRPr kumimoji="0" lang="es-ES" sz="2400" b="1" u="none" strike="noStrike" kern="1200" dirty="0">
                        <a:solidFill>
                          <a:schemeClr val="dk1"/>
                        </a:solidFill>
                        <a:effectLst/>
                        <a:latin typeface="+mn-lt"/>
                        <a:ea typeface="+mn-ea"/>
                        <a:cs typeface="+mn-cs"/>
                      </a:endParaRPr>
                    </a:p>
                  </a:txBody>
                  <a:tcPr vert="vert270" anchor="ctr"/>
                </a:tc>
                <a:tc>
                  <a:txBody>
                    <a:bodyPr/>
                    <a:lstStyle/>
                    <a:p>
                      <a:pPr algn="ctr"/>
                      <a:r>
                        <a:rPr kumimoji="0" lang="es-ES" sz="2400" b="1" u="none" strike="noStrike" kern="1200" dirty="0" smtClean="0">
                          <a:solidFill>
                            <a:schemeClr val="dk1"/>
                          </a:solidFill>
                          <a:effectLst/>
                          <a:latin typeface="+mn-lt"/>
                          <a:ea typeface="+mn-ea"/>
                          <a:cs typeface="+mn-cs"/>
                        </a:rPr>
                        <a:t>Suficiente</a:t>
                      </a:r>
                      <a:endParaRPr kumimoji="0" lang="es-ES" sz="2400" b="1" u="none" strike="noStrike" kern="1200" dirty="0">
                        <a:solidFill>
                          <a:schemeClr val="dk1"/>
                        </a:solidFill>
                        <a:effectLst/>
                        <a:latin typeface="+mn-lt"/>
                        <a:ea typeface="+mn-ea"/>
                        <a:cs typeface="+mn-cs"/>
                      </a:endParaRPr>
                    </a:p>
                  </a:txBody>
                  <a:tcPr vert="vert270" anchor="ctr"/>
                </a:tc>
                <a:tc>
                  <a:txBody>
                    <a:bodyPr/>
                    <a:lstStyle/>
                    <a:p>
                      <a:pPr algn="ctr"/>
                      <a:r>
                        <a:rPr kumimoji="0" lang="es-ES" sz="2400" b="0" u="none" strike="noStrike" kern="1200" dirty="0" smtClean="0">
                          <a:effectLst/>
                        </a:rPr>
                        <a:t>Privación Solo</a:t>
                      </a:r>
                    </a:p>
                    <a:p>
                      <a:pPr algn="ctr"/>
                      <a:r>
                        <a:rPr kumimoji="0" lang="es-ES" sz="2400" b="0" u="none" strike="noStrike" kern="1200" baseline="0" dirty="0" smtClean="0">
                          <a:effectLst/>
                        </a:rPr>
                        <a:t> de Recursos Corrientes</a:t>
                      </a:r>
                    </a:p>
                    <a:p>
                      <a:pPr algn="ctr"/>
                      <a:r>
                        <a:rPr kumimoji="0" lang="es-ES" sz="2400" b="0" u="none" strike="noStrike" kern="1200" baseline="0" dirty="0" smtClean="0">
                          <a:solidFill>
                            <a:schemeClr val="dk1"/>
                          </a:solidFill>
                          <a:effectLst/>
                          <a:latin typeface="+mn-lt"/>
                          <a:ea typeface="+mn-ea"/>
                          <a:cs typeface="+mn-cs"/>
                        </a:rPr>
                        <a:t>( PR )</a:t>
                      </a:r>
                      <a:endParaRPr kumimoji="0" lang="es-ES" sz="2400" b="0" u="none" strike="noStrike" kern="1200" dirty="0">
                        <a:solidFill>
                          <a:schemeClr val="dk1"/>
                        </a:solidFill>
                        <a:effectLst/>
                        <a:latin typeface="+mn-lt"/>
                        <a:ea typeface="+mn-ea"/>
                        <a:cs typeface="+mn-cs"/>
                      </a:endParaRPr>
                    </a:p>
                  </a:txBody>
                  <a:tcPr anchor="ctr"/>
                </a:tc>
                <a:tc>
                  <a:txBody>
                    <a:bodyPr/>
                    <a:lstStyle/>
                    <a:p>
                      <a:pPr algn="ctr">
                        <a:buFont typeface="Arial" pitchFamily="34" charset="0"/>
                        <a:buNone/>
                      </a:pPr>
                      <a:r>
                        <a:rPr kumimoji="0" lang="es-ES" sz="2400" b="0" u="none" strike="noStrike" kern="1200" dirty="0" smtClean="0">
                          <a:solidFill>
                            <a:schemeClr val="dk1"/>
                          </a:solidFill>
                          <a:effectLst/>
                          <a:latin typeface="+mn-lt"/>
                          <a:ea typeface="+mn-ea"/>
                          <a:cs typeface="+mn-cs"/>
                        </a:rPr>
                        <a:t>Sin</a:t>
                      </a:r>
                      <a:r>
                        <a:rPr kumimoji="0" lang="es-ES" sz="2400" b="0" u="none" strike="noStrike" kern="1200" baseline="0" dirty="0" smtClean="0">
                          <a:solidFill>
                            <a:schemeClr val="dk1"/>
                          </a:solidFill>
                          <a:effectLst/>
                          <a:latin typeface="+mn-lt"/>
                          <a:ea typeface="+mn-ea"/>
                          <a:cs typeface="+mn-cs"/>
                        </a:rPr>
                        <a:t> Privación</a:t>
                      </a:r>
                    </a:p>
                    <a:p>
                      <a:pPr algn="ctr">
                        <a:buFont typeface="Arial" pitchFamily="34" charset="0"/>
                        <a:buNone/>
                      </a:pPr>
                      <a:r>
                        <a:rPr kumimoji="0" lang="es-ES" sz="2400" b="0" u="none" strike="noStrike" kern="1200" baseline="0" dirty="0" smtClean="0">
                          <a:solidFill>
                            <a:schemeClr val="dk1"/>
                          </a:solidFill>
                          <a:effectLst/>
                          <a:latin typeface="+mn-lt"/>
                          <a:ea typeface="+mn-ea"/>
                          <a:cs typeface="+mn-cs"/>
                        </a:rPr>
                        <a:t>( SP )</a:t>
                      </a:r>
                      <a:endParaRPr kumimoji="0" lang="es-ES" sz="2400" b="0" u="none" strike="noStrike" kern="1200" dirty="0">
                        <a:solidFill>
                          <a:schemeClr val="dk1"/>
                        </a:solidFill>
                        <a:effectLst/>
                        <a:latin typeface="+mn-lt"/>
                        <a:ea typeface="+mn-ea"/>
                        <a:cs typeface="+mn-cs"/>
                      </a:endParaRPr>
                    </a:p>
                  </a:txBody>
                  <a:tcPr anchor="ctr"/>
                </a:tc>
              </a:tr>
              <a:tr h="1717389">
                <a:tc vMerge="1">
                  <a:txBody>
                    <a:bodyPr/>
                    <a:lstStyle/>
                    <a:p>
                      <a:pPr algn="ct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c>
                  <a:txBody>
                    <a:bodyPr/>
                    <a:lstStyle/>
                    <a:p>
                      <a:pPr algn="ctr"/>
                      <a:r>
                        <a:rPr kumimoji="0" lang="es-ES" sz="2400" b="1" u="none" strike="noStrike" kern="1200" dirty="0" smtClean="0">
                          <a:solidFill>
                            <a:schemeClr val="dk1"/>
                          </a:solidFill>
                          <a:effectLst/>
                          <a:latin typeface="+mn-lt"/>
                          <a:ea typeface="+mn-ea"/>
                          <a:cs typeface="+mn-cs"/>
                        </a:rPr>
                        <a:t>Insuficiente</a:t>
                      </a:r>
                      <a:endParaRPr kumimoji="0" lang="es-ES" sz="2400" b="1" u="none" strike="noStrike" kern="1200" dirty="0">
                        <a:solidFill>
                          <a:schemeClr val="dk1"/>
                        </a:solidFill>
                        <a:effectLst/>
                        <a:latin typeface="+mn-lt"/>
                        <a:ea typeface="+mn-ea"/>
                        <a:cs typeface="+mn-cs"/>
                      </a:endParaRPr>
                    </a:p>
                  </a:txBody>
                  <a:tcPr vert="vert270" anchor="ctr"/>
                </a:tc>
                <a:tc>
                  <a:txBody>
                    <a:bodyPr/>
                    <a:lstStyle/>
                    <a:p>
                      <a:pPr algn="ctr"/>
                      <a:r>
                        <a:rPr kumimoji="0" lang="es-ES" sz="2400" b="0" u="none" strike="noStrike" kern="1200" dirty="0" smtClean="0">
                          <a:effectLst/>
                        </a:rPr>
                        <a:t>Privación</a:t>
                      </a:r>
                      <a:r>
                        <a:rPr kumimoji="0" lang="es-ES" sz="2400" b="0" u="none" strike="noStrike" kern="1200" baseline="0" dirty="0" smtClean="0">
                          <a:effectLst/>
                        </a:rPr>
                        <a:t> </a:t>
                      </a:r>
                    </a:p>
                    <a:p>
                      <a:pPr algn="ctr"/>
                      <a:r>
                        <a:rPr kumimoji="0" lang="es-ES" sz="2400" b="0" u="none" strike="noStrike" kern="1200" baseline="0" dirty="0" smtClean="0">
                          <a:effectLst/>
                        </a:rPr>
                        <a:t>Convergente</a:t>
                      </a:r>
                    </a:p>
                    <a:p>
                      <a:pPr algn="ctr"/>
                      <a:r>
                        <a:rPr kumimoji="0" lang="es-ES" sz="2400" b="0" u="none" strike="noStrike" kern="1200" baseline="0" dirty="0" smtClean="0">
                          <a:solidFill>
                            <a:schemeClr val="dk1"/>
                          </a:solidFill>
                          <a:effectLst/>
                          <a:latin typeface="+mn-lt"/>
                          <a:ea typeface="+mn-ea"/>
                          <a:cs typeface="+mn-cs"/>
                        </a:rPr>
                        <a:t>( PC )</a:t>
                      </a:r>
                      <a:endParaRPr kumimoji="0" lang="es-ES" sz="2400" b="0" u="none" strike="noStrike" kern="1200" dirty="0">
                        <a:solidFill>
                          <a:schemeClr val="dk1"/>
                        </a:solidFill>
                        <a:effectLst/>
                        <a:latin typeface="+mn-lt"/>
                        <a:ea typeface="+mn-ea"/>
                        <a:cs typeface="+mn-cs"/>
                      </a:endParaRPr>
                    </a:p>
                  </a:txBody>
                  <a:tcPr anchor="ctr"/>
                </a:tc>
                <a:tc>
                  <a:txBody>
                    <a:bodyPr/>
                    <a:lstStyle/>
                    <a:p>
                      <a:pPr algn="ctr">
                        <a:buFont typeface="Arial" pitchFamily="34" charset="0"/>
                        <a:buNone/>
                      </a:pPr>
                      <a:r>
                        <a:rPr kumimoji="0" lang="es-ES" sz="2400" b="0" u="none" strike="noStrike" kern="1200" dirty="0" smtClean="0">
                          <a:solidFill>
                            <a:schemeClr val="dk1"/>
                          </a:solidFill>
                          <a:effectLst/>
                          <a:latin typeface="+mn-lt"/>
                          <a:ea typeface="+mn-ea"/>
                          <a:cs typeface="+mn-cs"/>
                        </a:rPr>
                        <a:t>Privación</a:t>
                      </a:r>
                      <a:r>
                        <a:rPr kumimoji="0" lang="es-ES" sz="2400" b="0" u="none" strike="noStrike" kern="1200" baseline="0" dirty="0" smtClean="0">
                          <a:solidFill>
                            <a:schemeClr val="dk1"/>
                          </a:solidFill>
                          <a:effectLst/>
                          <a:latin typeface="+mn-lt"/>
                          <a:ea typeface="+mn-ea"/>
                          <a:cs typeface="+mn-cs"/>
                        </a:rPr>
                        <a:t> </a:t>
                      </a:r>
                    </a:p>
                    <a:p>
                      <a:pPr algn="ctr">
                        <a:buFont typeface="Arial" pitchFamily="34" charset="0"/>
                        <a:buNone/>
                      </a:pPr>
                      <a:r>
                        <a:rPr kumimoji="0" lang="es-ES" sz="2400" b="0" u="none" strike="noStrike" kern="1200" baseline="0" dirty="0" smtClean="0">
                          <a:solidFill>
                            <a:schemeClr val="dk1"/>
                          </a:solidFill>
                          <a:effectLst/>
                          <a:latin typeface="+mn-lt"/>
                          <a:ea typeface="+mn-ea"/>
                          <a:cs typeface="+mn-cs"/>
                        </a:rPr>
                        <a:t>Sólo Patrimonial</a:t>
                      </a:r>
                    </a:p>
                    <a:p>
                      <a:pPr algn="ctr">
                        <a:buFont typeface="Arial" pitchFamily="34" charset="0"/>
                        <a:buNone/>
                      </a:pPr>
                      <a:r>
                        <a:rPr kumimoji="0" lang="es-ES" sz="2400" b="0" u="none" strike="noStrike" kern="1200" baseline="0" dirty="0" smtClean="0">
                          <a:solidFill>
                            <a:schemeClr val="dk1"/>
                          </a:solidFill>
                          <a:effectLst/>
                          <a:latin typeface="+mn-lt"/>
                          <a:ea typeface="+mn-ea"/>
                          <a:cs typeface="+mn-cs"/>
                        </a:rPr>
                        <a:t>( PP )</a:t>
                      </a:r>
                      <a:endParaRPr kumimoji="0" lang="es-ES" sz="2400" b="0" u="none" strike="noStrike" kern="1200" dirty="0">
                        <a:solidFill>
                          <a:schemeClr val="dk1"/>
                        </a:solidFill>
                        <a:effectLst/>
                        <a:latin typeface="+mn-lt"/>
                        <a:ea typeface="+mn-ea"/>
                        <a:cs typeface="+mn-cs"/>
                      </a:endParaRPr>
                    </a:p>
                  </a:txBody>
                  <a:tcPr anchor="ctr"/>
                </a:tc>
              </a:tr>
              <a:tr h="549624">
                <a:tc>
                  <a:txBody>
                    <a:bodyPr/>
                    <a:lstStyle/>
                    <a:p>
                      <a:pPr algn="ctr"/>
                      <a:endParaRPr kumimoji="0" lang="es-ES" sz="2400" b="1" u="none" strike="noStrike" kern="1200" dirty="0">
                        <a:solidFill>
                          <a:schemeClr val="dk1"/>
                        </a:solidFill>
                        <a:effectLst/>
                        <a:latin typeface="+mn-lt"/>
                        <a:ea typeface="+mn-ea"/>
                        <a:cs typeface="+mn-cs"/>
                      </a:endParaRPr>
                    </a:p>
                  </a:txBody>
                  <a:tcPr anchor="ctr"/>
                </a:tc>
                <a:tc>
                  <a:txBody>
                    <a:bodyPr/>
                    <a:lstStyle/>
                    <a:p>
                      <a:pPr algn="ctr"/>
                      <a:endParaRPr kumimoji="0" lang="es-ES" sz="2400" b="1" u="none" strike="noStrike" kern="1200" dirty="0">
                        <a:solidFill>
                          <a:schemeClr val="dk1"/>
                        </a:solidFill>
                        <a:effectLst/>
                        <a:latin typeface="+mn-lt"/>
                        <a:ea typeface="+mn-ea"/>
                        <a:cs typeface="+mn-cs"/>
                      </a:endParaRPr>
                    </a:p>
                  </a:txBody>
                  <a:tcPr anchor="ctr"/>
                </a:tc>
                <a:tc>
                  <a:txBody>
                    <a:bodyPr/>
                    <a:lstStyle/>
                    <a:p>
                      <a:pPr algn="ctr"/>
                      <a:r>
                        <a:rPr kumimoji="0" lang="es-ES" sz="2400" b="1" u="none" strike="noStrike" kern="1200" dirty="0" smtClean="0">
                          <a:solidFill>
                            <a:schemeClr val="dk1"/>
                          </a:solidFill>
                          <a:effectLst/>
                          <a:latin typeface="+mn-lt"/>
                          <a:ea typeface="+mn-ea"/>
                          <a:cs typeface="+mn-cs"/>
                        </a:rPr>
                        <a:t>Insuficiente</a:t>
                      </a:r>
                      <a:endParaRPr kumimoji="0" lang="es-ES" sz="2400" b="1" u="none" strike="noStrike" kern="1200" dirty="0">
                        <a:solidFill>
                          <a:schemeClr val="dk1"/>
                        </a:solidFill>
                        <a:effectLst/>
                        <a:latin typeface="+mn-lt"/>
                        <a:ea typeface="+mn-ea"/>
                        <a:cs typeface="+mn-cs"/>
                      </a:endParaRPr>
                    </a:p>
                  </a:txBody>
                  <a:tcPr anchor="ctr"/>
                </a:tc>
                <a:tc>
                  <a:txBody>
                    <a:bodyPr/>
                    <a:lstStyle/>
                    <a:p>
                      <a:pPr algn="ctr">
                        <a:buFont typeface="Arial" pitchFamily="34" charset="0"/>
                        <a:buNone/>
                      </a:pPr>
                      <a:r>
                        <a:rPr kumimoji="0" lang="es-ES" sz="2400" b="1" u="none" strike="noStrike" kern="1200" dirty="0" smtClean="0">
                          <a:solidFill>
                            <a:schemeClr val="dk1"/>
                          </a:solidFill>
                          <a:effectLst/>
                          <a:latin typeface="+mn-lt"/>
                          <a:ea typeface="+mn-ea"/>
                          <a:cs typeface="+mn-cs"/>
                        </a:rPr>
                        <a:t>Suficiente</a:t>
                      </a:r>
                      <a:endParaRPr kumimoji="0" lang="es-ES" sz="2400" b="1" u="none" strike="noStrike" kern="1200" dirty="0">
                        <a:solidFill>
                          <a:schemeClr val="dk1"/>
                        </a:solidFill>
                        <a:effectLst/>
                        <a:latin typeface="+mn-lt"/>
                        <a:ea typeface="+mn-ea"/>
                        <a:cs typeface="+mn-cs"/>
                      </a:endParaRPr>
                    </a:p>
                  </a:txBody>
                  <a:tcPr anchor="ctr"/>
                </a:tc>
              </a:tr>
              <a:tr h="463263">
                <a:tc>
                  <a:txBody>
                    <a:bodyPr/>
                    <a:lstStyle/>
                    <a:p>
                      <a:pPr algn="ctr"/>
                      <a:endParaRPr kumimoji="0" lang="es-ES" sz="2400" b="1" u="none" strike="noStrike" kern="1200" dirty="0">
                        <a:solidFill>
                          <a:schemeClr val="dk1"/>
                        </a:solidFill>
                        <a:effectLst/>
                        <a:latin typeface="+mn-lt"/>
                        <a:ea typeface="+mn-ea"/>
                        <a:cs typeface="+mn-cs"/>
                      </a:endParaRPr>
                    </a:p>
                  </a:txBody>
                  <a:tcPr anchor="ctr"/>
                </a:tc>
                <a:tc>
                  <a:txBody>
                    <a:bodyPr/>
                    <a:lstStyle/>
                    <a:p>
                      <a:pPr algn="ctr"/>
                      <a:endParaRPr kumimoji="0" lang="es-ES" sz="2400" b="1" u="none" strike="noStrike" kern="1200" dirty="0">
                        <a:solidFill>
                          <a:schemeClr val="dk1"/>
                        </a:solidFill>
                        <a:effectLst/>
                        <a:latin typeface="+mn-lt"/>
                        <a:ea typeface="+mn-ea"/>
                        <a:cs typeface="+mn-cs"/>
                      </a:endParaRPr>
                    </a:p>
                  </a:txBody>
                  <a:tcPr anchor="ctr"/>
                </a:tc>
                <a:tc gridSpan="2">
                  <a:txBody>
                    <a:bodyPr/>
                    <a:lstStyle/>
                    <a:p>
                      <a:pPr algn="ctr"/>
                      <a:r>
                        <a:rPr kumimoji="0" lang="es-ES" sz="2400" b="1" u="none" strike="noStrike" kern="1200" dirty="0" smtClean="0">
                          <a:solidFill>
                            <a:schemeClr val="dk1"/>
                          </a:solidFill>
                          <a:effectLst/>
                          <a:latin typeface="+mn-lt"/>
                          <a:ea typeface="+mn-ea"/>
                          <a:cs typeface="+mn-cs"/>
                        </a:rPr>
                        <a:t>Recursos Corrientes</a:t>
                      </a:r>
                      <a:endParaRPr kumimoji="0" lang="es-ES" sz="2400" b="1" u="none" strike="noStrike" kern="1200" dirty="0">
                        <a:solidFill>
                          <a:schemeClr val="dk1"/>
                        </a:solidFill>
                        <a:effectLst/>
                        <a:latin typeface="+mn-lt"/>
                        <a:ea typeface="+mn-ea"/>
                        <a:cs typeface="+mn-cs"/>
                      </a:endParaRPr>
                    </a:p>
                  </a:txBody>
                  <a:tcPr anchor="ctr"/>
                </a:tc>
                <a:tc hMerge="1">
                  <a:txBody>
                    <a:bodyPr/>
                    <a:lstStyle/>
                    <a:p>
                      <a:pPr>
                        <a:buFont typeface="Arial" pitchFamily="34" charset="0"/>
                        <a:buNone/>
                      </a:pPr>
                      <a:endParaRPr kumimoji="0" lang="es-ES" sz="2000" b="1" u="none"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285720" y="1037049"/>
            <a:ext cx="857256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s-ES" b="1" u="sng" dirty="0" smtClean="0">
                <a:latin typeface="+mj-lt"/>
                <a:ea typeface="+mj-ea"/>
                <a:cs typeface="+mj-cs"/>
              </a:rPr>
              <a:t>Incidencia</a:t>
            </a:r>
            <a:r>
              <a:rPr lang="es-ES" b="1" dirty="0" smtClean="0">
                <a:latin typeface="+mj-lt"/>
                <a:ea typeface="+mj-ea"/>
                <a:cs typeface="+mj-cs"/>
              </a:rPr>
              <a:t>: </a:t>
            </a:r>
            <a:r>
              <a:rPr lang="es-ES" dirty="0" smtClean="0">
                <a:latin typeface="+mj-lt"/>
                <a:ea typeface="+mj-ea"/>
                <a:cs typeface="+mj-cs"/>
              </a:rPr>
              <a:t>Responde a la pregunta sobre la magnitud del fenómeno. Se define como la suma de los hogares con algún tipo de privación, sea sólo de recursos corrientes (PR), sólo patrimonial (PP) o convergente (PC) sobre el total de hogares (N) [1].</a:t>
            </a:r>
          </a:p>
          <a:p>
            <a:pPr marL="0" marR="0" lvl="0" indent="0" algn="just" defTabSz="914400" rtl="0" eaLnBrk="1" fontAlgn="base" latinLnBrk="0" hangingPunct="1">
              <a:lnSpc>
                <a:spcPct val="100000"/>
              </a:lnSpc>
              <a:spcBef>
                <a:spcPct val="0"/>
              </a:spcBef>
              <a:spcAft>
                <a:spcPct val="0"/>
              </a:spcAft>
              <a:buClrTx/>
              <a:buSzTx/>
              <a:buFontTx/>
              <a:buNone/>
              <a:tabLst/>
            </a:pPr>
            <a:endParaRPr lang="es-ES"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r>
              <a:rPr lang="es-ES" b="1" u="sng" dirty="0" smtClean="0">
                <a:latin typeface="+mj-lt"/>
                <a:ea typeface="+mj-ea"/>
                <a:cs typeface="+mj-cs"/>
              </a:rPr>
              <a:t>Intensidad</a:t>
            </a:r>
            <a:r>
              <a:rPr lang="es-ES" dirty="0" smtClean="0">
                <a:latin typeface="+mj-lt"/>
                <a:ea typeface="+mj-ea"/>
                <a:cs typeface="+mj-cs"/>
              </a:rPr>
              <a:t>: Representa la gravedad de la privación. Cuantifica el peso de los hogares con privación convergente sobre el total de hogares con privación.</a:t>
            </a:r>
          </a:p>
          <a:p>
            <a:pPr marL="0" marR="0" lvl="0" indent="0" algn="just" defTabSz="914400" rtl="0" eaLnBrk="1" fontAlgn="base" latinLnBrk="0" hangingPunct="1">
              <a:lnSpc>
                <a:spcPct val="100000"/>
              </a:lnSpc>
              <a:spcBef>
                <a:spcPct val="0"/>
              </a:spcBef>
              <a:spcAft>
                <a:spcPct val="0"/>
              </a:spcAft>
              <a:buClrTx/>
              <a:buSzTx/>
              <a:buFontTx/>
              <a:buNone/>
              <a:tabLst/>
            </a:pPr>
            <a:endParaRPr lang="es-ES" dirty="0" smtClean="0">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r>
              <a:rPr lang="es-ES" b="1" u="sng" dirty="0" smtClean="0">
                <a:latin typeface="+mj-lt"/>
                <a:ea typeface="+mj-ea"/>
                <a:cs typeface="+mj-cs"/>
              </a:rPr>
              <a:t>Razón de Privación de Recursos Corrientes</a:t>
            </a:r>
            <a:r>
              <a:rPr lang="es-ES" dirty="0" smtClean="0">
                <a:latin typeface="+mj-lt"/>
                <a:ea typeface="+mj-ea"/>
                <a:cs typeface="+mj-cs"/>
              </a:rPr>
              <a:t>:  Refleja la composición de la privación. Si el valor es mayor a 100, implica que la privación es más de recursos que patrimonial y viceversa.</a:t>
            </a: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s-ES" b="1" u="sng" dirty="0" smtClean="0">
              <a:effectLst>
                <a:outerShdw blurRad="31750" dist="25400" dir="5400000" algn="tl" rotWithShape="0">
                  <a:srgbClr val="000000">
                    <a:alpha val="25000"/>
                  </a:srgbClr>
                </a:outerShdw>
              </a:effectLst>
              <a:latin typeface="+mj-lt"/>
              <a:ea typeface="+mj-ea"/>
              <a:cs typeface="+mj-cs"/>
            </a:endParaRPr>
          </a:p>
        </p:txBody>
      </p:sp>
      <p:sp>
        <p:nvSpPr>
          <p:cNvPr id="5" name="4 Título"/>
          <p:cNvSpPr>
            <a:spLocks noGrp="1"/>
          </p:cNvSpPr>
          <p:nvPr>
            <p:ph type="title"/>
          </p:nvPr>
        </p:nvSpPr>
        <p:spPr>
          <a:xfrm>
            <a:off x="0" y="0"/>
            <a:ext cx="9144000" cy="980728"/>
          </a:xfrm>
        </p:spPr>
        <p:txBody>
          <a:bodyPr>
            <a:normAutofit/>
          </a:bodyPr>
          <a:lstStyle/>
          <a:p>
            <a:pPr algn="ctr"/>
            <a:r>
              <a:rPr lang="es-ES" sz="3600" b="1" dirty="0" smtClean="0"/>
              <a:t>MEDIDAS DE POBREZA BASADAS EN EL IPMH</a:t>
            </a:r>
            <a:endParaRPr lang="es-ES" sz="3600" b="1" dirty="0"/>
          </a:p>
        </p:txBody>
      </p:sp>
      <p:pic>
        <p:nvPicPr>
          <p:cNvPr id="7" name="Picture 3"/>
          <p:cNvPicPr>
            <a:picLocks noGrp="1" noChangeAspect="1" noChangeArrowheads="1"/>
          </p:cNvPicPr>
          <p:nvPr>
            <p:ph idx="1"/>
          </p:nvPr>
        </p:nvPicPr>
        <p:blipFill>
          <a:blip r:embed="rId2"/>
          <a:srcRect/>
          <a:stretch>
            <a:fillRect/>
          </a:stretch>
        </p:blipFill>
        <p:spPr bwMode="auto">
          <a:xfrm>
            <a:off x="3071802" y="2088860"/>
            <a:ext cx="2928958" cy="764076"/>
          </a:xfrm>
          <a:prstGeom prst="rect">
            <a:avLst/>
          </a:prstGeom>
          <a:noFill/>
          <a:ln w="9525">
            <a:noFill/>
            <a:miter lim="800000"/>
            <a:headEnd/>
            <a:tailEnd/>
          </a:ln>
          <a:effectLst/>
        </p:spPr>
      </p:pic>
      <p:sp>
        <p:nvSpPr>
          <p:cNvPr id="10" name="9 Marcador de número de diapositiva"/>
          <p:cNvSpPr>
            <a:spLocks noGrp="1"/>
          </p:cNvSpPr>
          <p:nvPr>
            <p:ph type="sldNum" sz="quarter" idx="12"/>
          </p:nvPr>
        </p:nvSpPr>
        <p:spPr/>
        <p:txBody>
          <a:bodyPr/>
          <a:lstStyle/>
          <a:p>
            <a:fld id="{C382FC98-F0C7-4C5E-ACED-D4365F369A7F}" type="slidenum">
              <a:rPr lang="es-ES" smtClean="0"/>
              <a:pPr/>
              <a:t>13</a:t>
            </a:fld>
            <a:endParaRPr lang="es-ES" dirty="0"/>
          </a:p>
        </p:txBody>
      </p:sp>
      <p:pic>
        <p:nvPicPr>
          <p:cNvPr id="8" name="Picture 2"/>
          <p:cNvPicPr>
            <a:picLocks noChangeAspect="1" noChangeArrowheads="1"/>
          </p:cNvPicPr>
          <p:nvPr/>
        </p:nvPicPr>
        <p:blipFill>
          <a:blip r:embed="rId3"/>
          <a:srcRect/>
          <a:stretch>
            <a:fillRect/>
          </a:stretch>
        </p:blipFill>
        <p:spPr bwMode="auto">
          <a:xfrm>
            <a:off x="3143240" y="3660378"/>
            <a:ext cx="2357454" cy="776734"/>
          </a:xfrm>
          <a:prstGeom prst="rect">
            <a:avLst/>
          </a:prstGeom>
          <a:noFill/>
          <a:ln w="9525">
            <a:noFill/>
            <a:miter lim="800000"/>
            <a:headEnd/>
            <a:tailEnd/>
          </a:ln>
          <a:effectLst/>
        </p:spPr>
      </p:pic>
      <p:pic>
        <p:nvPicPr>
          <p:cNvPr id="9" name="Picture 2"/>
          <p:cNvPicPr>
            <a:picLocks noChangeAspect="1" noChangeArrowheads="1"/>
          </p:cNvPicPr>
          <p:nvPr/>
        </p:nvPicPr>
        <p:blipFill>
          <a:blip r:embed="rId4"/>
          <a:stretch>
            <a:fillRect/>
          </a:stretch>
        </p:blipFill>
        <p:spPr bwMode="auto">
          <a:xfrm>
            <a:off x="3143239" y="5500702"/>
            <a:ext cx="2857521" cy="750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3078088"/>
            <a:ext cx="8229600" cy="1143000"/>
          </a:xfrm>
        </p:spPr>
        <p:txBody>
          <a:bodyPr>
            <a:noAutofit/>
          </a:bodyPr>
          <a:lstStyle/>
          <a:p>
            <a:pPr algn="ctr"/>
            <a:r>
              <a:rPr lang="es-ES" sz="6600" b="1" dirty="0" smtClean="0"/>
              <a:t>CUANTIFICANDO LA INTERVENCIÓN SOBRE LA POBREZA ESTRUCTURAL</a:t>
            </a:r>
            <a:endParaRPr lang="es-ES" sz="6600" b="1" dirty="0"/>
          </a:p>
        </p:txBody>
      </p:sp>
      <p:sp>
        <p:nvSpPr>
          <p:cNvPr id="3" name="2 Marcador de número de diapositiva"/>
          <p:cNvSpPr>
            <a:spLocks noGrp="1"/>
          </p:cNvSpPr>
          <p:nvPr>
            <p:ph type="sldNum" sz="quarter" idx="12"/>
          </p:nvPr>
        </p:nvSpPr>
        <p:spPr/>
        <p:txBody>
          <a:bodyPr/>
          <a:lstStyle/>
          <a:p>
            <a:fld id="{C382FC98-F0C7-4C5E-ACED-D4365F369A7F}" type="slidenum">
              <a:rPr lang="es-ES" smtClean="0"/>
              <a:pPr/>
              <a:t>14</a:t>
            </a:fld>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9392"/>
            <a:ext cx="9144000" cy="980728"/>
          </a:xfrm>
        </p:spPr>
        <p:txBody>
          <a:bodyPr anchor="t">
            <a:noAutofit/>
          </a:bodyPr>
          <a:lstStyle/>
          <a:p>
            <a:pPr algn="ctr"/>
            <a:r>
              <a:rPr lang="es-ES" sz="3600" b="1" dirty="0" smtClean="0"/>
              <a:t>CUANTO SE NECESITA INVERTIR PARA REDUCIR LA POBREZA ESTRUCTURAL</a:t>
            </a:r>
            <a:br>
              <a:rPr lang="es-ES" sz="3600" b="1" dirty="0" smtClean="0"/>
            </a:br>
            <a:r>
              <a:rPr lang="es-ES" sz="3600" b="1" dirty="0" smtClean="0"/>
              <a:t/>
            </a:r>
            <a:br>
              <a:rPr lang="es-ES" sz="3600" b="1" dirty="0" smtClean="0"/>
            </a:br>
            <a:r>
              <a:rPr lang="es-ES" sz="3600" b="1" dirty="0" smtClean="0"/>
              <a:t/>
            </a:r>
            <a:br>
              <a:rPr lang="es-ES" sz="3600" b="1" dirty="0" smtClean="0"/>
            </a:br>
            <a:r>
              <a:rPr lang="es-ES" sz="3600" b="1" dirty="0" smtClean="0"/>
              <a:t/>
            </a:r>
            <a:br>
              <a:rPr lang="es-ES" sz="3600" b="1" dirty="0" smtClean="0"/>
            </a:br>
            <a:r>
              <a:rPr lang="es-ES" sz="3600" b="1" dirty="0" smtClean="0">
                <a:effectLst/>
              </a:rPr>
              <a:t/>
            </a:r>
            <a:br>
              <a:rPr lang="es-ES" sz="3600" b="1" dirty="0" smtClean="0">
                <a:effectLst/>
              </a:rPr>
            </a:br>
            <a:r>
              <a:rPr lang="es-ES" sz="3600" b="1" dirty="0" smtClean="0"/>
              <a:t/>
            </a:r>
            <a:br>
              <a:rPr lang="es-ES" sz="3600" b="1" dirty="0" smtClean="0"/>
            </a:br>
            <a:endParaRPr lang="es-ES" sz="3600" b="1" dirty="0"/>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15</a:t>
            </a:fld>
            <a:endParaRPr lang="es-ES" dirty="0"/>
          </a:p>
        </p:txBody>
      </p:sp>
      <p:sp>
        <p:nvSpPr>
          <p:cNvPr id="3" name="1 Título"/>
          <p:cNvSpPr txBox="1">
            <a:spLocks/>
          </p:cNvSpPr>
          <p:nvPr/>
        </p:nvSpPr>
        <p:spPr>
          <a:xfrm>
            <a:off x="0" y="1052736"/>
            <a:ext cx="9144000" cy="5303614"/>
          </a:xfrm>
          <a:prstGeom prst="rect">
            <a:avLst/>
          </a:prstGeom>
        </p:spPr>
        <p:txBody>
          <a:bodyPr vert="horz" rtlCol="0" anchor="t">
            <a:normAutofit fontScale="97500"/>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3200" b="1" dirty="0" smtClean="0">
                <a:ea typeface="+mj-ea"/>
                <a:cs typeface="+mj-cs"/>
              </a:rPr>
              <a:t>Implica conocer:</a:t>
            </a:r>
          </a:p>
          <a:p>
            <a:pPr marL="0" marR="0" lvl="0" indent="0" defTabSz="914400" rtl="0" eaLnBrk="1" fontAlgn="auto" latinLnBrk="0" hangingPunct="1">
              <a:lnSpc>
                <a:spcPct val="100000"/>
              </a:lnSpc>
              <a:spcBef>
                <a:spcPct val="0"/>
              </a:spcBef>
              <a:spcAft>
                <a:spcPts val="0"/>
              </a:spcAft>
              <a:buClrTx/>
              <a:buSzTx/>
              <a:buFontTx/>
              <a:buNone/>
              <a:tabLst/>
              <a:defRPr/>
            </a:pPr>
            <a:endParaRPr lang="es-ES" sz="3200" b="1" dirty="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s-ES" sz="3200" b="1" dirty="0" smtClean="0">
                <a:ea typeface="+mj-ea"/>
                <a:cs typeface="+mj-cs"/>
              </a:rPr>
              <a:t>Cuantos Hogares residen en una Vivienda Deficitaria.</a:t>
            </a:r>
          </a:p>
          <a:p>
            <a:pPr marL="0" marR="0" lvl="0" indent="0" defTabSz="914400" rtl="0" eaLnBrk="1" fontAlgn="auto" latinLnBrk="0" hangingPunct="1">
              <a:lnSpc>
                <a:spcPct val="100000"/>
              </a:lnSpc>
              <a:spcBef>
                <a:spcPct val="0"/>
              </a:spcBef>
              <a:spcAft>
                <a:spcPts val="0"/>
              </a:spcAft>
              <a:buClrTx/>
              <a:buSzTx/>
              <a:buFontTx/>
              <a:buNone/>
              <a:tabLst/>
              <a:defRPr/>
            </a:pPr>
            <a:endParaRPr lang="es-ES" sz="3200" b="1" dirty="0" smtClean="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s-ES" sz="3200" b="1" dirty="0" smtClean="0">
                <a:ea typeface="+mj-ea"/>
                <a:cs typeface="+mj-cs"/>
              </a:rPr>
              <a:t>Cuántos Hogares carecen de Baño.</a:t>
            </a:r>
          </a:p>
          <a:p>
            <a:pPr marL="0" marR="0" lvl="0" indent="0" defTabSz="914400" rtl="0" eaLnBrk="1" fontAlgn="auto" latinLnBrk="0" hangingPunct="1">
              <a:lnSpc>
                <a:spcPct val="100000"/>
              </a:lnSpc>
              <a:spcBef>
                <a:spcPct val="0"/>
              </a:spcBef>
              <a:spcAft>
                <a:spcPts val="0"/>
              </a:spcAft>
              <a:buClrTx/>
              <a:buSzTx/>
              <a:buFontTx/>
              <a:buNone/>
              <a:tabLst/>
              <a:defRPr/>
            </a:pPr>
            <a:endParaRPr lang="es-ES" sz="3200" b="1" dirty="0" smtClean="0"/>
          </a:p>
          <a:p>
            <a:pPr marL="0" marR="0" lvl="0" indent="0" defTabSz="914400" rtl="0" eaLnBrk="1" fontAlgn="auto" latinLnBrk="0" hangingPunct="1">
              <a:lnSpc>
                <a:spcPct val="100000"/>
              </a:lnSpc>
              <a:spcBef>
                <a:spcPct val="0"/>
              </a:spcBef>
              <a:spcAft>
                <a:spcPts val="0"/>
              </a:spcAft>
              <a:buClrTx/>
              <a:buSzTx/>
              <a:buFontTx/>
              <a:buNone/>
              <a:tabLst/>
              <a:defRPr/>
            </a:pPr>
            <a:r>
              <a:rPr lang="es-ES" sz="3200" b="1" dirty="0" smtClean="0"/>
              <a:t>Cuántos Hogares tienen 4 miembros o más por Habitación.</a:t>
            </a:r>
            <a:endParaRPr lang="es-ES" sz="3200" b="1" dirty="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s-ES" sz="3200" b="1" i="0" u="none" strike="noStrike" kern="1200" cap="none" spc="0" normalizeH="0" baseline="0" noProof="0" dirty="0" smtClean="0">
              <a:ln>
                <a:noFill/>
              </a:ln>
              <a:uLnTx/>
              <a:uFillTx/>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smtClean="0">
                <a:ln>
                  <a:noFill/>
                </a:ln>
                <a:uLnTx/>
                <a:uFillTx/>
                <a:ea typeface="+mj-ea"/>
                <a:cs typeface="+mj-cs"/>
              </a:rPr>
              <a:t>Cual es el Costo de Construcción de Baños</a:t>
            </a:r>
            <a:r>
              <a:rPr kumimoji="0" lang="es-ES" sz="3200" b="1" i="0" u="none" strike="noStrike" kern="1200" cap="none" spc="0" normalizeH="0" noProof="0" dirty="0" smtClean="0">
                <a:ln>
                  <a:noFill/>
                </a:ln>
                <a:uLnTx/>
                <a:uFillTx/>
                <a:ea typeface="+mj-ea"/>
                <a:cs typeface="+mj-cs"/>
              </a:rPr>
              <a:t> y Habitaciones.</a:t>
            </a:r>
            <a:endParaRPr kumimoji="0" lang="es-ES" sz="3200" b="1" i="0" u="none" strike="noStrike" kern="1200" cap="none" spc="0" normalizeH="0" baseline="0" noProof="0" dirty="0">
              <a:ln>
                <a:noFill/>
              </a:ln>
              <a:uLnTx/>
              <a:uFillTx/>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369" y="997790"/>
            <a:ext cx="6176991" cy="5383538"/>
          </a:xfrm>
        </p:spPr>
      </p:pic>
      <p:sp>
        <p:nvSpPr>
          <p:cNvPr id="4" name="Marcador de número de diapositiva 3"/>
          <p:cNvSpPr>
            <a:spLocks noGrp="1"/>
          </p:cNvSpPr>
          <p:nvPr>
            <p:ph type="sldNum" sz="quarter" idx="12"/>
          </p:nvPr>
        </p:nvSpPr>
        <p:spPr/>
        <p:txBody>
          <a:bodyPr/>
          <a:lstStyle/>
          <a:p>
            <a:fld id="{C382FC98-F0C7-4C5E-ACED-D4365F369A7F}" type="slidenum">
              <a:rPr lang="es-ES" smtClean="0"/>
              <a:pPr/>
              <a:t>16</a:t>
            </a:fld>
            <a:endParaRPr lang="es-ES" dirty="0"/>
          </a:p>
        </p:txBody>
      </p:sp>
      <p:sp>
        <p:nvSpPr>
          <p:cNvPr id="6"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HOGARES CON NBI POR TIPOLOGIA</a:t>
            </a:r>
            <a:endParaRPr lang="es-ES" sz="3600" b="1" dirty="0"/>
          </a:p>
        </p:txBody>
      </p:sp>
    </p:spTree>
    <p:extLst>
      <p:ext uri="{BB962C8B-B14F-4D97-AF65-F5344CB8AC3E}">
        <p14:creationId xmlns:p14="http://schemas.microsoft.com/office/powerpoint/2010/main" val="1457521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8928992" cy="1267385"/>
          </a:xfrm>
        </p:spPr>
      </p:pic>
      <p:sp>
        <p:nvSpPr>
          <p:cNvPr id="4" name="Marcador de número de diapositiva 3"/>
          <p:cNvSpPr>
            <a:spLocks noGrp="1"/>
          </p:cNvSpPr>
          <p:nvPr>
            <p:ph type="sldNum" sz="quarter" idx="12"/>
          </p:nvPr>
        </p:nvSpPr>
        <p:spPr/>
        <p:txBody>
          <a:bodyPr/>
          <a:lstStyle/>
          <a:p>
            <a:fld id="{C382FC98-F0C7-4C5E-ACED-D4365F369A7F}" type="slidenum">
              <a:rPr lang="es-ES" smtClean="0"/>
              <a:pPr/>
              <a:t>17</a:t>
            </a:fld>
            <a:endParaRPr lang="es-ES" dirty="0"/>
          </a:p>
        </p:txBody>
      </p:sp>
      <p:sp>
        <p:nvSpPr>
          <p:cNvPr id="6"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HOGARES CON NBI POR TIPOLOGIA</a:t>
            </a:r>
            <a:endParaRPr lang="es-ES" sz="3600" b="1" dirty="0"/>
          </a:p>
        </p:txBody>
      </p:sp>
    </p:spTree>
    <p:extLst>
      <p:ext uri="{BB962C8B-B14F-4D97-AF65-F5344CB8AC3E}">
        <p14:creationId xmlns:p14="http://schemas.microsoft.com/office/powerpoint/2010/main" val="2015393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8680" y="1052736"/>
            <a:ext cx="8786874" cy="511156"/>
          </a:xfrm>
        </p:spPr>
        <p:txBody>
          <a:bodyPr anchor="t">
            <a:normAutofit fontScale="90000"/>
          </a:bodyPr>
          <a:lstStyle/>
          <a:p>
            <a:pPr algn="ctr"/>
            <a:r>
              <a:rPr lang="es-ES" sz="2400" dirty="0" smtClean="0"/>
              <a:t/>
            </a:r>
            <a:br>
              <a:rPr lang="es-ES" sz="2400" dirty="0" smtClean="0"/>
            </a:br>
            <a:r>
              <a:rPr lang="es-ES" sz="2200" dirty="0" smtClean="0">
                <a:effectLst/>
              </a:rPr>
              <a:t/>
            </a:r>
            <a:br>
              <a:rPr lang="es-ES" sz="2200" dirty="0" smtClean="0">
                <a:effectLst/>
              </a:rPr>
            </a:br>
            <a:r>
              <a:rPr lang="es-ES" sz="2400" b="1" dirty="0" smtClean="0"/>
              <a:t/>
            </a:r>
            <a:br>
              <a:rPr lang="es-ES" sz="2400" b="1" dirty="0" smtClean="0"/>
            </a:br>
            <a:endParaRPr lang="es-ES" sz="2400" dirty="0"/>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18</a:t>
            </a:fld>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3313611273"/>
              </p:ext>
            </p:extLst>
          </p:nvPr>
        </p:nvGraphicFramePr>
        <p:xfrm>
          <a:off x="251520" y="1062744"/>
          <a:ext cx="8643998" cy="5349064"/>
        </p:xfrm>
        <a:graphic>
          <a:graphicData uri="http://schemas.openxmlformats.org/drawingml/2006/table">
            <a:tbl>
              <a:tblPr firstRow="1" bandRow="1">
                <a:tableStyleId>{35758FB7-9AC5-4552-8A53-C91805E547FA}</a:tableStyleId>
              </a:tblPr>
              <a:tblGrid>
                <a:gridCol w="1998170"/>
                <a:gridCol w="1694613"/>
                <a:gridCol w="1650405"/>
                <a:gridCol w="1650405"/>
                <a:gridCol w="1650405"/>
              </a:tblGrid>
              <a:tr h="491470">
                <a:tc>
                  <a:txBody>
                    <a:bodyPr/>
                    <a:lstStyle/>
                    <a:p>
                      <a:pPr algn="ctr" fontAlgn="ctr"/>
                      <a:r>
                        <a:rPr lang="es-ES" sz="1400" u="none" strike="noStrike" dirty="0" smtClean="0">
                          <a:effectLst/>
                          <a:latin typeface="+mn-lt"/>
                        </a:rPr>
                        <a:t>PROVINCIA</a:t>
                      </a:r>
                      <a:endParaRPr lang="es-ES" sz="1400" b="1" i="0" u="none" strike="noStrike" dirty="0">
                        <a:solidFill>
                          <a:srgbClr val="000000"/>
                        </a:solidFill>
                        <a:effectLst/>
                        <a:latin typeface="+mn-lt"/>
                      </a:endParaRPr>
                    </a:p>
                  </a:txBody>
                  <a:tcPr marL="0" marR="0" marT="0" marB="0" anchor="ctr"/>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VIVIENDAS DEFICITARIAS</a:t>
                      </a:r>
                      <a:endParaRPr kumimoji="0" lang="es-ES" sz="1400" b="1" u="none" strike="noStrike" kern="1200" dirty="0">
                        <a:solidFill>
                          <a:schemeClr val="lt1"/>
                        </a:solidFill>
                        <a:effectLst/>
                        <a:latin typeface="+mn-lt"/>
                        <a:ea typeface="+mn-ea"/>
                        <a:cs typeface="+mn-cs"/>
                      </a:endParaRPr>
                    </a:p>
                  </a:txBody>
                  <a:tcPr marL="9525" marR="9525" marT="9525" marB="0" anchor="ctr"/>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HOGARES</a:t>
                      </a:r>
                      <a:r>
                        <a:rPr kumimoji="0" lang="es-ES" sz="1400" b="1" u="none" strike="noStrike" kern="1200" baseline="0" dirty="0" smtClean="0">
                          <a:solidFill>
                            <a:schemeClr val="lt1"/>
                          </a:solidFill>
                          <a:effectLst/>
                          <a:latin typeface="+mn-lt"/>
                          <a:ea typeface="+mn-ea"/>
                          <a:cs typeface="+mn-cs"/>
                        </a:rPr>
                        <a:t> SIN BAÑO</a:t>
                      </a:r>
                      <a:endParaRPr kumimoji="0" lang="es-ES" sz="1400" b="1" u="none" strike="noStrike" kern="1200" dirty="0">
                        <a:solidFill>
                          <a:schemeClr val="lt1"/>
                        </a:solidFill>
                        <a:effectLst/>
                        <a:latin typeface="+mn-lt"/>
                        <a:ea typeface="+mn-ea"/>
                        <a:cs typeface="+mn-cs"/>
                      </a:endParaRPr>
                    </a:p>
                  </a:txBody>
                  <a:tcPr marL="9525" marR="9525" marT="9525" marB="0" anchor="ctr"/>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HOGARES  CON HACINAMIENTO</a:t>
                      </a:r>
                      <a:endParaRPr kumimoji="0" lang="es-ES" sz="1400" b="1" u="none" strike="noStrike" kern="1200" dirty="0">
                        <a:solidFill>
                          <a:schemeClr val="lt1"/>
                        </a:solidFill>
                        <a:effectLst/>
                        <a:latin typeface="+mn-lt"/>
                        <a:ea typeface="+mn-ea"/>
                        <a:cs typeface="+mn-cs"/>
                      </a:endParaRPr>
                    </a:p>
                  </a:txBody>
                  <a:tcPr marL="9525" marR="9525" marT="9525" marB="0" anchor="ctr"/>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TOTAL DE HOGARES</a:t>
                      </a:r>
                      <a:endParaRPr kumimoji="0" lang="es-ES" sz="1400" b="1" u="none" strike="noStrike" kern="1200" dirty="0">
                        <a:solidFill>
                          <a:schemeClr val="lt1"/>
                        </a:solidFill>
                        <a:effectLst/>
                        <a:latin typeface="+mn-lt"/>
                        <a:ea typeface="+mn-ea"/>
                        <a:cs typeface="+mn-cs"/>
                      </a:endParaRPr>
                    </a:p>
                  </a:txBody>
                  <a:tcPr marL="9525" marR="9525" marT="9525" marB="0" anchor="ctr"/>
                </a:tc>
              </a:tr>
              <a:tr h="191064">
                <a:tc>
                  <a:txBody>
                    <a:bodyPr/>
                    <a:lstStyle/>
                    <a:p>
                      <a:pPr algn="ctr" fontAlgn="b"/>
                      <a:r>
                        <a:rPr lang="es-ES" sz="1200" b="0" i="0" u="none" strike="noStrike" dirty="0">
                          <a:solidFill>
                            <a:srgbClr val="000000"/>
                          </a:solidFill>
                          <a:effectLst/>
                          <a:latin typeface="+mn-lt"/>
                        </a:rPr>
                        <a:t>CABA</a:t>
                      </a:r>
                    </a:p>
                  </a:txBody>
                  <a:tcPr marL="9525" marR="9525" marT="9525" marB="0" anchor="b"/>
                </a:tc>
                <a:tc>
                  <a:txBody>
                    <a:bodyPr/>
                    <a:lstStyle/>
                    <a:p>
                      <a:pPr algn="ctr" fontAlgn="b"/>
                      <a:r>
                        <a:rPr lang="es-ES" sz="1200" b="0" i="0" u="none" strike="noStrike" dirty="0">
                          <a:solidFill>
                            <a:srgbClr val="000000"/>
                          </a:solidFill>
                          <a:effectLst/>
                          <a:latin typeface="+mn-lt"/>
                        </a:rPr>
                        <a:t>50.771</a:t>
                      </a:r>
                    </a:p>
                  </a:txBody>
                  <a:tcPr marL="9525" marR="9525" marT="9525" marB="0" anchor="b"/>
                </a:tc>
                <a:tc>
                  <a:txBody>
                    <a:bodyPr/>
                    <a:lstStyle/>
                    <a:p>
                      <a:pPr algn="ctr" fontAlgn="b"/>
                      <a:r>
                        <a:rPr lang="es-ES" sz="1200" b="0" i="0" u="none" strike="noStrike" dirty="0">
                          <a:solidFill>
                            <a:srgbClr val="000000"/>
                          </a:solidFill>
                          <a:effectLst/>
                          <a:latin typeface="+mn-lt"/>
                        </a:rPr>
                        <a:t>9.925</a:t>
                      </a:r>
                    </a:p>
                  </a:txBody>
                  <a:tcPr marL="9525" marR="9525" marT="9525" marB="0" anchor="b"/>
                </a:tc>
                <a:tc>
                  <a:txBody>
                    <a:bodyPr/>
                    <a:lstStyle/>
                    <a:p>
                      <a:pPr algn="ctr" fontAlgn="b"/>
                      <a:r>
                        <a:rPr lang="es-ES" sz="1200" b="0" i="0" u="none" strike="noStrike" dirty="0">
                          <a:solidFill>
                            <a:srgbClr val="000000"/>
                          </a:solidFill>
                          <a:effectLst/>
                          <a:latin typeface="+mn-lt"/>
                        </a:rPr>
                        <a:t>17.639</a:t>
                      </a:r>
                    </a:p>
                  </a:txBody>
                  <a:tcPr marL="9525" marR="9525" marT="9525" marB="0" anchor="b"/>
                </a:tc>
                <a:tc>
                  <a:txBody>
                    <a:bodyPr/>
                    <a:lstStyle/>
                    <a:p>
                      <a:pPr algn="ctr" fontAlgn="b"/>
                      <a:r>
                        <a:rPr lang="es-ES" sz="1200" b="0" i="0" u="none" strike="noStrike" dirty="0">
                          <a:solidFill>
                            <a:srgbClr val="000000"/>
                          </a:solidFill>
                          <a:effectLst/>
                          <a:latin typeface="+mn-lt"/>
                        </a:rPr>
                        <a:t>78.335</a:t>
                      </a:r>
                    </a:p>
                  </a:txBody>
                  <a:tcPr marL="9525" marR="9525" marT="9525" marB="0" anchor="b"/>
                </a:tc>
              </a:tr>
              <a:tr h="191064">
                <a:tc>
                  <a:txBody>
                    <a:bodyPr/>
                    <a:lstStyle/>
                    <a:p>
                      <a:pPr algn="ctr" fontAlgn="b"/>
                      <a:r>
                        <a:rPr lang="es-ES" sz="1200" b="0" i="0" u="none" strike="noStrike" dirty="0">
                          <a:solidFill>
                            <a:srgbClr val="000000"/>
                          </a:solidFill>
                          <a:effectLst/>
                          <a:latin typeface="+mn-lt"/>
                        </a:rPr>
                        <a:t>Buenos Aires</a:t>
                      </a:r>
                    </a:p>
                  </a:txBody>
                  <a:tcPr marL="9525" marR="9525" marT="9525" marB="0" anchor="b"/>
                </a:tc>
                <a:tc>
                  <a:txBody>
                    <a:bodyPr/>
                    <a:lstStyle/>
                    <a:p>
                      <a:pPr algn="ctr" fontAlgn="b"/>
                      <a:r>
                        <a:rPr lang="es-ES" sz="1200" b="0" i="0" u="none" strike="noStrike" dirty="0">
                          <a:solidFill>
                            <a:srgbClr val="000000"/>
                          </a:solidFill>
                          <a:effectLst/>
                          <a:latin typeface="+mn-lt"/>
                        </a:rPr>
                        <a:t>161.936</a:t>
                      </a:r>
                    </a:p>
                  </a:txBody>
                  <a:tcPr marL="9525" marR="9525" marT="9525" marB="0" anchor="b"/>
                </a:tc>
                <a:tc>
                  <a:txBody>
                    <a:bodyPr/>
                    <a:lstStyle/>
                    <a:p>
                      <a:pPr algn="ctr" fontAlgn="b"/>
                      <a:r>
                        <a:rPr lang="es-ES" sz="1200" b="0" i="0" u="none" strike="noStrike" dirty="0">
                          <a:solidFill>
                            <a:srgbClr val="000000"/>
                          </a:solidFill>
                          <a:effectLst/>
                          <a:latin typeface="+mn-lt"/>
                        </a:rPr>
                        <a:t>83.258</a:t>
                      </a:r>
                    </a:p>
                  </a:txBody>
                  <a:tcPr marL="9525" marR="9525" marT="9525" marB="0" anchor="b"/>
                </a:tc>
                <a:tc>
                  <a:txBody>
                    <a:bodyPr/>
                    <a:lstStyle/>
                    <a:p>
                      <a:pPr algn="ctr" fontAlgn="b"/>
                      <a:r>
                        <a:rPr lang="es-ES" sz="1200" b="0" i="0" u="none" strike="noStrike" dirty="0">
                          <a:solidFill>
                            <a:srgbClr val="000000"/>
                          </a:solidFill>
                          <a:effectLst/>
                          <a:latin typeface="+mn-lt"/>
                        </a:rPr>
                        <a:t>172.325</a:t>
                      </a:r>
                    </a:p>
                  </a:txBody>
                  <a:tcPr marL="9525" marR="9525" marT="9525" marB="0" anchor="b"/>
                </a:tc>
                <a:tc>
                  <a:txBody>
                    <a:bodyPr/>
                    <a:lstStyle/>
                    <a:p>
                      <a:pPr algn="ctr" fontAlgn="b"/>
                      <a:r>
                        <a:rPr lang="es-ES" sz="1200" b="0" i="0" u="none" strike="noStrike" dirty="0">
                          <a:solidFill>
                            <a:srgbClr val="000000"/>
                          </a:solidFill>
                          <a:effectLst/>
                          <a:latin typeface="+mn-lt"/>
                        </a:rPr>
                        <a:t>417.519</a:t>
                      </a:r>
                    </a:p>
                  </a:txBody>
                  <a:tcPr marL="9525" marR="9525" marT="9525" marB="0" anchor="b"/>
                </a:tc>
              </a:tr>
              <a:tr h="191064">
                <a:tc>
                  <a:txBody>
                    <a:bodyPr/>
                    <a:lstStyle/>
                    <a:p>
                      <a:pPr algn="ctr" fontAlgn="b"/>
                      <a:r>
                        <a:rPr lang="es-ES" sz="1200" b="0" i="0" u="none" strike="noStrike" dirty="0">
                          <a:solidFill>
                            <a:srgbClr val="000000"/>
                          </a:solidFill>
                          <a:effectLst/>
                          <a:latin typeface="+mn-lt"/>
                        </a:rPr>
                        <a:t>Catamarca</a:t>
                      </a:r>
                    </a:p>
                  </a:txBody>
                  <a:tcPr marL="9525" marR="9525" marT="9525" marB="0" anchor="b"/>
                </a:tc>
                <a:tc>
                  <a:txBody>
                    <a:bodyPr/>
                    <a:lstStyle/>
                    <a:p>
                      <a:pPr algn="ctr" fontAlgn="b"/>
                      <a:r>
                        <a:rPr lang="es-ES" sz="1200" b="0" i="0" u="none" strike="noStrike" dirty="0">
                          <a:solidFill>
                            <a:srgbClr val="000000"/>
                          </a:solidFill>
                          <a:effectLst/>
                          <a:latin typeface="+mn-lt"/>
                        </a:rPr>
                        <a:t>1.187</a:t>
                      </a:r>
                    </a:p>
                  </a:txBody>
                  <a:tcPr marL="9525" marR="9525" marT="9525" marB="0" anchor="b"/>
                </a:tc>
                <a:tc>
                  <a:txBody>
                    <a:bodyPr/>
                    <a:lstStyle/>
                    <a:p>
                      <a:pPr algn="ctr" fontAlgn="b"/>
                      <a:r>
                        <a:rPr lang="es-ES" sz="1200" b="0" i="0" u="none" strike="noStrike" dirty="0">
                          <a:solidFill>
                            <a:srgbClr val="000000"/>
                          </a:solidFill>
                          <a:effectLst/>
                          <a:latin typeface="+mn-lt"/>
                        </a:rPr>
                        <a:t>4.676</a:t>
                      </a:r>
                    </a:p>
                  </a:txBody>
                  <a:tcPr marL="9525" marR="9525" marT="9525" marB="0" anchor="b"/>
                </a:tc>
                <a:tc>
                  <a:txBody>
                    <a:bodyPr/>
                    <a:lstStyle/>
                    <a:p>
                      <a:pPr algn="ctr" fontAlgn="b"/>
                      <a:r>
                        <a:rPr lang="es-ES" sz="1200" b="0" i="0" u="none" strike="noStrike" dirty="0">
                          <a:solidFill>
                            <a:srgbClr val="000000"/>
                          </a:solidFill>
                          <a:effectLst/>
                          <a:latin typeface="+mn-lt"/>
                        </a:rPr>
                        <a:t>4.991</a:t>
                      </a:r>
                    </a:p>
                  </a:txBody>
                  <a:tcPr marL="9525" marR="9525" marT="9525" marB="0" anchor="b"/>
                </a:tc>
                <a:tc>
                  <a:txBody>
                    <a:bodyPr/>
                    <a:lstStyle/>
                    <a:p>
                      <a:pPr algn="ctr" fontAlgn="b"/>
                      <a:r>
                        <a:rPr lang="es-ES" sz="1200" b="0" i="0" u="none" strike="noStrike" dirty="0">
                          <a:solidFill>
                            <a:srgbClr val="000000"/>
                          </a:solidFill>
                          <a:effectLst/>
                          <a:latin typeface="+mn-lt"/>
                        </a:rPr>
                        <a:t>10.854</a:t>
                      </a:r>
                    </a:p>
                  </a:txBody>
                  <a:tcPr marL="9525" marR="9525" marT="9525" marB="0" anchor="b"/>
                </a:tc>
              </a:tr>
              <a:tr h="191064">
                <a:tc>
                  <a:txBody>
                    <a:bodyPr/>
                    <a:lstStyle/>
                    <a:p>
                      <a:pPr algn="ctr" fontAlgn="b"/>
                      <a:r>
                        <a:rPr lang="es-ES" sz="1200" b="0" i="0" u="none" strike="noStrike" dirty="0">
                          <a:solidFill>
                            <a:srgbClr val="000000"/>
                          </a:solidFill>
                          <a:effectLst/>
                          <a:latin typeface="+mn-lt"/>
                        </a:rPr>
                        <a:t>Córdoba</a:t>
                      </a:r>
                    </a:p>
                  </a:txBody>
                  <a:tcPr marL="9525" marR="9525" marT="9525" marB="0" anchor="b"/>
                </a:tc>
                <a:tc>
                  <a:txBody>
                    <a:bodyPr/>
                    <a:lstStyle/>
                    <a:p>
                      <a:pPr algn="ctr" fontAlgn="b"/>
                      <a:r>
                        <a:rPr lang="es-ES" sz="1200" b="0" i="0" u="none" strike="noStrike" dirty="0">
                          <a:solidFill>
                            <a:srgbClr val="000000"/>
                          </a:solidFill>
                          <a:effectLst/>
                          <a:latin typeface="+mn-lt"/>
                        </a:rPr>
                        <a:t>10.077</a:t>
                      </a:r>
                    </a:p>
                  </a:txBody>
                  <a:tcPr marL="9525" marR="9525" marT="9525" marB="0" anchor="b"/>
                </a:tc>
                <a:tc>
                  <a:txBody>
                    <a:bodyPr/>
                    <a:lstStyle/>
                    <a:p>
                      <a:pPr algn="ctr" fontAlgn="b"/>
                      <a:r>
                        <a:rPr lang="es-ES" sz="1200" b="0" i="0" u="none" strike="noStrike" dirty="0">
                          <a:solidFill>
                            <a:srgbClr val="000000"/>
                          </a:solidFill>
                          <a:effectLst/>
                          <a:latin typeface="+mn-lt"/>
                        </a:rPr>
                        <a:t>17.817</a:t>
                      </a:r>
                    </a:p>
                  </a:txBody>
                  <a:tcPr marL="9525" marR="9525" marT="9525" marB="0" anchor="b"/>
                </a:tc>
                <a:tc>
                  <a:txBody>
                    <a:bodyPr/>
                    <a:lstStyle/>
                    <a:p>
                      <a:pPr algn="ctr" fontAlgn="b"/>
                      <a:r>
                        <a:rPr lang="es-ES" sz="1200" b="0" i="0" u="none" strike="noStrike" dirty="0">
                          <a:solidFill>
                            <a:srgbClr val="000000"/>
                          </a:solidFill>
                          <a:effectLst/>
                          <a:latin typeface="+mn-lt"/>
                        </a:rPr>
                        <a:t>32.982</a:t>
                      </a:r>
                    </a:p>
                  </a:txBody>
                  <a:tcPr marL="9525" marR="9525" marT="9525" marB="0" anchor="b"/>
                </a:tc>
                <a:tc>
                  <a:txBody>
                    <a:bodyPr/>
                    <a:lstStyle/>
                    <a:p>
                      <a:pPr algn="ctr" fontAlgn="b"/>
                      <a:r>
                        <a:rPr lang="es-ES" sz="1200" b="0" i="0" u="none" strike="noStrike" dirty="0">
                          <a:solidFill>
                            <a:srgbClr val="000000"/>
                          </a:solidFill>
                          <a:effectLst/>
                          <a:latin typeface="+mn-lt"/>
                        </a:rPr>
                        <a:t>60.876</a:t>
                      </a:r>
                    </a:p>
                  </a:txBody>
                  <a:tcPr marL="9525" marR="9525" marT="9525" marB="0" anchor="b"/>
                </a:tc>
              </a:tr>
              <a:tr h="191064">
                <a:tc>
                  <a:txBody>
                    <a:bodyPr/>
                    <a:lstStyle/>
                    <a:p>
                      <a:pPr algn="ctr" fontAlgn="b"/>
                      <a:r>
                        <a:rPr lang="es-ES" sz="1200" b="0" i="0" u="none" strike="noStrike" dirty="0">
                          <a:solidFill>
                            <a:srgbClr val="000000"/>
                          </a:solidFill>
                          <a:effectLst/>
                          <a:latin typeface="+mn-lt"/>
                        </a:rPr>
                        <a:t>Corrientes</a:t>
                      </a:r>
                    </a:p>
                  </a:txBody>
                  <a:tcPr marL="9525" marR="9525" marT="9525" marB="0" anchor="b"/>
                </a:tc>
                <a:tc>
                  <a:txBody>
                    <a:bodyPr/>
                    <a:lstStyle/>
                    <a:p>
                      <a:pPr algn="ctr" fontAlgn="b"/>
                      <a:r>
                        <a:rPr lang="es-ES" sz="1200" b="0" i="0" u="none" strike="noStrike" dirty="0">
                          <a:solidFill>
                            <a:srgbClr val="000000"/>
                          </a:solidFill>
                          <a:effectLst/>
                          <a:latin typeface="+mn-lt"/>
                        </a:rPr>
                        <a:t>12.599</a:t>
                      </a:r>
                    </a:p>
                  </a:txBody>
                  <a:tcPr marL="9525" marR="9525" marT="9525" marB="0" anchor="b"/>
                </a:tc>
                <a:tc>
                  <a:txBody>
                    <a:bodyPr/>
                    <a:lstStyle/>
                    <a:p>
                      <a:pPr algn="ctr" fontAlgn="b"/>
                      <a:r>
                        <a:rPr lang="es-ES" sz="1200" b="0" i="0" u="none" strike="noStrike" dirty="0">
                          <a:solidFill>
                            <a:srgbClr val="000000"/>
                          </a:solidFill>
                          <a:effectLst/>
                          <a:latin typeface="+mn-lt"/>
                        </a:rPr>
                        <a:t>12.501</a:t>
                      </a:r>
                    </a:p>
                  </a:txBody>
                  <a:tcPr marL="9525" marR="9525" marT="9525" marB="0" anchor="b"/>
                </a:tc>
                <a:tc>
                  <a:txBody>
                    <a:bodyPr/>
                    <a:lstStyle/>
                    <a:p>
                      <a:pPr algn="ctr" fontAlgn="b"/>
                      <a:r>
                        <a:rPr lang="es-ES" sz="1200" b="0" i="0" u="none" strike="noStrike" dirty="0">
                          <a:solidFill>
                            <a:srgbClr val="000000"/>
                          </a:solidFill>
                          <a:effectLst/>
                          <a:latin typeface="+mn-lt"/>
                        </a:rPr>
                        <a:t>17.129</a:t>
                      </a:r>
                    </a:p>
                  </a:txBody>
                  <a:tcPr marL="9525" marR="9525" marT="9525" marB="0" anchor="b"/>
                </a:tc>
                <a:tc>
                  <a:txBody>
                    <a:bodyPr/>
                    <a:lstStyle/>
                    <a:p>
                      <a:pPr algn="ctr" fontAlgn="b"/>
                      <a:r>
                        <a:rPr lang="es-ES" sz="1200" b="0" i="0" u="none" strike="noStrike" dirty="0">
                          <a:solidFill>
                            <a:srgbClr val="000000"/>
                          </a:solidFill>
                          <a:effectLst/>
                          <a:latin typeface="+mn-lt"/>
                        </a:rPr>
                        <a:t>42.229</a:t>
                      </a:r>
                    </a:p>
                  </a:txBody>
                  <a:tcPr marL="9525" marR="9525" marT="9525" marB="0" anchor="b"/>
                </a:tc>
              </a:tr>
              <a:tr h="191064">
                <a:tc>
                  <a:txBody>
                    <a:bodyPr/>
                    <a:lstStyle/>
                    <a:p>
                      <a:pPr algn="ctr" fontAlgn="b"/>
                      <a:r>
                        <a:rPr lang="es-ES" sz="1200" b="0" i="0" u="none" strike="noStrike" dirty="0">
                          <a:solidFill>
                            <a:srgbClr val="000000"/>
                          </a:solidFill>
                          <a:effectLst/>
                          <a:latin typeface="+mn-lt"/>
                        </a:rPr>
                        <a:t>Chaco</a:t>
                      </a:r>
                    </a:p>
                  </a:txBody>
                  <a:tcPr marL="9525" marR="9525" marT="9525" marB="0" anchor="b"/>
                </a:tc>
                <a:tc>
                  <a:txBody>
                    <a:bodyPr/>
                    <a:lstStyle/>
                    <a:p>
                      <a:pPr algn="ctr" fontAlgn="b"/>
                      <a:r>
                        <a:rPr lang="es-ES" sz="1200" b="0" i="0" u="none" strike="noStrike" dirty="0">
                          <a:solidFill>
                            <a:srgbClr val="000000"/>
                          </a:solidFill>
                          <a:effectLst/>
                          <a:latin typeface="+mn-lt"/>
                        </a:rPr>
                        <a:t>9.511</a:t>
                      </a:r>
                    </a:p>
                  </a:txBody>
                  <a:tcPr marL="9525" marR="9525" marT="9525" marB="0" anchor="b"/>
                </a:tc>
                <a:tc>
                  <a:txBody>
                    <a:bodyPr/>
                    <a:lstStyle/>
                    <a:p>
                      <a:pPr algn="ctr" fontAlgn="b"/>
                      <a:r>
                        <a:rPr lang="es-ES" sz="1200" b="0" i="0" u="none" strike="noStrike" dirty="0">
                          <a:solidFill>
                            <a:srgbClr val="000000"/>
                          </a:solidFill>
                          <a:effectLst/>
                          <a:latin typeface="+mn-lt"/>
                        </a:rPr>
                        <a:t>23.280</a:t>
                      </a:r>
                    </a:p>
                  </a:txBody>
                  <a:tcPr marL="9525" marR="9525" marT="9525" marB="0" anchor="b"/>
                </a:tc>
                <a:tc>
                  <a:txBody>
                    <a:bodyPr/>
                    <a:lstStyle/>
                    <a:p>
                      <a:pPr algn="ctr" fontAlgn="b"/>
                      <a:r>
                        <a:rPr lang="es-ES" sz="1200" b="0" i="0" u="none" strike="noStrike" dirty="0">
                          <a:solidFill>
                            <a:srgbClr val="000000"/>
                          </a:solidFill>
                          <a:effectLst/>
                          <a:latin typeface="+mn-lt"/>
                        </a:rPr>
                        <a:t>20.664</a:t>
                      </a:r>
                    </a:p>
                  </a:txBody>
                  <a:tcPr marL="9525" marR="9525" marT="9525" marB="0" anchor="b"/>
                </a:tc>
                <a:tc>
                  <a:txBody>
                    <a:bodyPr/>
                    <a:lstStyle/>
                    <a:p>
                      <a:pPr algn="ctr" fontAlgn="b"/>
                      <a:r>
                        <a:rPr lang="es-ES" sz="1200" b="0" i="0" u="none" strike="noStrike" dirty="0">
                          <a:solidFill>
                            <a:srgbClr val="000000"/>
                          </a:solidFill>
                          <a:effectLst/>
                          <a:latin typeface="+mn-lt"/>
                        </a:rPr>
                        <a:t>53.455</a:t>
                      </a:r>
                    </a:p>
                  </a:txBody>
                  <a:tcPr marL="9525" marR="9525" marT="9525" marB="0" anchor="b"/>
                </a:tc>
              </a:tr>
              <a:tr h="191064">
                <a:tc>
                  <a:txBody>
                    <a:bodyPr/>
                    <a:lstStyle/>
                    <a:p>
                      <a:pPr algn="ctr" fontAlgn="b"/>
                      <a:r>
                        <a:rPr lang="es-ES" sz="1200" b="0" i="0" u="none" strike="noStrike" dirty="0">
                          <a:solidFill>
                            <a:srgbClr val="000000"/>
                          </a:solidFill>
                          <a:effectLst/>
                          <a:latin typeface="+mn-lt"/>
                        </a:rPr>
                        <a:t>Chubut</a:t>
                      </a:r>
                    </a:p>
                  </a:txBody>
                  <a:tcPr marL="9525" marR="9525" marT="9525" marB="0" anchor="b"/>
                </a:tc>
                <a:tc>
                  <a:txBody>
                    <a:bodyPr/>
                    <a:lstStyle/>
                    <a:p>
                      <a:pPr algn="ctr" fontAlgn="b"/>
                      <a:r>
                        <a:rPr lang="es-ES" sz="1200" b="0" i="0" u="none" strike="noStrike" dirty="0">
                          <a:solidFill>
                            <a:srgbClr val="000000"/>
                          </a:solidFill>
                          <a:effectLst/>
                          <a:latin typeface="+mn-lt"/>
                        </a:rPr>
                        <a:t>3.831</a:t>
                      </a:r>
                    </a:p>
                  </a:txBody>
                  <a:tcPr marL="9525" marR="9525" marT="9525" marB="0" anchor="b"/>
                </a:tc>
                <a:tc>
                  <a:txBody>
                    <a:bodyPr/>
                    <a:lstStyle/>
                    <a:p>
                      <a:pPr algn="ctr" fontAlgn="b"/>
                      <a:r>
                        <a:rPr lang="es-ES" sz="1200" b="0" i="0" u="none" strike="noStrike" dirty="0">
                          <a:solidFill>
                            <a:srgbClr val="000000"/>
                          </a:solidFill>
                          <a:effectLst/>
                          <a:latin typeface="+mn-lt"/>
                        </a:rPr>
                        <a:t>3.837</a:t>
                      </a:r>
                    </a:p>
                  </a:txBody>
                  <a:tcPr marL="9525" marR="9525" marT="9525" marB="0" anchor="b"/>
                </a:tc>
                <a:tc>
                  <a:txBody>
                    <a:bodyPr/>
                    <a:lstStyle/>
                    <a:p>
                      <a:pPr algn="ctr" fontAlgn="b"/>
                      <a:r>
                        <a:rPr lang="es-ES" sz="1200" b="0" i="0" u="none" strike="noStrike" dirty="0">
                          <a:solidFill>
                            <a:srgbClr val="000000"/>
                          </a:solidFill>
                          <a:effectLst/>
                          <a:latin typeface="+mn-lt"/>
                        </a:rPr>
                        <a:t>6.189</a:t>
                      </a:r>
                    </a:p>
                  </a:txBody>
                  <a:tcPr marL="9525" marR="9525" marT="9525" marB="0" anchor="b"/>
                </a:tc>
                <a:tc>
                  <a:txBody>
                    <a:bodyPr/>
                    <a:lstStyle/>
                    <a:p>
                      <a:pPr algn="ctr" fontAlgn="b"/>
                      <a:r>
                        <a:rPr lang="es-ES" sz="1200" b="0" i="0" u="none" strike="noStrike" dirty="0">
                          <a:solidFill>
                            <a:srgbClr val="000000"/>
                          </a:solidFill>
                          <a:effectLst/>
                          <a:latin typeface="+mn-lt"/>
                        </a:rPr>
                        <a:t>13.857</a:t>
                      </a:r>
                    </a:p>
                  </a:txBody>
                  <a:tcPr marL="9525" marR="9525" marT="9525" marB="0" anchor="b"/>
                </a:tc>
              </a:tr>
              <a:tr h="191064">
                <a:tc>
                  <a:txBody>
                    <a:bodyPr/>
                    <a:lstStyle/>
                    <a:p>
                      <a:pPr algn="ctr" fontAlgn="b"/>
                      <a:r>
                        <a:rPr lang="es-ES" sz="1200" b="0" i="0" u="none" strike="noStrike" dirty="0">
                          <a:solidFill>
                            <a:srgbClr val="000000"/>
                          </a:solidFill>
                          <a:effectLst/>
                          <a:latin typeface="+mn-lt"/>
                        </a:rPr>
                        <a:t>Entre Ríos</a:t>
                      </a:r>
                    </a:p>
                  </a:txBody>
                  <a:tcPr marL="9525" marR="9525" marT="9525" marB="0" anchor="b"/>
                </a:tc>
                <a:tc>
                  <a:txBody>
                    <a:bodyPr/>
                    <a:lstStyle/>
                    <a:p>
                      <a:pPr algn="ctr" fontAlgn="b"/>
                      <a:r>
                        <a:rPr lang="es-ES" sz="1200" b="0" i="0" u="none" strike="noStrike" dirty="0">
                          <a:solidFill>
                            <a:srgbClr val="000000"/>
                          </a:solidFill>
                          <a:effectLst/>
                          <a:latin typeface="+mn-lt"/>
                        </a:rPr>
                        <a:t>9.549</a:t>
                      </a:r>
                    </a:p>
                  </a:txBody>
                  <a:tcPr marL="9525" marR="9525" marT="9525" marB="0" anchor="b"/>
                </a:tc>
                <a:tc>
                  <a:txBody>
                    <a:bodyPr/>
                    <a:lstStyle/>
                    <a:p>
                      <a:pPr algn="ctr" fontAlgn="b"/>
                      <a:r>
                        <a:rPr lang="es-ES" sz="1200" b="0" i="0" u="none" strike="noStrike" dirty="0">
                          <a:solidFill>
                            <a:srgbClr val="000000"/>
                          </a:solidFill>
                          <a:effectLst/>
                          <a:latin typeface="+mn-lt"/>
                        </a:rPr>
                        <a:t>7.458</a:t>
                      </a:r>
                    </a:p>
                  </a:txBody>
                  <a:tcPr marL="9525" marR="9525" marT="9525" marB="0" anchor="b"/>
                </a:tc>
                <a:tc>
                  <a:txBody>
                    <a:bodyPr/>
                    <a:lstStyle/>
                    <a:p>
                      <a:pPr algn="ctr" fontAlgn="b"/>
                      <a:r>
                        <a:rPr lang="es-ES" sz="1200" b="0" i="0" u="none" strike="noStrike" dirty="0">
                          <a:solidFill>
                            <a:srgbClr val="000000"/>
                          </a:solidFill>
                          <a:effectLst/>
                          <a:latin typeface="+mn-lt"/>
                        </a:rPr>
                        <a:t>14.410</a:t>
                      </a:r>
                    </a:p>
                  </a:txBody>
                  <a:tcPr marL="9525" marR="9525" marT="9525" marB="0" anchor="b"/>
                </a:tc>
                <a:tc>
                  <a:txBody>
                    <a:bodyPr/>
                    <a:lstStyle/>
                    <a:p>
                      <a:pPr algn="ctr" fontAlgn="b"/>
                      <a:r>
                        <a:rPr lang="es-ES" sz="1200" b="0" i="0" u="none" strike="noStrike" dirty="0">
                          <a:solidFill>
                            <a:srgbClr val="000000"/>
                          </a:solidFill>
                          <a:effectLst/>
                          <a:latin typeface="+mn-lt"/>
                        </a:rPr>
                        <a:t>31.417</a:t>
                      </a:r>
                    </a:p>
                  </a:txBody>
                  <a:tcPr marL="9525" marR="9525" marT="9525" marB="0" anchor="b"/>
                </a:tc>
              </a:tr>
              <a:tr h="191064">
                <a:tc>
                  <a:txBody>
                    <a:bodyPr/>
                    <a:lstStyle/>
                    <a:p>
                      <a:pPr algn="ctr" fontAlgn="b"/>
                      <a:r>
                        <a:rPr lang="es-ES" sz="1200" b="0" i="0" u="none" strike="noStrike" dirty="0">
                          <a:solidFill>
                            <a:srgbClr val="000000"/>
                          </a:solidFill>
                          <a:effectLst/>
                          <a:latin typeface="+mn-lt"/>
                        </a:rPr>
                        <a:t>Formosa</a:t>
                      </a:r>
                    </a:p>
                  </a:txBody>
                  <a:tcPr marL="9525" marR="9525" marT="9525" marB="0" anchor="b"/>
                </a:tc>
                <a:tc>
                  <a:txBody>
                    <a:bodyPr/>
                    <a:lstStyle/>
                    <a:p>
                      <a:pPr algn="ctr" fontAlgn="b"/>
                      <a:r>
                        <a:rPr lang="es-ES" sz="1200" b="0" i="0" u="none" strike="noStrike" dirty="0">
                          <a:solidFill>
                            <a:srgbClr val="000000"/>
                          </a:solidFill>
                          <a:effectLst/>
                          <a:latin typeface="+mn-lt"/>
                        </a:rPr>
                        <a:t>4.863</a:t>
                      </a:r>
                    </a:p>
                  </a:txBody>
                  <a:tcPr marL="9525" marR="9525" marT="9525" marB="0" anchor="b"/>
                </a:tc>
                <a:tc>
                  <a:txBody>
                    <a:bodyPr/>
                    <a:lstStyle/>
                    <a:p>
                      <a:pPr algn="ctr" fontAlgn="b"/>
                      <a:r>
                        <a:rPr lang="es-ES" sz="1200" b="0" i="0" u="none" strike="noStrike" dirty="0">
                          <a:solidFill>
                            <a:srgbClr val="000000"/>
                          </a:solidFill>
                          <a:effectLst/>
                          <a:latin typeface="+mn-lt"/>
                        </a:rPr>
                        <a:t>11.719</a:t>
                      </a:r>
                    </a:p>
                  </a:txBody>
                  <a:tcPr marL="9525" marR="9525" marT="9525" marB="0" anchor="b"/>
                </a:tc>
                <a:tc>
                  <a:txBody>
                    <a:bodyPr/>
                    <a:lstStyle/>
                    <a:p>
                      <a:pPr algn="ctr" fontAlgn="b"/>
                      <a:r>
                        <a:rPr lang="es-ES" sz="1200" b="0" i="0" u="none" strike="noStrike" dirty="0">
                          <a:solidFill>
                            <a:srgbClr val="000000"/>
                          </a:solidFill>
                          <a:effectLst/>
                          <a:latin typeface="+mn-lt"/>
                        </a:rPr>
                        <a:t>13.387</a:t>
                      </a:r>
                    </a:p>
                  </a:txBody>
                  <a:tcPr marL="9525" marR="9525" marT="9525" marB="0" anchor="b"/>
                </a:tc>
                <a:tc>
                  <a:txBody>
                    <a:bodyPr/>
                    <a:lstStyle/>
                    <a:p>
                      <a:pPr algn="ctr" fontAlgn="b"/>
                      <a:r>
                        <a:rPr lang="es-ES" sz="1200" b="0" i="0" u="none" strike="noStrike" dirty="0">
                          <a:solidFill>
                            <a:srgbClr val="000000"/>
                          </a:solidFill>
                          <a:effectLst/>
                          <a:latin typeface="+mn-lt"/>
                        </a:rPr>
                        <a:t>29.969</a:t>
                      </a:r>
                    </a:p>
                  </a:txBody>
                  <a:tcPr marL="9525" marR="9525" marT="9525" marB="0" anchor="b"/>
                </a:tc>
              </a:tr>
              <a:tr h="191064">
                <a:tc>
                  <a:txBody>
                    <a:bodyPr/>
                    <a:lstStyle/>
                    <a:p>
                      <a:pPr algn="ctr" fontAlgn="b"/>
                      <a:r>
                        <a:rPr lang="es-ES" sz="1200" b="0" i="0" u="none" strike="noStrike" dirty="0">
                          <a:solidFill>
                            <a:srgbClr val="000000"/>
                          </a:solidFill>
                          <a:effectLst/>
                          <a:latin typeface="+mn-lt"/>
                        </a:rPr>
                        <a:t>Jujuy</a:t>
                      </a:r>
                    </a:p>
                  </a:txBody>
                  <a:tcPr marL="9525" marR="9525" marT="9525" marB="0" anchor="b"/>
                </a:tc>
                <a:tc>
                  <a:txBody>
                    <a:bodyPr/>
                    <a:lstStyle/>
                    <a:p>
                      <a:pPr algn="ctr" fontAlgn="b"/>
                      <a:r>
                        <a:rPr lang="es-ES" sz="1200" b="0" i="0" u="none" strike="noStrike" dirty="0">
                          <a:solidFill>
                            <a:srgbClr val="000000"/>
                          </a:solidFill>
                          <a:effectLst/>
                          <a:latin typeface="+mn-lt"/>
                        </a:rPr>
                        <a:t>7.411</a:t>
                      </a:r>
                    </a:p>
                  </a:txBody>
                  <a:tcPr marL="9525" marR="9525" marT="9525" marB="0" anchor="b"/>
                </a:tc>
                <a:tc>
                  <a:txBody>
                    <a:bodyPr/>
                    <a:lstStyle/>
                    <a:p>
                      <a:pPr algn="ctr" fontAlgn="b"/>
                      <a:r>
                        <a:rPr lang="es-ES" sz="1200" b="0" i="0" u="none" strike="noStrike" dirty="0">
                          <a:solidFill>
                            <a:srgbClr val="000000"/>
                          </a:solidFill>
                          <a:effectLst/>
                          <a:latin typeface="+mn-lt"/>
                        </a:rPr>
                        <a:t>9.228</a:t>
                      </a:r>
                    </a:p>
                  </a:txBody>
                  <a:tcPr marL="9525" marR="9525" marT="9525" marB="0" anchor="b"/>
                </a:tc>
                <a:tc>
                  <a:txBody>
                    <a:bodyPr/>
                    <a:lstStyle/>
                    <a:p>
                      <a:pPr algn="ctr" fontAlgn="b"/>
                      <a:r>
                        <a:rPr lang="es-ES" sz="1200" b="0" i="0" u="none" strike="noStrike" dirty="0">
                          <a:solidFill>
                            <a:srgbClr val="000000"/>
                          </a:solidFill>
                          <a:effectLst/>
                          <a:latin typeface="+mn-lt"/>
                        </a:rPr>
                        <a:t>11.696</a:t>
                      </a:r>
                    </a:p>
                  </a:txBody>
                  <a:tcPr marL="9525" marR="9525" marT="9525" marB="0" anchor="b"/>
                </a:tc>
                <a:tc>
                  <a:txBody>
                    <a:bodyPr/>
                    <a:lstStyle/>
                    <a:p>
                      <a:pPr algn="ctr" fontAlgn="b"/>
                      <a:r>
                        <a:rPr lang="es-ES" sz="1200" b="0" i="0" u="none" strike="noStrike" dirty="0">
                          <a:solidFill>
                            <a:srgbClr val="000000"/>
                          </a:solidFill>
                          <a:effectLst/>
                          <a:latin typeface="+mn-lt"/>
                        </a:rPr>
                        <a:t>28.335</a:t>
                      </a:r>
                    </a:p>
                  </a:txBody>
                  <a:tcPr marL="9525" marR="9525" marT="9525" marB="0" anchor="b"/>
                </a:tc>
              </a:tr>
              <a:tr h="191064">
                <a:tc>
                  <a:txBody>
                    <a:bodyPr/>
                    <a:lstStyle/>
                    <a:p>
                      <a:pPr algn="ctr" fontAlgn="b"/>
                      <a:r>
                        <a:rPr lang="es-ES" sz="1200" b="0" i="0" u="none" strike="noStrike" dirty="0">
                          <a:solidFill>
                            <a:srgbClr val="000000"/>
                          </a:solidFill>
                          <a:effectLst/>
                          <a:latin typeface="+mn-lt"/>
                        </a:rPr>
                        <a:t>La Pampa</a:t>
                      </a:r>
                    </a:p>
                  </a:txBody>
                  <a:tcPr marL="9525" marR="9525" marT="9525" marB="0" anchor="b"/>
                </a:tc>
                <a:tc>
                  <a:txBody>
                    <a:bodyPr/>
                    <a:lstStyle/>
                    <a:p>
                      <a:pPr algn="ctr" fontAlgn="b"/>
                      <a:r>
                        <a:rPr lang="es-ES" sz="1200" b="0" i="0" u="none" strike="noStrike" dirty="0">
                          <a:solidFill>
                            <a:srgbClr val="000000"/>
                          </a:solidFill>
                          <a:effectLst/>
                          <a:latin typeface="+mn-lt"/>
                        </a:rPr>
                        <a:t>790</a:t>
                      </a:r>
                    </a:p>
                  </a:txBody>
                  <a:tcPr marL="9525" marR="9525" marT="9525" marB="0" anchor="b"/>
                </a:tc>
                <a:tc>
                  <a:txBody>
                    <a:bodyPr/>
                    <a:lstStyle/>
                    <a:p>
                      <a:pPr algn="ctr" fontAlgn="b"/>
                      <a:r>
                        <a:rPr lang="es-ES" sz="1200" b="0" i="0" u="none" strike="noStrike" dirty="0">
                          <a:solidFill>
                            <a:srgbClr val="000000"/>
                          </a:solidFill>
                          <a:effectLst/>
                          <a:latin typeface="+mn-lt"/>
                        </a:rPr>
                        <a:t>991</a:t>
                      </a:r>
                    </a:p>
                  </a:txBody>
                  <a:tcPr marL="9525" marR="9525" marT="9525" marB="0" anchor="b"/>
                </a:tc>
                <a:tc>
                  <a:txBody>
                    <a:bodyPr/>
                    <a:lstStyle/>
                    <a:p>
                      <a:pPr algn="ctr" fontAlgn="b"/>
                      <a:r>
                        <a:rPr lang="es-ES" sz="1200" b="0" i="0" u="none" strike="noStrike" dirty="0">
                          <a:solidFill>
                            <a:srgbClr val="000000"/>
                          </a:solidFill>
                          <a:effectLst/>
                          <a:latin typeface="+mn-lt"/>
                        </a:rPr>
                        <a:t>1.837</a:t>
                      </a:r>
                    </a:p>
                  </a:txBody>
                  <a:tcPr marL="9525" marR="9525" marT="9525" marB="0" anchor="b"/>
                </a:tc>
                <a:tc>
                  <a:txBody>
                    <a:bodyPr/>
                    <a:lstStyle/>
                    <a:p>
                      <a:pPr algn="ctr" fontAlgn="b"/>
                      <a:r>
                        <a:rPr lang="es-ES" sz="1200" b="0" i="0" u="none" strike="noStrike" dirty="0">
                          <a:solidFill>
                            <a:srgbClr val="000000"/>
                          </a:solidFill>
                          <a:effectLst/>
                          <a:latin typeface="+mn-lt"/>
                        </a:rPr>
                        <a:t>3.618</a:t>
                      </a:r>
                    </a:p>
                  </a:txBody>
                  <a:tcPr marL="9525" marR="9525" marT="9525" marB="0" anchor="b"/>
                </a:tc>
              </a:tr>
              <a:tr h="191064">
                <a:tc>
                  <a:txBody>
                    <a:bodyPr/>
                    <a:lstStyle/>
                    <a:p>
                      <a:pPr algn="ctr" fontAlgn="b"/>
                      <a:r>
                        <a:rPr lang="es-ES" sz="1200" b="0" i="0" u="none" strike="noStrike" dirty="0">
                          <a:solidFill>
                            <a:srgbClr val="000000"/>
                          </a:solidFill>
                          <a:effectLst/>
                          <a:latin typeface="+mn-lt"/>
                        </a:rPr>
                        <a:t>La Rioja</a:t>
                      </a:r>
                    </a:p>
                  </a:txBody>
                  <a:tcPr marL="9525" marR="9525" marT="9525" marB="0" anchor="b"/>
                </a:tc>
                <a:tc>
                  <a:txBody>
                    <a:bodyPr/>
                    <a:lstStyle/>
                    <a:p>
                      <a:pPr algn="ctr" fontAlgn="b"/>
                      <a:r>
                        <a:rPr lang="es-ES" sz="1200" b="0" i="0" u="none" strike="noStrike" dirty="0">
                          <a:solidFill>
                            <a:srgbClr val="000000"/>
                          </a:solidFill>
                          <a:effectLst/>
                          <a:latin typeface="+mn-lt"/>
                        </a:rPr>
                        <a:t>2.666</a:t>
                      </a:r>
                    </a:p>
                  </a:txBody>
                  <a:tcPr marL="9525" marR="9525" marT="9525" marB="0" anchor="b"/>
                </a:tc>
                <a:tc>
                  <a:txBody>
                    <a:bodyPr/>
                    <a:lstStyle/>
                    <a:p>
                      <a:pPr algn="ctr" fontAlgn="b"/>
                      <a:r>
                        <a:rPr lang="es-ES" sz="1200" b="0" i="0" u="none" strike="noStrike" dirty="0">
                          <a:solidFill>
                            <a:srgbClr val="000000"/>
                          </a:solidFill>
                          <a:effectLst/>
                          <a:latin typeface="+mn-lt"/>
                        </a:rPr>
                        <a:t>3.717</a:t>
                      </a:r>
                    </a:p>
                  </a:txBody>
                  <a:tcPr marL="9525" marR="9525" marT="9525" marB="0" anchor="b"/>
                </a:tc>
                <a:tc>
                  <a:txBody>
                    <a:bodyPr/>
                    <a:lstStyle/>
                    <a:p>
                      <a:pPr algn="ctr" fontAlgn="b"/>
                      <a:r>
                        <a:rPr lang="es-ES" sz="1200" b="0" i="0" u="none" strike="noStrike" dirty="0">
                          <a:solidFill>
                            <a:srgbClr val="000000"/>
                          </a:solidFill>
                          <a:effectLst/>
                          <a:latin typeface="+mn-lt"/>
                        </a:rPr>
                        <a:t>5.146</a:t>
                      </a:r>
                    </a:p>
                  </a:txBody>
                  <a:tcPr marL="9525" marR="9525" marT="9525" marB="0" anchor="b"/>
                </a:tc>
                <a:tc>
                  <a:txBody>
                    <a:bodyPr/>
                    <a:lstStyle/>
                    <a:p>
                      <a:pPr algn="ctr" fontAlgn="b"/>
                      <a:r>
                        <a:rPr lang="es-ES" sz="1200" b="0" i="0" u="none" strike="noStrike" dirty="0">
                          <a:solidFill>
                            <a:srgbClr val="000000"/>
                          </a:solidFill>
                          <a:effectLst/>
                          <a:latin typeface="+mn-lt"/>
                        </a:rPr>
                        <a:t>11.529</a:t>
                      </a:r>
                    </a:p>
                  </a:txBody>
                  <a:tcPr marL="9525" marR="9525" marT="9525" marB="0" anchor="b"/>
                </a:tc>
              </a:tr>
              <a:tr h="191064">
                <a:tc>
                  <a:txBody>
                    <a:bodyPr/>
                    <a:lstStyle/>
                    <a:p>
                      <a:pPr algn="ctr" fontAlgn="b"/>
                      <a:r>
                        <a:rPr lang="es-ES" sz="1200" b="0" i="0" u="none" strike="noStrike" dirty="0">
                          <a:solidFill>
                            <a:srgbClr val="000000"/>
                          </a:solidFill>
                          <a:effectLst/>
                          <a:latin typeface="+mn-lt"/>
                        </a:rPr>
                        <a:t>Mendoza</a:t>
                      </a:r>
                    </a:p>
                  </a:txBody>
                  <a:tcPr marL="9525" marR="9525" marT="9525" marB="0" anchor="b"/>
                </a:tc>
                <a:tc>
                  <a:txBody>
                    <a:bodyPr/>
                    <a:lstStyle/>
                    <a:p>
                      <a:pPr algn="ctr" fontAlgn="b"/>
                      <a:r>
                        <a:rPr lang="es-ES" sz="1200" b="0" i="0" u="none" strike="noStrike" dirty="0">
                          <a:solidFill>
                            <a:srgbClr val="000000"/>
                          </a:solidFill>
                          <a:effectLst/>
                          <a:latin typeface="+mn-lt"/>
                        </a:rPr>
                        <a:t>5.428</a:t>
                      </a:r>
                    </a:p>
                  </a:txBody>
                  <a:tcPr marL="9525" marR="9525" marT="9525" marB="0" anchor="b"/>
                </a:tc>
                <a:tc>
                  <a:txBody>
                    <a:bodyPr/>
                    <a:lstStyle/>
                    <a:p>
                      <a:pPr algn="ctr" fontAlgn="b"/>
                      <a:r>
                        <a:rPr lang="es-ES" sz="1200" b="0" i="0" u="none" strike="noStrike" dirty="0">
                          <a:solidFill>
                            <a:srgbClr val="000000"/>
                          </a:solidFill>
                          <a:effectLst/>
                          <a:latin typeface="+mn-lt"/>
                        </a:rPr>
                        <a:t>13.769</a:t>
                      </a:r>
                    </a:p>
                  </a:txBody>
                  <a:tcPr marL="9525" marR="9525" marT="9525" marB="0" anchor="b"/>
                </a:tc>
                <a:tc>
                  <a:txBody>
                    <a:bodyPr/>
                    <a:lstStyle/>
                    <a:p>
                      <a:pPr algn="ctr" fontAlgn="b"/>
                      <a:r>
                        <a:rPr lang="es-ES" sz="1200" b="0" i="0" u="none" strike="noStrike" dirty="0">
                          <a:solidFill>
                            <a:srgbClr val="000000"/>
                          </a:solidFill>
                          <a:effectLst/>
                          <a:latin typeface="+mn-lt"/>
                        </a:rPr>
                        <a:t>18.637</a:t>
                      </a:r>
                    </a:p>
                  </a:txBody>
                  <a:tcPr marL="9525" marR="9525" marT="9525" marB="0" anchor="b"/>
                </a:tc>
                <a:tc>
                  <a:txBody>
                    <a:bodyPr/>
                    <a:lstStyle/>
                    <a:p>
                      <a:pPr algn="ctr" fontAlgn="b"/>
                      <a:r>
                        <a:rPr lang="es-ES" sz="1200" b="0" i="0" u="none" strike="noStrike" dirty="0">
                          <a:solidFill>
                            <a:srgbClr val="000000"/>
                          </a:solidFill>
                          <a:effectLst/>
                          <a:latin typeface="+mn-lt"/>
                        </a:rPr>
                        <a:t>37.834</a:t>
                      </a:r>
                    </a:p>
                  </a:txBody>
                  <a:tcPr marL="9525" marR="9525" marT="9525" marB="0" anchor="b"/>
                </a:tc>
              </a:tr>
              <a:tr h="191064">
                <a:tc>
                  <a:txBody>
                    <a:bodyPr/>
                    <a:lstStyle/>
                    <a:p>
                      <a:pPr algn="ctr" fontAlgn="b"/>
                      <a:r>
                        <a:rPr lang="es-ES" sz="1200" b="0" i="0" u="none" strike="noStrike" dirty="0">
                          <a:solidFill>
                            <a:srgbClr val="000000"/>
                          </a:solidFill>
                          <a:effectLst/>
                          <a:latin typeface="+mn-lt"/>
                        </a:rPr>
                        <a:t>Misiones</a:t>
                      </a:r>
                    </a:p>
                  </a:txBody>
                  <a:tcPr marL="9525" marR="9525" marT="9525" marB="0" anchor="b"/>
                </a:tc>
                <a:tc>
                  <a:txBody>
                    <a:bodyPr/>
                    <a:lstStyle/>
                    <a:p>
                      <a:pPr algn="ctr" fontAlgn="b"/>
                      <a:r>
                        <a:rPr lang="es-ES" sz="1200" b="0" i="0" u="none" strike="noStrike" dirty="0">
                          <a:solidFill>
                            <a:srgbClr val="000000"/>
                          </a:solidFill>
                          <a:effectLst/>
                          <a:latin typeface="+mn-lt"/>
                        </a:rPr>
                        <a:t>16.749</a:t>
                      </a:r>
                    </a:p>
                  </a:txBody>
                  <a:tcPr marL="9525" marR="9525" marT="9525" marB="0" anchor="b"/>
                </a:tc>
                <a:tc>
                  <a:txBody>
                    <a:bodyPr/>
                    <a:lstStyle/>
                    <a:p>
                      <a:pPr algn="ctr" fontAlgn="b"/>
                      <a:r>
                        <a:rPr lang="es-ES" sz="1200" b="0" i="0" u="none" strike="noStrike" dirty="0">
                          <a:solidFill>
                            <a:srgbClr val="000000"/>
                          </a:solidFill>
                          <a:effectLst/>
                          <a:latin typeface="+mn-lt"/>
                        </a:rPr>
                        <a:t>17.797</a:t>
                      </a:r>
                    </a:p>
                  </a:txBody>
                  <a:tcPr marL="9525" marR="9525" marT="9525" marB="0" anchor="b"/>
                </a:tc>
                <a:tc>
                  <a:txBody>
                    <a:bodyPr/>
                    <a:lstStyle/>
                    <a:p>
                      <a:pPr algn="ctr" fontAlgn="b"/>
                      <a:r>
                        <a:rPr lang="es-ES" sz="1200" b="0" i="0" u="none" strike="noStrike" dirty="0">
                          <a:solidFill>
                            <a:srgbClr val="000000"/>
                          </a:solidFill>
                          <a:effectLst/>
                          <a:latin typeface="+mn-lt"/>
                        </a:rPr>
                        <a:t>13.198</a:t>
                      </a:r>
                    </a:p>
                  </a:txBody>
                  <a:tcPr marL="9525" marR="9525" marT="9525" marB="0" anchor="b"/>
                </a:tc>
                <a:tc>
                  <a:txBody>
                    <a:bodyPr/>
                    <a:lstStyle/>
                    <a:p>
                      <a:pPr algn="ctr" fontAlgn="b"/>
                      <a:r>
                        <a:rPr lang="es-ES" sz="1200" b="0" i="0" u="none" strike="noStrike" dirty="0">
                          <a:solidFill>
                            <a:srgbClr val="000000"/>
                          </a:solidFill>
                          <a:effectLst/>
                          <a:latin typeface="+mn-lt"/>
                        </a:rPr>
                        <a:t>47.744</a:t>
                      </a:r>
                    </a:p>
                  </a:txBody>
                  <a:tcPr marL="9525" marR="9525" marT="9525" marB="0" anchor="b"/>
                </a:tc>
              </a:tr>
              <a:tr h="191064">
                <a:tc>
                  <a:txBody>
                    <a:bodyPr/>
                    <a:lstStyle/>
                    <a:p>
                      <a:pPr algn="ctr" fontAlgn="b"/>
                      <a:r>
                        <a:rPr lang="es-ES" sz="1200" b="0" i="0" u="none" strike="noStrike" dirty="0">
                          <a:solidFill>
                            <a:srgbClr val="000000"/>
                          </a:solidFill>
                          <a:effectLst/>
                          <a:latin typeface="+mn-lt"/>
                        </a:rPr>
                        <a:t>Neuquén</a:t>
                      </a:r>
                    </a:p>
                  </a:txBody>
                  <a:tcPr marL="9525" marR="9525" marT="9525" marB="0" anchor="b"/>
                </a:tc>
                <a:tc>
                  <a:txBody>
                    <a:bodyPr/>
                    <a:lstStyle/>
                    <a:p>
                      <a:pPr algn="ctr" fontAlgn="b"/>
                      <a:r>
                        <a:rPr lang="es-ES" sz="1200" b="0" i="0" u="none" strike="noStrike" dirty="0">
                          <a:solidFill>
                            <a:srgbClr val="000000"/>
                          </a:solidFill>
                          <a:effectLst/>
                          <a:latin typeface="+mn-lt"/>
                        </a:rPr>
                        <a:t>6.125</a:t>
                      </a:r>
                    </a:p>
                  </a:txBody>
                  <a:tcPr marL="9525" marR="9525" marT="9525" marB="0" anchor="b"/>
                </a:tc>
                <a:tc>
                  <a:txBody>
                    <a:bodyPr/>
                    <a:lstStyle/>
                    <a:p>
                      <a:pPr algn="ctr" fontAlgn="b"/>
                      <a:r>
                        <a:rPr lang="es-ES" sz="1200" b="0" i="0" u="none" strike="noStrike" dirty="0">
                          <a:solidFill>
                            <a:srgbClr val="000000"/>
                          </a:solidFill>
                          <a:effectLst/>
                          <a:latin typeface="+mn-lt"/>
                        </a:rPr>
                        <a:t>5.019</a:t>
                      </a:r>
                    </a:p>
                  </a:txBody>
                  <a:tcPr marL="9525" marR="9525" marT="9525" marB="0" anchor="b"/>
                </a:tc>
                <a:tc>
                  <a:txBody>
                    <a:bodyPr/>
                    <a:lstStyle/>
                    <a:p>
                      <a:pPr algn="ctr" fontAlgn="b"/>
                      <a:r>
                        <a:rPr lang="es-ES" sz="1200" b="0" i="0" u="none" strike="noStrike" dirty="0">
                          <a:solidFill>
                            <a:srgbClr val="000000"/>
                          </a:solidFill>
                          <a:effectLst/>
                          <a:latin typeface="+mn-lt"/>
                        </a:rPr>
                        <a:t>7.787</a:t>
                      </a:r>
                    </a:p>
                  </a:txBody>
                  <a:tcPr marL="9525" marR="9525" marT="9525" marB="0" anchor="b"/>
                </a:tc>
                <a:tc>
                  <a:txBody>
                    <a:bodyPr/>
                    <a:lstStyle/>
                    <a:p>
                      <a:pPr algn="ctr" fontAlgn="b"/>
                      <a:r>
                        <a:rPr lang="es-ES" sz="1200" b="0" i="0" u="none" strike="noStrike" dirty="0">
                          <a:solidFill>
                            <a:srgbClr val="000000"/>
                          </a:solidFill>
                          <a:effectLst/>
                          <a:latin typeface="+mn-lt"/>
                        </a:rPr>
                        <a:t>18.931</a:t>
                      </a:r>
                    </a:p>
                  </a:txBody>
                  <a:tcPr marL="9525" marR="9525" marT="9525" marB="0" anchor="b"/>
                </a:tc>
              </a:tr>
              <a:tr h="191064">
                <a:tc>
                  <a:txBody>
                    <a:bodyPr/>
                    <a:lstStyle/>
                    <a:p>
                      <a:pPr algn="ctr" fontAlgn="b"/>
                      <a:r>
                        <a:rPr lang="es-ES" sz="1200" b="0" i="0" u="none" strike="noStrike" dirty="0">
                          <a:solidFill>
                            <a:srgbClr val="000000"/>
                          </a:solidFill>
                          <a:effectLst/>
                          <a:latin typeface="+mn-lt"/>
                        </a:rPr>
                        <a:t>Río Negro</a:t>
                      </a:r>
                    </a:p>
                  </a:txBody>
                  <a:tcPr marL="9525" marR="9525" marT="9525" marB="0" anchor="b"/>
                </a:tc>
                <a:tc>
                  <a:txBody>
                    <a:bodyPr/>
                    <a:lstStyle/>
                    <a:p>
                      <a:pPr algn="ctr" fontAlgn="b"/>
                      <a:r>
                        <a:rPr lang="es-ES" sz="1200" b="0" i="0" u="none" strike="noStrike" dirty="0">
                          <a:solidFill>
                            <a:srgbClr val="000000"/>
                          </a:solidFill>
                          <a:effectLst/>
                          <a:latin typeface="+mn-lt"/>
                        </a:rPr>
                        <a:t>6.101</a:t>
                      </a:r>
                    </a:p>
                  </a:txBody>
                  <a:tcPr marL="9525" marR="9525" marT="9525" marB="0" anchor="b"/>
                </a:tc>
                <a:tc>
                  <a:txBody>
                    <a:bodyPr/>
                    <a:lstStyle/>
                    <a:p>
                      <a:pPr algn="ctr" fontAlgn="b"/>
                      <a:r>
                        <a:rPr lang="es-ES" sz="1200" b="0" i="0" u="none" strike="noStrike" dirty="0">
                          <a:solidFill>
                            <a:srgbClr val="000000"/>
                          </a:solidFill>
                          <a:effectLst/>
                          <a:latin typeface="+mn-lt"/>
                        </a:rPr>
                        <a:t>5.800</a:t>
                      </a:r>
                    </a:p>
                  </a:txBody>
                  <a:tcPr marL="9525" marR="9525" marT="9525" marB="0" anchor="b"/>
                </a:tc>
                <a:tc>
                  <a:txBody>
                    <a:bodyPr/>
                    <a:lstStyle/>
                    <a:p>
                      <a:pPr algn="ctr" fontAlgn="b"/>
                      <a:r>
                        <a:rPr lang="es-ES" sz="1200" b="0" i="0" u="none" strike="noStrike" dirty="0">
                          <a:solidFill>
                            <a:srgbClr val="000000"/>
                          </a:solidFill>
                          <a:effectLst/>
                          <a:latin typeface="+mn-lt"/>
                        </a:rPr>
                        <a:t>8.153</a:t>
                      </a:r>
                    </a:p>
                  </a:txBody>
                  <a:tcPr marL="9525" marR="9525" marT="9525" marB="0" anchor="b"/>
                </a:tc>
                <a:tc>
                  <a:txBody>
                    <a:bodyPr/>
                    <a:lstStyle/>
                    <a:p>
                      <a:pPr algn="ctr" fontAlgn="b"/>
                      <a:r>
                        <a:rPr lang="es-ES" sz="1200" b="0" i="0" u="none" strike="noStrike" dirty="0">
                          <a:solidFill>
                            <a:srgbClr val="000000"/>
                          </a:solidFill>
                          <a:effectLst/>
                          <a:latin typeface="+mn-lt"/>
                        </a:rPr>
                        <a:t>20.054</a:t>
                      </a:r>
                    </a:p>
                  </a:txBody>
                  <a:tcPr marL="9525" marR="9525" marT="9525" marB="0" anchor="b"/>
                </a:tc>
              </a:tr>
              <a:tr h="191064">
                <a:tc>
                  <a:txBody>
                    <a:bodyPr/>
                    <a:lstStyle/>
                    <a:p>
                      <a:pPr algn="ctr" fontAlgn="b"/>
                      <a:r>
                        <a:rPr lang="es-ES" sz="1400" b="1" i="0" u="none" strike="noStrike" dirty="0">
                          <a:solidFill>
                            <a:srgbClr val="000000"/>
                          </a:solidFill>
                          <a:effectLst/>
                          <a:latin typeface="+mn-lt"/>
                        </a:rPr>
                        <a:t>Salta</a:t>
                      </a:r>
                    </a:p>
                  </a:txBody>
                  <a:tcPr marL="9525" marR="9525" marT="9525" marB="0" anchor="b"/>
                </a:tc>
                <a:tc>
                  <a:txBody>
                    <a:bodyPr/>
                    <a:lstStyle/>
                    <a:p>
                      <a:pPr algn="ctr" fontAlgn="b"/>
                      <a:r>
                        <a:rPr lang="es-ES" sz="1400" b="1" i="0" u="none" strike="noStrike" dirty="0">
                          <a:solidFill>
                            <a:srgbClr val="000000"/>
                          </a:solidFill>
                          <a:effectLst/>
                          <a:latin typeface="+mn-lt"/>
                        </a:rPr>
                        <a:t>18.021</a:t>
                      </a:r>
                    </a:p>
                  </a:txBody>
                  <a:tcPr marL="9525" marR="9525" marT="9525" marB="0" anchor="b"/>
                </a:tc>
                <a:tc>
                  <a:txBody>
                    <a:bodyPr/>
                    <a:lstStyle/>
                    <a:p>
                      <a:pPr algn="ctr" fontAlgn="b"/>
                      <a:r>
                        <a:rPr lang="es-ES" sz="1400" b="1" i="0" u="none" strike="noStrike" dirty="0">
                          <a:solidFill>
                            <a:srgbClr val="000000"/>
                          </a:solidFill>
                          <a:effectLst/>
                          <a:latin typeface="+mn-lt"/>
                        </a:rPr>
                        <a:t>19.636</a:t>
                      </a:r>
                    </a:p>
                  </a:txBody>
                  <a:tcPr marL="9525" marR="9525" marT="9525" marB="0" anchor="b"/>
                </a:tc>
                <a:tc>
                  <a:txBody>
                    <a:bodyPr/>
                    <a:lstStyle/>
                    <a:p>
                      <a:pPr algn="ctr" fontAlgn="b"/>
                      <a:r>
                        <a:rPr lang="es-ES" sz="1400" b="1" i="0" u="none" strike="noStrike" dirty="0">
                          <a:solidFill>
                            <a:srgbClr val="000000"/>
                          </a:solidFill>
                          <a:effectLst/>
                          <a:latin typeface="+mn-lt"/>
                        </a:rPr>
                        <a:t>26.705</a:t>
                      </a:r>
                    </a:p>
                  </a:txBody>
                  <a:tcPr marL="9525" marR="9525" marT="9525" marB="0" anchor="b"/>
                </a:tc>
                <a:tc>
                  <a:txBody>
                    <a:bodyPr/>
                    <a:lstStyle/>
                    <a:p>
                      <a:pPr algn="ctr" fontAlgn="b"/>
                      <a:r>
                        <a:rPr lang="es-ES" sz="1400" b="1" i="0" u="none" strike="noStrike" dirty="0">
                          <a:solidFill>
                            <a:srgbClr val="000000"/>
                          </a:solidFill>
                          <a:effectLst/>
                          <a:latin typeface="+mn-lt"/>
                        </a:rPr>
                        <a:t>64.362</a:t>
                      </a:r>
                    </a:p>
                  </a:txBody>
                  <a:tcPr marL="9525" marR="9525" marT="9525" marB="0" anchor="b"/>
                </a:tc>
              </a:tr>
              <a:tr h="191064">
                <a:tc>
                  <a:txBody>
                    <a:bodyPr/>
                    <a:lstStyle/>
                    <a:p>
                      <a:pPr algn="ctr" fontAlgn="b"/>
                      <a:r>
                        <a:rPr lang="es-ES" sz="1200" b="0" i="0" u="none" strike="noStrike" dirty="0">
                          <a:solidFill>
                            <a:srgbClr val="000000"/>
                          </a:solidFill>
                          <a:effectLst/>
                          <a:latin typeface="+mn-lt"/>
                        </a:rPr>
                        <a:t>San Juan</a:t>
                      </a:r>
                    </a:p>
                  </a:txBody>
                  <a:tcPr marL="9525" marR="9525" marT="9525" marB="0" anchor="b"/>
                </a:tc>
                <a:tc>
                  <a:txBody>
                    <a:bodyPr/>
                    <a:lstStyle/>
                    <a:p>
                      <a:pPr algn="ctr" fontAlgn="b"/>
                      <a:r>
                        <a:rPr lang="es-ES" sz="1200" b="0" i="0" u="none" strike="noStrike" dirty="0">
                          <a:solidFill>
                            <a:srgbClr val="000000"/>
                          </a:solidFill>
                          <a:effectLst/>
                          <a:latin typeface="+mn-lt"/>
                        </a:rPr>
                        <a:t>2.000</a:t>
                      </a:r>
                    </a:p>
                  </a:txBody>
                  <a:tcPr marL="9525" marR="9525" marT="9525" marB="0" anchor="b"/>
                </a:tc>
                <a:tc>
                  <a:txBody>
                    <a:bodyPr/>
                    <a:lstStyle/>
                    <a:p>
                      <a:pPr algn="ctr" fontAlgn="b"/>
                      <a:r>
                        <a:rPr lang="es-ES" sz="1200" b="0" i="0" u="none" strike="noStrike" dirty="0">
                          <a:solidFill>
                            <a:srgbClr val="000000"/>
                          </a:solidFill>
                          <a:effectLst/>
                          <a:latin typeface="+mn-lt"/>
                        </a:rPr>
                        <a:t>6.491</a:t>
                      </a:r>
                    </a:p>
                  </a:txBody>
                  <a:tcPr marL="9525" marR="9525" marT="9525" marB="0" anchor="b"/>
                </a:tc>
                <a:tc>
                  <a:txBody>
                    <a:bodyPr/>
                    <a:lstStyle/>
                    <a:p>
                      <a:pPr algn="ctr" fontAlgn="b"/>
                      <a:r>
                        <a:rPr lang="es-ES" sz="1200" b="0" i="0" u="none" strike="noStrike" dirty="0">
                          <a:solidFill>
                            <a:srgbClr val="000000"/>
                          </a:solidFill>
                          <a:effectLst/>
                          <a:latin typeface="+mn-lt"/>
                        </a:rPr>
                        <a:t>9.306</a:t>
                      </a:r>
                    </a:p>
                  </a:txBody>
                  <a:tcPr marL="9525" marR="9525" marT="9525" marB="0" anchor="b"/>
                </a:tc>
                <a:tc>
                  <a:txBody>
                    <a:bodyPr/>
                    <a:lstStyle/>
                    <a:p>
                      <a:pPr algn="ctr" fontAlgn="b"/>
                      <a:r>
                        <a:rPr lang="es-ES" sz="1200" b="0" i="0" u="none" strike="noStrike" dirty="0">
                          <a:solidFill>
                            <a:srgbClr val="000000"/>
                          </a:solidFill>
                          <a:effectLst/>
                          <a:latin typeface="+mn-lt"/>
                        </a:rPr>
                        <a:t>17.797</a:t>
                      </a:r>
                    </a:p>
                  </a:txBody>
                  <a:tcPr marL="9525" marR="9525" marT="9525" marB="0" anchor="b"/>
                </a:tc>
              </a:tr>
              <a:tr h="191064">
                <a:tc>
                  <a:txBody>
                    <a:bodyPr/>
                    <a:lstStyle/>
                    <a:p>
                      <a:pPr algn="ctr" fontAlgn="b"/>
                      <a:r>
                        <a:rPr lang="es-ES" sz="1200" b="0" i="0" u="none" strike="noStrike" dirty="0">
                          <a:solidFill>
                            <a:srgbClr val="000000"/>
                          </a:solidFill>
                          <a:effectLst/>
                          <a:latin typeface="+mn-lt"/>
                        </a:rPr>
                        <a:t>San Luis</a:t>
                      </a:r>
                    </a:p>
                  </a:txBody>
                  <a:tcPr marL="9525" marR="9525" marT="9525" marB="0" anchor="b"/>
                </a:tc>
                <a:tc>
                  <a:txBody>
                    <a:bodyPr/>
                    <a:lstStyle/>
                    <a:p>
                      <a:pPr algn="ctr" fontAlgn="b"/>
                      <a:r>
                        <a:rPr lang="es-ES" sz="1200" b="0" i="0" u="none" strike="noStrike" dirty="0">
                          <a:solidFill>
                            <a:srgbClr val="000000"/>
                          </a:solidFill>
                          <a:effectLst/>
                          <a:latin typeface="+mn-lt"/>
                        </a:rPr>
                        <a:t>1.907</a:t>
                      </a:r>
                    </a:p>
                  </a:txBody>
                  <a:tcPr marL="9525" marR="9525" marT="9525" marB="0" anchor="b"/>
                </a:tc>
                <a:tc>
                  <a:txBody>
                    <a:bodyPr/>
                    <a:lstStyle/>
                    <a:p>
                      <a:pPr algn="ctr" fontAlgn="b"/>
                      <a:r>
                        <a:rPr lang="es-ES" sz="1200" b="0" i="0" u="none" strike="noStrike" dirty="0">
                          <a:solidFill>
                            <a:srgbClr val="000000"/>
                          </a:solidFill>
                          <a:effectLst/>
                          <a:latin typeface="+mn-lt"/>
                        </a:rPr>
                        <a:t>3.229</a:t>
                      </a:r>
                    </a:p>
                  </a:txBody>
                  <a:tcPr marL="9525" marR="9525" marT="9525" marB="0" anchor="b"/>
                </a:tc>
                <a:tc>
                  <a:txBody>
                    <a:bodyPr/>
                    <a:lstStyle/>
                    <a:p>
                      <a:pPr algn="ctr" fontAlgn="b"/>
                      <a:r>
                        <a:rPr lang="es-ES" sz="1200" b="0" i="0" u="none" strike="noStrike" dirty="0">
                          <a:solidFill>
                            <a:srgbClr val="000000"/>
                          </a:solidFill>
                          <a:effectLst/>
                          <a:latin typeface="+mn-lt"/>
                        </a:rPr>
                        <a:t>4.948</a:t>
                      </a:r>
                    </a:p>
                  </a:txBody>
                  <a:tcPr marL="9525" marR="9525" marT="9525" marB="0" anchor="b"/>
                </a:tc>
                <a:tc>
                  <a:txBody>
                    <a:bodyPr/>
                    <a:lstStyle/>
                    <a:p>
                      <a:pPr algn="ctr" fontAlgn="b"/>
                      <a:r>
                        <a:rPr lang="es-ES" sz="1200" b="0" i="0" u="none" strike="noStrike" dirty="0">
                          <a:solidFill>
                            <a:srgbClr val="000000"/>
                          </a:solidFill>
                          <a:effectLst/>
                          <a:latin typeface="+mn-lt"/>
                        </a:rPr>
                        <a:t>10.084</a:t>
                      </a:r>
                    </a:p>
                  </a:txBody>
                  <a:tcPr marL="9525" marR="9525" marT="9525" marB="0" anchor="b"/>
                </a:tc>
              </a:tr>
              <a:tr h="191064">
                <a:tc>
                  <a:txBody>
                    <a:bodyPr/>
                    <a:lstStyle/>
                    <a:p>
                      <a:pPr algn="ctr" fontAlgn="b"/>
                      <a:r>
                        <a:rPr lang="es-ES" sz="1200" b="0" i="0" u="none" strike="noStrike" dirty="0">
                          <a:solidFill>
                            <a:srgbClr val="000000"/>
                          </a:solidFill>
                          <a:effectLst/>
                          <a:latin typeface="+mn-lt"/>
                        </a:rPr>
                        <a:t>Santa Cruz</a:t>
                      </a:r>
                    </a:p>
                  </a:txBody>
                  <a:tcPr marL="9525" marR="9525" marT="9525" marB="0" anchor="b"/>
                </a:tc>
                <a:tc>
                  <a:txBody>
                    <a:bodyPr/>
                    <a:lstStyle/>
                    <a:p>
                      <a:pPr algn="ctr" fontAlgn="b"/>
                      <a:r>
                        <a:rPr lang="es-ES" sz="1200" b="0" i="0" u="none" strike="noStrike" dirty="0">
                          <a:solidFill>
                            <a:srgbClr val="000000"/>
                          </a:solidFill>
                          <a:effectLst/>
                          <a:latin typeface="+mn-lt"/>
                        </a:rPr>
                        <a:t>2.666</a:t>
                      </a:r>
                    </a:p>
                  </a:txBody>
                  <a:tcPr marL="9525" marR="9525" marT="9525" marB="0" anchor="b"/>
                </a:tc>
                <a:tc>
                  <a:txBody>
                    <a:bodyPr/>
                    <a:lstStyle/>
                    <a:p>
                      <a:pPr algn="ctr" fontAlgn="b"/>
                      <a:r>
                        <a:rPr lang="es-ES" sz="1200" b="0" i="0" u="none" strike="noStrike" dirty="0">
                          <a:solidFill>
                            <a:srgbClr val="000000"/>
                          </a:solidFill>
                          <a:effectLst/>
                          <a:latin typeface="+mn-lt"/>
                        </a:rPr>
                        <a:t>1.514</a:t>
                      </a:r>
                    </a:p>
                  </a:txBody>
                  <a:tcPr marL="9525" marR="9525" marT="9525" marB="0" anchor="b"/>
                </a:tc>
                <a:tc>
                  <a:txBody>
                    <a:bodyPr/>
                    <a:lstStyle/>
                    <a:p>
                      <a:pPr algn="ctr" fontAlgn="b"/>
                      <a:r>
                        <a:rPr lang="es-ES" sz="1200" b="0" i="0" u="none" strike="noStrike" dirty="0">
                          <a:solidFill>
                            <a:srgbClr val="000000"/>
                          </a:solidFill>
                          <a:effectLst/>
                          <a:latin typeface="+mn-lt"/>
                        </a:rPr>
                        <a:t>2.977</a:t>
                      </a:r>
                    </a:p>
                  </a:txBody>
                  <a:tcPr marL="9525" marR="9525" marT="9525" marB="0" anchor="b"/>
                </a:tc>
                <a:tc>
                  <a:txBody>
                    <a:bodyPr/>
                    <a:lstStyle/>
                    <a:p>
                      <a:pPr algn="ctr" fontAlgn="b"/>
                      <a:r>
                        <a:rPr lang="es-ES" sz="1200" b="0" i="0" u="none" strike="noStrike" dirty="0">
                          <a:solidFill>
                            <a:srgbClr val="000000"/>
                          </a:solidFill>
                          <a:effectLst/>
                          <a:latin typeface="+mn-lt"/>
                        </a:rPr>
                        <a:t>7.157</a:t>
                      </a:r>
                    </a:p>
                  </a:txBody>
                  <a:tcPr marL="9525" marR="9525" marT="9525" marB="0" anchor="b"/>
                </a:tc>
              </a:tr>
              <a:tr h="191064">
                <a:tc>
                  <a:txBody>
                    <a:bodyPr/>
                    <a:lstStyle/>
                    <a:p>
                      <a:pPr algn="ctr" fontAlgn="b"/>
                      <a:r>
                        <a:rPr lang="es-ES" sz="1200" b="0" i="0" u="none" strike="noStrike" dirty="0">
                          <a:solidFill>
                            <a:srgbClr val="000000"/>
                          </a:solidFill>
                          <a:effectLst/>
                          <a:latin typeface="+mn-lt"/>
                        </a:rPr>
                        <a:t>Santa Fe</a:t>
                      </a:r>
                    </a:p>
                  </a:txBody>
                  <a:tcPr marL="9525" marR="9525" marT="9525" marB="0" anchor="b"/>
                </a:tc>
                <a:tc>
                  <a:txBody>
                    <a:bodyPr/>
                    <a:lstStyle/>
                    <a:p>
                      <a:pPr algn="ctr" fontAlgn="b"/>
                      <a:r>
                        <a:rPr lang="es-ES" sz="1200" b="0" i="0" u="none" strike="noStrike" dirty="0">
                          <a:solidFill>
                            <a:srgbClr val="000000"/>
                          </a:solidFill>
                          <a:effectLst/>
                          <a:latin typeface="+mn-lt"/>
                        </a:rPr>
                        <a:t>16.019</a:t>
                      </a:r>
                    </a:p>
                  </a:txBody>
                  <a:tcPr marL="9525" marR="9525" marT="9525" marB="0" anchor="b"/>
                </a:tc>
                <a:tc>
                  <a:txBody>
                    <a:bodyPr/>
                    <a:lstStyle/>
                    <a:p>
                      <a:pPr algn="ctr" fontAlgn="b"/>
                      <a:r>
                        <a:rPr lang="es-ES" sz="1200" b="0" i="0" u="none" strike="noStrike" dirty="0">
                          <a:solidFill>
                            <a:srgbClr val="000000"/>
                          </a:solidFill>
                          <a:effectLst/>
                          <a:latin typeface="+mn-lt"/>
                        </a:rPr>
                        <a:t>17.296</a:t>
                      </a:r>
                    </a:p>
                  </a:txBody>
                  <a:tcPr marL="9525" marR="9525" marT="9525" marB="0" anchor="b"/>
                </a:tc>
                <a:tc>
                  <a:txBody>
                    <a:bodyPr/>
                    <a:lstStyle/>
                    <a:p>
                      <a:pPr algn="ctr" fontAlgn="b"/>
                      <a:r>
                        <a:rPr lang="es-ES" sz="1200" b="0" i="0" u="none" strike="noStrike" dirty="0">
                          <a:solidFill>
                            <a:srgbClr val="000000"/>
                          </a:solidFill>
                          <a:effectLst/>
                          <a:latin typeface="+mn-lt"/>
                        </a:rPr>
                        <a:t>32.842</a:t>
                      </a:r>
                    </a:p>
                  </a:txBody>
                  <a:tcPr marL="9525" marR="9525" marT="9525" marB="0" anchor="b"/>
                </a:tc>
                <a:tc>
                  <a:txBody>
                    <a:bodyPr/>
                    <a:lstStyle/>
                    <a:p>
                      <a:pPr algn="ctr" fontAlgn="b"/>
                      <a:r>
                        <a:rPr lang="es-ES" sz="1200" b="0" i="0" u="none" strike="noStrike" dirty="0">
                          <a:solidFill>
                            <a:srgbClr val="000000"/>
                          </a:solidFill>
                          <a:effectLst/>
                          <a:latin typeface="+mn-lt"/>
                        </a:rPr>
                        <a:t>66.157</a:t>
                      </a:r>
                    </a:p>
                  </a:txBody>
                  <a:tcPr marL="9525" marR="9525" marT="9525" marB="0" anchor="b"/>
                </a:tc>
              </a:tr>
              <a:tr h="209394">
                <a:tc>
                  <a:txBody>
                    <a:bodyPr/>
                    <a:lstStyle/>
                    <a:p>
                      <a:pPr algn="ctr" fontAlgn="b"/>
                      <a:r>
                        <a:rPr lang="es-ES" sz="1200" b="0" i="0" u="none" strike="noStrike" dirty="0">
                          <a:solidFill>
                            <a:srgbClr val="000000"/>
                          </a:solidFill>
                          <a:effectLst/>
                          <a:latin typeface="+mn-lt"/>
                        </a:rPr>
                        <a:t>Santiago del Estero</a:t>
                      </a:r>
                    </a:p>
                  </a:txBody>
                  <a:tcPr marL="9525" marR="9525" marT="9525" marB="0" anchor="b"/>
                </a:tc>
                <a:tc>
                  <a:txBody>
                    <a:bodyPr/>
                    <a:lstStyle/>
                    <a:p>
                      <a:pPr algn="ctr" fontAlgn="b"/>
                      <a:r>
                        <a:rPr lang="es-ES" sz="1200" b="0" i="0" u="none" strike="noStrike" dirty="0">
                          <a:solidFill>
                            <a:srgbClr val="000000"/>
                          </a:solidFill>
                          <a:effectLst/>
                          <a:latin typeface="+mn-lt"/>
                        </a:rPr>
                        <a:t>2.440</a:t>
                      </a:r>
                    </a:p>
                  </a:txBody>
                  <a:tcPr marL="9525" marR="9525" marT="9525" marB="0" anchor="b"/>
                </a:tc>
                <a:tc>
                  <a:txBody>
                    <a:bodyPr/>
                    <a:lstStyle/>
                    <a:p>
                      <a:pPr algn="ctr" fontAlgn="b"/>
                      <a:r>
                        <a:rPr lang="es-ES" sz="1200" b="0" i="0" u="none" strike="noStrike" dirty="0">
                          <a:solidFill>
                            <a:srgbClr val="000000"/>
                          </a:solidFill>
                          <a:effectLst/>
                          <a:latin typeface="+mn-lt"/>
                        </a:rPr>
                        <a:t>20.460</a:t>
                      </a:r>
                    </a:p>
                  </a:txBody>
                  <a:tcPr marL="9525" marR="9525" marT="9525" marB="0" anchor="b"/>
                </a:tc>
                <a:tc>
                  <a:txBody>
                    <a:bodyPr/>
                    <a:lstStyle/>
                    <a:p>
                      <a:pPr algn="ctr" fontAlgn="b"/>
                      <a:r>
                        <a:rPr lang="es-ES" sz="1200" b="0" i="0" u="none" strike="noStrike" dirty="0">
                          <a:solidFill>
                            <a:srgbClr val="000000"/>
                          </a:solidFill>
                          <a:effectLst/>
                          <a:latin typeface="+mn-lt"/>
                        </a:rPr>
                        <a:t>16.509</a:t>
                      </a:r>
                    </a:p>
                  </a:txBody>
                  <a:tcPr marL="9525" marR="9525" marT="9525" marB="0" anchor="b"/>
                </a:tc>
                <a:tc>
                  <a:txBody>
                    <a:bodyPr/>
                    <a:lstStyle/>
                    <a:p>
                      <a:pPr algn="ctr" fontAlgn="b"/>
                      <a:r>
                        <a:rPr lang="es-ES" sz="1200" b="0" i="0" u="none" strike="noStrike" dirty="0">
                          <a:solidFill>
                            <a:srgbClr val="000000"/>
                          </a:solidFill>
                          <a:effectLst/>
                          <a:latin typeface="+mn-lt"/>
                        </a:rPr>
                        <a:t>39.409</a:t>
                      </a:r>
                    </a:p>
                  </a:txBody>
                  <a:tcPr marL="9525" marR="9525" marT="9525" marB="0" anchor="b"/>
                </a:tc>
              </a:tr>
              <a:tr h="191076">
                <a:tc>
                  <a:txBody>
                    <a:bodyPr/>
                    <a:lstStyle/>
                    <a:p>
                      <a:pPr algn="ctr" fontAlgn="b"/>
                      <a:r>
                        <a:rPr lang="es-ES" sz="1200" b="0" i="0" u="none" strike="noStrike" dirty="0">
                          <a:solidFill>
                            <a:srgbClr val="000000"/>
                          </a:solidFill>
                          <a:effectLst/>
                          <a:latin typeface="+mn-lt"/>
                        </a:rPr>
                        <a:t>Tucumán</a:t>
                      </a:r>
                    </a:p>
                  </a:txBody>
                  <a:tcPr marL="9525" marR="9525" marT="9525" marB="0" anchor="b"/>
                </a:tc>
                <a:tc>
                  <a:txBody>
                    <a:bodyPr/>
                    <a:lstStyle/>
                    <a:p>
                      <a:pPr algn="ctr" fontAlgn="b"/>
                      <a:r>
                        <a:rPr lang="es-ES" sz="1200" b="0" i="0" u="none" strike="noStrike" dirty="0">
                          <a:solidFill>
                            <a:srgbClr val="000000"/>
                          </a:solidFill>
                          <a:effectLst/>
                          <a:latin typeface="+mn-lt"/>
                        </a:rPr>
                        <a:t>14.404</a:t>
                      </a:r>
                    </a:p>
                  </a:txBody>
                  <a:tcPr marL="9525" marR="9525" marT="9525" marB="0" anchor="b"/>
                </a:tc>
                <a:tc>
                  <a:txBody>
                    <a:bodyPr/>
                    <a:lstStyle/>
                    <a:p>
                      <a:pPr algn="ctr" fontAlgn="b"/>
                      <a:r>
                        <a:rPr lang="es-ES" sz="1200" b="0" i="0" u="none" strike="noStrike" dirty="0">
                          <a:solidFill>
                            <a:srgbClr val="000000"/>
                          </a:solidFill>
                          <a:effectLst/>
                          <a:latin typeface="+mn-lt"/>
                        </a:rPr>
                        <a:t>16.527</a:t>
                      </a:r>
                    </a:p>
                  </a:txBody>
                  <a:tcPr marL="9525" marR="9525" marT="9525" marB="0" anchor="b"/>
                </a:tc>
                <a:tc>
                  <a:txBody>
                    <a:bodyPr/>
                    <a:lstStyle/>
                    <a:p>
                      <a:pPr algn="ctr" fontAlgn="b"/>
                      <a:r>
                        <a:rPr lang="es-ES" sz="1200" b="0" i="0" u="none" strike="noStrike" dirty="0">
                          <a:solidFill>
                            <a:srgbClr val="000000"/>
                          </a:solidFill>
                          <a:effectLst/>
                          <a:latin typeface="+mn-lt"/>
                        </a:rPr>
                        <a:t>20.550</a:t>
                      </a:r>
                    </a:p>
                  </a:txBody>
                  <a:tcPr marL="9525" marR="9525" marT="9525" marB="0" anchor="b"/>
                </a:tc>
                <a:tc>
                  <a:txBody>
                    <a:bodyPr/>
                    <a:lstStyle/>
                    <a:p>
                      <a:pPr algn="ctr" fontAlgn="b"/>
                      <a:r>
                        <a:rPr lang="es-ES" sz="1200" b="0" i="0" u="none" strike="noStrike" dirty="0">
                          <a:solidFill>
                            <a:srgbClr val="000000"/>
                          </a:solidFill>
                          <a:effectLst/>
                          <a:latin typeface="+mn-lt"/>
                        </a:rPr>
                        <a:t>51.481</a:t>
                      </a:r>
                    </a:p>
                  </a:txBody>
                  <a:tcPr marL="9525" marR="9525" marT="9525" marB="0" anchor="b"/>
                </a:tc>
              </a:tr>
              <a:tr h="191064">
                <a:tc>
                  <a:txBody>
                    <a:bodyPr/>
                    <a:lstStyle/>
                    <a:p>
                      <a:pPr algn="ctr" fontAlgn="b"/>
                      <a:r>
                        <a:rPr lang="es-ES" sz="1200" b="0" i="0" u="none" strike="noStrike" dirty="0">
                          <a:solidFill>
                            <a:srgbClr val="000000"/>
                          </a:solidFill>
                          <a:effectLst/>
                          <a:latin typeface="+mn-lt"/>
                        </a:rPr>
                        <a:t>Tierra del Fuego</a:t>
                      </a:r>
                    </a:p>
                  </a:txBody>
                  <a:tcPr marL="9525" marR="9525" marT="9525" marB="0" anchor="b"/>
                </a:tc>
                <a:tc>
                  <a:txBody>
                    <a:bodyPr/>
                    <a:lstStyle/>
                    <a:p>
                      <a:pPr algn="ctr" fontAlgn="b"/>
                      <a:r>
                        <a:rPr lang="es-ES" sz="1200" b="0" i="0" u="none" strike="noStrike" dirty="0">
                          <a:solidFill>
                            <a:srgbClr val="000000"/>
                          </a:solidFill>
                          <a:effectLst/>
                          <a:latin typeface="+mn-lt"/>
                        </a:rPr>
                        <a:t>4.572</a:t>
                      </a:r>
                    </a:p>
                  </a:txBody>
                  <a:tcPr marL="9525" marR="9525" marT="9525" marB="0" anchor="b"/>
                </a:tc>
                <a:tc>
                  <a:txBody>
                    <a:bodyPr/>
                    <a:lstStyle/>
                    <a:p>
                      <a:pPr algn="ctr" fontAlgn="b"/>
                      <a:r>
                        <a:rPr lang="es-ES" sz="1200" b="0" i="0" u="none" strike="noStrike" dirty="0">
                          <a:solidFill>
                            <a:srgbClr val="000000"/>
                          </a:solidFill>
                          <a:effectLst/>
                          <a:latin typeface="+mn-lt"/>
                        </a:rPr>
                        <a:t>526</a:t>
                      </a:r>
                    </a:p>
                  </a:txBody>
                  <a:tcPr marL="9525" marR="9525" marT="9525" marB="0" anchor="b"/>
                </a:tc>
                <a:tc>
                  <a:txBody>
                    <a:bodyPr/>
                    <a:lstStyle/>
                    <a:p>
                      <a:pPr algn="ctr" fontAlgn="b"/>
                      <a:r>
                        <a:rPr lang="es-ES" sz="1200" b="0" i="0" u="none" strike="noStrike" dirty="0">
                          <a:solidFill>
                            <a:srgbClr val="000000"/>
                          </a:solidFill>
                          <a:effectLst/>
                          <a:latin typeface="+mn-lt"/>
                        </a:rPr>
                        <a:t>918</a:t>
                      </a:r>
                    </a:p>
                  </a:txBody>
                  <a:tcPr marL="9525" marR="9525" marT="9525" marB="0" anchor="b"/>
                </a:tc>
                <a:tc>
                  <a:txBody>
                    <a:bodyPr/>
                    <a:lstStyle/>
                    <a:p>
                      <a:pPr algn="ctr" fontAlgn="b"/>
                      <a:r>
                        <a:rPr lang="es-ES" sz="1200" b="0" i="0" u="none" strike="noStrike" dirty="0">
                          <a:solidFill>
                            <a:srgbClr val="000000"/>
                          </a:solidFill>
                          <a:effectLst/>
                          <a:latin typeface="+mn-lt"/>
                        </a:rPr>
                        <a:t>6.016</a:t>
                      </a:r>
                    </a:p>
                  </a:txBody>
                  <a:tcPr marL="9525" marR="9525" marT="9525" marB="0" anchor="b"/>
                </a:tc>
              </a:tr>
              <a:tr h="191064">
                <a:tc>
                  <a:txBody>
                    <a:bodyPr/>
                    <a:lstStyle/>
                    <a:p>
                      <a:pPr algn="ctr" fontAlgn="b"/>
                      <a:r>
                        <a:rPr lang="es-AR" sz="1200" b="1" i="0" u="none" strike="noStrike" dirty="0" smtClean="0">
                          <a:solidFill>
                            <a:srgbClr val="000000"/>
                          </a:solidFill>
                          <a:effectLst/>
                          <a:latin typeface="+mn-lt"/>
                        </a:rPr>
                        <a:t>TOTAL</a:t>
                      </a:r>
                      <a:r>
                        <a:rPr lang="es-AR" sz="1200" b="1" i="0" u="none" strike="noStrike" baseline="0" dirty="0" smtClean="0">
                          <a:solidFill>
                            <a:srgbClr val="000000"/>
                          </a:solidFill>
                          <a:effectLst/>
                          <a:latin typeface="+mn-lt"/>
                        </a:rPr>
                        <a:t> PAIS</a:t>
                      </a:r>
                      <a:endParaRPr lang="es-ES" sz="1200" b="1" i="0" u="none" strike="noStrike" dirty="0">
                        <a:solidFill>
                          <a:srgbClr val="000000"/>
                        </a:solidFill>
                        <a:effectLst/>
                        <a:latin typeface="+mn-lt"/>
                      </a:endParaRPr>
                    </a:p>
                  </a:txBody>
                  <a:tcPr marL="9525" marR="9525" marT="9525" marB="0" anchor="b"/>
                </a:tc>
                <a:tc>
                  <a:txBody>
                    <a:bodyPr/>
                    <a:lstStyle/>
                    <a:p>
                      <a:pPr algn="ctr" fontAlgn="b"/>
                      <a:r>
                        <a:rPr lang="es-ES" sz="1200" b="1" i="0" u="none" strike="noStrike" dirty="0">
                          <a:solidFill>
                            <a:srgbClr val="000000"/>
                          </a:solidFill>
                          <a:effectLst/>
                          <a:latin typeface="+mn-lt"/>
                        </a:rPr>
                        <a:t>371.623</a:t>
                      </a:r>
                    </a:p>
                  </a:txBody>
                  <a:tcPr marL="9525" marR="9525" marT="9525" marB="0" anchor="b"/>
                </a:tc>
                <a:tc>
                  <a:txBody>
                    <a:bodyPr/>
                    <a:lstStyle/>
                    <a:p>
                      <a:pPr algn="ctr" fontAlgn="b"/>
                      <a:r>
                        <a:rPr lang="es-AR" sz="1200" b="1" i="0" u="none" strike="noStrike" dirty="0" smtClean="0">
                          <a:solidFill>
                            <a:srgbClr val="000000"/>
                          </a:solidFill>
                          <a:effectLst/>
                          <a:latin typeface="+mn-lt"/>
                        </a:rPr>
                        <a:t>316.471</a:t>
                      </a:r>
                      <a:endParaRPr lang="es-ES" sz="1200" b="1" i="0" u="none" strike="noStrike" dirty="0">
                        <a:solidFill>
                          <a:srgbClr val="000000"/>
                        </a:solidFill>
                        <a:effectLst/>
                        <a:latin typeface="+mn-lt"/>
                      </a:endParaRPr>
                    </a:p>
                  </a:txBody>
                  <a:tcPr marL="9525" marR="9525" marT="9525" marB="0" anchor="b"/>
                </a:tc>
                <a:tc>
                  <a:txBody>
                    <a:bodyPr/>
                    <a:lstStyle/>
                    <a:p>
                      <a:pPr algn="ctr" fontAlgn="b"/>
                      <a:r>
                        <a:rPr lang="es-AR" sz="1200" b="1" i="0" u="none" strike="noStrike" dirty="0" smtClean="0">
                          <a:solidFill>
                            <a:srgbClr val="000000"/>
                          </a:solidFill>
                          <a:effectLst/>
                          <a:latin typeface="+mn-lt"/>
                        </a:rPr>
                        <a:t>480.925</a:t>
                      </a:r>
                      <a:endParaRPr lang="es-ES" sz="1200" b="1" i="0" u="none" strike="noStrike" dirty="0">
                        <a:solidFill>
                          <a:srgbClr val="000000"/>
                        </a:solidFill>
                        <a:effectLst/>
                        <a:latin typeface="+mn-lt"/>
                      </a:endParaRPr>
                    </a:p>
                  </a:txBody>
                  <a:tcPr marL="9525" marR="9525" marT="9525" marB="0" anchor="b"/>
                </a:tc>
                <a:tc>
                  <a:txBody>
                    <a:bodyPr/>
                    <a:lstStyle/>
                    <a:p>
                      <a:pPr algn="ctr" fontAlgn="b"/>
                      <a:r>
                        <a:rPr lang="es-ES" sz="1200" b="1" i="0" u="none" strike="noStrike" dirty="0">
                          <a:solidFill>
                            <a:srgbClr val="000000"/>
                          </a:solidFill>
                          <a:effectLst/>
                          <a:latin typeface="+mn-lt"/>
                        </a:rPr>
                        <a:t>1.169.019</a:t>
                      </a:r>
                    </a:p>
                  </a:txBody>
                  <a:tcPr marL="9525" marR="9525" marT="9525" marB="0" anchor="b"/>
                </a:tc>
              </a:tr>
            </a:tbl>
          </a:graphicData>
        </a:graphic>
      </p:graphicFrame>
      <p:sp>
        <p:nvSpPr>
          <p:cNvPr id="5"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HOGARES SEGÚN DIMENSIONES DE NBI</a:t>
            </a:r>
            <a:endParaRPr lang="es-ES"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C382FC98-F0C7-4C5E-ACED-D4365F369A7F}" type="slidenum">
              <a:rPr lang="es-ES" smtClean="0"/>
              <a:pPr/>
              <a:t>19</a:t>
            </a:fld>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2701764745"/>
              </p:ext>
            </p:extLst>
          </p:nvPr>
        </p:nvGraphicFramePr>
        <p:xfrm>
          <a:off x="285720" y="602180"/>
          <a:ext cx="8572560" cy="5837237"/>
        </p:xfrm>
        <a:graphic>
          <a:graphicData uri="http://schemas.openxmlformats.org/drawingml/2006/table">
            <a:tbl>
              <a:tblPr firstRow="1" bandRow="1">
                <a:tableStyleId>{35758FB7-9AC5-4552-8A53-C91805E547FA}</a:tableStyleId>
              </a:tblPr>
              <a:tblGrid>
                <a:gridCol w="2449304"/>
                <a:gridCol w="2077212"/>
                <a:gridCol w="2023022"/>
                <a:gridCol w="2023022"/>
              </a:tblGrid>
              <a:tr h="503823">
                <a:tc>
                  <a:txBody>
                    <a:bodyPr/>
                    <a:lstStyle/>
                    <a:p>
                      <a:pPr algn="ctr" fontAlgn="ctr"/>
                      <a:r>
                        <a:rPr lang="es-ES" sz="1400" u="none" strike="noStrike" dirty="0" smtClean="0">
                          <a:effectLst/>
                          <a:latin typeface="+mn-lt"/>
                        </a:rPr>
                        <a:t>PROVINCIA</a:t>
                      </a:r>
                      <a:endParaRPr lang="es-ES" sz="1400" b="1" i="0" u="none" strike="noStrike" dirty="0">
                        <a:solidFill>
                          <a:srgbClr val="000000"/>
                        </a:solidFill>
                        <a:effectLst/>
                        <a:latin typeface="+mn-lt"/>
                      </a:endParaRPr>
                    </a:p>
                  </a:txBody>
                  <a:tcPr marL="0" marR="0" marT="0" marB="0" anchor="ctr" anchorCtr="1"/>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BAÑOS </a:t>
                      </a:r>
                    </a:p>
                    <a:p>
                      <a:pPr marL="0" algn="ctr" rtl="0" eaLnBrk="1" fontAlgn="ctr" latinLnBrk="0" hangingPunct="1"/>
                      <a:r>
                        <a:rPr kumimoji="0" lang="es-ES" sz="1400" b="1" u="none" strike="noStrike" kern="1200" dirty="0" smtClean="0">
                          <a:solidFill>
                            <a:schemeClr val="lt1"/>
                          </a:solidFill>
                          <a:effectLst/>
                          <a:latin typeface="+mn-lt"/>
                          <a:ea typeface="+mn-ea"/>
                          <a:cs typeface="+mn-cs"/>
                        </a:rPr>
                        <a:t>A CONSTRUIR</a:t>
                      </a:r>
                      <a:endParaRPr kumimoji="0" lang="es-ES" sz="1400" b="1" u="none" strike="noStrike" kern="1200" dirty="0">
                        <a:solidFill>
                          <a:schemeClr val="lt1"/>
                        </a:solidFill>
                        <a:effectLst/>
                        <a:latin typeface="+mn-lt"/>
                        <a:ea typeface="+mn-ea"/>
                        <a:cs typeface="+mn-cs"/>
                      </a:endParaRPr>
                    </a:p>
                  </a:txBody>
                  <a:tcPr marL="9525" marR="9525" marT="9525" marB="0" anchor="ctr" anchorCtr="1"/>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HABITACIONES </a:t>
                      </a:r>
                    </a:p>
                    <a:p>
                      <a:pPr marL="0" algn="ctr" rtl="0" eaLnBrk="1" fontAlgn="ctr" latinLnBrk="0" hangingPunct="1"/>
                      <a:r>
                        <a:rPr kumimoji="0" lang="es-ES" sz="1400" b="1" u="none" strike="noStrike" kern="1200" dirty="0" smtClean="0">
                          <a:solidFill>
                            <a:schemeClr val="lt1"/>
                          </a:solidFill>
                          <a:effectLst/>
                          <a:latin typeface="+mn-lt"/>
                          <a:ea typeface="+mn-ea"/>
                          <a:cs typeface="+mn-cs"/>
                        </a:rPr>
                        <a:t>A CONSTRUIR</a:t>
                      </a:r>
                      <a:endParaRPr kumimoji="0" lang="es-ES" sz="1400" b="1" u="none" strike="noStrike" kern="1200" dirty="0">
                        <a:solidFill>
                          <a:schemeClr val="lt1"/>
                        </a:solidFill>
                        <a:effectLst/>
                        <a:latin typeface="+mn-lt"/>
                        <a:ea typeface="+mn-ea"/>
                        <a:cs typeface="+mn-cs"/>
                      </a:endParaRPr>
                    </a:p>
                  </a:txBody>
                  <a:tcPr marL="9525" marR="9525" marT="9525" marB="0" anchor="ctr" anchorCtr="1"/>
                </a:tc>
                <a:tc>
                  <a:txBody>
                    <a:bodyPr/>
                    <a:lstStyle/>
                    <a:p>
                      <a:pPr marL="0" algn="ctr" rtl="0" eaLnBrk="1" fontAlgn="ctr" latinLnBrk="0" hangingPunct="1"/>
                      <a:r>
                        <a:rPr kumimoji="0" lang="es-ES" sz="1400" b="1" u="none" strike="noStrike" kern="1200" dirty="0" smtClean="0">
                          <a:solidFill>
                            <a:schemeClr val="lt1"/>
                          </a:solidFill>
                          <a:effectLst/>
                          <a:latin typeface="+mn-lt"/>
                          <a:ea typeface="+mn-ea"/>
                          <a:cs typeface="+mn-cs"/>
                        </a:rPr>
                        <a:t>COSTO TOTAL </a:t>
                      </a:r>
                    </a:p>
                    <a:p>
                      <a:pPr marL="0" algn="ctr" rtl="0" eaLnBrk="1" fontAlgn="ctr" latinLnBrk="0" hangingPunct="1"/>
                      <a:r>
                        <a:rPr kumimoji="0" lang="es-ES" sz="1400" b="1" u="none" strike="noStrike" kern="1200" dirty="0" smtClean="0">
                          <a:solidFill>
                            <a:schemeClr val="lt1"/>
                          </a:solidFill>
                          <a:effectLst/>
                          <a:latin typeface="+mn-lt"/>
                          <a:ea typeface="+mn-ea"/>
                          <a:cs typeface="+mn-cs"/>
                        </a:rPr>
                        <a:t>INTERVENCIÓN</a:t>
                      </a:r>
                      <a:endParaRPr kumimoji="0" lang="es-ES" sz="1400" b="1" u="none" strike="noStrike" kern="1200" dirty="0">
                        <a:solidFill>
                          <a:schemeClr val="lt1"/>
                        </a:solidFill>
                        <a:effectLst/>
                        <a:latin typeface="+mn-lt"/>
                        <a:ea typeface="+mn-ea"/>
                        <a:cs typeface="+mn-cs"/>
                      </a:endParaRP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CABA</a:t>
                      </a:r>
                    </a:p>
                  </a:txBody>
                  <a:tcPr marL="9525" marR="9525" marT="9525" marB="0" anchor="ctr" anchorCtr="1"/>
                </a:tc>
                <a:tc>
                  <a:txBody>
                    <a:bodyPr/>
                    <a:lstStyle/>
                    <a:p>
                      <a:pPr algn="ctr" fontAlgn="b"/>
                      <a:r>
                        <a:rPr lang="es-ES" sz="1200" b="0" i="0" u="none" strike="noStrike" dirty="0">
                          <a:solidFill>
                            <a:srgbClr val="000000"/>
                          </a:solidFill>
                          <a:effectLst/>
                          <a:latin typeface="+mn-lt"/>
                        </a:rPr>
                        <a:t>9.925</a:t>
                      </a:r>
                    </a:p>
                  </a:txBody>
                  <a:tcPr marL="9525" marR="9525" marT="9525" marB="0" anchor="ctr" anchorCtr="1"/>
                </a:tc>
                <a:tc>
                  <a:txBody>
                    <a:bodyPr/>
                    <a:lstStyle/>
                    <a:p>
                      <a:pPr algn="ctr" fontAlgn="b"/>
                      <a:r>
                        <a:rPr lang="es-ES" sz="1200" b="0" i="0" u="none" strike="noStrike" dirty="0">
                          <a:solidFill>
                            <a:srgbClr val="000000"/>
                          </a:solidFill>
                          <a:effectLst/>
                          <a:latin typeface="+mn-lt"/>
                        </a:rPr>
                        <a:t>21.343</a:t>
                      </a:r>
                    </a:p>
                  </a:txBody>
                  <a:tcPr marL="9525" marR="9525" marT="9525" marB="0" anchor="ctr" anchorCtr="1"/>
                </a:tc>
                <a:tc>
                  <a:txBody>
                    <a:bodyPr/>
                    <a:lstStyle/>
                    <a:p>
                      <a:pPr algn="ctr" fontAlgn="b"/>
                      <a:r>
                        <a:rPr lang="es-ES" sz="1200" b="0" i="0" u="none" strike="noStrike" dirty="0">
                          <a:solidFill>
                            <a:srgbClr val="000000"/>
                          </a:solidFill>
                          <a:effectLst/>
                          <a:latin typeface="+mn-lt"/>
                        </a:rPr>
                        <a:t>$ 518.415.586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Buenos Aires</a:t>
                      </a:r>
                    </a:p>
                  </a:txBody>
                  <a:tcPr marL="9525" marR="9525" marT="9525" marB="0" anchor="ctr" anchorCtr="1"/>
                </a:tc>
                <a:tc>
                  <a:txBody>
                    <a:bodyPr/>
                    <a:lstStyle/>
                    <a:p>
                      <a:pPr algn="ctr" fontAlgn="b"/>
                      <a:r>
                        <a:rPr lang="es-ES" sz="1200" b="0" i="0" u="none" strike="noStrike" dirty="0">
                          <a:solidFill>
                            <a:srgbClr val="000000"/>
                          </a:solidFill>
                          <a:effectLst/>
                          <a:latin typeface="+mn-lt"/>
                        </a:rPr>
                        <a:t>83.258</a:t>
                      </a:r>
                    </a:p>
                  </a:txBody>
                  <a:tcPr marL="9525" marR="9525" marT="9525" marB="0" anchor="ctr" anchorCtr="1"/>
                </a:tc>
                <a:tc>
                  <a:txBody>
                    <a:bodyPr/>
                    <a:lstStyle/>
                    <a:p>
                      <a:pPr algn="ctr" fontAlgn="b"/>
                      <a:r>
                        <a:rPr lang="es-ES" sz="1200" b="0" i="0" u="none" strike="noStrike" dirty="0">
                          <a:solidFill>
                            <a:srgbClr val="000000"/>
                          </a:solidFill>
                          <a:effectLst/>
                          <a:latin typeface="+mn-lt"/>
                        </a:rPr>
                        <a:t>198.174</a:t>
                      </a:r>
                    </a:p>
                  </a:txBody>
                  <a:tcPr marL="9525" marR="9525" marT="9525" marB="0" anchor="ctr" anchorCtr="1"/>
                </a:tc>
                <a:tc>
                  <a:txBody>
                    <a:bodyPr/>
                    <a:lstStyle/>
                    <a:p>
                      <a:pPr algn="ctr" fontAlgn="b"/>
                      <a:r>
                        <a:rPr lang="es-ES" sz="1200" b="0" i="0" u="none" strike="noStrike" dirty="0">
                          <a:solidFill>
                            <a:srgbClr val="000000"/>
                          </a:solidFill>
                          <a:effectLst/>
                          <a:latin typeface="+mn-lt"/>
                        </a:rPr>
                        <a:t>$ 4.725.546.016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Catamarca</a:t>
                      </a:r>
                    </a:p>
                  </a:txBody>
                  <a:tcPr marL="9525" marR="9525" marT="9525" marB="0" anchor="ctr" anchorCtr="1"/>
                </a:tc>
                <a:tc>
                  <a:txBody>
                    <a:bodyPr/>
                    <a:lstStyle/>
                    <a:p>
                      <a:pPr algn="ctr" fontAlgn="b"/>
                      <a:r>
                        <a:rPr lang="es-ES" sz="1200" b="0" i="0" u="none" strike="noStrike" dirty="0">
                          <a:solidFill>
                            <a:srgbClr val="000000"/>
                          </a:solidFill>
                          <a:effectLst/>
                          <a:latin typeface="+mn-lt"/>
                        </a:rPr>
                        <a:t>4.676</a:t>
                      </a:r>
                    </a:p>
                  </a:txBody>
                  <a:tcPr marL="9525" marR="9525" marT="9525" marB="0" anchor="ctr" anchorCtr="1"/>
                </a:tc>
                <a:tc>
                  <a:txBody>
                    <a:bodyPr/>
                    <a:lstStyle/>
                    <a:p>
                      <a:pPr algn="ctr" fontAlgn="b"/>
                      <a:r>
                        <a:rPr lang="es-ES" sz="1200" b="0" i="0" u="none" strike="noStrike" dirty="0">
                          <a:solidFill>
                            <a:srgbClr val="000000"/>
                          </a:solidFill>
                          <a:effectLst/>
                          <a:latin typeface="+mn-lt"/>
                        </a:rPr>
                        <a:t>6.189</a:t>
                      </a:r>
                    </a:p>
                  </a:txBody>
                  <a:tcPr marL="9525" marR="9525" marT="9525" marB="0" anchor="ctr" anchorCtr="1"/>
                </a:tc>
                <a:tc>
                  <a:txBody>
                    <a:bodyPr/>
                    <a:lstStyle/>
                    <a:p>
                      <a:pPr algn="ctr" fontAlgn="b"/>
                      <a:r>
                        <a:rPr lang="es-ES" sz="1200" b="0" i="0" u="none" strike="noStrike" dirty="0">
                          <a:solidFill>
                            <a:srgbClr val="000000"/>
                          </a:solidFill>
                          <a:effectLst/>
                          <a:latin typeface="+mn-lt"/>
                        </a:rPr>
                        <a:t>$ 168.108.576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Córdoba</a:t>
                      </a:r>
                    </a:p>
                  </a:txBody>
                  <a:tcPr marL="9525" marR="9525" marT="9525" marB="0" anchor="ctr" anchorCtr="1"/>
                </a:tc>
                <a:tc>
                  <a:txBody>
                    <a:bodyPr/>
                    <a:lstStyle/>
                    <a:p>
                      <a:pPr algn="ctr" fontAlgn="b"/>
                      <a:r>
                        <a:rPr lang="es-ES" sz="1200" b="0" i="0" u="none" strike="noStrike" dirty="0">
                          <a:solidFill>
                            <a:srgbClr val="000000"/>
                          </a:solidFill>
                          <a:effectLst/>
                          <a:latin typeface="+mn-lt"/>
                        </a:rPr>
                        <a:t>17.817</a:t>
                      </a:r>
                    </a:p>
                  </a:txBody>
                  <a:tcPr marL="9525" marR="9525" marT="9525" marB="0" anchor="ctr" anchorCtr="1"/>
                </a:tc>
                <a:tc>
                  <a:txBody>
                    <a:bodyPr/>
                    <a:lstStyle/>
                    <a:p>
                      <a:pPr algn="ctr" fontAlgn="b"/>
                      <a:r>
                        <a:rPr lang="es-ES" sz="1200" b="0" i="0" u="none" strike="noStrike" dirty="0">
                          <a:solidFill>
                            <a:srgbClr val="000000"/>
                          </a:solidFill>
                          <a:effectLst/>
                          <a:latin typeface="+mn-lt"/>
                        </a:rPr>
                        <a:t>38.589</a:t>
                      </a:r>
                    </a:p>
                  </a:txBody>
                  <a:tcPr marL="9525" marR="9525" marT="9525" marB="0" anchor="ctr" anchorCtr="1"/>
                </a:tc>
                <a:tc>
                  <a:txBody>
                    <a:bodyPr/>
                    <a:lstStyle/>
                    <a:p>
                      <a:pPr algn="ctr" fontAlgn="b"/>
                      <a:r>
                        <a:rPr lang="es-ES" sz="1200" b="0" i="0" u="none" strike="noStrike" dirty="0">
                          <a:solidFill>
                            <a:srgbClr val="000000"/>
                          </a:solidFill>
                          <a:effectLst/>
                          <a:latin typeface="+mn-lt"/>
                        </a:rPr>
                        <a:t>$ 936.044.176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Corrientes</a:t>
                      </a:r>
                    </a:p>
                  </a:txBody>
                  <a:tcPr marL="9525" marR="9525" marT="9525" marB="0" anchor="ctr" anchorCtr="1"/>
                </a:tc>
                <a:tc>
                  <a:txBody>
                    <a:bodyPr/>
                    <a:lstStyle/>
                    <a:p>
                      <a:pPr algn="ctr" fontAlgn="b"/>
                      <a:r>
                        <a:rPr lang="es-ES" sz="1200" b="0" i="0" u="none" strike="noStrike" dirty="0">
                          <a:solidFill>
                            <a:srgbClr val="000000"/>
                          </a:solidFill>
                          <a:effectLst/>
                          <a:latin typeface="+mn-lt"/>
                        </a:rPr>
                        <a:t>12.501</a:t>
                      </a:r>
                    </a:p>
                  </a:txBody>
                  <a:tcPr marL="9525" marR="9525" marT="9525" marB="0" anchor="ctr" anchorCtr="1"/>
                </a:tc>
                <a:tc>
                  <a:txBody>
                    <a:bodyPr/>
                    <a:lstStyle/>
                    <a:p>
                      <a:pPr algn="ctr" fontAlgn="b"/>
                      <a:r>
                        <a:rPr lang="es-ES" sz="1200" b="0" i="0" u="none" strike="noStrike" dirty="0">
                          <a:solidFill>
                            <a:srgbClr val="000000"/>
                          </a:solidFill>
                          <a:effectLst/>
                          <a:latin typeface="+mn-lt"/>
                        </a:rPr>
                        <a:t>21.583</a:t>
                      </a:r>
                    </a:p>
                  </a:txBody>
                  <a:tcPr marL="9525" marR="9525" marT="9525" marB="0" anchor="ctr" anchorCtr="1"/>
                </a:tc>
                <a:tc>
                  <a:txBody>
                    <a:bodyPr/>
                    <a:lstStyle/>
                    <a:p>
                      <a:pPr algn="ctr" fontAlgn="b"/>
                      <a:r>
                        <a:rPr lang="es-ES" sz="1200" b="0" i="0" u="none" strike="noStrike" dirty="0">
                          <a:solidFill>
                            <a:srgbClr val="000000"/>
                          </a:solidFill>
                          <a:effectLst/>
                          <a:latin typeface="+mn-lt"/>
                        </a:rPr>
                        <a:t>$ 548.607.604</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Chaco</a:t>
                      </a:r>
                    </a:p>
                  </a:txBody>
                  <a:tcPr marL="9525" marR="9525" marT="9525" marB="0" anchor="ctr" anchorCtr="1"/>
                </a:tc>
                <a:tc>
                  <a:txBody>
                    <a:bodyPr/>
                    <a:lstStyle/>
                    <a:p>
                      <a:pPr algn="ctr" fontAlgn="b"/>
                      <a:r>
                        <a:rPr lang="es-ES" sz="1200" b="0" i="0" u="none" strike="noStrike" dirty="0">
                          <a:solidFill>
                            <a:srgbClr val="000000"/>
                          </a:solidFill>
                          <a:effectLst/>
                          <a:latin typeface="+mn-lt"/>
                        </a:rPr>
                        <a:t>23.280</a:t>
                      </a:r>
                    </a:p>
                  </a:txBody>
                  <a:tcPr marL="9525" marR="9525" marT="9525" marB="0" anchor="ctr" anchorCtr="1"/>
                </a:tc>
                <a:tc>
                  <a:txBody>
                    <a:bodyPr/>
                    <a:lstStyle/>
                    <a:p>
                      <a:pPr algn="ctr" fontAlgn="b"/>
                      <a:r>
                        <a:rPr lang="es-ES" sz="1200" b="0" i="0" u="none" strike="noStrike" dirty="0">
                          <a:solidFill>
                            <a:srgbClr val="000000"/>
                          </a:solidFill>
                          <a:effectLst/>
                          <a:latin typeface="+mn-lt"/>
                        </a:rPr>
                        <a:t>25.210</a:t>
                      </a:r>
                    </a:p>
                  </a:txBody>
                  <a:tcPr marL="9525" marR="9525" marT="9525" marB="0" anchor="ctr" anchorCtr="1"/>
                </a:tc>
                <a:tc>
                  <a:txBody>
                    <a:bodyPr/>
                    <a:lstStyle/>
                    <a:p>
                      <a:pPr algn="ctr" fontAlgn="b"/>
                      <a:r>
                        <a:rPr lang="es-ES" sz="1200" b="0" i="0" u="none" strike="noStrike" dirty="0">
                          <a:solidFill>
                            <a:srgbClr val="000000"/>
                          </a:solidFill>
                          <a:effectLst/>
                          <a:latin typeface="+mn-lt"/>
                        </a:rPr>
                        <a:t>$ 726.648.955</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Chubut</a:t>
                      </a:r>
                    </a:p>
                  </a:txBody>
                  <a:tcPr marL="9525" marR="9525" marT="9525" marB="0" anchor="ctr" anchorCtr="1"/>
                </a:tc>
                <a:tc>
                  <a:txBody>
                    <a:bodyPr/>
                    <a:lstStyle/>
                    <a:p>
                      <a:pPr algn="ctr" fontAlgn="b"/>
                      <a:r>
                        <a:rPr lang="es-ES" sz="1200" b="0" i="0" u="none" strike="noStrike" dirty="0">
                          <a:solidFill>
                            <a:srgbClr val="000000"/>
                          </a:solidFill>
                          <a:effectLst/>
                          <a:latin typeface="+mn-lt"/>
                        </a:rPr>
                        <a:t>3.837</a:t>
                      </a:r>
                    </a:p>
                  </a:txBody>
                  <a:tcPr marL="9525" marR="9525" marT="9525" marB="0" anchor="ctr" anchorCtr="1"/>
                </a:tc>
                <a:tc>
                  <a:txBody>
                    <a:bodyPr/>
                    <a:lstStyle/>
                    <a:p>
                      <a:pPr algn="ctr" fontAlgn="b"/>
                      <a:r>
                        <a:rPr lang="es-ES" sz="1200" b="0" i="0" u="none" strike="noStrike" dirty="0">
                          <a:solidFill>
                            <a:srgbClr val="000000"/>
                          </a:solidFill>
                          <a:effectLst/>
                          <a:latin typeface="+mn-lt"/>
                        </a:rPr>
                        <a:t>7.179</a:t>
                      </a:r>
                    </a:p>
                  </a:txBody>
                  <a:tcPr marL="9525" marR="9525" marT="9525" marB="0" anchor="ctr" anchorCtr="1"/>
                </a:tc>
                <a:tc>
                  <a:txBody>
                    <a:bodyPr/>
                    <a:lstStyle/>
                    <a:p>
                      <a:pPr algn="ctr" fontAlgn="b"/>
                      <a:r>
                        <a:rPr lang="es-ES" sz="1200" b="0" i="0" u="none" strike="noStrike" dirty="0">
                          <a:solidFill>
                            <a:srgbClr val="000000"/>
                          </a:solidFill>
                          <a:effectLst/>
                          <a:latin typeface="+mn-lt"/>
                        </a:rPr>
                        <a:t>$ 179.311.003</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Entre Ríos</a:t>
                      </a:r>
                    </a:p>
                  </a:txBody>
                  <a:tcPr marL="9525" marR="9525" marT="9525" marB="0" anchor="ctr" anchorCtr="1"/>
                </a:tc>
                <a:tc>
                  <a:txBody>
                    <a:bodyPr/>
                    <a:lstStyle/>
                    <a:p>
                      <a:pPr algn="ctr" fontAlgn="b"/>
                      <a:r>
                        <a:rPr lang="es-ES" sz="1200" b="0" i="0" u="none" strike="noStrike" dirty="0">
                          <a:solidFill>
                            <a:srgbClr val="000000"/>
                          </a:solidFill>
                          <a:effectLst/>
                          <a:latin typeface="+mn-lt"/>
                        </a:rPr>
                        <a:t>7.458</a:t>
                      </a:r>
                    </a:p>
                  </a:txBody>
                  <a:tcPr marL="9525" marR="9525" marT="9525" marB="0" anchor="ctr" anchorCtr="1"/>
                </a:tc>
                <a:tc>
                  <a:txBody>
                    <a:bodyPr/>
                    <a:lstStyle/>
                    <a:p>
                      <a:pPr algn="ctr" fontAlgn="b"/>
                      <a:r>
                        <a:rPr lang="es-ES" sz="1200" b="0" i="0" u="none" strike="noStrike" dirty="0">
                          <a:solidFill>
                            <a:srgbClr val="000000"/>
                          </a:solidFill>
                          <a:effectLst/>
                          <a:latin typeface="+mn-lt"/>
                        </a:rPr>
                        <a:t>17.436</a:t>
                      </a:r>
                    </a:p>
                  </a:txBody>
                  <a:tcPr marL="9525" marR="9525" marT="9525" marB="0" anchor="ctr" anchorCtr="1"/>
                </a:tc>
                <a:tc>
                  <a:txBody>
                    <a:bodyPr/>
                    <a:lstStyle/>
                    <a:p>
                      <a:pPr algn="ctr" fontAlgn="b"/>
                      <a:r>
                        <a:rPr lang="es-ES" sz="1200" b="0" i="0" u="none" strike="noStrike" dirty="0">
                          <a:solidFill>
                            <a:srgbClr val="000000"/>
                          </a:solidFill>
                          <a:effectLst/>
                          <a:latin typeface="+mn-lt"/>
                        </a:rPr>
                        <a:t>$ 417.083.887</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Formosa</a:t>
                      </a:r>
                    </a:p>
                  </a:txBody>
                  <a:tcPr marL="9525" marR="9525" marT="9525" marB="0" anchor="ctr" anchorCtr="1"/>
                </a:tc>
                <a:tc>
                  <a:txBody>
                    <a:bodyPr/>
                    <a:lstStyle/>
                    <a:p>
                      <a:pPr algn="ctr" fontAlgn="b"/>
                      <a:r>
                        <a:rPr lang="es-ES" sz="1200" b="0" i="0" u="none" strike="noStrike" dirty="0">
                          <a:solidFill>
                            <a:srgbClr val="000000"/>
                          </a:solidFill>
                          <a:effectLst/>
                          <a:latin typeface="+mn-lt"/>
                        </a:rPr>
                        <a:t>11.719</a:t>
                      </a:r>
                    </a:p>
                  </a:txBody>
                  <a:tcPr marL="9525" marR="9525" marT="9525" marB="0" anchor="ctr" anchorCtr="1"/>
                </a:tc>
                <a:tc>
                  <a:txBody>
                    <a:bodyPr/>
                    <a:lstStyle/>
                    <a:p>
                      <a:pPr algn="ctr" fontAlgn="b"/>
                      <a:r>
                        <a:rPr lang="es-ES" sz="1200" b="0" i="0" u="none" strike="noStrike" dirty="0">
                          <a:solidFill>
                            <a:srgbClr val="000000"/>
                          </a:solidFill>
                          <a:effectLst/>
                          <a:latin typeface="+mn-lt"/>
                        </a:rPr>
                        <a:t>17.135</a:t>
                      </a:r>
                    </a:p>
                  </a:txBody>
                  <a:tcPr marL="9525" marR="9525" marT="9525" marB="0" anchor="ctr" anchorCtr="1"/>
                </a:tc>
                <a:tc>
                  <a:txBody>
                    <a:bodyPr/>
                    <a:lstStyle/>
                    <a:p>
                      <a:pPr algn="ctr" fontAlgn="b"/>
                      <a:r>
                        <a:rPr lang="es-ES" sz="1200" b="0" i="0" u="none" strike="noStrike" dirty="0">
                          <a:solidFill>
                            <a:srgbClr val="000000"/>
                          </a:solidFill>
                          <a:effectLst/>
                          <a:latin typeface="+mn-lt"/>
                        </a:rPr>
                        <a:t>$ 453.307.867</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Jujuy</a:t>
                      </a:r>
                    </a:p>
                  </a:txBody>
                  <a:tcPr marL="9525" marR="9525" marT="9525" marB="0" anchor="ctr" anchorCtr="1"/>
                </a:tc>
                <a:tc>
                  <a:txBody>
                    <a:bodyPr/>
                    <a:lstStyle/>
                    <a:p>
                      <a:pPr algn="ctr" fontAlgn="b"/>
                      <a:r>
                        <a:rPr lang="es-ES" sz="1200" b="0" i="0" u="none" strike="noStrike" dirty="0">
                          <a:solidFill>
                            <a:srgbClr val="000000"/>
                          </a:solidFill>
                          <a:effectLst/>
                          <a:latin typeface="+mn-lt"/>
                        </a:rPr>
                        <a:t>9.228</a:t>
                      </a:r>
                    </a:p>
                  </a:txBody>
                  <a:tcPr marL="9525" marR="9525" marT="9525" marB="0" anchor="ctr" anchorCtr="1"/>
                </a:tc>
                <a:tc>
                  <a:txBody>
                    <a:bodyPr/>
                    <a:lstStyle/>
                    <a:p>
                      <a:pPr algn="ctr" fontAlgn="b"/>
                      <a:r>
                        <a:rPr lang="es-ES" sz="1200" b="0" i="0" u="none" strike="noStrike" dirty="0">
                          <a:solidFill>
                            <a:srgbClr val="000000"/>
                          </a:solidFill>
                          <a:effectLst/>
                          <a:latin typeface="+mn-lt"/>
                        </a:rPr>
                        <a:t>14.152</a:t>
                      </a:r>
                    </a:p>
                  </a:txBody>
                  <a:tcPr marL="9525" marR="9525" marT="9525" marB="0" anchor="ctr" anchorCtr="1"/>
                </a:tc>
                <a:tc>
                  <a:txBody>
                    <a:bodyPr/>
                    <a:lstStyle/>
                    <a:p>
                      <a:pPr algn="ctr" fontAlgn="b"/>
                      <a:r>
                        <a:rPr lang="es-ES" sz="1200" b="0" i="0" u="none" strike="noStrike" dirty="0">
                          <a:solidFill>
                            <a:srgbClr val="000000"/>
                          </a:solidFill>
                          <a:effectLst/>
                          <a:latin typeface="+mn-lt"/>
                        </a:rPr>
                        <a:t>$ 369.930.178</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La Pampa</a:t>
                      </a:r>
                    </a:p>
                  </a:txBody>
                  <a:tcPr marL="9525" marR="9525" marT="9525" marB="0" anchor="ctr" anchorCtr="1"/>
                </a:tc>
                <a:tc>
                  <a:txBody>
                    <a:bodyPr/>
                    <a:lstStyle/>
                    <a:p>
                      <a:pPr algn="ctr" fontAlgn="b"/>
                      <a:r>
                        <a:rPr lang="es-ES" sz="1200" b="0" i="0" u="none" strike="noStrike" dirty="0">
                          <a:solidFill>
                            <a:srgbClr val="000000"/>
                          </a:solidFill>
                          <a:effectLst/>
                          <a:latin typeface="+mn-lt"/>
                        </a:rPr>
                        <a:t>991</a:t>
                      </a:r>
                    </a:p>
                  </a:txBody>
                  <a:tcPr marL="9525" marR="9525" marT="9525" marB="0" anchor="ctr" anchorCtr="1"/>
                </a:tc>
                <a:tc>
                  <a:txBody>
                    <a:bodyPr/>
                    <a:lstStyle/>
                    <a:p>
                      <a:pPr algn="ctr" fontAlgn="b"/>
                      <a:r>
                        <a:rPr lang="es-ES" sz="1200" b="0" i="0" u="none" strike="noStrike" dirty="0">
                          <a:solidFill>
                            <a:srgbClr val="000000"/>
                          </a:solidFill>
                          <a:effectLst/>
                          <a:latin typeface="+mn-lt"/>
                        </a:rPr>
                        <a:t>2.131</a:t>
                      </a:r>
                    </a:p>
                  </a:txBody>
                  <a:tcPr marL="9525" marR="9525" marT="9525" marB="0" anchor="ctr" anchorCtr="1"/>
                </a:tc>
                <a:tc>
                  <a:txBody>
                    <a:bodyPr/>
                    <a:lstStyle/>
                    <a:p>
                      <a:pPr algn="ctr" fontAlgn="b"/>
                      <a:r>
                        <a:rPr lang="es-ES" sz="1200" b="0" i="0" u="none" strike="noStrike" dirty="0">
                          <a:solidFill>
                            <a:srgbClr val="000000"/>
                          </a:solidFill>
                          <a:effectLst/>
                          <a:latin typeface="+mn-lt"/>
                        </a:rPr>
                        <a:t>$ 51.759.796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La Rioja</a:t>
                      </a:r>
                    </a:p>
                  </a:txBody>
                  <a:tcPr marL="9525" marR="9525" marT="9525" marB="0" anchor="ctr" anchorCtr="1"/>
                </a:tc>
                <a:tc>
                  <a:txBody>
                    <a:bodyPr/>
                    <a:lstStyle/>
                    <a:p>
                      <a:pPr algn="ctr" fontAlgn="b"/>
                      <a:r>
                        <a:rPr lang="es-ES" sz="1200" b="0" i="0" u="none" strike="noStrike" dirty="0">
                          <a:solidFill>
                            <a:srgbClr val="000000"/>
                          </a:solidFill>
                          <a:effectLst/>
                          <a:latin typeface="+mn-lt"/>
                        </a:rPr>
                        <a:t>3.717</a:t>
                      </a:r>
                    </a:p>
                  </a:txBody>
                  <a:tcPr marL="9525" marR="9525" marT="9525" marB="0" anchor="ctr" anchorCtr="1"/>
                </a:tc>
                <a:tc>
                  <a:txBody>
                    <a:bodyPr/>
                    <a:lstStyle/>
                    <a:p>
                      <a:pPr algn="ctr" fontAlgn="b"/>
                      <a:r>
                        <a:rPr lang="es-ES" sz="1200" b="0" i="0" u="none" strike="noStrike" dirty="0">
                          <a:solidFill>
                            <a:srgbClr val="000000"/>
                          </a:solidFill>
                          <a:effectLst/>
                          <a:latin typeface="+mn-lt"/>
                        </a:rPr>
                        <a:t>6.175</a:t>
                      </a:r>
                    </a:p>
                  </a:txBody>
                  <a:tcPr marL="9525" marR="9525" marT="9525" marB="0" anchor="ctr" anchorCtr="1"/>
                </a:tc>
                <a:tc>
                  <a:txBody>
                    <a:bodyPr/>
                    <a:lstStyle/>
                    <a:p>
                      <a:pPr algn="ctr" fontAlgn="b"/>
                      <a:r>
                        <a:rPr lang="es-ES" sz="1200" b="0" i="0" u="none" strike="noStrike" dirty="0">
                          <a:solidFill>
                            <a:srgbClr val="000000"/>
                          </a:solidFill>
                          <a:effectLst/>
                          <a:latin typeface="+mn-lt"/>
                        </a:rPr>
                        <a:t>$ 158.354.535</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Mendoza</a:t>
                      </a:r>
                    </a:p>
                  </a:txBody>
                  <a:tcPr marL="9525" marR="9525" marT="9525" marB="0" anchor="ctr" anchorCtr="1"/>
                </a:tc>
                <a:tc>
                  <a:txBody>
                    <a:bodyPr/>
                    <a:lstStyle/>
                    <a:p>
                      <a:pPr algn="ctr" fontAlgn="b"/>
                      <a:r>
                        <a:rPr lang="es-ES" sz="1200" b="0" i="0" u="none" strike="noStrike" dirty="0">
                          <a:solidFill>
                            <a:srgbClr val="000000"/>
                          </a:solidFill>
                          <a:effectLst/>
                          <a:latin typeface="+mn-lt"/>
                        </a:rPr>
                        <a:t>13.769</a:t>
                      </a:r>
                    </a:p>
                  </a:txBody>
                  <a:tcPr marL="9525" marR="9525" marT="9525" marB="0" anchor="ctr" anchorCtr="1"/>
                </a:tc>
                <a:tc>
                  <a:txBody>
                    <a:bodyPr/>
                    <a:lstStyle/>
                    <a:p>
                      <a:pPr algn="ctr" fontAlgn="b"/>
                      <a:r>
                        <a:rPr lang="es-ES" sz="1200" b="0" i="0" u="none" strike="noStrike" dirty="0">
                          <a:solidFill>
                            <a:srgbClr val="000000"/>
                          </a:solidFill>
                          <a:effectLst/>
                          <a:latin typeface="+mn-lt"/>
                        </a:rPr>
                        <a:t>21.992</a:t>
                      </a:r>
                    </a:p>
                  </a:txBody>
                  <a:tcPr marL="9525" marR="9525" marT="9525" marB="0" anchor="ctr" anchorCtr="1"/>
                </a:tc>
                <a:tc>
                  <a:txBody>
                    <a:bodyPr/>
                    <a:lstStyle/>
                    <a:p>
                      <a:pPr algn="ctr" fontAlgn="b"/>
                      <a:r>
                        <a:rPr lang="es-ES" sz="1200" b="0" i="0" u="none" strike="noStrike" dirty="0">
                          <a:solidFill>
                            <a:srgbClr val="000000"/>
                          </a:solidFill>
                          <a:effectLst/>
                          <a:latin typeface="+mn-lt"/>
                        </a:rPr>
                        <a:t>$ 569.204.964</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Misiones</a:t>
                      </a:r>
                    </a:p>
                  </a:txBody>
                  <a:tcPr marL="9525" marR="9525" marT="9525" marB="0" anchor="ctr" anchorCtr="1"/>
                </a:tc>
                <a:tc>
                  <a:txBody>
                    <a:bodyPr/>
                    <a:lstStyle/>
                    <a:p>
                      <a:pPr algn="ctr" fontAlgn="b"/>
                      <a:r>
                        <a:rPr lang="es-ES" sz="1200" b="0" i="0" u="none" strike="noStrike" dirty="0">
                          <a:solidFill>
                            <a:srgbClr val="000000"/>
                          </a:solidFill>
                          <a:effectLst/>
                          <a:latin typeface="+mn-lt"/>
                        </a:rPr>
                        <a:t>17.797</a:t>
                      </a:r>
                    </a:p>
                  </a:txBody>
                  <a:tcPr marL="9525" marR="9525" marT="9525" marB="0" anchor="ctr" anchorCtr="1"/>
                </a:tc>
                <a:tc>
                  <a:txBody>
                    <a:bodyPr/>
                    <a:lstStyle/>
                    <a:p>
                      <a:pPr algn="ctr" fontAlgn="b"/>
                      <a:r>
                        <a:rPr lang="es-ES" sz="1200" b="0" i="0" u="none" strike="noStrike" dirty="0">
                          <a:solidFill>
                            <a:srgbClr val="000000"/>
                          </a:solidFill>
                          <a:effectLst/>
                          <a:latin typeface="+mn-lt"/>
                        </a:rPr>
                        <a:t>16.102</a:t>
                      </a:r>
                    </a:p>
                  </a:txBody>
                  <a:tcPr marL="9525" marR="9525" marT="9525" marB="0" anchor="ctr" anchorCtr="1"/>
                </a:tc>
                <a:tc>
                  <a:txBody>
                    <a:bodyPr/>
                    <a:lstStyle/>
                    <a:p>
                      <a:pPr algn="ctr" fontAlgn="b"/>
                      <a:r>
                        <a:rPr lang="es-ES" sz="1200" b="0" i="0" u="none" strike="noStrike" dirty="0">
                          <a:solidFill>
                            <a:srgbClr val="000000"/>
                          </a:solidFill>
                          <a:effectLst/>
                          <a:latin typeface="+mn-lt"/>
                        </a:rPr>
                        <a:t>$ 493.069.843</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Neuquén</a:t>
                      </a:r>
                    </a:p>
                  </a:txBody>
                  <a:tcPr marL="9525" marR="9525" marT="9525" marB="0" anchor="ctr" anchorCtr="1"/>
                </a:tc>
                <a:tc>
                  <a:txBody>
                    <a:bodyPr/>
                    <a:lstStyle/>
                    <a:p>
                      <a:pPr algn="ctr" fontAlgn="b"/>
                      <a:r>
                        <a:rPr lang="es-ES" sz="1200" b="0" i="0" u="none" strike="noStrike" dirty="0">
                          <a:solidFill>
                            <a:srgbClr val="000000"/>
                          </a:solidFill>
                          <a:effectLst/>
                          <a:latin typeface="+mn-lt"/>
                        </a:rPr>
                        <a:t>5.019</a:t>
                      </a:r>
                    </a:p>
                  </a:txBody>
                  <a:tcPr marL="9525" marR="9525" marT="9525" marB="0" anchor="ctr" anchorCtr="1"/>
                </a:tc>
                <a:tc>
                  <a:txBody>
                    <a:bodyPr/>
                    <a:lstStyle/>
                    <a:p>
                      <a:pPr algn="ctr" fontAlgn="b"/>
                      <a:r>
                        <a:rPr lang="es-ES" sz="1200" b="0" i="0" u="none" strike="noStrike" dirty="0">
                          <a:solidFill>
                            <a:srgbClr val="000000"/>
                          </a:solidFill>
                          <a:effectLst/>
                          <a:latin typeface="+mn-lt"/>
                        </a:rPr>
                        <a:t>8.721</a:t>
                      </a:r>
                    </a:p>
                  </a:txBody>
                  <a:tcPr marL="9525" marR="9525" marT="9525" marB="0" anchor="ctr" anchorCtr="1"/>
                </a:tc>
                <a:tc>
                  <a:txBody>
                    <a:bodyPr/>
                    <a:lstStyle/>
                    <a:p>
                      <a:pPr algn="ctr" fontAlgn="b"/>
                      <a:r>
                        <a:rPr lang="es-ES" sz="1200" b="0" i="0" u="none" strike="noStrike" dirty="0">
                          <a:solidFill>
                            <a:srgbClr val="000000"/>
                          </a:solidFill>
                          <a:effectLst/>
                          <a:latin typeface="+mn-lt"/>
                        </a:rPr>
                        <a:t>$ 221.368.083</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Río Negro</a:t>
                      </a:r>
                    </a:p>
                  </a:txBody>
                  <a:tcPr marL="9525" marR="9525" marT="9525" marB="0" anchor="ctr" anchorCtr="1"/>
                </a:tc>
                <a:tc>
                  <a:txBody>
                    <a:bodyPr/>
                    <a:lstStyle/>
                    <a:p>
                      <a:pPr algn="ctr" fontAlgn="b"/>
                      <a:r>
                        <a:rPr lang="es-ES" sz="1200" b="0" i="0" u="none" strike="noStrike" dirty="0">
                          <a:solidFill>
                            <a:srgbClr val="000000"/>
                          </a:solidFill>
                          <a:effectLst/>
                          <a:latin typeface="+mn-lt"/>
                        </a:rPr>
                        <a:t>5.800</a:t>
                      </a:r>
                    </a:p>
                  </a:txBody>
                  <a:tcPr marL="9525" marR="9525" marT="9525" marB="0" anchor="ctr" anchorCtr="1"/>
                </a:tc>
                <a:tc>
                  <a:txBody>
                    <a:bodyPr/>
                    <a:lstStyle/>
                    <a:p>
                      <a:pPr algn="ctr" fontAlgn="b"/>
                      <a:r>
                        <a:rPr lang="es-ES" sz="1200" b="0" i="0" u="none" strike="noStrike" dirty="0">
                          <a:solidFill>
                            <a:srgbClr val="000000"/>
                          </a:solidFill>
                          <a:effectLst/>
                          <a:latin typeface="+mn-lt"/>
                        </a:rPr>
                        <a:t>9.131</a:t>
                      </a:r>
                    </a:p>
                  </a:txBody>
                  <a:tcPr marL="9525" marR="9525" marT="9525" marB="0" anchor="ctr" anchorCtr="1"/>
                </a:tc>
                <a:tc>
                  <a:txBody>
                    <a:bodyPr/>
                    <a:lstStyle/>
                    <a:p>
                      <a:pPr algn="ctr" fontAlgn="b"/>
                      <a:r>
                        <a:rPr lang="es-ES" sz="1200" b="0" i="0" u="none" strike="noStrike" dirty="0">
                          <a:solidFill>
                            <a:srgbClr val="000000"/>
                          </a:solidFill>
                          <a:effectLst/>
                          <a:latin typeface="+mn-lt"/>
                        </a:rPr>
                        <a:t>$ 237.164.278</a:t>
                      </a:r>
                    </a:p>
                  </a:txBody>
                  <a:tcPr marL="9525" marR="9525" marT="9525" marB="0" anchor="ctr" anchorCtr="1"/>
                </a:tc>
              </a:tr>
              <a:tr h="212864">
                <a:tc>
                  <a:txBody>
                    <a:bodyPr/>
                    <a:lstStyle/>
                    <a:p>
                      <a:pPr algn="ctr" fontAlgn="b"/>
                      <a:r>
                        <a:rPr lang="es-ES" sz="1400" b="1" i="0" u="none" strike="noStrike" dirty="0">
                          <a:solidFill>
                            <a:srgbClr val="000000"/>
                          </a:solidFill>
                          <a:effectLst/>
                          <a:latin typeface="+mn-lt"/>
                        </a:rPr>
                        <a:t>Salta</a:t>
                      </a:r>
                    </a:p>
                  </a:txBody>
                  <a:tcPr marL="9525" marR="9525" marT="9525" marB="0" anchor="ctr" anchorCtr="1"/>
                </a:tc>
                <a:tc>
                  <a:txBody>
                    <a:bodyPr/>
                    <a:lstStyle/>
                    <a:p>
                      <a:pPr algn="ctr" fontAlgn="b"/>
                      <a:r>
                        <a:rPr lang="es-ES" sz="1400" b="1" i="0" u="none" strike="noStrike" dirty="0">
                          <a:solidFill>
                            <a:srgbClr val="000000"/>
                          </a:solidFill>
                          <a:effectLst/>
                          <a:latin typeface="+mn-lt"/>
                        </a:rPr>
                        <a:t>19.636</a:t>
                      </a:r>
                    </a:p>
                  </a:txBody>
                  <a:tcPr marL="9525" marR="9525" marT="9525" marB="0" anchor="ctr" anchorCtr="1"/>
                </a:tc>
                <a:tc>
                  <a:txBody>
                    <a:bodyPr/>
                    <a:lstStyle/>
                    <a:p>
                      <a:pPr algn="ctr" fontAlgn="b"/>
                      <a:r>
                        <a:rPr lang="es-ES" sz="1400" b="1" i="0" u="none" strike="noStrike" dirty="0">
                          <a:solidFill>
                            <a:srgbClr val="000000"/>
                          </a:solidFill>
                          <a:effectLst/>
                          <a:latin typeface="+mn-lt"/>
                        </a:rPr>
                        <a:t>34.984</a:t>
                      </a:r>
                    </a:p>
                  </a:txBody>
                  <a:tcPr marL="9525" marR="9525" marT="9525" marB="0" anchor="ctr" anchorCtr="1"/>
                </a:tc>
                <a:tc>
                  <a:txBody>
                    <a:bodyPr/>
                    <a:lstStyle/>
                    <a:p>
                      <a:pPr algn="ctr" fontAlgn="b"/>
                      <a:r>
                        <a:rPr lang="es-ES" sz="1400" b="1" i="0" u="none" strike="noStrike" dirty="0">
                          <a:solidFill>
                            <a:srgbClr val="000000"/>
                          </a:solidFill>
                          <a:effectLst/>
                          <a:latin typeface="+mn-lt"/>
                        </a:rPr>
                        <a:t>$ 883.045.776</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San Juan</a:t>
                      </a:r>
                    </a:p>
                  </a:txBody>
                  <a:tcPr marL="9525" marR="9525" marT="9525" marB="0" anchor="ctr" anchorCtr="1"/>
                </a:tc>
                <a:tc>
                  <a:txBody>
                    <a:bodyPr/>
                    <a:lstStyle/>
                    <a:p>
                      <a:pPr algn="ctr" fontAlgn="b"/>
                      <a:r>
                        <a:rPr lang="es-ES" sz="1200" b="0" i="0" u="none" strike="noStrike" dirty="0">
                          <a:solidFill>
                            <a:srgbClr val="000000"/>
                          </a:solidFill>
                          <a:effectLst/>
                          <a:latin typeface="+mn-lt"/>
                        </a:rPr>
                        <a:t>6.491</a:t>
                      </a:r>
                    </a:p>
                  </a:txBody>
                  <a:tcPr marL="9525" marR="9525" marT="9525" marB="0" anchor="ctr" anchorCtr="1"/>
                </a:tc>
                <a:tc>
                  <a:txBody>
                    <a:bodyPr/>
                    <a:lstStyle/>
                    <a:p>
                      <a:pPr algn="ctr" fontAlgn="b"/>
                      <a:r>
                        <a:rPr lang="es-ES" sz="1200" b="0" i="0" u="none" strike="noStrike" dirty="0">
                          <a:solidFill>
                            <a:srgbClr val="000000"/>
                          </a:solidFill>
                          <a:effectLst/>
                          <a:latin typeface="+mn-lt"/>
                        </a:rPr>
                        <a:t>11.260</a:t>
                      </a:r>
                    </a:p>
                  </a:txBody>
                  <a:tcPr marL="9525" marR="9525" marT="9525" marB="0" anchor="ctr" anchorCtr="1"/>
                </a:tc>
                <a:tc>
                  <a:txBody>
                    <a:bodyPr/>
                    <a:lstStyle/>
                    <a:p>
                      <a:pPr algn="ctr" fontAlgn="b"/>
                      <a:r>
                        <a:rPr lang="es-ES" sz="1200" b="0" i="0" u="none" strike="noStrike" dirty="0">
                          <a:solidFill>
                            <a:srgbClr val="000000"/>
                          </a:solidFill>
                          <a:effectLst/>
                          <a:latin typeface="+mn-lt"/>
                        </a:rPr>
                        <a:t>$ 285.917.000</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San Luis</a:t>
                      </a:r>
                    </a:p>
                  </a:txBody>
                  <a:tcPr marL="9525" marR="9525" marT="9525" marB="0" anchor="ctr" anchorCtr="1"/>
                </a:tc>
                <a:tc>
                  <a:txBody>
                    <a:bodyPr/>
                    <a:lstStyle/>
                    <a:p>
                      <a:pPr algn="ctr" fontAlgn="b"/>
                      <a:r>
                        <a:rPr lang="es-ES" sz="1200" b="0" i="0" u="none" strike="noStrike" dirty="0">
                          <a:solidFill>
                            <a:srgbClr val="000000"/>
                          </a:solidFill>
                          <a:effectLst/>
                          <a:latin typeface="+mn-lt"/>
                        </a:rPr>
                        <a:t>3.229</a:t>
                      </a:r>
                    </a:p>
                  </a:txBody>
                  <a:tcPr marL="9525" marR="9525" marT="9525" marB="0" anchor="ctr" anchorCtr="1"/>
                </a:tc>
                <a:tc>
                  <a:txBody>
                    <a:bodyPr/>
                    <a:lstStyle/>
                    <a:p>
                      <a:pPr algn="ctr" fontAlgn="b"/>
                      <a:r>
                        <a:rPr lang="es-ES" sz="1200" b="0" i="0" u="none" strike="noStrike" dirty="0">
                          <a:solidFill>
                            <a:srgbClr val="000000"/>
                          </a:solidFill>
                          <a:effectLst/>
                          <a:latin typeface="+mn-lt"/>
                        </a:rPr>
                        <a:t>5.987</a:t>
                      </a:r>
                    </a:p>
                  </a:txBody>
                  <a:tcPr marL="9525" marR="9525" marT="9525" marB="0" anchor="ctr" anchorCtr="1"/>
                </a:tc>
                <a:tc>
                  <a:txBody>
                    <a:bodyPr/>
                    <a:lstStyle/>
                    <a:p>
                      <a:pPr algn="ctr" fontAlgn="b"/>
                      <a:r>
                        <a:rPr lang="es-ES" sz="1200" b="0" i="0" u="none" strike="noStrike" dirty="0">
                          <a:solidFill>
                            <a:srgbClr val="000000"/>
                          </a:solidFill>
                          <a:effectLst/>
                          <a:latin typeface="+mn-lt"/>
                        </a:rPr>
                        <a:t>$ 149.823.644</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Santa Cruz</a:t>
                      </a:r>
                    </a:p>
                  </a:txBody>
                  <a:tcPr marL="9525" marR="9525" marT="9525" marB="0" anchor="ctr" anchorCtr="1"/>
                </a:tc>
                <a:tc>
                  <a:txBody>
                    <a:bodyPr/>
                    <a:lstStyle/>
                    <a:p>
                      <a:pPr algn="ctr" fontAlgn="b"/>
                      <a:r>
                        <a:rPr lang="es-ES" sz="1200" b="0" i="0" u="none" strike="noStrike" dirty="0">
                          <a:solidFill>
                            <a:srgbClr val="000000"/>
                          </a:solidFill>
                          <a:effectLst/>
                          <a:latin typeface="+mn-lt"/>
                        </a:rPr>
                        <a:t>1.514</a:t>
                      </a:r>
                    </a:p>
                  </a:txBody>
                  <a:tcPr marL="9525" marR="9525" marT="9525" marB="0" anchor="ctr" anchorCtr="1"/>
                </a:tc>
                <a:tc>
                  <a:txBody>
                    <a:bodyPr/>
                    <a:lstStyle/>
                    <a:p>
                      <a:pPr algn="ctr" fontAlgn="b"/>
                      <a:r>
                        <a:rPr lang="es-ES" sz="1200" b="0" i="0" u="none" strike="noStrike" dirty="0">
                          <a:solidFill>
                            <a:srgbClr val="000000"/>
                          </a:solidFill>
                          <a:effectLst/>
                          <a:latin typeface="+mn-lt"/>
                        </a:rPr>
                        <a:t>3.513</a:t>
                      </a:r>
                    </a:p>
                  </a:txBody>
                  <a:tcPr marL="9525" marR="9525" marT="9525" marB="0" anchor="ctr" anchorCtr="1"/>
                </a:tc>
                <a:tc>
                  <a:txBody>
                    <a:bodyPr/>
                    <a:lstStyle/>
                    <a:p>
                      <a:pPr algn="ctr" fontAlgn="b"/>
                      <a:r>
                        <a:rPr lang="es-ES" sz="1200" b="0" i="0" u="none" strike="noStrike" dirty="0">
                          <a:solidFill>
                            <a:srgbClr val="000000"/>
                          </a:solidFill>
                          <a:effectLst/>
                          <a:latin typeface="+mn-lt"/>
                        </a:rPr>
                        <a:t>$ 84.143.187</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Santa Fe</a:t>
                      </a:r>
                    </a:p>
                  </a:txBody>
                  <a:tcPr marL="9525" marR="9525" marT="9525" marB="0" anchor="ctr" anchorCtr="1"/>
                </a:tc>
                <a:tc>
                  <a:txBody>
                    <a:bodyPr/>
                    <a:lstStyle/>
                    <a:p>
                      <a:pPr algn="ctr" fontAlgn="b"/>
                      <a:r>
                        <a:rPr lang="es-ES" sz="1200" b="0" i="0" u="none" strike="noStrike" dirty="0">
                          <a:solidFill>
                            <a:srgbClr val="000000"/>
                          </a:solidFill>
                          <a:effectLst/>
                          <a:latin typeface="+mn-lt"/>
                        </a:rPr>
                        <a:t>17.296</a:t>
                      </a:r>
                    </a:p>
                  </a:txBody>
                  <a:tcPr marL="9525" marR="9525" marT="9525" marB="0" anchor="ctr" anchorCtr="1"/>
                </a:tc>
                <a:tc>
                  <a:txBody>
                    <a:bodyPr/>
                    <a:lstStyle/>
                    <a:p>
                      <a:pPr algn="ctr" fontAlgn="b"/>
                      <a:r>
                        <a:rPr lang="es-ES" sz="1200" b="0" i="0" u="none" strike="noStrike" dirty="0">
                          <a:solidFill>
                            <a:srgbClr val="000000"/>
                          </a:solidFill>
                          <a:effectLst/>
                          <a:latin typeface="+mn-lt"/>
                        </a:rPr>
                        <a:t>39.739</a:t>
                      </a:r>
                    </a:p>
                  </a:txBody>
                  <a:tcPr marL="9525" marR="9525" marT="9525" marB="0" anchor="ctr" anchorCtr="1"/>
                </a:tc>
                <a:tc>
                  <a:txBody>
                    <a:bodyPr/>
                    <a:lstStyle/>
                    <a:p>
                      <a:pPr algn="ctr" fontAlgn="b"/>
                      <a:r>
                        <a:rPr lang="es-ES" sz="1200" b="0" i="0" u="none" strike="noStrike" dirty="0">
                          <a:solidFill>
                            <a:srgbClr val="000000"/>
                          </a:solidFill>
                          <a:effectLst/>
                          <a:latin typeface="+mn-lt"/>
                        </a:rPr>
                        <a:t>$ 953.532.102</a:t>
                      </a:r>
                    </a:p>
                  </a:txBody>
                  <a:tcPr marL="9525" marR="9525" marT="9525" marB="0" anchor="ctr" anchorCtr="1"/>
                </a:tc>
              </a:tr>
              <a:tr h="214657">
                <a:tc>
                  <a:txBody>
                    <a:bodyPr/>
                    <a:lstStyle/>
                    <a:p>
                      <a:pPr algn="ctr" fontAlgn="b"/>
                      <a:r>
                        <a:rPr lang="es-ES" sz="1200" b="0" i="0" u="none" strike="noStrike" dirty="0">
                          <a:solidFill>
                            <a:srgbClr val="000000"/>
                          </a:solidFill>
                          <a:effectLst/>
                          <a:latin typeface="+mn-lt"/>
                        </a:rPr>
                        <a:t>Santiago del Estero</a:t>
                      </a:r>
                    </a:p>
                  </a:txBody>
                  <a:tcPr marL="9525" marR="9525" marT="9525" marB="0" anchor="ctr" anchorCtr="1"/>
                </a:tc>
                <a:tc>
                  <a:txBody>
                    <a:bodyPr/>
                    <a:lstStyle/>
                    <a:p>
                      <a:pPr algn="ctr" fontAlgn="b"/>
                      <a:r>
                        <a:rPr lang="es-ES" sz="1200" b="0" i="0" u="none" strike="noStrike" dirty="0">
                          <a:solidFill>
                            <a:srgbClr val="000000"/>
                          </a:solidFill>
                          <a:effectLst/>
                          <a:latin typeface="+mn-lt"/>
                        </a:rPr>
                        <a:t>20.460</a:t>
                      </a:r>
                    </a:p>
                  </a:txBody>
                  <a:tcPr marL="9525" marR="9525" marT="9525" marB="0" anchor="ctr" anchorCtr="1"/>
                </a:tc>
                <a:tc>
                  <a:txBody>
                    <a:bodyPr/>
                    <a:lstStyle/>
                    <a:p>
                      <a:pPr algn="ctr" fontAlgn="b"/>
                      <a:r>
                        <a:rPr lang="es-ES" sz="1200" b="0" i="0" u="none" strike="noStrike" dirty="0">
                          <a:solidFill>
                            <a:srgbClr val="000000"/>
                          </a:solidFill>
                          <a:effectLst/>
                          <a:latin typeface="+mn-lt"/>
                        </a:rPr>
                        <a:t>24.764</a:t>
                      </a:r>
                    </a:p>
                  </a:txBody>
                  <a:tcPr marL="9525" marR="9525" marT="9525" marB="0" anchor="ctr" anchorCtr="1"/>
                </a:tc>
                <a:tc>
                  <a:txBody>
                    <a:bodyPr/>
                    <a:lstStyle/>
                    <a:p>
                      <a:pPr algn="ctr" fontAlgn="b"/>
                      <a:r>
                        <a:rPr lang="es-ES" sz="1200" b="0" i="0" u="none" strike="noStrike" dirty="0">
                          <a:solidFill>
                            <a:srgbClr val="000000"/>
                          </a:solidFill>
                          <a:effectLst/>
                          <a:latin typeface="+mn-lt"/>
                        </a:rPr>
                        <a:t>$ 689.963.175</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Tucumán</a:t>
                      </a:r>
                    </a:p>
                  </a:txBody>
                  <a:tcPr marL="9525" marR="9525" marT="9525" marB="0" anchor="ctr" anchorCtr="1"/>
                </a:tc>
                <a:tc>
                  <a:txBody>
                    <a:bodyPr/>
                    <a:lstStyle/>
                    <a:p>
                      <a:pPr algn="ctr" fontAlgn="b"/>
                      <a:r>
                        <a:rPr lang="es-ES" sz="1200" b="0" i="0" u="none" strike="noStrike" dirty="0">
                          <a:solidFill>
                            <a:srgbClr val="000000"/>
                          </a:solidFill>
                          <a:effectLst/>
                          <a:latin typeface="+mn-lt"/>
                        </a:rPr>
                        <a:t>16.527</a:t>
                      </a:r>
                    </a:p>
                  </a:txBody>
                  <a:tcPr marL="9525" marR="9525" marT="9525" marB="0" anchor="ctr" anchorCtr="1"/>
                </a:tc>
                <a:tc>
                  <a:txBody>
                    <a:bodyPr/>
                    <a:lstStyle/>
                    <a:p>
                      <a:pPr algn="ctr" fontAlgn="b"/>
                      <a:r>
                        <a:rPr lang="es-ES" sz="1200" b="0" i="0" u="none" strike="noStrike" dirty="0">
                          <a:solidFill>
                            <a:srgbClr val="000000"/>
                          </a:solidFill>
                          <a:effectLst/>
                          <a:latin typeface="+mn-lt"/>
                        </a:rPr>
                        <a:t>25.071</a:t>
                      </a:r>
                    </a:p>
                  </a:txBody>
                  <a:tcPr marL="9525" marR="9525" marT="9525" marB="0" anchor="ctr" anchorCtr="1"/>
                </a:tc>
                <a:tc>
                  <a:txBody>
                    <a:bodyPr/>
                    <a:lstStyle/>
                    <a:p>
                      <a:pPr algn="ctr" fontAlgn="b"/>
                      <a:r>
                        <a:rPr lang="es-ES" sz="1200" b="0" i="0" u="none" strike="noStrike" dirty="0">
                          <a:solidFill>
                            <a:srgbClr val="000000"/>
                          </a:solidFill>
                          <a:effectLst/>
                          <a:latin typeface="+mn-lt"/>
                        </a:rPr>
                        <a:t>$ 657.116.547</a:t>
                      </a:r>
                    </a:p>
                  </a:txBody>
                  <a:tcPr marL="9525" marR="9525" marT="9525" marB="0" anchor="ctr" anchorCtr="1"/>
                </a:tc>
              </a:tr>
              <a:tr h="212864">
                <a:tc>
                  <a:txBody>
                    <a:bodyPr/>
                    <a:lstStyle/>
                    <a:p>
                      <a:pPr algn="ctr" fontAlgn="b"/>
                      <a:r>
                        <a:rPr lang="es-ES" sz="1200" b="0" i="0" u="none" strike="noStrike" dirty="0">
                          <a:solidFill>
                            <a:srgbClr val="000000"/>
                          </a:solidFill>
                          <a:effectLst/>
                          <a:latin typeface="+mn-lt"/>
                        </a:rPr>
                        <a:t>Tierra del Fuego</a:t>
                      </a:r>
                    </a:p>
                  </a:txBody>
                  <a:tcPr marL="9525" marR="9525" marT="9525" marB="0" anchor="ctr" anchorCtr="1"/>
                </a:tc>
                <a:tc>
                  <a:txBody>
                    <a:bodyPr/>
                    <a:lstStyle/>
                    <a:p>
                      <a:pPr algn="ctr" fontAlgn="b"/>
                      <a:r>
                        <a:rPr lang="es-ES" sz="1200" b="0" i="0" u="none" strike="noStrike" dirty="0">
                          <a:solidFill>
                            <a:srgbClr val="000000"/>
                          </a:solidFill>
                          <a:effectLst/>
                          <a:latin typeface="+mn-lt"/>
                        </a:rPr>
                        <a:t>526</a:t>
                      </a:r>
                    </a:p>
                  </a:txBody>
                  <a:tcPr marL="9525" marR="9525" marT="9525" marB="0" anchor="ctr" anchorCtr="1"/>
                </a:tc>
                <a:tc>
                  <a:txBody>
                    <a:bodyPr/>
                    <a:lstStyle/>
                    <a:p>
                      <a:pPr algn="ctr" fontAlgn="b"/>
                      <a:r>
                        <a:rPr lang="es-ES" sz="1200" b="0" i="0" u="none" strike="noStrike" dirty="0">
                          <a:solidFill>
                            <a:srgbClr val="000000"/>
                          </a:solidFill>
                          <a:effectLst/>
                          <a:latin typeface="+mn-lt"/>
                        </a:rPr>
                        <a:t>1.065</a:t>
                      </a:r>
                    </a:p>
                  </a:txBody>
                  <a:tcPr marL="9525" marR="9525" marT="9525" marB="0" anchor="ctr" anchorCtr="1"/>
                </a:tc>
                <a:tc>
                  <a:txBody>
                    <a:bodyPr/>
                    <a:lstStyle/>
                    <a:p>
                      <a:pPr algn="ctr" fontAlgn="b"/>
                      <a:r>
                        <a:rPr lang="es-ES" sz="1200" b="0" i="0" u="none" strike="noStrike" dirty="0">
                          <a:solidFill>
                            <a:srgbClr val="000000"/>
                          </a:solidFill>
                          <a:effectLst/>
                          <a:latin typeface="+mn-lt"/>
                        </a:rPr>
                        <a:t>$ 26.170.153</a:t>
                      </a:r>
                    </a:p>
                  </a:txBody>
                  <a:tcPr marL="9525" marR="9525" marT="9525" marB="0" anchor="ctr" anchorCtr="1"/>
                </a:tc>
              </a:tr>
              <a:tr h="212864">
                <a:tc>
                  <a:txBody>
                    <a:bodyPr/>
                    <a:lstStyle/>
                    <a:p>
                      <a:pPr algn="ctr" fontAlgn="b"/>
                      <a:r>
                        <a:rPr lang="es-ES" sz="1200" b="1" i="0" u="none" strike="noStrike" dirty="0" smtClean="0">
                          <a:solidFill>
                            <a:srgbClr val="000000"/>
                          </a:solidFill>
                          <a:effectLst/>
                          <a:latin typeface="+mn-lt"/>
                        </a:rPr>
                        <a:t>TOTAL</a:t>
                      </a:r>
                      <a:endParaRPr lang="es-ES" sz="1200" b="1" i="0" u="none" strike="noStrike" dirty="0">
                        <a:solidFill>
                          <a:srgbClr val="000000"/>
                        </a:solidFill>
                        <a:effectLst/>
                        <a:latin typeface="+mn-lt"/>
                      </a:endParaRPr>
                    </a:p>
                  </a:txBody>
                  <a:tcPr marL="9525" marR="9525" marT="9525" marB="0" anchor="ctr" anchorCtr="1"/>
                </a:tc>
                <a:tc>
                  <a:txBody>
                    <a:bodyPr/>
                    <a:lstStyle/>
                    <a:p>
                      <a:pPr algn="ctr" fontAlgn="b"/>
                      <a:r>
                        <a:rPr lang="es-ES" sz="1200" b="1" i="0" u="none" strike="noStrike" dirty="0" smtClean="0">
                          <a:solidFill>
                            <a:srgbClr val="000000"/>
                          </a:solidFill>
                          <a:effectLst/>
                          <a:latin typeface="+mn-lt"/>
                        </a:rPr>
                        <a:t>316.471</a:t>
                      </a:r>
                      <a:endParaRPr lang="es-ES" sz="1200" b="1" i="0" u="none" strike="noStrike" dirty="0">
                        <a:solidFill>
                          <a:srgbClr val="000000"/>
                        </a:solidFill>
                        <a:effectLst/>
                        <a:latin typeface="+mn-lt"/>
                      </a:endParaRPr>
                    </a:p>
                  </a:txBody>
                  <a:tcPr marL="9525" marR="9525" marT="9525" marB="0" anchor="ctr" anchorCtr="1"/>
                </a:tc>
                <a:tc>
                  <a:txBody>
                    <a:bodyPr/>
                    <a:lstStyle/>
                    <a:p>
                      <a:pPr algn="ctr" fontAlgn="b"/>
                      <a:r>
                        <a:rPr lang="es-ES" sz="1200" b="1" i="0" u="none" strike="noStrike" dirty="0" smtClean="0">
                          <a:solidFill>
                            <a:srgbClr val="000000"/>
                          </a:solidFill>
                          <a:effectLst/>
                          <a:latin typeface="+mn-lt"/>
                        </a:rPr>
                        <a:t>577.624</a:t>
                      </a:r>
                      <a:endParaRPr lang="es-ES" sz="1200" b="1" i="0" u="none" strike="noStrike" dirty="0">
                        <a:solidFill>
                          <a:srgbClr val="000000"/>
                        </a:solidFill>
                        <a:effectLst/>
                        <a:latin typeface="+mn-lt"/>
                      </a:endParaRPr>
                    </a:p>
                  </a:txBody>
                  <a:tcPr marL="9525" marR="9525" marT="9525" marB="0" anchor="ctr" anchorCtr="1"/>
                </a:tc>
                <a:tc>
                  <a:txBody>
                    <a:bodyPr/>
                    <a:lstStyle/>
                    <a:p>
                      <a:pPr algn="ctr" fontAlgn="b"/>
                      <a:r>
                        <a:rPr lang="es-ES" sz="1200" b="1" i="0" u="none" strike="noStrike" dirty="0" smtClean="0">
                          <a:solidFill>
                            <a:srgbClr val="000000"/>
                          </a:solidFill>
                          <a:effectLst/>
                          <a:latin typeface="+mn-lt"/>
                        </a:rPr>
                        <a:t>$ 14.503.636.931</a:t>
                      </a:r>
                      <a:endParaRPr lang="es-ES" sz="1200" b="1" i="0" u="none" strike="noStrike" dirty="0">
                        <a:solidFill>
                          <a:srgbClr val="000000"/>
                        </a:solidFill>
                        <a:effectLst/>
                        <a:latin typeface="+mn-lt"/>
                      </a:endParaRPr>
                    </a:p>
                  </a:txBody>
                  <a:tcPr marL="9525" marR="9525" marT="9525" marB="0" anchor="ctr" anchorCtr="1"/>
                </a:tc>
              </a:tr>
            </a:tbl>
          </a:graphicData>
        </a:graphic>
      </p:graphicFrame>
      <p:sp>
        <p:nvSpPr>
          <p:cNvPr id="4" name="1 Título"/>
          <p:cNvSpPr txBox="1">
            <a:spLocks/>
          </p:cNvSpPr>
          <p:nvPr/>
        </p:nvSpPr>
        <p:spPr>
          <a:xfrm>
            <a:off x="357126" y="6429396"/>
            <a:ext cx="8501154" cy="428604"/>
          </a:xfrm>
          <a:prstGeom prst="rect">
            <a:avLst/>
          </a:prstGeom>
        </p:spPr>
        <p:txBody>
          <a:bodyPr vert="horz" rtlCol="0" anchor="t">
            <a:noAutofit/>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12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mj-ea"/>
                <a:cs typeface="+mj-cs"/>
              </a:rPr>
              <a:t>Costo</a:t>
            </a:r>
            <a:r>
              <a:rPr kumimoji="0" lang="es-ES" sz="1200" b="1" i="0" u="none" strike="noStrike" kern="1200" cap="none" spc="0" normalizeH="0" noProof="0" dirty="0" smtClean="0">
                <a:ln>
                  <a:noFill/>
                </a:ln>
                <a:effectLst>
                  <a:outerShdw blurRad="38100" dist="38100" dir="2700000" algn="tl">
                    <a:srgbClr val="000000">
                      <a:alpha val="43137"/>
                    </a:srgbClr>
                  </a:outerShdw>
                </a:effectLst>
                <a:uLnTx/>
                <a:uFillTx/>
                <a:latin typeface="+mj-lt"/>
                <a:ea typeface="+mj-ea"/>
                <a:cs typeface="+mj-cs"/>
              </a:rPr>
              <a:t> del Baño: $</a:t>
            </a:r>
            <a:r>
              <a:rPr lang="es-ES" sz="1200" b="1" dirty="0" smtClean="0">
                <a:effectLst>
                  <a:outerShdw blurRad="38100" dist="38100" dir="2700000" algn="tl">
                    <a:srgbClr val="000000">
                      <a:alpha val="43137"/>
                    </a:srgbClr>
                  </a:outerShdw>
                </a:effectLst>
                <a:latin typeface="+mj-lt"/>
                <a:ea typeface="+mj-ea"/>
                <a:cs typeface="+mj-cs"/>
              </a:rPr>
              <a:t>9.891</a:t>
            </a:r>
            <a:endParaRPr kumimoji="0" lang="es-ES" sz="1200" b="1" i="0" u="none" strike="noStrike" kern="1200" cap="none" spc="0" normalizeH="0" noProof="0" dirty="0" smtClean="0">
              <a:ln>
                <a:noFill/>
              </a:ln>
              <a:effectLst>
                <a:outerShdw blurRad="38100" dist="38100" dir="2700000" algn="tl">
                  <a:srgbClr val="000000">
                    <a:alpha val="43137"/>
                  </a:srgbClr>
                </a:outerShdw>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es-ES" sz="1200" b="1" dirty="0" smtClean="0">
                <a:effectLst>
                  <a:outerShdw blurRad="38100" dist="38100" dir="2700000" algn="tl">
                    <a:srgbClr val="000000">
                      <a:alpha val="43137"/>
                    </a:srgbClr>
                  </a:outerShdw>
                </a:effectLst>
                <a:latin typeface="+mj-lt"/>
                <a:ea typeface="+mj-ea"/>
                <a:cs typeface="+mj-cs"/>
              </a:rPr>
              <a:t>Costo Habitación: $19.690</a:t>
            </a:r>
            <a:r>
              <a:rPr kumimoji="0" lang="es-ES" sz="1000" b="1" i="0" u="none" strike="noStrike" kern="1200" cap="none" spc="0" normalizeH="0" baseline="0" noProof="0" dirty="0" smtClean="0">
                <a:ln>
                  <a:noFill/>
                </a:ln>
                <a:uLnTx/>
                <a:uFillTx/>
                <a:latin typeface="+mj-lt"/>
                <a:ea typeface="+mj-ea"/>
                <a:cs typeface="+mj-cs"/>
              </a:rPr>
              <a:t/>
            </a:r>
            <a:br>
              <a:rPr kumimoji="0" lang="es-ES" sz="1000" b="1" i="0" u="none" strike="noStrike" kern="1200" cap="none" spc="0" normalizeH="0" baseline="0" noProof="0" dirty="0" smtClean="0">
                <a:ln>
                  <a:noFill/>
                </a:ln>
                <a:uLnTx/>
                <a:uFillTx/>
                <a:latin typeface="+mj-lt"/>
                <a:ea typeface="+mj-ea"/>
                <a:cs typeface="+mj-cs"/>
              </a:rPr>
            </a:br>
            <a:r>
              <a:rPr kumimoji="0" lang="es-ES" sz="1000" b="1" i="0" u="none" strike="noStrike" kern="1200" cap="none" spc="0" normalizeH="0" baseline="0" noProof="0" dirty="0" smtClean="0">
                <a:ln>
                  <a:noFill/>
                </a:ln>
                <a:uLnTx/>
                <a:uFillTx/>
                <a:latin typeface="+mj-lt"/>
                <a:ea typeface="+mj-ea"/>
                <a:cs typeface="+mj-cs"/>
              </a:rPr>
              <a:t/>
            </a:r>
            <a:br>
              <a:rPr kumimoji="0" lang="es-ES" sz="1000" b="1" i="0" u="none" strike="noStrike" kern="1200" cap="none" spc="0" normalizeH="0" baseline="0" noProof="0" dirty="0" smtClean="0">
                <a:ln>
                  <a:noFill/>
                </a:ln>
                <a:uLnTx/>
                <a:uFillTx/>
                <a:latin typeface="+mj-lt"/>
                <a:ea typeface="+mj-ea"/>
                <a:cs typeface="+mj-cs"/>
              </a:rPr>
            </a:br>
            <a:r>
              <a:rPr kumimoji="0" lang="es-ES" sz="1000" b="1" i="0" u="none" strike="noStrike" kern="1200" cap="none" spc="0" normalizeH="0" baseline="0" noProof="0" dirty="0" smtClean="0">
                <a:ln>
                  <a:noFill/>
                </a:ln>
                <a:uLnTx/>
                <a:uFillTx/>
                <a:latin typeface="+mj-lt"/>
                <a:ea typeface="+mj-ea"/>
                <a:cs typeface="+mj-cs"/>
              </a:rPr>
              <a:t/>
            </a:r>
            <a:br>
              <a:rPr kumimoji="0" lang="es-ES" sz="1000" b="1" i="0" u="none" strike="noStrike" kern="1200" cap="none" spc="0" normalizeH="0" baseline="0" noProof="0" dirty="0" smtClean="0">
                <a:ln>
                  <a:noFill/>
                </a:ln>
                <a:uLnTx/>
                <a:uFillTx/>
                <a:latin typeface="+mj-lt"/>
                <a:ea typeface="+mj-ea"/>
                <a:cs typeface="+mj-cs"/>
              </a:rPr>
            </a:br>
            <a:r>
              <a:rPr kumimoji="0" lang="es-ES" sz="1000" b="1" i="0" u="none" strike="noStrike" kern="1200" cap="none" spc="0" normalizeH="0" baseline="0" noProof="0" dirty="0" smtClean="0">
                <a:ln>
                  <a:noFill/>
                </a:ln>
                <a:uLnTx/>
                <a:uFillTx/>
                <a:latin typeface="+mj-lt"/>
                <a:ea typeface="+mj-ea"/>
                <a:cs typeface="+mj-cs"/>
              </a:rPr>
              <a:t/>
            </a:r>
            <a:br>
              <a:rPr kumimoji="0" lang="es-ES" sz="1000" b="1" i="0" u="none" strike="noStrike" kern="1200" cap="none" spc="0" normalizeH="0" baseline="0" noProof="0" dirty="0" smtClean="0">
                <a:ln>
                  <a:noFill/>
                </a:ln>
                <a:uLnTx/>
                <a:uFillTx/>
                <a:latin typeface="+mj-lt"/>
                <a:ea typeface="+mj-ea"/>
                <a:cs typeface="+mj-cs"/>
              </a:rPr>
            </a:br>
            <a:r>
              <a:rPr kumimoji="0" lang="es-ES" sz="1000" b="1" i="0" u="none" strike="noStrike" kern="1200" cap="none" spc="0" normalizeH="0" baseline="0" noProof="0" dirty="0" smtClean="0">
                <a:ln>
                  <a:noFill/>
                </a:ln>
                <a:uLnTx/>
                <a:uFillTx/>
                <a:latin typeface="+mj-lt"/>
                <a:ea typeface="+mj-ea"/>
                <a:cs typeface="+mj-cs"/>
              </a:rPr>
              <a:t/>
            </a:r>
            <a:br>
              <a:rPr kumimoji="0" lang="es-ES" sz="1000" b="1" i="0" u="none" strike="noStrike" kern="1200" cap="none" spc="0" normalizeH="0" baseline="0" noProof="0" dirty="0" smtClean="0">
                <a:ln>
                  <a:noFill/>
                </a:ln>
                <a:uLnTx/>
                <a:uFillTx/>
                <a:latin typeface="+mj-lt"/>
                <a:ea typeface="+mj-ea"/>
                <a:cs typeface="+mj-cs"/>
              </a:rPr>
            </a:br>
            <a:endParaRPr kumimoji="0" lang="es-ES" sz="1000" b="1" i="0" u="none" strike="noStrike" kern="1200" cap="none" spc="0" normalizeH="0" baseline="0" noProof="0" dirty="0">
              <a:ln>
                <a:noFill/>
              </a:ln>
              <a:uLnTx/>
              <a:uFillTx/>
              <a:latin typeface="+mj-lt"/>
              <a:ea typeface="+mj-ea"/>
              <a:cs typeface="+mj-cs"/>
            </a:endParaRPr>
          </a:p>
        </p:txBody>
      </p:sp>
      <p:sp>
        <p:nvSpPr>
          <p:cNvPr id="6" name="1 Título"/>
          <p:cNvSpPr txBox="1">
            <a:spLocks/>
          </p:cNvSpPr>
          <p:nvPr/>
        </p:nvSpPr>
        <p:spPr>
          <a:xfrm>
            <a:off x="0" y="-17140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COSTO DE LA INTERVENCIÓN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1796756"/>
            <a:ext cx="8715436" cy="3648468"/>
          </a:xfrm>
        </p:spPr>
        <p:txBody>
          <a:bodyPr anchor="ctr">
            <a:noAutofit/>
          </a:bodyPr>
          <a:lstStyle/>
          <a:p>
            <a:pPr>
              <a:lnSpc>
                <a:spcPct val="150000"/>
              </a:lnSpc>
            </a:pPr>
            <a:r>
              <a:rPr lang="es-ES" sz="2800" b="0" i="1" dirty="0" smtClean="0">
                <a:effectLst/>
              </a:rPr>
              <a:t>“</a:t>
            </a:r>
            <a:r>
              <a:rPr lang="es-ES" sz="2800" b="0" i="1" dirty="0" smtClean="0">
                <a:effectLst>
                  <a:outerShdw blurRad="38100" dist="38100" dir="2700000" algn="tl">
                    <a:srgbClr val="000000">
                      <a:alpha val="43137"/>
                    </a:srgbClr>
                  </a:outerShdw>
                </a:effectLst>
              </a:rPr>
              <a:t>La distribución entre la Nación, las Provincias y la Ciudad de Buenos Aires y entre éstas, se efectuará en relación directa a las competencias, servicios y funciones de cada una de ellas contemplando </a:t>
            </a:r>
            <a:r>
              <a:rPr lang="es-ES" sz="2800" b="1" i="1" dirty="0" smtClean="0">
                <a:effectLst>
                  <a:outerShdw blurRad="38100" dist="38100" dir="2700000" algn="tl">
                    <a:srgbClr val="000000">
                      <a:alpha val="43137"/>
                    </a:srgbClr>
                  </a:outerShdw>
                </a:effectLst>
              </a:rPr>
              <a:t>criterios objetivos de reparto</a:t>
            </a:r>
            <a:r>
              <a:rPr lang="es-ES" sz="2800" b="0" i="1" dirty="0" smtClean="0">
                <a:effectLst>
                  <a:outerShdw blurRad="38100" dist="38100" dir="2700000" algn="tl">
                    <a:srgbClr val="000000">
                      <a:alpha val="43137"/>
                    </a:srgbClr>
                  </a:outerShdw>
                </a:effectLst>
              </a:rPr>
              <a:t>; </a:t>
            </a:r>
            <a:r>
              <a:rPr lang="es-ES" sz="2800" i="1" dirty="0" smtClean="0">
                <a:effectLst>
                  <a:outerShdw blurRad="38100" dist="38100" dir="2700000" algn="tl">
                    <a:srgbClr val="000000">
                      <a:alpha val="43137"/>
                    </a:srgbClr>
                  </a:outerShdw>
                </a:effectLst>
              </a:rPr>
              <a:t>será </a:t>
            </a:r>
            <a:r>
              <a:rPr lang="es-ES" sz="2800" b="1" i="1" dirty="0" smtClean="0">
                <a:effectLst>
                  <a:outerShdw blurRad="38100" dist="38100" dir="2700000" algn="tl">
                    <a:srgbClr val="000000">
                      <a:alpha val="43137"/>
                    </a:srgbClr>
                  </a:outerShdw>
                </a:effectLst>
              </a:rPr>
              <a:t>equitativa, solidaria </a:t>
            </a:r>
            <a:r>
              <a:rPr lang="es-ES" sz="2800" i="1" dirty="0" smtClean="0">
                <a:effectLst>
                  <a:outerShdw blurRad="38100" dist="38100" dir="2700000" algn="tl">
                    <a:srgbClr val="000000">
                      <a:alpha val="43137"/>
                    </a:srgbClr>
                  </a:outerShdw>
                </a:effectLst>
              </a:rPr>
              <a:t>y dará prioridad al logro de un </a:t>
            </a:r>
            <a:r>
              <a:rPr lang="es-ES" sz="2800" b="1" i="1" dirty="0" smtClean="0">
                <a:effectLst>
                  <a:outerShdw blurRad="38100" dist="38100" dir="2700000" algn="tl">
                    <a:srgbClr val="000000">
                      <a:alpha val="43137"/>
                    </a:srgbClr>
                  </a:outerShdw>
                </a:effectLst>
              </a:rPr>
              <a:t>grado equivalente de desarrollo, calidad de vida e igualdad de oportunidades</a:t>
            </a:r>
            <a:r>
              <a:rPr lang="es-ES" sz="2800" i="1" dirty="0" smtClean="0">
                <a:effectLst>
                  <a:outerShdw blurRad="38100" dist="38100" dir="2700000" algn="tl">
                    <a:srgbClr val="000000">
                      <a:alpha val="43137"/>
                    </a:srgbClr>
                  </a:outerShdw>
                </a:effectLst>
              </a:rPr>
              <a:t> en todo el territorio nacional</a:t>
            </a:r>
            <a:r>
              <a:rPr lang="es-ES" sz="2800" b="0" i="1" dirty="0" smtClean="0">
                <a:effectLst>
                  <a:outerShdw blurRad="38100" dist="38100" dir="2700000" algn="tl">
                    <a:srgbClr val="000000">
                      <a:alpha val="43137"/>
                    </a:srgbClr>
                  </a:outerShdw>
                </a:effectLst>
              </a:rPr>
              <a:t>” </a:t>
            </a:r>
            <a:endParaRPr lang="es-ES" sz="2800" b="0" i="1" dirty="0">
              <a:effectLst>
                <a:outerShdw blurRad="38100" dist="38100" dir="2700000" algn="tl" rotWithShape="0">
                  <a:srgbClr val="000000">
                    <a:alpha val="43137"/>
                  </a:srgbClr>
                </a:outerShdw>
              </a:effectLst>
            </a:endParaRPr>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2</a:t>
            </a:fld>
            <a:endParaRPr lang="es-ES" dirty="0"/>
          </a:p>
        </p:txBody>
      </p:sp>
      <p:sp>
        <p:nvSpPr>
          <p:cNvPr id="5"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CONSTITUCIÓN NACIONAL  ART. 75, INC. 2</a:t>
            </a:r>
            <a:endParaRPr lang="es-ES" sz="3600" b="1"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040" y="980728"/>
            <a:ext cx="9109960" cy="5375622"/>
          </a:xfrm>
        </p:spPr>
        <p:txBody>
          <a:bodyPr>
            <a:normAutofit/>
          </a:bodyPr>
          <a:lstStyle/>
          <a:p>
            <a:pPr algn="just"/>
            <a:r>
              <a:rPr lang="es-ES" sz="2400" dirty="0" smtClean="0">
                <a:effectLst/>
              </a:rPr>
              <a:t>Es un fondo para direccionar recursos destinados a atacar la pobreza estructural de manera eficiente, con criterios objetivos de distribución.</a:t>
            </a:r>
            <a:br>
              <a:rPr lang="es-ES" sz="2400" dirty="0" smtClean="0">
                <a:effectLst/>
              </a:rPr>
            </a:br>
            <a:r>
              <a:rPr lang="es-ES" sz="2400" dirty="0" smtClean="0">
                <a:effectLst/>
              </a:rPr>
              <a:t/>
            </a:r>
            <a:br>
              <a:rPr lang="es-ES" sz="2400" dirty="0" smtClean="0">
                <a:effectLst/>
              </a:rPr>
            </a:br>
            <a:r>
              <a:rPr lang="es-ES" sz="2400" dirty="0" smtClean="0">
                <a:effectLst/>
              </a:rPr>
              <a:t>Se requiere ubicar los focos de pobreza del País por Departamentos.</a:t>
            </a:r>
            <a:br>
              <a:rPr lang="es-ES" sz="2400" dirty="0" smtClean="0">
                <a:effectLst/>
              </a:rPr>
            </a:br>
            <a:r>
              <a:rPr lang="es-ES" sz="2400" dirty="0" smtClean="0">
                <a:effectLst/>
              </a:rPr>
              <a:t/>
            </a:r>
            <a:br>
              <a:rPr lang="es-ES" sz="2400" dirty="0" smtClean="0">
                <a:effectLst/>
              </a:rPr>
            </a:br>
            <a:r>
              <a:rPr lang="es-ES" sz="2400" dirty="0" smtClean="0">
                <a:effectLst/>
              </a:rPr>
              <a:t>Se obtuvieron los datos de los 511 departamentos del  País (Censo 2001 y Censo 2010) de dos medidas censales de pobreza:</a:t>
            </a:r>
            <a:br>
              <a:rPr lang="es-ES" sz="2400" dirty="0" smtClean="0">
                <a:effectLst/>
              </a:rPr>
            </a:br>
            <a:r>
              <a:rPr lang="es-ES" sz="2400" dirty="0" smtClean="0">
                <a:effectLst/>
              </a:rPr>
              <a:t/>
            </a:r>
            <a:br>
              <a:rPr lang="es-ES" sz="2400" dirty="0" smtClean="0">
                <a:effectLst/>
              </a:rPr>
            </a:br>
            <a:r>
              <a:rPr lang="es-ES" sz="2400" dirty="0" smtClean="0">
                <a:effectLst/>
              </a:rPr>
              <a:t>	-Necesidades Básicas Insatisfechas (NBI)</a:t>
            </a:r>
            <a:br>
              <a:rPr lang="es-ES" sz="2400" dirty="0" smtClean="0">
                <a:effectLst/>
              </a:rPr>
            </a:br>
            <a:r>
              <a:rPr lang="es-ES" sz="2400" dirty="0" smtClean="0">
                <a:effectLst/>
              </a:rPr>
              <a:t>	-Privación Material de los Hogares (IPMH).</a:t>
            </a:r>
            <a:endParaRPr lang="es-ES" sz="2400" dirty="0">
              <a:effectLst/>
            </a:endParaRPr>
          </a:p>
        </p:txBody>
      </p:sp>
      <p:sp>
        <p:nvSpPr>
          <p:cNvPr id="3" name="2 Marcador de número de diapositiva"/>
          <p:cNvSpPr>
            <a:spLocks noGrp="1"/>
          </p:cNvSpPr>
          <p:nvPr>
            <p:ph type="sldNum" sz="quarter" idx="12"/>
          </p:nvPr>
        </p:nvSpPr>
        <p:spPr/>
        <p:txBody>
          <a:bodyPr/>
          <a:lstStyle/>
          <a:p>
            <a:fld id="{C382FC98-F0C7-4C5E-ACED-D4365F369A7F}" type="slidenum">
              <a:rPr lang="es-ES" smtClean="0"/>
              <a:pPr/>
              <a:t>20</a:t>
            </a:fld>
            <a:endParaRPr lang="es-ES" dirty="0"/>
          </a:p>
        </p:txBody>
      </p:sp>
      <p:sp>
        <p:nvSpPr>
          <p:cNvPr id="4"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EN QUE CONSISTE EL FONDO?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C382FC98-F0C7-4C5E-ACED-D4365F369A7F}" type="slidenum">
              <a:rPr lang="es-ES" smtClean="0"/>
              <a:pPr/>
              <a:t>21</a:t>
            </a:fld>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2094313572"/>
              </p:ext>
            </p:extLst>
          </p:nvPr>
        </p:nvGraphicFramePr>
        <p:xfrm>
          <a:off x="683568" y="1139120"/>
          <a:ext cx="7715304" cy="5170200"/>
        </p:xfrm>
        <a:graphic>
          <a:graphicData uri="http://schemas.openxmlformats.org/drawingml/2006/table">
            <a:tbl>
              <a:tblPr firstRow="1" bandRow="1">
                <a:tableStyleId>{5C22544A-7EE6-4342-B048-85BDC9FD1C3A}</a:tableStyleId>
              </a:tblPr>
              <a:tblGrid>
                <a:gridCol w="3857652"/>
                <a:gridCol w="3857652"/>
              </a:tblGrid>
              <a:tr h="530336">
                <a:tc>
                  <a:txBody>
                    <a:bodyPr/>
                    <a:lstStyle/>
                    <a:p>
                      <a:pPr algn="ctr"/>
                      <a:r>
                        <a:rPr lang="es-AR" sz="1600" dirty="0" smtClean="0"/>
                        <a:t>Criterios</a:t>
                      </a:r>
                      <a:endParaRPr lang="es-ES" sz="1600" dirty="0"/>
                    </a:p>
                  </a:txBody>
                  <a:tcPr anchor="ctr"/>
                </a:tc>
                <a:tc>
                  <a:txBody>
                    <a:bodyPr/>
                    <a:lstStyle/>
                    <a:p>
                      <a:pPr algn="ctr"/>
                      <a:r>
                        <a:rPr lang="es-AR" sz="1600" dirty="0" smtClean="0"/>
                        <a:t>Indicadores</a:t>
                      </a:r>
                      <a:endParaRPr lang="es-ES" sz="1600" dirty="0"/>
                    </a:p>
                  </a:txBody>
                  <a:tcPr anchor="ctr"/>
                </a:tc>
              </a:tr>
              <a:tr h="313843">
                <a:tc rowSpan="5">
                  <a:txBody>
                    <a:bodyPr/>
                    <a:lstStyle/>
                    <a:p>
                      <a:pPr algn="ctr"/>
                      <a:r>
                        <a:rPr lang="es-AR" sz="1600" b="1" dirty="0" smtClean="0"/>
                        <a:t>Estructurales</a:t>
                      </a:r>
                    </a:p>
                    <a:p>
                      <a:pPr algn="ctr"/>
                      <a:r>
                        <a:rPr lang="es-AR" sz="1600" b="1" dirty="0" smtClean="0"/>
                        <a:t>(30%)</a:t>
                      </a:r>
                      <a:endParaRPr lang="es-ES" sz="1600" b="1" dirty="0"/>
                    </a:p>
                  </a:txBody>
                  <a:tcPr anchor="ctr"/>
                </a:tc>
                <a:tc>
                  <a:txBody>
                    <a:bodyPr/>
                    <a:lstStyle/>
                    <a:p>
                      <a:pPr algn="ctr"/>
                      <a:r>
                        <a:rPr lang="es-AR" sz="1600" dirty="0" smtClean="0"/>
                        <a:t>Población:</a:t>
                      </a:r>
                      <a:r>
                        <a:rPr lang="es-AR" sz="1600" baseline="0" dirty="0" smtClean="0"/>
                        <a:t> 17%</a:t>
                      </a:r>
                      <a:endParaRPr lang="es-ES" sz="1600" dirty="0"/>
                    </a:p>
                  </a:txBody>
                  <a:tcPr anchor="ctr"/>
                </a:tc>
              </a:tr>
              <a:tr h="313842">
                <a:tc vMerge="1">
                  <a:txBody>
                    <a:bodyPr/>
                    <a:lstStyle/>
                    <a:p>
                      <a:endParaRPr lang="es-ES"/>
                    </a:p>
                  </a:txBody>
                  <a:tcPr/>
                </a:tc>
                <a:tc>
                  <a:txBody>
                    <a:bodyPr/>
                    <a:lstStyle/>
                    <a:p>
                      <a:pPr algn="ctr"/>
                      <a:r>
                        <a:rPr lang="es-AR" sz="1600" dirty="0" smtClean="0"/>
                        <a:t>Dispersión:</a:t>
                      </a:r>
                      <a:r>
                        <a:rPr lang="es-AR" sz="1600" baseline="0" dirty="0" smtClean="0"/>
                        <a:t> 1,5%</a:t>
                      </a:r>
                      <a:endParaRPr lang="es-ES" sz="1600" dirty="0"/>
                    </a:p>
                  </a:txBody>
                  <a:tcPr anchor="ctr"/>
                </a:tc>
              </a:tr>
              <a:tr h="313843">
                <a:tc vMerge="1">
                  <a:txBody>
                    <a:bodyPr/>
                    <a:lstStyle/>
                    <a:p>
                      <a:endParaRPr lang="es-ES"/>
                    </a:p>
                  </a:txBody>
                  <a:tcPr/>
                </a:tc>
                <a:tc>
                  <a:txBody>
                    <a:bodyPr/>
                    <a:lstStyle/>
                    <a:p>
                      <a:pPr algn="ctr"/>
                      <a:r>
                        <a:rPr lang="es-AR" sz="1600" dirty="0" smtClean="0"/>
                        <a:t>Distancia al Puerto: 1,5%</a:t>
                      </a:r>
                      <a:endParaRPr lang="es-ES" sz="1600" dirty="0"/>
                    </a:p>
                  </a:txBody>
                  <a:tcPr anchor="ctr"/>
                </a:tc>
              </a:tr>
              <a:tr h="313842">
                <a:tc vMerge="1">
                  <a:txBody>
                    <a:bodyPr/>
                    <a:lstStyle/>
                    <a:p>
                      <a:endParaRPr lang="es-ES"/>
                    </a:p>
                  </a:txBody>
                  <a:tcPr/>
                </a:tc>
                <a:tc>
                  <a:txBody>
                    <a:bodyPr/>
                    <a:lstStyle/>
                    <a:p>
                      <a:pPr algn="ctr"/>
                      <a:r>
                        <a:rPr lang="es-AR" sz="1600" dirty="0" smtClean="0"/>
                        <a:t>Tasa de Desempleo: 5%</a:t>
                      </a:r>
                      <a:endParaRPr lang="es-ES" sz="1600" dirty="0"/>
                    </a:p>
                  </a:txBody>
                  <a:tcPr anchor="ctr"/>
                </a:tc>
              </a:tr>
              <a:tr h="313843">
                <a:tc vMerge="1">
                  <a:txBody>
                    <a:bodyPr/>
                    <a:lstStyle/>
                    <a:p>
                      <a:endParaRPr lang="es-ES"/>
                    </a:p>
                  </a:txBody>
                  <a:tcPr/>
                </a:tc>
                <a:tc>
                  <a:txBody>
                    <a:bodyPr/>
                    <a:lstStyle/>
                    <a:p>
                      <a:pPr algn="ctr"/>
                      <a:r>
                        <a:rPr lang="es-AR" sz="1600" dirty="0" smtClean="0"/>
                        <a:t>Pobreza por Ingresos: 5%</a:t>
                      </a:r>
                      <a:endParaRPr lang="es-ES" sz="1600" dirty="0"/>
                    </a:p>
                  </a:txBody>
                  <a:tcPr anchor="ctr"/>
                </a:tc>
              </a:tr>
              <a:tr h="426946">
                <a:tc rowSpan="4">
                  <a:txBody>
                    <a:bodyPr/>
                    <a:lstStyle/>
                    <a:p>
                      <a:pPr algn="ctr"/>
                      <a:r>
                        <a:rPr lang="es-AR" sz="1600" b="1" dirty="0" smtClean="0"/>
                        <a:t>Desarrollo</a:t>
                      </a:r>
                    </a:p>
                    <a:p>
                      <a:pPr algn="ctr"/>
                      <a:r>
                        <a:rPr lang="es-AR" sz="1600" b="1" dirty="0" smtClean="0"/>
                        <a:t>(65%)</a:t>
                      </a:r>
                      <a:endParaRPr lang="es-ES" sz="1600" b="1" dirty="0"/>
                    </a:p>
                  </a:txBody>
                  <a:tcPr anchor="ctr"/>
                </a:tc>
                <a:tc>
                  <a:txBody>
                    <a:bodyPr/>
                    <a:lstStyle/>
                    <a:p>
                      <a:pPr algn="ctr"/>
                      <a:r>
                        <a:rPr lang="es-AR" sz="1600" dirty="0" smtClean="0"/>
                        <a:t>Población</a:t>
                      </a:r>
                      <a:r>
                        <a:rPr lang="es-AR" sz="1600" baseline="0" dirty="0" smtClean="0"/>
                        <a:t> con NBI: 16,25%</a:t>
                      </a:r>
                      <a:endParaRPr lang="es-ES" sz="1600" dirty="0"/>
                    </a:p>
                  </a:txBody>
                  <a:tcPr anchor="ctr"/>
                </a:tc>
              </a:tr>
              <a:tr h="428628">
                <a:tc vMerge="1">
                  <a:txBody>
                    <a:bodyPr/>
                    <a:lstStyle/>
                    <a:p>
                      <a:endParaRPr lang="es-ES"/>
                    </a:p>
                  </a:txBody>
                  <a:tcPr/>
                </a:tc>
                <a:tc>
                  <a:txBody>
                    <a:bodyPr/>
                    <a:lstStyle/>
                    <a:p>
                      <a:pPr algn="ctr"/>
                      <a:r>
                        <a:rPr lang="es-AR" sz="1600" dirty="0" smtClean="0"/>
                        <a:t>Incidencia</a:t>
                      </a:r>
                      <a:r>
                        <a:rPr lang="es-AR" sz="1600" baseline="0" dirty="0" smtClean="0"/>
                        <a:t> IPMH: 16,25%</a:t>
                      </a:r>
                      <a:endParaRPr lang="es-ES" sz="1600" dirty="0"/>
                    </a:p>
                  </a:txBody>
                  <a:tcPr anchor="ctr"/>
                </a:tc>
              </a:tr>
              <a:tr h="357190">
                <a:tc vMerge="1">
                  <a:txBody>
                    <a:bodyPr/>
                    <a:lstStyle/>
                    <a:p>
                      <a:endParaRPr lang="es-ES"/>
                    </a:p>
                  </a:txBody>
                  <a:tcPr/>
                </a:tc>
                <a:tc>
                  <a:txBody>
                    <a:bodyPr/>
                    <a:lstStyle/>
                    <a:p>
                      <a:pPr algn="ctr"/>
                      <a:r>
                        <a:rPr lang="es-AR" sz="1600" dirty="0" smtClean="0"/>
                        <a:t>Intensidad IPMH: 16,25%</a:t>
                      </a:r>
                      <a:endParaRPr lang="es-ES" sz="1600" dirty="0"/>
                    </a:p>
                  </a:txBody>
                  <a:tcPr anchor="ctr"/>
                </a:tc>
              </a:tr>
              <a:tr h="348620">
                <a:tc vMerge="1">
                  <a:txBody>
                    <a:bodyPr/>
                    <a:lstStyle/>
                    <a:p>
                      <a:endParaRPr lang="es-ES"/>
                    </a:p>
                  </a:txBody>
                  <a:tcPr/>
                </a:tc>
                <a:tc>
                  <a:txBody>
                    <a:bodyPr/>
                    <a:lstStyle/>
                    <a:p>
                      <a:pPr algn="ctr"/>
                      <a:r>
                        <a:rPr lang="es-AR" sz="1600" dirty="0" smtClean="0"/>
                        <a:t>Razón de Prevalencia IPMH: 16,25%</a:t>
                      </a:r>
                      <a:endParaRPr lang="es-ES" sz="1600" dirty="0"/>
                    </a:p>
                  </a:txBody>
                  <a:tcPr anchor="ctr"/>
                </a:tc>
              </a:tr>
              <a:tr h="523071">
                <a:tc>
                  <a:txBody>
                    <a:bodyPr/>
                    <a:lstStyle/>
                    <a:p>
                      <a:pPr algn="ctr"/>
                      <a:r>
                        <a:rPr lang="es-AR" sz="1600" b="1" dirty="0" smtClean="0"/>
                        <a:t>Eficiencia</a:t>
                      </a:r>
                    </a:p>
                    <a:p>
                      <a:pPr algn="ctr"/>
                      <a:r>
                        <a:rPr lang="es-AR" sz="1600" b="1" dirty="0" smtClean="0"/>
                        <a:t>(5%)</a:t>
                      </a:r>
                      <a:endParaRPr lang="es-ES" sz="1600" b="1" dirty="0"/>
                    </a:p>
                  </a:txBody>
                  <a:tcPr anchor="ctr"/>
                </a:tc>
                <a:tc>
                  <a:txBody>
                    <a:bodyPr/>
                    <a:lstStyle/>
                    <a:p>
                      <a:pPr algn="ctr"/>
                      <a:r>
                        <a:rPr lang="es-AR" sz="1600" dirty="0" smtClean="0"/>
                        <a:t>Cbio Rel Rec Trib Propios sobre el Cbio</a:t>
                      </a:r>
                      <a:r>
                        <a:rPr lang="es-AR" sz="1600" baseline="0" dirty="0" smtClean="0"/>
                        <a:t> Rel Rec Copart, ponderado por la relación entre la Copart de la Pcia sobre la Copart Total.</a:t>
                      </a:r>
                      <a:endParaRPr lang="es-ES" sz="1600" dirty="0"/>
                    </a:p>
                  </a:txBody>
                  <a:tcPr anchor="ctr"/>
                </a:tc>
              </a:tr>
              <a:tr h="523071">
                <a:tc>
                  <a:txBody>
                    <a:bodyPr/>
                    <a:lstStyle/>
                    <a:p>
                      <a:pPr algn="ctr"/>
                      <a:r>
                        <a:rPr lang="es-AR" sz="1600" b="1" dirty="0" smtClean="0"/>
                        <a:t>Convergencia sobre Fondos Estructurales</a:t>
                      </a:r>
                    </a:p>
                  </a:txBody>
                  <a:tcPr anchor="ctr"/>
                </a:tc>
                <a:tc>
                  <a:txBody>
                    <a:bodyPr/>
                    <a:lstStyle/>
                    <a:p>
                      <a:pPr algn="ctr"/>
                      <a:r>
                        <a:rPr lang="es-AR" sz="1600" dirty="0" smtClean="0"/>
                        <a:t>Inversa del Salario Promedio de la Ocupación Principal</a:t>
                      </a:r>
                      <a:r>
                        <a:rPr lang="es-AR" sz="1600" baseline="0" dirty="0" smtClean="0"/>
                        <a:t> de los Asalariados</a:t>
                      </a:r>
                      <a:endParaRPr lang="es-ES" sz="1600" dirty="0"/>
                    </a:p>
                  </a:txBody>
                  <a:tcPr anchor="ctr"/>
                </a:tc>
              </a:tr>
            </a:tbl>
          </a:graphicData>
        </a:graphic>
      </p:graphicFrame>
      <p:sp>
        <p:nvSpPr>
          <p:cNvPr id="5"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CRITERIOS DE DISTRIBUCION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357430"/>
            <a:ext cx="8229600" cy="2000264"/>
          </a:xfrm>
        </p:spPr>
        <p:txBody>
          <a:bodyPr>
            <a:noAutofit/>
          </a:bodyPr>
          <a:lstStyle/>
          <a:p>
            <a:pPr algn="ctr"/>
            <a:r>
              <a:rPr lang="es-ES" sz="6600" b="1" dirty="0" smtClean="0"/>
              <a:t>EJERCICIO DE DISTRIBUCIÓN DE UN FONDO DE 5.000M </a:t>
            </a:r>
            <a:endParaRPr lang="es-ES" sz="6600" b="1" dirty="0"/>
          </a:p>
        </p:txBody>
      </p:sp>
      <p:sp>
        <p:nvSpPr>
          <p:cNvPr id="3" name="2 Marcador de número de diapositiva"/>
          <p:cNvSpPr>
            <a:spLocks noGrp="1"/>
          </p:cNvSpPr>
          <p:nvPr>
            <p:ph type="sldNum" sz="quarter" idx="12"/>
          </p:nvPr>
        </p:nvSpPr>
        <p:spPr/>
        <p:txBody>
          <a:bodyPr/>
          <a:lstStyle/>
          <a:p>
            <a:fld id="{C382FC98-F0C7-4C5E-ACED-D4365F369A7F}" type="slidenum">
              <a:rPr lang="es-ES" smtClean="0"/>
              <a:pPr/>
              <a:t>22</a:t>
            </a:fld>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C382FC98-F0C7-4C5E-ACED-D4365F369A7F}" type="slidenum">
              <a:rPr lang="es-ES" smtClean="0"/>
              <a:pPr/>
              <a:t>23</a:t>
            </a:fld>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462825652"/>
              </p:ext>
            </p:extLst>
          </p:nvPr>
        </p:nvGraphicFramePr>
        <p:xfrm>
          <a:off x="357158" y="642918"/>
          <a:ext cx="8501122" cy="5873169"/>
        </p:xfrm>
        <a:graphic>
          <a:graphicData uri="http://schemas.openxmlformats.org/drawingml/2006/table">
            <a:tbl>
              <a:tblPr firstRow="1" bandRow="1">
                <a:tableStyleId>{35758FB7-9AC5-4552-8A53-C91805E547FA}</a:tableStyleId>
              </a:tblPr>
              <a:tblGrid>
                <a:gridCol w="2428892"/>
                <a:gridCol w="2059902"/>
                <a:gridCol w="2006164"/>
                <a:gridCol w="2006164"/>
              </a:tblGrid>
              <a:tr h="527699">
                <a:tc>
                  <a:txBody>
                    <a:bodyPr/>
                    <a:lstStyle/>
                    <a:p>
                      <a:pPr algn="ctr" fontAlgn="ctr"/>
                      <a:r>
                        <a:rPr lang="es-ES" sz="1600" b="1" u="none" strike="noStrike" dirty="0" smtClean="0">
                          <a:effectLst/>
                          <a:latin typeface="+mn-lt"/>
                        </a:rPr>
                        <a:t>PROVINCIA</a:t>
                      </a:r>
                      <a:endParaRPr lang="es-ES" sz="1600" b="1" i="0" u="none" strike="noStrike" dirty="0">
                        <a:solidFill>
                          <a:srgbClr val="000000"/>
                        </a:solidFill>
                        <a:effectLst/>
                        <a:latin typeface="+mn-lt"/>
                      </a:endParaRPr>
                    </a:p>
                  </a:txBody>
                  <a:tcPr marL="0" marR="0" marT="0" marB="0" anchor="ctr"/>
                </a:tc>
                <a:tc>
                  <a:txBody>
                    <a:bodyPr/>
                    <a:lstStyle/>
                    <a:p>
                      <a:pPr algn="ctr" fontAlgn="ctr"/>
                      <a:r>
                        <a:rPr lang="es-ES" sz="1600" b="1" u="none" strike="noStrike" dirty="0" smtClean="0">
                          <a:effectLst/>
                          <a:latin typeface="+mn-lt"/>
                        </a:rPr>
                        <a:t>FONDO TOTAL</a:t>
                      </a:r>
                      <a:endParaRPr lang="es-ES" sz="1600" b="1" i="0" u="none" strike="noStrike" dirty="0">
                        <a:solidFill>
                          <a:srgbClr val="000000"/>
                        </a:solidFill>
                        <a:effectLst/>
                        <a:latin typeface="+mn-lt"/>
                      </a:endParaRPr>
                    </a:p>
                  </a:txBody>
                  <a:tcPr marL="0" marR="0" marT="0" marB="0" anchor="ctr"/>
                </a:tc>
                <a:tc>
                  <a:txBody>
                    <a:bodyPr/>
                    <a:lstStyle/>
                    <a:p>
                      <a:pPr algn="ctr" fontAlgn="ctr"/>
                      <a:r>
                        <a:rPr lang="es-ES" sz="1600" b="1" u="none" strike="noStrike" dirty="0" smtClean="0">
                          <a:effectLst/>
                          <a:latin typeface="+mn-lt"/>
                        </a:rPr>
                        <a:t>POBLACIÓN</a:t>
                      </a:r>
                      <a:endParaRPr lang="es-ES" sz="1600" b="1" i="0" u="none" strike="noStrike" dirty="0">
                        <a:solidFill>
                          <a:srgbClr val="000000"/>
                        </a:solidFill>
                        <a:effectLst/>
                        <a:latin typeface="+mn-lt"/>
                      </a:endParaRPr>
                    </a:p>
                  </a:txBody>
                  <a:tcPr marL="0" marR="0" marT="0" marB="0" anchor="ctr"/>
                </a:tc>
                <a:tc>
                  <a:txBody>
                    <a:bodyPr/>
                    <a:lstStyle/>
                    <a:p>
                      <a:pPr algn="ctr" fontAlgn="ctr"/>
                      <a:r>
                        <a:rPr lang="es-ES" sz="1600" b="1" u="none" strike="noStrike" dirty="0" smtClean="0">
                          <a:effectLst/>
                          <a:latin typeface="+mn-lt"/>
                        </a:rPr>
                        <a:t>FONDO PER CAP. POR PROV.</a:t>
                      </a:r>
                      <a:endParaRPr lang="es-ES" sz="1600" b="1" i="0" u="none" strike="noStrike" dirty="0">
                        <a:solidFill>
                          <a:srgbClr val="000000"/>
                        </a:solidFill>
                        <a:effectLst/>
                        <a:latin typeface="+mn-lt"/>
                      </a:endParaRPr>
                    </a:p>
                  </a:txBody>
                  <a:tcPr marL="0" marR="0" marT="0" marB="0" anchor="ctr"/>
                </a:tc>
              </a:tr>
              <a:tr h="212724">
                <a:tc>
                  <a:txBody>
                    <a:bodyPr/>
                    <a:lstStyle/>
                    <a:p>
                      <a:pPr marL="180000" algn="l" fontAlgn="b"/>
                      <a:r>
                        <a:rPr lang="es-ES" sz="1400" b="0" i="0" u="none" strike="noStrike" dirty="0">
                          <a:solidFill>
                            <a:srgbClr val="000000"/>
                          </a:solidFill>
                          <a:effectLst/>
                          <a:latin typeface="+mn-lt"/>
                        </a:rPr>
                        <a:t>Formosa</a:t>
                      </a:r>
                    </a:p>
                  </a:txBody>
                  <a:tcPr marL="0" marR="0" marT="0" marB="0" anchor="b"/>
                </a:tc>
                <a:tc>
                  <a:txBody>
                    <a:bodyPr/>
                    <a:lstStyle/>
                    <a:p>
                      <a:pPr algn="ctr" fontAlgn="b"/>
                      <a:r>
                        <a:rPr lang="es-ES" sz="1400" b="0" i="0" u="none" strike="noStrike" dirty="0">
                          <a:solidFill>
                            <a:srgbClr val="000000"/>
                          </a:solidFill>
                          <a:effectLst/>
                          <a:latin typeface="+mn-lt"/>
                        </a:rPr>
                        <a:t>$ 124.251.431,97</a:t>
                      </a:r>
                    </a:p>
                  </a:txBody>
                  <a:tcPr marL="0" marR="0" marT="0" marB="0" anchor="b"/>
                </a:tc>
                <a:tc>
                  <a:txBody>
                    <a:bodyPr/>
                    <a:lstStyle/>
                    <a:p>
                      <a:pPr algn="ctr" fontAlgn="b"/>
                      <a:r>
                        <a:rPr lang="es-ES" sz="1400" b="0" i="0" u="none" strike="noStrike" dirty="0">
                          <a:solidFill>
                            <a:srgbClr val="000000"/>
                          </a:solidFill>
                          <a:effectLst/>
                          <a:latin typeface="+mn-lt"/>
                        </a:rPr>
                        <a:t>$ 530.162,00</a:t>
                      </a:r>
                    </a:p>
                  </a:txBody>
                  <a:tcPr marL="0" marR="0" marT="0" marB="0" anchor="b"/>
                </a:tc>
                <a:tc>
                  <a:txBody>
                    <a:bodyPr/>
                    <a:lstStyle/>
                    <a:p>
                      <a:pPr algn="ctr" fontAlgn="b"/>
                      <a:r>
                        <a:rPr lang="es-ES" sz="1400" b="0" i="0" u="none" strike="noStrike" dirty="0">
                          <a:solidFill>
                            <a:srgbClr val="000000"/>
                          </a:solidFill>
                          <a:effectLst/>
                          <a:latin typeface="+mn-lt"/>
                        </a:rPr>
                        <a:t>$ 234,37</a:t>
                      </a:r>
                    </a:p>
                  </a:txBody>
                  <a:tcPr marL="0" marR="0" marT="0" marB="0" anchor="b"/>
                </a:tc>
              </a:tr>
              <a:tr h="212724">
                <a:tc>
                  <a:txBody>
                    <a:bodyPr/>
                    <a:lstStyle/>
                    <a:p>
                      <a:pPr marL="180000" algn="l" fontAlgn="b"/>
                      <a:r>
                        <a:rPr lang="es-ES" sz="1400" b="0" i="0" u="none" strike="noStrike" dirty="0">
                          <a:solidFill>
                            <a:srgbClr val="000000"/>
                          </a:solidFill>
                          <a:effectLst/>
                          <a:latin typeface="+mn-lt"/>
                        </a:rPr>
                        <a:t>Santiago del Estero</a:t>
                      </a:r>
                    </a:p>
                  </a:txBody>
                  <a:tcPr marL="0" marR="0" marT="0" marB="0" anchor="b"/>
                </a:tc>
                <a:tc>
                  <a:txBody>
                    <a:bodyPr/>
                    <a:lstStyle/>
                    <a:p>
                      <a:pPr algn="ctr" fontAlgn="b"/>
                      <a:r>
                        <a:rPr lang="es-ES" sz="1400" b="0" i="0" u="none" strike="noStrike" dirty="0">
                          <a:solidFill>
                            <a:srgbClr val="000000"/>
                          </a:solidFill>
                          <a:effectLst/>
                          <a:latin typeface="+mn-lt"/>
                        </a:rPr>
                        <a:t>$ 195.739.504,25</a:t>
                      </a:r>
                    </a:p>
                  </a:txBody>
                  <a:tcPr marL="0" marR="0" marT="0" marB="0" anchor="b"/>
                </a:tc>
                <a:tc>
                  <a:txBody>
                    <a:bodyPr/>
                    <a:lstStyle/>
                    <a:p>
                      <a:pPr algn="ctr" fontAlgn="b"/>
                      <a:r>
                        <a:rPr lang="es-ES" sz="1400" b="0" i="0" u="none" strike="noStrike" dirty="0">
                          <a:solidFill>
                            <a:srgbClr val="000000"/>
                          </a:solidFill>
                          <a:effectLst/>
                          <a:latin typeface="+mn-lt"/>
                        </a:rPr>
                        <a:t>$ 874.006,00</a:t>
                      </a:r>
                    </a:p>
                  </a:txBody>
                  <a:tcPr marL="0" marR="0" marT="0" marB="0" anchor="b"/>
                </a:tc>
                <a:tc>
                  <a:txBody>
                    <a:bodyPr/>
                    <a:lstStyle/>
                    <a:p>
                      <a:pPr algn="ctr" fontAlgn="b"/>
                      <a:r>
                        <a:rPr lang="es-ES" sz="1400" b="0" i="0" u="none" strike="noStrike" dirty="0">
                          <a:solidFill>
                            <a:srgbClr val="000000"/>
                          </a:solidFill>
                          <a:effectLst/>
                          <a:latin typeface="+mn-lt"/>
                        </a:rPr>
                        <a:t>$ 223,96</a:t>
                      </a:r>
                    </a:p>
                  </a:txBody>
                  <a:tcPr marL="0" marR="0" marT="0" marB="0" anchor="b"/>
                </a:tc>
              </a:tr>
              <a:tr h="212724">
                <a:tc>
                  <a:txBody>
                    <a:bodyPr/>
                    <a:lstStyle/>
                    <a:p>
                      <a:pPr marL="180000" algn="l" fontAlgn="b"/>
                      <a:r>
                        <a:rPr lang="es-ES" sz="1400" b="0" i="0" u="none" strike="noStrike" dirty="0">
                          <a:solidFill>
                            <a:srgbClr val="000000"/>
                          </a:solidFill>
                          <a:effectLst/>
                          <a:latin typeface="+mn-lt"/>
                        </a:rPr>
                        <a:t>Chaco</a:t>
                      </a:r>
                    </a:p>
                  </a:txBody>
                  <a:tcPr marL="0" marR="0" marT="0" marB="0" anchor="b"/>
                </a:tc>
                <a:tc>
                  <a:txBody>
                    <a:bodyPr/>
                    <a:lstStyle/>
                    <a:p>
                      <a:pPr algn="ctr" fontAlgn="b"/>
                      <a:r>
                        <a:rPr lang="es-ES" sz="1400" b="0" i="0" u="none" strike="noStrike" dirty="0">
                          <a:solidFill>
                            <a:srgbClr val="000000"/>
                          </a:solidFill>
                          <a:effectLst/>
                          <a:latin typeface="+mn-lt"/>
                        </a:rPr>
                        <a:t>$ 246.602.298,15</a:t>
                      </a:r>
                    </a:p>
                  </a:txBody>
                  <a:tcPr marL="0" marR="0" marT="0" marB="0" anchor="b"/>
                </a:tc>
                <a:tc>
                  <a:txBody>
                    <a:bodyPr/>
                    <a:lstStyle/>
                    <a:p>
                      <a:pPr algn="ctr" fontAlgn="b"/>
                      <a:r>
                        <a:rPr lang="es-ES" sz="1400" b="0" i="0" u="none" strike="noStrike" dirty="0">
                          <a:solidFill>
                            <a:srgbClr val="000000"/>
                          </a:solidFill>
                          <a:effectLst/>
                          <a:latin typeface="+mn-lt"/>
                        </a:rPr>
                        <a:t>$ 1.055.259,00</a:t>
                      </a:r>
                    </a:p>
                  </a:txBody>
                  <a:tcPr marL="0" marR="0" marT="0" marB="0" anchor="b"/>
                </a:tc>
                <a:tc>
                  <a:txBody>
                    <a:bodyPr/>
                    <a:lstStyle/>
                    <a:p>
                      <a:pPr algn="ctr" fontAlgn="b"/>
                      <a:r>
                        <a:rPr lang="es-ES" sz="1400" b="0" i="0" u="none" strike="noStrike" dirty="0">
                          <a:solidFill>
                            <a:srgbClr val="000000"/>
                          </a:solidFill>
                          <a:effectLst/>
                          <a:latin typeface="+mn-lt"/>
                        </a:rPr>
                        <a:t>$ 233,69</a:t>
                      </a:r>
                    </a:p>
                  </a:txBody>
                  <a:tcPr marL="0" marR="0" marT="0" marB="0" anchor="b"/>
                </a:tc>
              </a:tr>
              <a:tr h="212724">
                <a:tc>
                  <a:txBody>
                    <a:bodyPr/>
                    <a:lstStyle/>
                    <a:p>
                      <a:pPr marL="180000" algn="l" fontAlgn="b"/>
                      <a:r>
                        <a:rPr lang="es-ES" sz="1400" b="0" i="0" u="none" strike="noStrike" dirty="0">
                          <a:solidFill>
                            <a:srgbClr val="000000"/>
                          </a:solidFill>
                          <a:effectLst/>
                          <a:latin typeface="+mn-lt"/>
                        </a:rPr>
                        <a:t>Jujuy</a:t>
                      </a:r>
                    </a:p>
                  </a:txBody>
                  <a:tcPr marL="0" marR="0" marT="0" marB="0" anchor="b"/>
                </a:tc>
                <a:tc>
                  <a:txBody>
                    <a:bodyPr/>
                    <a:lstStyle/>
                    <a:p>
                      <a:pPr algn="ctr" fontAlgn="b"/>
                      <a:r>
                        <a:rPr lang="es-ES" sz="1400" b="0" i="0" u="none" strike="noStrike" dirty="0">
                          <a:solidFill>
                            <a:srgbClr val="000000"/>
                          </a:solidFill>
                          <a:effectLst/>
                          <a:latin typeface="+mn-lt"/>
                        </a:rPr>
                        <a:t>$ 138.206.230,35</a:t>
                      </a:r>
                    </a:p>
                  </a:txBody>
                  <a:tcPr marL="0" marR="0" marT="0" marB="0" anchor="b"/>
                </a:tc>
                <a:tc>
                  <a:txBody>
                    <a:bodyPr/>
                    <a:lstStyle/>
                    <a:p>
                      <a:pPr algn="ctr" fontAlgn="b"/>
                      <a:r>
                        <a:rPr lang="es-ES" sz="1400" b="0" i="0" u="none" strike="noStrike" dirty="0">
                          <a:solidFill>
                            <a:srgbClr val="000000"/>
                          </a:solidFill>
                          <a:effectLst/>
                          <a:latin typeface="+mn-lt"/>
                        </a:rPr>
                        <a:t>$ 673.307,00</a:t>
                      </a:r>
                    </a:p>
                  </a:txBody>
                  <a:tcPr marL="0" marR="0" marT="0" marB="0" anchor="b"/>
                </a:tc>
                <a:tc>
                  <a:txBody>
                    <a:bodyPr/>
                    <a:lstStyle/>
                    <a:p>
                      <a:pPr algn="ctr" fontAlgn="b"/>
                      <a:r>
                        <a:rPr lang="es-ES" sz="1400" b="0" i="0" u="none" strike="noStrike" dirty="0">
                          <a:solidFill>
                            <a:srgbClr val="000000"/>
                          </a:solidFill>
                          <a:effectLst/>
                          <a:latin typeface="+mn-lt"/>
                        </a:rPr>
                        <a:t>$ 205,26</a:t>
                      </a:r>
                    </a:p>
                  </a:txBody>
                  <a:tcPr marL="0" marR="0" marT="0" marB="0" anchor="b"/>
                </a:tc>
              </a:tr>
              <a:tr h="212724">
                <a:tc>
                  <a:txBody>
                    <a:bodyPr/>
                    <a:lstStyle/>
                    <a:p>
                      <a:pPr marL="180000" algn="l" fontAlgn="b"/>
                      <a:r>
                        <a:rPr lang="es-ES" sz="1400" b="0" i="0" u="none" strike="noStrike" dirty="0">
                          <a:solidFill>
                            <a:srgbClr val="000000"/>
                          </a:solidFill>
                          <a:effectLst/>
                          <a:latin typeface="+mn-lt"/>
                        </a:rPr>
                        <a:t>Misiones</a:t>
                      </a:r>
                    </a:p>
                  </a:txBody>
                  <a:tcPr marL="0" marR="0" marT="0" marB="0" anchor="b"/>
                </a:tc>
                <a:tc>
                  <a:txBody>
                    <a:bodyPr/>
                    <a:lstStyle/>
                    <a:p>
                      <a:pPr algn="ctr" fontAlgn="b"/>
                      <a:r>
                        <a:rPr lang="es-ES" sz="1400" b="0" i="0" u="none" strike="noStrike" dirty="0">
                          <a:solidFill>
                            <a:srgbClr val="000000"/>
                          </a:solidFill>
                          <a:effectLst/>
                          <a:latin typeface="+mn-lt"/>
                        </a:rPr>
                        <a:t>$ 219.591.408,08</a:t>
                      </a:r>
                    </a:p>
                  </a:txBody>
                  <a:tcPr marL="0" marR="0" marT="0" marB="0" anchor="b"/>
                </a:tc>
                <a:tc>
                  <a:txBody>
                    <a:bodyPr/>
                    <a:lstStyle/>
                    <a:p>
                      <a:pPr algn="ctr" fontAlgn="b"/>
                      <a:r>
                        <a:rPr lang="es-ES" sz="1400" b="0" i="0" u="none" strike="noStrike" dirty="0">
                          <a:solidFill>
                            <a:srgbClr val="000000"/>
                          </a:solidFill>
                          <a:effectLst/>
                          <a:latin typeface="+mn-lt"/>
                        </a:rPr>
                        <a:t>$ 1.101.593,00</a:t>
                      </a:r>
                    </a:p>
                  </a:txBody>
                  <a:tcPr marL="0" marR="0" marT="0" marB="0" anchor="b"/>
                </a:tc>
                <a:tc>
                  <a:txBody>
                    <a:bodyPr/>
                    <a:lstStyle/>
                    <a:p>
                      <a:pPr algn="ctr" fontAlgn="b"/>
                      <a:r>
                        <a:rPr lang="es-ES" sz="1400" b="0" i="0" u="none" strike="noStrike" dirty="0">
                          <a:solidFill>
                            <a:srgbClr val="000000"/>
                          </a:solidFill>
                          <a:effectLst/>
                          <a:latin typeface="+mn-lt"/>
                        </a:rPr>
                        <a:t>$ 199,34</a:t>
                      </a:r>
                    </a:p>
                  </a:txBody>
                  <a:tcPr marL="0" marR="0" marT="0" marB="0" anchor="b"/>
                </a:tc>
              </a:tr>
              <a:tr h="212724">
                <a:tc>
                  <a:txBody>
                    <a:bodyPr/>
                    <a:lstStyle/>
                    <a:p>
                      <a:pPr marL="180000" algn="l" fontAlgn="b"/>
                      <a:r>
                        <a:rPr lang="es-ES" sz="1400" b="1" i="0" u="none" strike="noStrike" dirty="0">
                          <a:solidFill>
                            <a:srgbClr val="000000"/>
                          </a:solidFill>
                          <a:effectLst/>
                          <a:latin typeface="+mn-lt"/>
                        </a:rPr>
                        <a:t>Salta</a:t>
                      </a:r>
                    </a:p>
                  </a:txBody>
                  <a:tcPr marL="0" marR="0" marT="0" marB="0" anchor="b"/>
                </a:tc>
                <a:tc>
                  <a:txBody>
                    <a:bodyPr/>
                    <a:lstStyle/>
                    <a:p>
                      <a:pPr algn="ctr" fontAlgn="b"/>
                      <a:r>
                        <a:rPr lang="es-ES" sz="1400" b="1" i="0" u="none" strike="noStrike" dirty="0">
                          <a:solidFill>
                            <a:srgbClr val="000000"/>
                          </a:solidFill>
                          <a:effectLst/>
                          <a:latin typeface="+mn-lt"/>
                        </a:rPr>
                        <a:t>$ 256.159.686,31</a:t>
                      </a:r>
                    </a:p>
                  </a:txBody>
                  <a:tcPr marL="0" marR="0" marT="0" marB="0" anchor="b"/>
                </a:tc>
                <a:tc>
                  <a:txBody>
                    <a:bodyPr/>
                    <a:lstStyle/>
                    <a:p>
                      <a:pPr algn="ctr" fontAlgn="b"/>
                      <a:r>
                        <a:rPr lang="es-ES" sz="1400" b="1" i="0" u="none" strike="noStrike" dirty="0">
                          <a:solidFill>
                            <a:srgbClr val="000000"/>
                          </a:solidFill>
                          <a:effectLst/>
                          <a:latin typeface="+mn-lt"/>
                        </a:rPr>
                        <a:t>$ 1.214.441,00</a:t>
                      </a:r>
                    </a:p>
                  </a:txBody>
                  <a:tcPr marL="0" marR="0" marT="0" marB="0" anchor="b"/>
                </a:tc>
                <a:tc>
                  <a:txBody>
                    <a:bodyPr/>
                    <a:lstStyle/>
                    <a:p>
                      <a:pPr algn="ctr" fontAlgn="b"/>
                      <a:r>
                        <a:rPr lang="es-ES" sz="1400" b="1" i="0" u="none" strike="noStrike" dirty="0">
                          <a:solidFill>
                            <a:srgbClr val="000000"/>
                          </a:solidFill>
                          <a:effectLst/>
                          <a:latin typeface="+mn-lt"/>
                        </a:rPr>
                        <a:t>$ 210,93</a:t>
                      </a:r>
                    </a:p>
                  </a:txBody>
                  <a:tcPr marL="0" marR="0" marT="0" marB="0" anchor="b"/>
                </a:tc>
              </a:tr>
              <a:tr h="212724">
                <a:tc>
                  <a:txBody>
                    <a:bodyPr/>
                    <a:lstStyle/>
                    <a:p>
                      <a:pPr marL="180000" algn="l" fontAlgn="b"/>
                      <a:r>
                        <a:rPr lang="es-ES" sz="1400" b="0" i="0" u="none" strike="noStrike" dirty="0">
                          <a:solidFill>
                            <a:srgbClr val="000000"/>
                          </a:solidFill>
                          <a:effectLst/>
                          <a:latin typeface="+mn-lt"/>
                        </a:rPr>
                        <a:t>Tucumán</a:t>
                      </a:r>
                    </a:p>
                  </a:txBody>
                  <a:tcPr marL="0" marR="0" marT="0" marB="0" anchor="b"/>
                </a:tc>
                <a:tc>
                  <a:txBody>
                    <a:bodyPr/>
                    <a:lstStyle/>
                    <a:p>
                      <a:pPr algn="ctr" fontAlgn="b"/>
                      <a:r>
                        <a:rPr lang="es-ES" sz="1400" b="0" i="0" u="none" strike="noStrike" dirty="0">
                          <a:solidFill>
                            <a:srgbClr val="000000"/>
                          </a:solidFill>
                          <a:effectLst/>
                          <a:latin typeface="+mn-lt"/>
                        </a:rPr>
                        <a:t>$ 362.542.644,12</a:t>
                      </a:r>
                    </a:p>
                  </a:txBody>
                  <a:tcPr marL="0" marR="0" marT="0" marB="0" anchor="b"/>
                </a:tc>
                <a:tc>
                  <a:txBody>
                    <a:bodyPr/>
                    <a:lstStyle/>
                    <a:p>
                      <a:pPr algn="ctr" fontAlgn="b"/>
                      <a:r>
                        <a:rPr lang="es-ES" sz="1400" b="0" i="0" u="none" strike="noStrike" dirty="0">
                          <a:solidFill>
                            <a:srgbClr val="000000"/>
                          </a:solidFill>
                          <a:effectLst/>
                          <a:latin typeface="+mn-lt"/>
                        </a:rPr>
                        <a:t>$ 1.448.188,00</a:t>
                      </a:r>
                    </a:p>
                  </a:txBody>
                  <a:tcPr marL="0" marR="0" marT="0" marB="0" anchor="b"/>
                </a:tc>
                <a:tc>
                  <a:txBody>
                    <a:bodyPr/>
                    <a:lstStyle/>
                    <a:p>
                      <a:pPr algn="ctr" fontAlgn="b"/>
                      <a:r>
                        <a:rPr lang="es-ES" sz="1400" b="0" i="0" u="none" strike="noStrike" dirty="0">
                          <a:solidFill>
                            <a:srgbClr val="000000"/>
                          </a:solidFill>
                          <a:effectLst/>
                          <a:latin typeface="+mn-lt"/>
                        </a:rPr>
                        <a:t>$ 250,34</a:t>
                      </a:r>
                    </a:p>
                  </a:txBody>
                  <a:tcPr marL="0" marR="0" marT="0" marB="0" anchor="b"/>
                </a:tc>
              </a:tr>
              <a:tr h="212724">
                <a:tc>
                  <a:txBody>
                    <a:bodyPr/>
                    <a:lstStyle/>
                    <a:p>
                      <a:pPr marL="180000" algn="l" fontAlgn="b"/>
                      <a:r>
                        <a:rPr lang="es-ES" sz="1400" b="0" i="0" u="none" strike="noStrike" dirty="0">
                          <a:solidFill>
                            <a:srgbClr val="000000"/>
                          </a:solidFill>
                          <a:effectLst/>
                          <a:latin typeface="+mn-lt"/>
                        </a:rPr>
                        <a:t>Corrientes</a:t>
                      </a:r>
                    </a:p>
                  </a:txBody>
                  <a:tcPr marL="0" marR="0" marT="0" marB="0" anchor="b"/>
                </a:tc>
                <a:tc>
                  <a:txBody>
                    <a:bodyPr/>
                    <a:lstStyle/>
                    <a:p>
                      <a:pPr algn="ctr" fontAlgn="b"/>
                      <a:r>
                        <a:rPr lang="es-ES" sz="1400" b="0" i="0" u="none" strike="noStrike" dirty="0">
                          <a:solidFill>
                            <a:srgbClr val="000000"/>
                          </a:solidFill>
                          <a:effectLst/>
                          <a:latin typeface="+mn-lt"/>
                        </a:rPr>
                        <a:t>$ 195.159.070,17</a:t>
                      </a:r>
                    </a:p>
                  </a:txBody>
                  <a:tcPr marL="0" marR="0" marT="0" marB="0" anchor="b"/>
                </a:tc>
                <a:tc>
                  <a:txBody>
                    <a:bodyPr/>
                    <a:lstStyle/>
                    <a:p>
                      <a:pPr algn="ctr" fontAlgn="b"/>
                      <a:r>
                        <a:rPr lang="es-ES" sz="1400" b="0" i="0" u="none" strike="noStrike" dirty="0">
                          <a:solidFill>
                            <a:srgbClr val="000000"/>
                          </a:solidFill>
                          <a:effectLst/>
                          <a:latin typeface="+mn-lt"/>
                        </a:rPr>
                        <a:t>$ 992.595,00</a:t>
                      </a:r>
                    </a:p>
                  </a:txBody>
                  <a:tcPr marL="0" marR="0" marT="0" marB="0" anchor="b"/>
                </a:tc>
                <a:tc>
                  <a:txBody>
                    <a:bodyPr/>
                    <a:lstStyle/>
                    <a:p>
                      <a:pPr algn="ctr" fontAlgn="b"/>
                      <a:r>
                        <a:rPr lang="es-ES" sz="1400" b="0" i="0" u="none" strike="noStrike" dirty="0">
                          <a:solidFill>
                            <a:srgbClr val="000000"/>
                          </a:solidFill>
                          <a:effectLst/>
                          <a:latin typeface="+mn-lt"/>
                        </a:rPr>
                        <a:t>$ 196,62</a:t>
                      </a:r>
                    </a:p>
                  </a:txBody>
                  <a:tcPr marL="0" marR="0" marT="0" marB="0" anchor="b"/>
                </a:tc>
              </a:tr>
              <a:tr h="212724">
                <a:tc>
                  <a:txBody>
                    <a:bodyPr/>
                    <a:lstStyle/>
                    <a:p>
                      <a:pPr marL="180000" algn="l" fontAlgn="b"/>
                      <a:r>
                        <a:rPr lang="es-ES" sz="1400" b="0" i="0" u="none" strike="noStrike" dirty="0">
                          <a:solidFill>
                            <a:srgbClr val="000000"/>
                          </a:solidFill>
                          <a:effectLst/>
                          <a:latin typeface="+mn-lt"/>
                        </a:rPr>
                        <a:t>San Juan</a:t>
                      </a:r>
                    </a:p>
                  </a:txBody>
                  <a:tcPr marL="0" marR="0" marT="0" marB="0" anchor="b"/>
                </a:tc>
                <a:tc>
                  <a:txBody>
                    <a:bodyPr/>
                    <a:lstStyle/>
                    <a:p>
                      <a:pPr algn="ctr" fontAlgn="b"/>
                      <a:r>
                        <a:rPr lang="es-ES" sz="1400" b="0" i="0" u="none" strike="noStrike" dirty="0">
                          <a:solidFill>
                            <a:srgbClr val="000000"/>
                          </a:solidFill>
                          <a:effectLst/>
                          <a:latin typeface="+mn-lt"/>
                        </a:rPr>
                        <a:t>$ 113.981.954,92</a:t>
                      </a:r>
                    </a:p>
                  </a:txBody>
                  <a:tcPr marL="0" marR="0" marT="0" marB="0" anchor="b"/>
                </a:tc>
                <a:tc>
                  <a:txBody>
                    <a:bodyPr/>
                    <a:lstStyle/>
                    <a:p>
                      <a:pPr algn="ctr" fontAlgn="b"/>
                      <a:r>
                        <a:rPr lang="es-ES" sz="1400" b="0" i="0" u="none" strike="noStrike" dirty="0">
                          <a:solidFill>
                            <a:srgbClr val="000000"/>
                          </a:solidFill>
                          <a:effectLst/>
                          <a:latin typeface="+mn-lt"/>
                        </a:rPr>
                        <a:t>$ 681.055,00</a:t>
                      </a:r>
                    </a:p>
                  </a:txBody>
                  <a:tcPr marL="0" marR="0" marT="0" marB="0" anchor="b"/>
                </a:tc>
                <a:tc>
                  <a:txBody>
                    <a:bodyPr/>
                    <a:lstStyle/>
                    <a:p>
                      <a:pPr algn="ctr" fontAlgn="b"/>
                      <a:r>
                        <a:rPr lang="es-ES" sz="1400" b="0" i="0" u="none" strike="noStrike" dirty="0">
                          <a:solidFill>
                            <a:srgbClr val="000000"/>
                          </a:solidFill>
                          <a:effectLst/>
                          <a:latin typeface="+mn-lt"/>
                        </a:rPr>
                        <a:t>$ 167,36</a:t>
                      </a:r>
                    </a:p>
                  </a:txBody>
                  <a:tcPr marL="0" marR="0" marT="0" marB="0" anchor="b"/>
                </a:tc>
              </a:tr>
              <a:tr h="212724">
                <a:tc>
                  <a:txBody>
                    <a:bodyPr/>
                    <a:lstStyle/>
                    <a:p>
                      <a:pPr marL="180000" algn="l" fontAlgn="b"/>
                      <a:r>
                        <a:rPr lang="es-ES" sz="1400" b="0" i="0" u="none" strike="noStrike" dirty="0">
                          <a:solidFill>
                            <a:srgbClr val="000000"/>
                          </a:solidFill>
                          <a:effectLst/>
                          <a:latin typeface="+mn-lt"/>
                        </a:rPr>
                        <a:t>Catamarca</a:t>
                      </a:r>
                    </a:p>
                  </a:txBody>
                  <a:tcPr marL="0" marR="0" marT="0" marB="0" anchor="b"/>
                </a:tc>
                <a:tc>
                  <a:txBody>
                    <a:bodyPr/>
                    <a:lstStyle/>
                    <a:p>
                      <a:pPr algn="ctr" fontAlgn="b"/>
                      <a:r>
                        <a:rPr lang="es-ES" sz="1400" b="0" i="0" u="none" strike="noStrike" dirty="0">
                          <a:solidFill>
                            <a:srgbClr val="000000"/>
                          </a:solidFill>
                          <a:effectLst/>
                          <a:latin typeface="+mn-lt"/>
                        </a:rPr>
                        <a:t>$ 61.347.480,70</a:t>
                      </a:r>
                    </a:p>
                  </a:txBody>
                  <a:tcPr marL="0" marR="0" marT="0" marB="0" anchor="b"/>
                </a:tc>
                <a:tc>
                  <a:txBody>
                    <a:bodyPr/>
                    <a:lstStyle/>
                    <a:p>
                      <a:pPr algn="ctr" fontAlgn="b"/>
                      <a:r>
                        <a:rPr lang="es-ES" sz="1400" b="0" i="0" u="none" strike="noStrike" dirty="0">
                          <a:solidFill>
                            <a:srgbClr val="000000"/>
                          </a:solidFill>
                          <a:effectLst/>
                          <a:latin typeface="+mn-lt"/>
                        </a:rPr>
                        <a:t>$ 367.828,00</a:t>
                      </a:r>
                    </a:p>
                  </a:txBody>
                  <a:tcPr marL="0" marR="0" marT="0" marB="0" anchor="b"/>
                </a:tc>
                <a:tc>
                  <a:txBody>
                    <a:bodyPr/>
                    <a:lstStyle/>
                    <a:p>
                      <a:pPr algn="ctr" fontAlgn="b"/>
                      <a:r>
                        <a:rPr lang="es-ES" sz="1400" b="0" i="0" u="none" strike="noStrike" dirty="0">
                          <a:solidFill>
                            <a:srgbClr val="000000"/>
                          </a:solidFill>
                          <a:effectLst/>
                          <a:latin typeface="+mn-lt"/>
                        </a:rPr>
                        <a:t>$ 166,78</a:t>
                      </a:r>
                    </a:p>
                  </a:txBody>
                  <a:tcPr marL="0" marR="0" marT="0" marB="0" anchor="b"/>
                </a:tc>
              </a:tr>
              <a:tr h="212724">
                <a:tc>
                  <a:txBody>
                    <a:bodyPr/>
                    <a:lstStyle/>
                    <a:p>
                      <a:pPr marL="180000" algn="l" fontAlgn="b"/>
                      <a:r>
                        <a:rPr lang="es-ES" sz="1400" b="0" i="0" u="none" strike="noStrike" dirty="0">
                          <a:solidFill>
                            <a:srgbClr val="000000"/>
                          </a:solidFill>
                          <a:effectLst/>
                          <a:latin typeface="+mn-lt"/>
                        </a:rPr>
                        <a:t>La Rioja</a:t>
                      </a:r>
                    </a:p>
                  </a:txBody>
                  <a:tcPr marL="0" marR="0" marT="0" marB="0" anchor="b"/>
                </a:tc>
                <a:tc>
                  <a:txBody>
                    <a:bodyPr/>
                    <a:lstStyle/>
                    <a:p>
                      <a:pPr algn="ctr" fontAlgn="b"/>
                      <a:r>
                        <a:rPr lang="es-ES" sz="1400" b="0" i="0" u="none" strike="noStrike" dirty="0">
                          <a:solidFill>
                            <a:srgbClr val="000000"/>
                          </a:solidFill>
                          <a:effectLst/>
                          <a:latin typeface="+mn-lt"/>
                        </a:rPr>
                        <a:t>$ 49.429.190,09</a:t>
                      </a:r>
                    </a:p>
                  </a:txBody>
                  <a:tcPr marL="0" marR="0" marT="0" marB="0" anchor="b"/>
                </a:tc>
                <a:tc>
                  <a:txBody>
                    <a:bodyPr/>
                    <a:lstStyle/>
                    <a:p>
                      <a:pPr algn="ctr" fontAlgn="b"/>
                      <a:r>
                        <a:rPr lang="es-ES" sz="1400" b="0" i="0" u="none" strike="noStrike" dirty="0">
                          <a:solidFill>
                            <a:srgbClr val="000000"/>
                          </a:solidFill>
                          <a:effectLst/>
                          <a:latin typeface="+mn-lt"/>
                        </a:rPr>
                        <a:t>$ 333.642,00</a:t>
                      </a:r>
                    </a:p>
                  </a:txBody>
                  <a:tcPr marL="0" marR="0" marT="0" marB="0" anchor="b"/>
                </a:tc>
                <a:tc>
                  <a:txBody>
                    <a:bodyPr/>
                    <a:lstStyle/>
                    <a:p>
                      <a:pPr algn="ctr" fontAlgn="b"/>
                      <a:r>
                        <a:rPr lang="es-ES" sz="1400" b="0" i="0" u="none" strike="noStrike" dirty="0">
                          <a:solidFill>
                            <a:srgbClr val="000000"/>
                          </a:solidFill>
                          <a:effectLst/>
                          <a:latin typeface="+mn-lt"/>
                        </a:rPr>
                        <a:t>$ 148,15</a:t>
                      </a:r>
                    </a:p>
                  </a:txBody>
                  <a:tcPr marL="0" marR="0" marT="0" marB="0" anchor="b"/>
                </a:tc>
              </a:tr>
              <a:tr h="212724">
                <a:tc>
                  <a:txBody>
                    <a:bodyPr/>
                    <a:lstStyle/>
                    <a:p>
                      <a:pPr marL="180000" algn="l" fontAlgn="b"/>
                      <a:r>
                        <a:rPr lang="es-ES" sz="1400" b="0" i="0" u="none" strike="noStrike" dirty="0">
                          <a:solidFill>
                            <a:srgbClr val="000000"/>
                          </a:solidFill>
                          <a:effectLst/>
                          <a:latin typeface="+mn-lt"/>
                        </a:rPr>
                        <a:t>Entre Ríos</a:t>
                      </a:r>
                    </a:p>
                  </a:txBody>
                  <a:tcPr marL="0" marR="0" marT="0" marB="0" anchor="b"/>
                </a:tc>
                <a:tc>
                  <a:txBody>
                    <a:bodyPr/>
                    <a:lstStyle/>
                    <a:p>
                      <a:pPr algn="ctr" fontAlgn="b"/>
                      <a:r>
                        <a:rPr lang="es-ES" sz="1400" b="0" i="0" u="none" strike="noStrike" dirty="0">
                          <a:solidFill>
                            <a:srgbClr val="000000"/>
                          </a:solidFill>
                          <a:effectLst/>
                          <a:latin typeface="+mn-lt"/>
                        </a:rPr>
                        <a:t>$ 156.970.095,01</a:t>
                      </a:r>
                    </a:p>
                  </a:txBody>
                  <a:tcPr marL="0" marR="0" marT="0" marB="0" anchor="b"/>
                </a:tc>
                <a:tc>
                  <a:txBody>
                    <a:bodyPr/>
                    <a:lstStyle/>
                    <a:p>
                      <a:pPr algn="ctr" fontAlgn="b"/>
                      <a:r>
                        <a:rPr lang="es-ES" sz="1400" b="0" i="0" u="none" strike="noStrike" dirty="0">
                          <a:solidFill>
                            <a:srgbClr val="000000"/>
                          </a:solidFill>
                          <a:effectLst/>
                          <a:latin typeface="+mn-lt"/>
                        </a:rPr>
                        <a:t>$ 1.235.994,00</a:t>
                      </a:r>
                    </a:p>
                  </a:txBody>
                  <a:tcPr marL="0" marR="0" marT="0" marB="0" anchor="b"/>
                </a:tc>
                <a:tc>
                  <a:txBody>
                    <a:bodyPr/>
                    <a:lstStyle/>
                    <a:p>
                      <a:pPr algn="ctr" fontAlgn="b"/>
                      <a:r>
                        <a:rPr lang="es-ES" sz="1400" b="0" i="0" u="none" strike="noStrike" dirty="0">
                          <a:solidFill>
                            <a:srgbClr val="000000"/>
                          </a:solidFill>
                          <a:effectLst/>
                          <a:latin typeface="+mn-lt"/>
                        </a:rPr>
                        <a:t>$ 127,00</a:t>
                      </a:r>
                    </a:p>
                  </a:txBody>
                  <a:tcPr marL="0" marR="0" marT="0" marB="0" anchor="b"/>
                </a:tc>
              </a:tr>
              <a:tr h="212724">
                <a:tc>
                  <a:txBody>
                    <a:bodyPr/>
                    <a:lstStyle/>
                    <a:p>
                      <a:pPr marL="180000" algn="l" fontAlgn="b"/>
                      <a:r>
                        <a:rPr lang="es-ES" sz="1400" b="0" i="0" u="none" strike="noStrike" dirty="0">
                          <a:solidFill>
                            <a:srgbClr val="000000"/>
                          </a:solidFill>
                          <a:effectLst/>
                          <a:latin typeface="+mn-lt"/>
                        </a:rPr>
                        <a:t>Mendoza</a:t>
                      </a:r>
                    </a:p>
                  </a:txBody>
                  <a:tcPr marL="0" marR="0" marT="0" marB="0" anchor="b"/>
                </a:tc>
                <a:tc>
                  <a:txBody>
                    <a:bodyPr/>
                    <a:lstStyle/>
                    <a:p>
                      <a:pPr algn="ctr" fontAlgn="b"/>
                      <a:r>
                        <a:rPr lang="es-ES" sz="1400" b="0" i="0" u="none" strike="noStrike" dirty="0">
                          <a:solidFill>
                            <a:srgbClr val="000000"/>
                          </a:solidFill>
                          <a:effectLst/>
                          <a:latin typeface="+mn-lt"/>
                        </a:rPr>
                        <a:t>$ 185.898.177,09</a:t>
                      </a:r>
                    </a:p>
                  </a:txBody>
                  <a:tcPr marL="0" marR="0" marT="0" marB="0" anchor="b"/>
                </a:tc>
                <a:tc>
                  <a:txBody>
                    <a:bodyPr/>
                    <a:lstStyle/>
                    <a:p>
                      <a:pPr algn="ctr" fontAlgn="b"/>
                      <a:r>
                        <a:rPr lang="es-ES" sz="1400" b="0" i="0" u="none" strike="noStrike" dirty="0">
                          <a:solidFill>
                            <a:srgbClr val="000000"/>
                          </a:solidFill>
                          <a:effectLst/>
                          <a:latin typeface="+mn-lt"/>
                        </a:rPr>
                        <a:t>$ 1.738.929,00</a:t>
                      </a:r>
                    </a:p>
                  </a:txBody>
                  <a:tcPr marL="0" marR="0" marT="0" marB="0" anchor="b"/>
                </a:tc>
                <a:tc>
                  <a:txBody>
                    <a:bodyPr/>
                    <a:lstStyle/>
                    <a:p>
                      <a:pPr algn="ctr" fontAlgn="b"/>
                      <a:r>
                        <a:rPr lang="es-ES" sz="1400" b="0" i="0" u="none" strike="noStrike" dirty="0">
                          <a:solidFill>
                            <a:srgbClr val="000000"/>
                          </a:solidFill>
                          <a:effectLst/>
                          <a:latin typeface="+mn-lt"/>
                        </a:rPr>
                        <a:t>$ 106,90</a:t>
                      </a:r>
                    </a:p>
                  </a:txBody>
                  <a:tcPr marL="0" marR="0" marT="0" marB="0" anchor="b"/>
                </a:tc>
              </a:tr>
              <a:tr h="212724">
                <a:tc>
                  <a:txBody>
                    <a:bodyPr/>
                    <a:lstStyle/>
                    <a:p>
                      <a:pPr marL="180000" algn="l" fontAlgn="b"/>
                      <a:r>
                        <a:rPr lang="es-ES" sz="1400" b="0" i="0" u="none" strike="noStrike" dirty="0">
                          <a:solidFill>
                            <a:srgbClr val="000000"/>
                          </a:solidFill>
                          <a:effectLst/>
                          <a:latin typeface="+mn-lt"/>
                        </a:rPr>
                        <a:t>Rio Negro</a:t>
                      </a:r>
                    </a:p>
                  </a:txBody>
                  <a:tcPr marL="0" marR="0" marT="0" marB="0" anchor="b"/>
                </a:tc>
                <a:tc>
                  <a:txBody>
                    <a:bodyPr/>
                    <a:lstStyle/>
                    <a:p>
                      <a:pPr algn="ctr" fontAlgn="b"/>
                      <a:r>
                        <a:rPr lang="es-ES" sz="1400" b="0" i="0" u="none" strike="noStrike" dirty="0">
                          <a:solidFill>
                            <a:srgbClr val="000000"/>
                          </a:solidFill>
                          <a:effectLst/>
                          <a:latin typeface="+mn-lt"/>
                        </a:rPr>
                        <a:t>$ 65.455.300,39</a:t>
                      </a:r>
                    </a:p>
                  </a:txBody>
                  <a:tcPr marL="0" marR="0" marT="0" marB="0" anchor="b"/>
                </a:tc>
                <a:tc>
                  <a:txBody>
                    <a:bodyPr/>
                    <a:lstStyle/>
                    <a:p>
                      <a:pPr algn="ctr" fontAlgn="b"/>
                      <a:r>
                        <a:rPr lang="es-ES" sz="1400" b="0" i="0" u="none" strike="noStrike" dirty="0">
                          <a:solidFill>
                            <a:srgbClr val="000000"/>
                          </a:solidFill>
                          <a:effectLst/>
                          <a:latin typeface="+mn-lt"/>
                        </a:rPr>
                        <a:t>$ 638.645,00</a:t>
                      </a:r>
                    </a:p>
                  </a:txBody>
                  <a:tcPr marL="0" marR="0" marT="0" marB="0" anchor="b"/>
                </a:tc>
                <a:tc>
                  <a:txBody>
                    <a:bodyPr/>
                    <a:lstStyle/>
                    <a:p>
                      <a:pPr algn="ctr" fontAlgn="b"/>
                      <a:r>
                        <a:rPr lang="es-ES" sz="1400" b="0" i="0" u="none" strike="noStrike" dirty="0">
                          <a:solidFill>
                            <a:srgbClr val="000000"/>
                          </a:solidFill>
                          <a:effectLst/>
                          <a:latin typeface="+mn-lt"/>
                        </a:rPr>
                        <a:t>$ 102,49</a:t>
                      </a:r>
                    </a:p>
                  </a:txBody>
                  <a:tcPr marL="0" marR="0" marT="0" marB="0" anchor="b"/>
                </a:tc>
              </a:tr>
              <a:tr h="212724">
                <a:tc>
                  <a:txBody>
                    <a:bodyPr/>
                    <a:lstStyle/>
                    <a:p>
                      <a:pPr marL="180000" algn="l" fontAlgn="b"/>
                      <a:r>
                        <a:rPr lang="es-ES" sz="1400" b="0" i="0" u="none" strike="noStrike" dirty="0">
                          <a:solidFill>
                            <a:srgbClr val="000000"/>
                          </a:solidFill>
                          <a:effectLst/>
                          <a:latin typeface="+mn-lt"/>
                        </a:rPr>
                        <a:t>Santa Fe</a:t>
                      </a:r>
                    </a:p>
                  </a:txBody>
                  <a:tcPr marL="0" marR="0" marT="0" marB="0" anchor="b"/>
                </a:tc>
                <a:tc>
                  <a:txBody>
                    <a:bodyPr/>
                    <a:lstStyle/>
                    <a:p>
                      <a:pPr algn="ctr" fontAlgn="b"/>
                      <a:r>
                        <a:rPr lang="es-ES" sz="1400" b="0" i="0" u="none" strike="noStrike" dirty="0">
                          <a:solidFill>
                            <a:srgbClr val="000000"/>
                          </a:solidFill>
                          <a:effectLst/>
                          <a:latin typeface="+mn-lt"/>
                        </a:rPr>
                        <a:t>$ 370.706.842,22</a:t>
                      </a:r>
                    </a:p>
                  </a:txBody>
                  <a:tcPr marL="0" marR="0" marT="0" marB="0" anchor="b"/>
                </a:tc>
                <a:tc>
                  <a:txBody>
                    <a:bodyPr/>
                    <a:lstStyle/>
                    <a:p>
                      <a:pPr algn="ctr" fontAlgn="b"/>
                      <a:r>
                        <a:rPr lang="es-ES" sz="1400" b="0" i="0" u="none" strike="noStrike" dirty="0">
                          <a:solidFill>
                            <a:srgbClr val="000000"/>
                          </a:solidFill>
                          <a:effectLst/>
                          <a:latin typeface="+mn-lt"/>
                        </a:rPr>
                        <a:t>$ 3.194.537,00</a:t>
                      </a:r>
                    </a:p>
                  </a:txBody>
                  <a:tcPr marL="0" marR="0" marT="0" marB="0" anchor="b"/>
                </a:tc>
                <a:tc>
                  <a:txBody>
                    <a:bodyPr/>
                    <a:lstStyle/>
                    <a:p>
                      <a:pPr algn="ctr" fontAlgn="b"/>
                      <a:r>
                        <a:rPr lang="es-ES" sz="1400" b="0" i="0" u="none" strike="noStrike" dirty="0">
                          <a:solidFill>
                            <a:srgbClr val="000000"/>
                          </a:solidFill>
                          <a:effectLst/>
                          <a:latin typeface="+mn-lt"/>
                        </a:rPr>
                        <a:t>$ 116,04</a:t>
                      </a:r>
                    </a:p>
                  </a:txBody>
                  <a:tcPr marL="0" marR="0" marT="0" marB="0" anchor="b"/>
                </a:tc>
              </a:tr>
              <a:tr h="212724">
                <a:tc>
                  <a:txBody>
                    <a:bodyPr/>
                    <a:lstStyle/>
                    <a:p>
                      <a:pPr marL="180000" algn="l" fontAlgn="b"/>
                      <a:r>
                        <a:rPr lang="es-ES" sz="1400" b="0" i="0" u="none" strike="noStrike" dirty="0">
                          <a:solidFill>
                            <a:srgbClr val="000000"/>
                          </a:solidFill>
                          <a:effectLst/>
                          <a:latin typeface="+mn-lt"/>
                        </a:rPr>
                        <a:t>Buenos Aires</a:t>
                      </a:r>
                    </a:p>
                  </a:txBody>
                  <a:tcPr marL="0" marR="0" marT="0" marB="0" anchor="b"/>
                </a:tc>
                <a:tc>
                  <a:txBody>
                    <a:bodyPr/>
                    <a:lstStyle/>
                    <a:p>
                      <a:pPr algn="ctr" fontAlgn="b"/>
                      <a:r>
                        <a:rPr lang="es-ES" sz="1400" b="0" i="0" u="none" strike="noStrike" dirty="0">
                          <a:solidFill>
                            <a:srgbClr val="000000"/>
                          </a:solidFill>
                          <a:effectLst/>
                          <a:latin typeface="+mn-lt"/>
                        </a:rPr>
                        <a:t>$ 1.714.044.039,93</a:t>
                      </a:r>
                    </a:p>
                  </a:txBody>
                  <a:tcPr marL="0" marR="0" marT="0" marB="0" anchor="b"/>
                </a:tc>
                <a:tc>
                  <a:txBody>
                    <a:bodyPr/>
                    <a:lstStyle/>
                    <a:p>
                      <a:pPr algn="ctr" fontAlgn="b"/>
                      <a:r>
                        <a:rPr lang="es-ES" sz="1400" b="0" i="0" u="none" strike="noStrike" dirty="0">
                          <a:solidFill>
                            <a:srgbClr val="000000"/>
                          </a:solidFill>
                          <a:effectLst/>
                          <a:latin typeface="+mn-lt"/>
                        </a:rPr>
                        <a:t>$ 15.625.084,00</a:t>
                      </a:r>
                    </a:p>
                  </a:txBody>
                  <a:tcPr marL="0" marR="0" marT="0" marB="0" anchor="b"/>
                </a:tc>
                <a:tc>
                  <a:txBody>
                    <a:bodyPr/>
                    <a:lstStyle/>
                    <a:p>
                      <a:pPr algn="ctr" fontAlgn="b"/>
                      <a:r>
                        <a:rPr lang="es-ES" sz="1400" b="0" i="0" u="none" strike="noStrike" dirty="0">
                          <a:solidFill>
                            <a:srgbClr val="000000"/>
                          </a:solidFill>
                          <a:effectLst/>
                          <a:latin typeface="+mn-lt"/>
                        </a:rPr>
                        <a:t>$ 109,70</a:t>
                      </a:r>
                    </a:p>
                  </a:txBody>
                  <a:tcPr marL="0" marR="0" marT="0" marB="0" anchor="b"/>
                </a:tc>
              </a:tr>
              <a:tr h="212724">
                <a:tc>
                  <a:txBody>
                    <a:bodyPr/>
                    <a:lstStyle/>
                    <a:p>
                      <a:pPr marL="180000" algn="l" fontAlgn="b"/>
                      <a:r>
                        <a:rPr lang="es-ES" sz="1400" b="0" i="0" u="none" strike="noStrike" dirty="0">
                          <a:solidFill>
                            <a:srgbClr val="000000"/>
                          </a:solidFill>
                          <a:effectLst/>
                          <a:latin typeface="+mn-lt"/>
                        </a:rPr>
                        <a:t>San Luis</a:t>
                      </a:r>
                    </a:p>
                  </a:txBody>
                  <a:tcPr marL="0" marR="0" marT="0" marB="0" anchor="b"/>
                </a:tc>
                <a:tc>
                  <a:txBody>
                    <a:bodyPr/>
                    <a:lstStyle/>
                    <a:p>
                      <a:pPr algn="ctr" fontAlgn="b"/>
                      <a:r>
                        <a:rPr lang="es-ES" sz="1400" b="0" i="0" u="none" strike="noStrike" dirty="0">
                          <a:solidFill>
                            <a:srgbClr val="000000"/>
                          </a:solidFill>
                          <a:effectLst/>
                          <a:latin typeface="+mn-lt"/>
                        </a:rPr>
                        <a:t>$ 40.888.059,12</a:t>
                      </a:r>
                    </a:p>
                  </a:txBody>
                  <a:tcPr marL="0" marR="0" marT="0" marB="0" anchor="b"/>
                </a:tc>
                <a:tc>
                  <a:txBody>
                    <a:bodyPr/>
                    <a:lstStyle/>
                    <a:p>
                      <a:pPr algn="ctr" fontAlgn="b"/>
                      <a:r>
                        <a:rPr lang="es-ES" sz="1400" b="0" i="0" u="none" strike="noStrike" dirty="0">
                          <a:solidFill>
                            <a:srgbClr val="000000"/>
                          </a:solidFill>
                          <a:effectLst/>
                          <a:latin typeface="+mn-lt"/>
                        </a:rPr>
                        <a:t>$ 432.310,00</a:t>
                      </a:r>
                    </a:p>
                  </a:txBody>
                  <a:tcPr marL="0" marR="0" marT="0" marB="0" anchor="b"/>
                </a:tc>
                <a:tc>
                  <a:txBody>
                    <a:bodyPr/>
                    <a:lstStyle/>
                    <a:p>
                      <a:pPr algn="ctr" fontAlgn="b"/>
                      <a:r>
                        <a:rPr lang="es-ES" sz="1400" b="0" i="0" u="none" strike="noStrike" dirty="0">
                          <a:solidFill>
                            <a:srgbClr val="000000"/>
                          </a:solidFill>
                          <a:effectLst/>
                          <a:latin typeface="+mn-lt"/>
                        </a:rPr>
                        <a:t>$ 94,58</a:t>
                      </a:r>
                    </a:p>
                  </a:txBody>
                  <a:tcPr marL="0" marR="0" marT="0" marB="0" anchor="b"/>
                </a:tc>
              </a:tr>
              <a:tr h="212724">
                <a:tc>
                  <a:txBody>
                    <a:bodyPr/>
                    <a:lstStyle/>
                    <a:p>
                      <a:pPr marL="180000" algn="l" fontAlgn="b"/>
                      <a:r>
                        <a:rPr lang="es-ES" sz="1400" b="0" i="0" u="none" strike="noStrike" dirty="0">
                          <a:solidFill>
                            <a:srgbClr val="000000"/>
                          </a:solidFill>
                          <a:effectLst/>
                          <a:latin typeface="+mn-lt"/>
                        </a:rPr>
                        <a:t>Neuquén</a:t>
                      </a:r>
                    </a:p>
                  </a:txBody>
                  <a:tcPr marL="0" marR="0" marT="0" marB="0" anchor="b"/>
                </a:tc>
                <a:tc>
                  <a:txBody>
                    <a:bodyPr/>
                    <a:lstStyle/>
                    <a:p>
                      <a:pPr algn="ctr" fontAlgn="b"/>
                      <a:r>
                        <a:rPr lang="es-ES" sz="1400" b="0" i="0" u="none" strike="noStrike" dirty="0">
                          <a:solidFill>
                            <a:srgbClr val="000000"/>
                          </a:solidFill>
                          <a:effectLst/>
                          <a:latin typeface="+mn-lt"/>
                        </a:rPr>
                        <a:t>$ 47.697.949,02</a:t>
                      </a:r>
                    </a:p>
                  </a:txBody>
                  <a:tcPr marL="0" marR="0" marT="0" marB="0" anchor="b"/>
                </a:tc>
                <a:tc>
                  <a:txBody>
                    <a:bodyPr/>
                    <a:lstStyle/>
                    <a:p>
                      <a:pPr algn="ctr" fontAlgn="b"/>
                      <a:r>
                        <a:rPr lang="es-ES" sz="1400" b="0" i="0" u="none" strike="noStrike" dirty="0">
                          <a:solidFill>
                            <a:srgbClr val="000000"/>
                          </a:solidFill>
                          <a:effectLst/>
                          <a:latin typeface="+mn-lt"/>
                        </a:rPr>
                        <a:t>$ 551.266,00</a:t>
                      </a:r>
                    </a:p>
                  </a:txBody>
                  <a:tcPr marL="0" marR="0" marT="0" marB="0" anchor="b"/>
                </a:tc>
                <a:tc>
                  <a:txBody>
                    <a:bodyPr/>
                    <a:lstStyle/>
                    <a:p>
                      <a:pPr algn="ctr" fontAlgn="b"/>
                      <a:r>
                        <a:rPr lang="es-ES" sz="1400" b="0" i="0" u="none" strike="noStrike" dirty="0">
                          <a:solidFill>
                            <a:srgbClr val="000000"/>
                          </a:solidFill>
                          <a:effectLst/>
                          <a:latin typeface="+mn-lt"/>
                        </a:rPr>
                        <a:t>$ 86,52</a:t>
                      </a:r>
                    </a:p>
                  </a:txBody>
                  <a:tcPr marL="0" marR="0" marT="0" marB="0" anchor="b"/>
                </a:tc>
              </a:tr>
              <a:tr h="212724">
                <a:tc>
                  <a:txBody>
                    <a:bodyPr/>
                    <a:lstStyle/>
                    <a:p>
                      <a:pPr marL="180000" algn="l" fontAlgn="b"/>
                      <a:r>
                        <a:rPr lang="es-ES" sz="1400" b="0" i="0" u="none" strike="noStrike" dirty="0">
                          <a:solidFill>
                            <a:srgbClr val="000000"/>
                          </a:solidFill>
                          <a:effectLst/>
                          <a:latin typeface="+mn-lt"/>
                        </a:rPr>
                        <a:t>Córdoba</a:t>
                      </a:r>
                    </a:p>
                  </a:txBody>
                  <a:tcPr marL="0" marR="0" marT="0" marB="0" anchor="b"/>
                </a:tc>
                <a:tc>
                  <a:txBody>
                    <a:bodyPr/>
                    <a:lstStyle/>
                    <a:p>
                      <a:pPr algn="ctr" fontAlgn="b"/>
                      <a:r>
                        <a:rPr lang="es-ES" sz="1400" b="0" i="0" u="none" strike="noStrike" dirty="0">
                          <a:solidFill>
                            <a:srgbClr val="000000"/>
                          </a:solidFill>
                          <a:effectLst/>
                          <a:latin typeface="+mn-lt"/>
                        </a:rPr>
                        <a:t>$ 297.903.871,11</a:t>
                      </a:r>
                    </a:p>
                  </a:txBody>
                  <a:tcPr marL="0" marR="0" marT="0" marB="0" anchor="b"/>
                </a:tc>
                <a:tc>
                  <a:txBody>
                    <a:bodyPr/>
                    <a:lstStyle/>
                    <a:p>
                      <a:pPr algn="ctr" fontAlgn="b"/>
                      <a:r>
                        <a:rPr lang="es-ES" sz="1400" b="0" i="0" u="none" strike="noStrike" dirty="0">
                          <a:solidFill>
                            <a:srgbClr val="000000"/>
                          </a:solidFill>
                          <a:effectLst/>
                          <a:latin typeface="+mn-lt"/>
                        </a:rPr>
                        <a:t>$ 3.308.876,00</a:t>
                      </a:r>
                    </a:p>
                  </a:txBody>
                  <a:tcPr marL="0" marR="0" marT="0" marB="0" anchor="b"/>
                </a:tc>
                <a:tc>
                  <a:txBody>
                    <a:bodyPr/>
                    <a:lstStyle/>
                    <a:p>
                      <a:pPr algn="ctr" fontAlgn="b"/>
                      <a:r>
                        <a:rPr lang="es-ES" sz="1400" b="0" i="0" u="none" strike="noStrike" dirty="0">
                          <a:solidFill>
                            <a:srgbClr val="000000"/>
                          </a:solidFill>
                          <a:effectLst/>
                          <a:latin typeface="+mn-lt"/>
                        </a:rPr>
                        <a:t>$ 90,03</a:t>
                      </a:r>
                    </a:p>
                  </a:txBody>
                  <a:tcPr marL="0" marR="0" marT="0" marB="0" anchor="b"/>
                </a:tc>
              </a:tr>
              <a:tr h="212724">
                <a:tc>
                  <a:txBody>
                    <a:bodyPr/>
                    <a:lstStyle/>
                    <a:p>
                      <a:pPr marL="180000" algn="l" fontAlgn="b"/>
                      <a:r>
                        <a:rPr lang="es-ES" sz="1400" b="0" i="0" u="none" strike="noStrike" dirty="0">
                          <a:solidFill>
                            <a:srgbClr val="000000"/>
                          </a:solidFill>
                          <a:effectLst/>
                          <a:latin typeface="+mn-lt"/>
                        </a:rPr>
                        <a:t>Chubut</a:t>
                      </a:r>
                    </a:p>
                  </a:txBody>
                  <a:tcPr marL="0" marR="0" marT="0" marB="0" anchor="b"/>
                </a:tc>
                <a:tc>
                  <a:txBody>
                    <a:bodyPr/>
                    <a:lstStyle/>
                    <a:p>
                      <a:pPr algn="ctr" fontAlgn="b"/>
                      <a:r>
                        <a:rPr lang="es-ES" sz="1400" b="0" i="0" u="none" strike="noStrike" dirty="0">
                          <a:solidFill>
                            <a:srgbClr val="000000"/>
                          </a:solidFill>
                          <a:effectLst/>
                          <a:latin typeface="+mn-lt"/>
                        </a:rPr>
                        <a:t>$ 26.209.773,74</a:t>
                      </a:r>
                    </a:p>
                  </a:txBody>
                  <a:tcPr marL="0" marR="0" marT="0" marB="0" anchor="b"/>
                </a:tc>
                <a:tc>
                  <a:txBody>
                    <a:bodyPr/>
                    <a:lstStyle/>
                    <a:p>
                      <a:pPr algn="ctr" fontAlgn="b"/>
                      <a:r>
                        <a:rPr lang="es-ES" sz="1400" b="0" i="0" u="none" strike="noStrike" dirty="0">
                          <a:solidFill>
                            <a:srgbClr val="000000"/>
                          </a:solidFill>
                          <a:effectLst/>
                          <a:latin typeface="+mn-lt"/>
                        </a:rPr>
                        <a:t>$ 509.108,00</a:t>
                      </a:r>
                    </a:p>
                  </a:txBody>
                  <a:tcPr marL="0" marR="0" marT="0" marB="0" anchor="b"/>
                </a:tc>
                <a:tc>
                  <a:txBody>
                    <a:bodyPr/>
                    <a:lstStyle/>
                    <a:p>
                      <a:pPr algn="ctr" fontAlgn="b"/>
                      <a:r>
                        <a:rPr lang="es-ES" sz="1400" b="0" i="0" u="none" strike="noStrike" dirty="0">
                          <a:solidFill>
                            <a:srgbClr val="000000"/>
                          </a:solidFill>
                          <a:effectLst/>
                          <a:latin typeface="+mn-lt"/>
                        </a:rPr>
                        <a:t>$ 51,48</a:t>
                      </a:r>
                    </a:p>
                  </a:txBody>
                  <a:tcPr marL="0" marR="0" marT="0" marB="0" anchor="b"/>
                </a:tc>
              </a:tr>
              <a:tr h="212724">
                <a:tc>
                  <a:txBody>
                    <a:bodyPr/>
                    <a:lstStyle/>
                    <a:p>
                      <a:pPr marL="180000" algn="l" fontAlgn="b"/>
                      <a:r>
                        <a:rPr lang="es-ES" sz="1400" b="0" i="0" u="none" strike="noStrike" dirty="0">
                          <a:solidFill>
                            <a:srgbClr val="000000"/>
                          </a:solidFill>
                          <a:effectLst/>
                          <a:latin typeface="+mn-lt"/>
                        </a:rPr>
                        <a:t>La Pampa</a:t>
                      </a:r>
                    </a:p>
                  </a:txBody>
                  <a:tcPr marL="0" marR="0" marT="0" marB="0" anchor="b"/>
                </a:tc>
                <a:tc>
                  <a:txBody>
                    <a:bodyPr/>
                    <a:lstStyle/>
                    <a:p>
                      <a:pPr algn="ctr" fontAlgn="b"/>
                      <a:r>
                        <a:rPr lang="es-ES" sz="1400" b="0" i="0" u="none" strike="noStrike" dirty="0">
                          <a:solidFill>
                            <a:srgbClr val="000000"/>
                          </a:solidFill>
                          <a:effectLst/>
                          <a:latin typeface="+mn-lt"/>
                        </a:rPr>
                        <a:t>$ 23.670.718,43</a:t>
                      </a:r>
                    </a:p>
                  </a:txBody>
                  <a:tcPr marL="0" marR="0" marT="0" marB="0" anchor="b"/>
                </a:tc>
                <a:tc>
                  <a:txBody>
                    <a:bodyPr/>
                    <a:lstStyle/>
                    <a:p>
                      <a:pPr algn="ctr" fontAlgn="b"/>
                      <a:r>
                        <a:rPr lang="es-ES" sz="1400" b="0" i="0" u="none" strike="noStrike" dirty="0">
                          <a:solidFill>
                            <a:srgbClr val="000000"/>
                          </a:solidFill>
                          <a:effectLst/>
                          <a:latin typeface="+mn-lt"/>
                        </a:rPr>
                        <a:t>$ 318.951,00</a:t>
                      </a:r>
                    </a:p>
                  </a:txBody>
                  <a:tcPr marL="0" marR="0" marT="0" marB="0" anchor="b"/>
                </a:tc>
                <a:tc>
                  <a:txBody>
                    <a:bodyPr/>
                    <a:lstStyle/>
                    <a:p>
                      <a:pPr algn="ctr" fontAlgn="b"/>
                      <a:r>
                        <a:rPr lang="es-ES" sz="1400" b="0" i="0" u="none" strike="noStrike" dirty="0">
                          <a:solidFill>
                            <a:srgbClr val="000000"/>
                          </a:solidFill>
                          <a:effectLst/>
                          <a:latin typeface="+mn-lt"/>
                        </a:rPr>
                        <a:t>$ 74,21</a:t>
                      </a:r>
                    </a:p>
                  </a:txBody>
                  <a:tcPr marL="0" marR="0" marT="0" marB="0" anchor="b"/>
                </a:tc>
              </a:tr>
              <a:tr h="224830">
                <a:tc>
                  <a:txBody>
                    <a:bodyPr/>
                    <a:lstStyle/>
                    <a:p>
                      <a:pPr marL="180000" algn="l" fontAlgn="b"/>
                      <a:r>
                        <a:rPr lang="es-ES" sz="1400" b="0" i="0" u="none" strike="noStrike" dirty="0">
                          <a:solidFill>
                            <a:srgbClr val="000000"/>
                          </a:solidFill>
                          <a:effectLst/>
                          <a:latin typeface="+mn-lt"/>
                        </a:rPr>
                        <a:t>Santa Cruz</a:t>
                      </a:r>
                    </a:p>
                  </a:txBody>
                  <a:tcPr marL="0" marR="0" marT="0" marB="0" anchor="b"/>
                </a:tc>
                <a:tc>
                  <a:txBody>
                    <a:bodyPr/>
                    <a:lstStyle/>
                    <a:p>
                      <a:pPr algn="ctr" fontAlgn="b"/>
                      <a:r>
                        <a:rPr lang="es-ES" sz="1400" b="0" i="0" u="none" strike="noStrike" dirty="0">
                          <a:solidFill>
                            <a:srgbClr val="000000"/>
                          </a:solidFill>
                          <a:effectLst/>
                          <a:latin typeface="+mn-lt"/>
                        </a:rPr>
                        <a:t>$ 13.929.235,83</a:t>
                      </a:r>
                    </a:p>
                  </a:txBody>
                  <a:tcPr marL="0" marR="0" marT="0" marB="0" anchor="b"/>
                </a:tc>
                <a:tc>
                  <a:txBody>
                    <a:bodyPr/>
                    <a:lstStyle/>
                    <a:p>
                      <a:pPr algn="ctr" fontAlgn="b"/>
                      <a:r>
                        <a:rPr lang="es-ES" sz="1400" b="0" i="0" u="none" strike="noStrike" dirty="0">
                          <a:solidFill>
                            <a:srgbClr val="000000"/>
                          </a:solidFill>
                          <a:effectLst/>
                          <a:latin typeface="+mn-lt"/>
                        </a:rPr>
                        <a:t>$ 273.964,00</a:t>
                      </a:r>
                    </a:p>
                  </a:txBody>
                  <a:tcPr marL="0" marR="0" marT="0" marB="0" anchor="b"/>
                </a:tc>
                <a:tc>
                  <a:txBody>
                    <a:bodyPr/>
                    <a:lstStyle/>
                    <a:p>
                      <a:pPr algn="ctr" fontAlgn="b"/>
                      <a:r>
                        <a:rPr lang="es-ES" sz="1400" b="0" i="0" u="none" strike="noStrike" dirty="0">
                          <a:solidFill>
                            <a:srgbClr val="000000"/>
                          </a:solidFill>
                          <a:effectLst/>
                          <a:latin typeface="+mn-lt"/>
                        </a:rPr>
                        <a:t>$ 50,84</a:t>
                      </a:r>
                    </a:p>
                  </a:txBody>
                  <a:tcPr marL="0" marR="0" marT="0" marB="0" anchor="b"/>
                </a:tc>
              </a:tr>
              <a:tr h="212724">
                <a:tc>
                  <a:txBody>
                    <a:bodyPr/>
                    <a:lstStyle/>
                    <a:p>
                      <a:pPr marL="180000" algn="l" fontAlgn="b"/>
                      <a:r>
                        <a:rPr lang="es-ES" sz="1400" b="0" i="0" u="none" strike="noStrike" dirty="0">
                          <a:solidFill>
                            <a:srgbClr val="000000"/>
                          </a:solidFill>
                          <a:effectLst/>
                          <a:latin typeface="+mn-lt"/>
                        </a:rPr>
                        <a:t>Tierra del Fuego</a:t>
                      </a:r>
                    </a:p>
                  </a:txBody>
                  <a:tcPr marL="0" marR="0" marT="0" marB="0" anchor="b"/>
                </a:tc>
                <a:tc>
                  <a:txBody>
                    <a:bodyPr/>
                    <a:lstStyle/>
                    <a:p>
                      <a:pPr algn="ctr" fontAlgn="b"/>
                      <a:r>
                        <a:rPr lang="es-ES" sz="1400" b="0" i="0" u="none" strike="noStrike" dirty="0">
                          <a:solidFill>
                            <a:srgbClr val="000000"/>
                          </a:solidFill>
                          <a:effectLst/>
                          <a:latin typeface="+mn-lt"/>
                        </a:rPr>
                        <a:t>$ 5.881.997,79</a:t>
                      </a:r>
                    </a:p>
                  </a:txBody>
                  <a:tcPr marL="0" marR="0" marT="0" marB="0" anchor="b"/>
                </a:tc>
                <a:tc>
                  <a:txBody>
                    <a:bodyPr/>
                    <a:lstStyle/>
                    <a:p>
                      <a:pPr algn="ctr" fontAlgn="b"/>
                      <a:r>
                        <a:rPr lang="es-ES" sz="1400" b="0" i="0" u="none" strike="noStrike" dirty="0">
                          <a:solidFill>
                            <a:srgbClr val="000000"/>
                          </a:solidFill>
                          <a:effectLst/>
                          <a:latin typeface="+mn-lt"/>
                        </a:rPr>
                        <a:t>$ 126.998,00</a:t>
                      </a:r>
                    </a:p>
                  </a:txBody>
                  <a:tcPr marL="0" marR="0" marT="0" marB="0" anchor="b"/>
                </a:tc>
                <a:tc>
                  <a:txBody>
                    <a:bodyPr/>
                    <a:lstStyle/>
                    <a:p>
                      <a:pPr algn="ctr" fontAlgn="b"/>
                      <a:r>
                        <a:rPr lang="es-ES" sz="1400" b="0" i="0" u="none" strike="noStrike" dirty="0">
                          <a:solidFill>
                            <a:srgbClr val="000000"/>
                          </a:solidFill>
                          <a:effectLst/>
                          <a:latin typeface="+mn-lt"/>
                        </a:rPr>
                        <a:t>$ 46,32</a:t>
                      </a:r>
                    </a:p>
                  </a:txBody>
                  <a:tcPr marL="0" marR="0" marT="0" marB="0" anchor="b"/>
                </a:tc>
              </a:tr>
              <a:tr h="212724">
                <a:tc>
                  <a:txBody>
                    <a:bodyPr/>
                    <a:lstStyle/>
                    <a:p>
                      <a:pPr marL="180000" algn="l" fontAlgn="ctr"/>
                      <a:r>
                        <a:rPr lang="es-ES" sz="1400" b="0" i="0" u="none" strike="noStrike" dirty="0">
                          <a:solidFill>
                            <a:srgbClr val="000000"/>
                          </a:solidFill>
                          <a:effectLst/>
                          <a:latin typeface="+mn-lt"/>
                        </a:rPr>
                        <a:t>Caba</a:t>
                      </a:r>
                    </a:p>
                  </a:txBody>
                  <a:tcPr marL="0" marR="0" marT="0" marB="0" anchor="ctr"/>
                </a:tc>
                <a:tc>
                  <a:txBody>
                    <a:bodyPr/>
                    <a:lstStyle/>
                    <a:p>
                      <a:pPr algn="ctr" fontAlgn="ctr"/>
                      <a:r>
                        <a:rPr lang="es-ES" sz="1400" b="0" i="0" u="none" strike="noStrike" dirty="0">
                          <a:solidFill>
                            <a:srgbClr val="000000"/>
                          </a:solidFill>
                          <a:effectLst/>
                          <a:latin typeface="+mn-lt"/>
                        </a:rPr>
                        <a:t>$ 87.102.314,08</a:t>
                      </a:r>
                    </a:p>
                  </a:txBody>
                  <a:tcPr marL="0" marR="0" marT="0" marB="0" anchor="ctr"/>
                </a:tc>
                <a:tc>
                  <a:txBody>
                    <a:bodyPr/>
                    <a:lstStyle/>
                    <a:p>
                      <a:pPr algn="ctr" fontAlgn="ctr"/>
                      <a:r>
                        <a:rPr lang="es-ES" sz="1400" b="0" i="0" u="none" strike="noStrike" dirty="0">
                          <a:solidFill>
                            <a:srgbClr val="000000"/>
                          </a:solidFill>
                          <a:effectLst/>
                          <a:latin typeface="+mn-lt"/>
                        </a:rPr>
                        <a:t>$ 2.725.488,00</a:t>
                      </a:r>
                    </a:p>
                  </a:txBody>
                  <a:tcPr marL="0" marR="0" marT="0" marB="0" anchor="ctr"/>
                </a:tc>
                <a:tc>
                  <a:txBody>
                    <a:bodyPr/>
                    <a:lstStyle/>
                    <a:p>
                      <a:pPr algn="ctr" fontAlgn="b"/>
                      <a:r>
                        <a:rPr lang="es-ES" sz="1400" b="0" i="0" u="none" strike="noStrike" dirty="0">
                          <a:solidFill>
                            <a:srgbClr val="000000"/>
                          </a:solidFill>
                          <a:effectLst/>
                          <a:latin typeface="+mn-lt"/>
                        </a:rPr>
                        <a:t>$ 31,96</a:t>
                      </a:r>
                    </a:p>
                  </a:txBody>
                  <a:tcPr marL="0" marR="0" marT="0" marB="0" anchor="b"/>
                </a:tc>
              </a:tr>
              <a:tr h="212724">
                <a:tc>
                  <a:txBody>
                    <a:bodyPr/>
                    <a:lstStyle/>
                    <a:p>
                      <a:pPr algn="ctr" fontAlgn="b"/>
                      <a:r>
                        <a:rPr lang="es-ES" sz="1400" b="1" i="0" u="none" strike="noStrike" dirty="0" smtClean="0">
                          <a:solidFill>
                            <a:srgbClr val="000000"/>
                          </a:solidFill>
                          <a:effectLst/>
                          <a:latin typeface="+mn-lt"/>
                        </a:rPr>
                        <a:t>TOTAL</a:t>
                      </a:r>
                      <a:endParaRPr lang="es-ES" sz="1400" b="1" i="0" u="none" strike="noStrike" dirty="0">
                        <a:solidFill>
                          <a:srgbClr val="000000"/>
                        </a:solidFill>
                        <a:effectLst/>
                        <a:latin typeface="+mn-lt"/>
                      </a:endParaRPr>
                    </a:p>
                  </a:txBody>
                  <a:tcPr marL="0" marR="0" marT="0" marB="0" anchor="b"/>
                </a:tc>
                <a:tc>
                  <a:txBody>
                    <a:bodyPr/>
                    <a:lstStyle/>
                    <a:p>
                      <a:pPr algn="ctr" fontAlgn="b"/>
                      <a:r>
                        <a:rPr lang="es-ES" sz="1400" b="1" i="0" u="none" strike="noStrike" dirty="0" smtClean="0">
                          <a:solidFill>
                            <a:srgbClr val="000000"/>
                          </a:solidFill>
                          <a:effectLst/>
                          <a:latin typeface="+mn-lt"/>
                        </a:rPr>
                        <a:t>$ 5.000.000.000,00</a:t>
                      </a:r>
                      <a:endParaRPr lang="es-ES" sz="1400" b="1" i="0" u="none" strike="noStrike" dirty="0">
                        <a:solidFill>
                          <a:srgbClr val="000000"/>
                        </a:solidFill>
                        <a:effectLst/>
                        <a:latin typeface="+mn-lt"/>
                      </a:endParaRPr>
                    </a:p>
                  </a:txBody>
                  <a:tcPr marL="0" marR="0" marT="0" marB="0" anchor="b"/>
                </a:tc>
                <a:tc>
                  <a:txBody>
                    <a:bodyPr/>
                    <a:lstStyle/>
                    <a:p>
                      <a:pPr algn="ctr" fontAlgn="b"/>
                      <a:r>
                        <a:rPr lang="es-ES" sz="1400" b="1" i="0" u="none" strike="noStrike" dirty="0" smtClean="0">
                          <a:solidFill>
                            <a:srgbClr val="000000"/>
                          </a:solidFill>
                          <a:effectLst/>
                          <a:latin typeface="+mn-lt"/>
                        </a:rPr>
                        <a:t>39.952.226</a:t>
                      </a:r>
                      <a:endParaRPr lang="es-ES" sz="1400" b="1" i="0" u="none" strike="noStrike" dirty="0">
                        <a:solidFill>
                          <a:srgbClr val="000000"/>
                        </a:solidFill>
                        <a:effectLst/>
                        <a:latin typeface="+mn-lt"/>
                      </a:endParaRPr>
                    </a:p>
                  </a:txBody>
                  <a:tcPr marL="0" marR="0" marT="0" marB="0" anchor="b"/>
                </a:tc>
                <a:tc>
                  <a:txBody>
                    <a:bodyPr/>
                    <a:lstStyle/>
                    <a:p>
                      <a:pPr algn="ctr" fontAlgn="b"/>
                      <a:r>
                        <a:rPr lang="es-ES" sz="1400" b="1" i="0" u="none" strike="noStrike" dirty="0" smtClean="0">
                          <a:solidFill>
                            <a:srgbClr val="000000"/>
                          </a:solidFill>
                          <a:effectLst/>
                          <a:latin typeface="+mn-lt"/>
                        </a:rPr>
                        <a:t>$ 125,13</a:t>
                      </a:r>
                      <a:endParaRPr lang="es-ES" sz="1400" b="1" i="0" u="none" strike="noStrike" dirty="0">
                        <a:solidFill>
                          <a:srgbClr val="000000"/>
                        </a:solidFill>
                        <a:effectLst/>
                        <a:latin typeface="+mn-lt"/>
                      </a:endParaRPr>
                    </a:p>
                  </a:txBody>
                  <a:tcPr marL="0" marR="0" marT="0" marB="0" anchor="b"/>
                </a:tc>
              </a:tr>
            </a:tbl>
          </a:graphicData>
        </a:graphic>
      </p:graphicFrame>
      <p:sp>
        <p:nvSpPr>
          <p:cNvPr id="6" name="1 Título"/>
          <p:cNvSpPr txBox="1">
            <a:spLocks/>
          </p:cNvSpPr>
          <p:nvPr/>
        </p:nvSpPr>
        <p:spPr>
          <a:xfrm>
            <a:off x="0" y="-17140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RESULTADO POR PROVINCIA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C382FC98-F0C7-4C5E-ACED-D4365F369A7F}" type="slidenum">
              <a:rPr lang="es-ES" smtClean="0"/>
              <a:pPr/>
              <a:t>24</a:t>
            </a:fld>
            <a:endParaRPr lang="es-ES" dirty="0"/>
          </a:p>
        </p:txBody>
      </p:sp>
      <p:graphicFrame>
        <p:nvGraphicFramePr>
          <p:cNvPr id="5" name="1 Gráfico"/>
          <p:cNvGraphicFramePr/>
          <p:nvPr>
            <p:extLst>
              <p:ext uri="{D42A27DB-BD31-4B8C-83A1-F6EECF244321}">
                <p14:modId xmlns:p14="http://schemas.microsoft.com/office/powerpoint/2010/main" val="3639286321"/>
              </p:ext>
            </p:extLst>
          </p:nvPr>
        </p:nvGraphicFramePr>
        <p:xfrm>
          <a:off x="323528" y="1061802"/>
          <a:ext cx="8572560" cy="5305792"/>
        </p:xfrm>
        <a:graphic>
          <a:graphicData uri="http://schemas.openxmlformats.org/drawingml/2006/chart">
            <c:chart xmlns:c="http://schemas.openxmlformats.org/drawingml/2006/chart" xmlns:r="http://schemas.openxmlformats.org/officeDocument/2006/relationships" r:id="rId2"/>
          </a:graphicData>
        </a:graphic>
      </p:graphicFrame>
      <p:sp>
        <p:nvSpPr>
          <p:cNvPr id="6"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DISTRIBUCION PER CAPITA POR PROVINCIA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C382FC98-F0C7-4C5E-ACED-D4365F369A7F}" type="slidenum">
              <a:rPr lang="es-ES" smtClean="0"/>
              <a:pPr/>
              <a:t>25</a:t>
            </a:fld>
            <a:endParaRPr lang="es-ES" dirty="0"/>
          </a:p>
        </p:txBody>
      </p:sp>
      <p:graphicFrame>
        <p:nvGraphicFramePr>
          <p:cNvPr id="8" name="2 Gráfico"/>
          <p:cNvGraphicFramePr/>
          <p:nvPr>
            <p:extLst>
              <p:ext uri="{D42A27DB-BD31-4B8C-83A1-F6EECF244321}">
                <p14:modId xmlns:p14="http://schemas.microsoft.com/office/powerpoint/2010/main" val="2147382941"/>
              </p:ext>
            </p:extLst>
          </p:nvPr>
        </p:nvGraphicFramePr>
        <p:xfrm>
          <a:off x="107504" y="620688"/>
          <a:ext cx="8712968" cy="5976664"/>
        </p:xfrm>
        <a:graphic>
          <a:graphicData uri="http://schemas.openxmlformats.org/drawingml/2006/chart">
            <c:chart xmlns:c="http://schemas.openxmlformats.org/drawingml/2006/chart" xmlns:r="http://schemas.openxmlformats.org/officeDocument/2006/relationships" r:id="rId2"/>
          </a:graphicData>
        </a:graphic>
      </p:graphicFrame>
      <p:sp>
        <p:nvSpPr>
          <p:cNvPr id="5"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PARTICIPACION % DE RECURSOS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C382FC98-F0C7-4C5E-ACED-D4365F369A7F}" type="slidenum">
              <a:rPr lang="es-ES" smtClean="0"/>
              <a:pPr/>
              <a:t>26</a:t>
            </a:fld>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2528608617"/>
              </p:ext>
            </p:extLst>
          </p:nvPr>
        </p:nvGraphicFramePr>
        <p:xfrm>
          <a:off x="357158" y="785794"/>
          <a:ext cx="8501122" cy="5863992"/>
        </p:xfrm>
        <a:graphic>
          <a:graphicData uri="http://schemas.openxmlformats.org/drawingml/2006/table">
            <a:tbl>
              <a:tblPr firstRow="1" bandRow="1">
                <a:tableStyleId>{35758FB7-9AC5-4552-8A53-C91805E547FA}</a:tableStyleId>
              </a:tblPr>
              <a:tblGrid>
                <a:gridCol w="2428892"/>
                <a:gridCol w="2059902"/>
                <a:gridCol w="2006164"/>
                <a:gridCol w="2006164"/>
              </a:tblGrid>
              <a:tr h="521264">
                <a:tc>
                  <a:txBody>
                    <a:bodyPr/>
                    <a:lstStyle/>
                    <a:p>
                      <a:pPr algn="ctr" fontAlgn="ctr"/>
                      <a:r>
                        <a:rPr lang="es-ES" sz="1400" u="none" strike="noStrike" dirty="0" smtClean="0">
                          <a:effectLst/>
                          <a:latin typeface="+mn-lt"/>
                        </a:rPr>
                        <a:t>PROVINCIA</a:t>
                      </a:r>
                      <a:endParaRPr lang="es-ES" sz="1400" b="1" i="0" u="none" strike="noStrike" dirty="0">
                        <a:solidFill>
                          <a:srgbClr val="000000"/>
                        </a:solidFill>
                        <a:effectLst/>
                        <a:latin typeface="+mn-lt"/>
                      </a:endParaRPr>
                    </a:p>
                  </a:txBody>
                  <a:tcPr marL="0" marR="0" marT="0" marB="0" anchor="ctr"/>
                </a:tc>
                <a:tc>
                  <a:txBody>
                    <a:bodyPr/>
                    <a:lstStyle/>
                    <a:p>
                      <a:pPr algn="ctr" fontAlgn="ctr"/>
                      <a:r>
                        <a:rPr lang="es-ES" sz="1400" b="1" i="0" u="none" strike="noStrike" dirty="0" smtClean="0">
                          <a:solidFill>
                            <a:schemeClr val="lt1"/>
                          </a:solidFill>
                          <a:effectLst/>
                          <a:latin typeface="+mn-lt"/>
                        </a:rPr>
                        <a:t>COSTO</a:t>
                      </a:r>
                      <a:r>
                        <a:rPr lang="es-ES" sz="1400" b="1" i="0" u="none" strike="noStrike" baseline="0" dirty="0" smtClean="0">
                          <a:solidFill>
                            <a:schemeClr val="lt1"/>
                          </a:solidFill>
                          <a:effectLst/>
                          <a:latin typeface="+mn-lt"/>
                        </a:rPr>
                        <a:t> INTERVENCIÓN</a:t>
                      </a:r>
                    </a:p>
                    <a:p>
                      <a:pPr algn="ctr" fontAlgn="ctr"/>
                      <a:r>
                        <a:rPr lang="es-ES" sz="1400" b="1" i="0" u="none" strike="noStrike" baseline="0" dirty="0" smtClean="0">
                          <a:solidFill>
                            <a:schemeClr val="lt1"/>
                          </a:solidFill>
                          <a:effectLst/>
                          <a:latin typeface="+mn-lt"/>
                        </a:rPr>
                        <a:t>( EN $)</a:t>
                      </a:r>
                      <a:endParaRPr lang="es-ES" sz="1400" b="1" i="0" u="none" strike="noStrike" dirty="0">
                        <a:solidFill>
                          <a:srgbClr val="000000"/>
                        </a:solidFill>
                        <a:effectLst/>
                        <a:latin typeface="+mn-lt"/>
                      </a:endParaRPr>
                    </a:p>
                  </a:txBody>
                  <a:tcPr marL="0" marR="0" marT="0" marB="0" anchor="ctr"/>
                </a:tc>
                <a:tc>
                  <a:txBody>
                    <a:bodyPr/>
                    <a:lstStyle/>
                    <a:p>
                      <a:pPr algn="ctr" fontAlgn="ctr"/>
                      <a:r>
                        <a:rPr lang="es-ES" sz="1400" b="1" i="0" u="none" strike="noStrike" dirty="0" smtClean="0">
                          <a:solidFill>
                            <a:schemeClr val="lt1"/>
                          </a:solidFill>
                          <a:effectLst/>
                          <a:latin typeface="+mn-lt"/>
                        </a:rPr>
                        <a:t>MONTO</a:t>
                      </a:r>
                      <a:r>
                        <a:rPr lang="es-ES" sz="1400" b="1" i="0" u="none" strike="noStrike" baseline="0" dirty="0" smtClean="0">
                          <a:solidFill>
                            <a:schemeClr val="lt1"/>
                          </a:solidFill>
                          <a:effectLst/>
                          <a:latin typeface="+mn-lt"/>
                        </a:rPr>
                        <a:t> ANUAL FDE</a:t>
                      </a:r>
                    </a:p>
                    <a:p>
                      <a:pPr algn="ctr" fontAlgn="ctr"/>
                      <a:r>
                        <a:rPr lang="es-ES" sz="1400" b="1" i="0" u="none" strike="noStrike" baseline="0" dirty="0" smtClean="0">
                          <a:solidFill>
                            <a:schemeClr val="lt1"/>
                          </a:solidFill>
                          <a:effectLst/>
                          <a:latin typeface="+mn-lt"/>
                        </a:rPr>
                        <a:t>(EN $)</a:t>
                      </a:r>
                      <a:endParaRPr lang="es-ES" sz="1400" b="1" i="0" u="none" strike="noStrike" dirty="0">
                        <a:solidFill>
                          <a:srgbClr val="000000"/>
                        </a:solidFill>
                        <a:effectLst/>
                        <a:latin typeface="+mn-lt"/>
                      </a:endParaRPr>
                    </a:p>
                  </a:txBody>
                  <a:tcPr marL="0" marR="0" marT="0" marB="0" anchor="ctr"/>
                </a:tc>
                <a:tc>
                  <a:txBody>
                    <a:bodyPr/>
                    <a:lstStyle/>
                    <a:p>
                      <a:pPr algn="ctr" fontAlgn="ctr"/>
                      <a:r>
                        <a:rPr lang="es-ES" sz="1400" b="1" i="0" u="none" strike="noStrike" dirty="0" smtClean="0">
                          <a:solidFill>
                            <a:schemeClr val="lt1"/>
                          </a:solidFill>
                          <a:effectLst/>
                          <a:latin typeface="+mn-lt"/>
                        </a:rPr>
                        <a:t>TIEMPO</a:t>
                      </a:r>
                      <a:r>
                        <a:rPr lang="es-ES" sz="1400" b="1" i="0" u="none" strike="noStrike" baseline="0" dirty="0" smtClean="0">
                          <a:solidFill>
                            <a:schemeClr val="lt1"/>
                          </a:solidFill>
                          <a:effectLst/>
                          <a:latin typeface="+mn-lt"/>
                        </a:rPr>
                        <a:t> INTERV </a:t>
                      </a:r>
                    </a:p>
                    <a:p>
                      <a:pPr algn="ctr" fontAlgn="ctr"/>
                      <a:r>
                        <a:rPr lang="es-ES" sz="1400" b="1" i="0" u="none" strike="noStrike" baseline="0" dirty="0" smtClean="0">
                          <a:solidFill>
                            <a:schemeClr val="lt1"/>
                          </a:solidFill>
                          <a:effectLst/>
                          <a:latin typeface="+mn-lt"/>
                        </a:rPr>
                        <a:t>(AÑOS)</a:t>
                      </a:r>
                      <a:endParaRPr lang="es-ES" sz="1400" b="1" i="0" u="none" strike="noStrike" dirty="0">
                        <a:solidFill>
                          <a:srgbClr val="000000"/>
                        </a:solidFill>
                        <a:effectLst/>
                        <a:latin typeface="+mn-lt"/>
                      </a:endParaRPr>
                    </a:p>
                  </a:txBody>
                  <a:tcPr marL="0" marR="0" marT="0" marB="0" anchor="ctr"/>
                </a:tc>
              </a:tr>
              <a:tr h="210130">
                <a:tc>
                  <a:txBody>
                    <a:bodyPr/>
                    <a:lstStyle/>
                    <a:p>
                      <a:pPr algn="ctr" fontAlgn="b"/>
                      <a:r>
                        <a:rPr lang="es-ES" sz="1400" b="0" i="0" u="none" strike="noStrike" dirty="0">
                          <a:solidFill>
                            <a:srgbClr val="000000"/>
                          </a:solidFill>
                          <a:latin typeface="+mn-lt"/>
                        </a:rPr>
                        <a:t>Buenos Aires</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$ 4.725.546.016</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$ 1.714.044.040</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Santa Fe</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$ 953.532.102</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$ 370.706.842</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Córdoba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$ 936.044.176</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$ 297.903.871</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1" i="0" u="none" strike="noStrike" dirty="0">
                          <a:solidFill>
                            <a:srgbClr val="000000"/>
                          </a:solidFill>
                          <a:latin typeface="+mn-lt"/>
                        </a:rPr>
                        <a:t>Salta</a:t>
                      </a:r>
                    </a:p>
                  </a:txBody>
                  <a:tcPr marL="0" marR="0" marT="0" marB="0" anchor="ctr"/>
                </a:tc>
                <a:tc>
                  <a:txBody>
                    <a:bodyPr/>
                    <a:lstStyle/>
                    <a:p>
                      <a:pPr marL="180000" algn="ctr" fontAlgn="b">
                        <a:spcAft>
                          <a:spcPts val="0"/>
                        </a:spcAft>
                      </a:pPr>
                      <a:r>
                        <a:rPr lang="es-ES" sz="1400" b="1" i="0" u="none" strike="noStrike" dirty="0">
                          <a:solidFill>
                            <a:srgbClr val="000000"/>
                          </a:solidFill>
                          <a:latin typeface="+mn-lt"/>
                        </a:rPr>
                        <a:t>$ 883.045.776</a:t>
                      </a:r>
                    </a:p>
                  </a:txBody>
                  <a:tcPr marL="0" marR="0" marT="0" marB="0" anchor="ctr"/>
                </a:tc>
                <a:tc>
                  <a:txBody>
                    <a:bodyPr/>
                    <a:lstStyle/>
                    <a:p>
                      <a:pPr marL="180000" algn="ctr" fontAlgn="b">
                        <a:spcAft>
                          <a:spcPts val="0"/>
                        </a:spcAft>
                      </a:pPr>
                      <a:r>
                        <a:rPr lang="es-ES" sz="1400" b="1" i="0" u="none" strike="noStrike" dirty="0">
                          <a:solidFill>
                            <a:srgbClr val="000000"/>
                          </a:solidFill>
                          <a:latin typeface="+mn-lt"/>
                        </a:rPr>
                        <a:t>$ 256.159.686</a:t>
                      </a:r>
                    </a:p>
                  </a:txBody>
                  <a:tcPr marL="0" marR="0" marT="0" marB="0" anchor="ctr"/>
                </a:tc>
                <a:tc>
                  <a:txBody>
                    <a:bodyPr/>
                    <a:lstStyle/>
                    <a:p>
                      <a:pPr algn="ctr" fontAlgn="b"/>
                      <a:r>
                        <a:rPr lang="es-ES" sz="1400" b="1"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Chaco</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$ 726.648.955</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$ 246.602.298</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Santiago del Estero</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$ 689.963.175</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$ 195.739.504</a:t>
                      </a:r>
                    </a:p>
                  </a:txBody>
                  <a:tcPr marL="0" marR="0" marT="0" marB="0" anchor="ctr"/>
                </a:tc>
                <a:tc>
                  <a:txBody>
                    <a:bodyPr/>
                    <a:lstStyle/>
                    <a:p>
                      <a:pPr algn="ctr" fontAlgn="b"/>
                      <a:r>
                        <a:rPr lang="es-ES" sz="1400" b="0" i="0" u="none" strike="noStrike" dirty="0">
                          <a:solidFill>
                            <a:srgbClr val="000000"/>
                          </a:solidFill>
                          <a:latin typeface="+mn-lt"/>
                        </a:rPr>
                        <a:t>4</a:t>
                      </a:r>
                    </a:p>
                  </a:txBody>
                  <a:tcPr marL="0" marR="0" marT="0" marB="0" anchor="ctr"/>
                </a:tc>
              </a:tr>
              <a:tr h="210130">
                <a:tc>
                  <a:txBody>
                    <a:bodyPr/>
                    <a:lstStyle/>
                    <a:p>
                      <a:pPr algn="ctr" fontAlgn="b"/>
                      <a:r>
                        <a:rPr lang="es-ES" sz="1400" b="0" i="0" u="none" strike="noStrike" dirty="0">
                          <a:solidFill>
                            <a:srgbClr val="000000"/>
                          </a:solidFill>
                          <a:latin typeface="+mn-lt"/>
                        </a:rPr>
                        <a:t>Tucumán</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$ 657.116.547</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$ 362.542.644</a:t>
                      </a:r>
                    </a:p>
                  </a:txBody>
                  <a:tcPr marL="0" marR="0" marT="0" marB="0" anchor="ctr"/>
                </a:tc>
                <a:tc>
                  <a:txBody>
                    <a:bodyPr/>
                    <a:lstStyle/>
                    <a:p>
                      <a:pPr algn="ctr" fontAlgn="b"/>
                      <a:r>
                        <a:rPr lang="es-ES" sz="1400" b="0" i="0" u="none" strike="noStrike" dirty="0">
                          <a:solidFill>
                            <a:srgbClr val="000000"/>
                          </a:solidFill>
                          <a:latin typeface="+mn-lt"/>
                        </a:rPr>
                        <a:t>2</a:t>
                      </a:r>
                    </a:p>
                  </a:txBody>
                  <a:tcPr marL="0" marR="0" marT="0" marB="0" anchor="ctr"/>
                </a:tc>
              </a:tr>
              <a:tr h="210130">
                <a:tc>
                  <a:txBody>
                    <a:bodyPr/>
                    <a:lstStyle/>
                    <a:p>
                      <a:pPr algn="ctr" fontAlgn="b"/>
                      <a:r>
                        <a:rPr lang="es-ES" sz="1400" b="0" i="0" u="none" strike="noStrike" dirty="0">
                          <a:solidFill>
                            <a:srgbClr val="000000"/>
                          </a:solidFill>
                          <a:latin typeface="+mn-lt"/>
                        </a:rPr>
                        <a:t>Mendoza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$ 569.204.964</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$ 185.898.177</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Corrientes</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$ 548.607.604</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$ 195.159.070</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CABA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$ 518.415.586</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$ 87.102.314</a:t>
                      </a:r>
                    </a:p>
                  </a:txBody>
                  <a:tcPr marL="0" marR="0" marT="0" marB="0" anchor="ctr"/>
                </a:tc>
                <a:tc>
                  <a:txBody>
                    <a:bodyPr/>
                    <a:lstStyle/>
                    <a:p>
                      <a:pPr algn="ctr" fontAlgn="b"/>
                      <a:r>
                        <a:rPr lang="es-ES" sz="1400" b="0" i="0" u="none" strike="noStrike" dirty="0">
                          <a:solidFill>
                            <a:srgbClr val="000000"/>
                          </a:solidFill>
                          <a:latin typeface="+mn-lt"/>
                        </a:rPr>
                        <a:t>6</a:t>
                      </a:r>
                    </a:p>
                  </a:txBody>
                  <a:tcPr marL="0" marR="0" marT="0" marB="0" anchor="ctr"/>
                </a:tc>
              </a:tr>
              <a:tr h="210130">
                <a:tc>
                  <a:txBody>
                    <a:bodyPr/>
                    <a:lstStyle/>
                    <a:p>
                      <a:pPr algn="ctr" fontAlgn="b"/>
                      <a:r>
                        <a:rPr lang="es-ES" sz="1400" b="0" i="0" u="none" strike="noStrike" dirty="0">
                          <a:solidFill>
                            <a:srgbClr val="000000"/>
                          </a:solidFill>
                          <a:latin typeface="+mn-lt"/>
                        </a:rPr>
                        <a:t>Misiones</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$ 493.069.843</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$ 219.591.408</a:t>
                      </a:r>
                    </a:p>
                  </a:txBody>
                  <a:tcPr marL="0" marR="0" marT="0" marB="0" anchor="ctr"/>
                </a:tc>
                <a:tc>
                  <a:txBody>
                    <a:bodyPr/>
                    <a:lstStyle/>
                    <a:p>
                      <a:pPr algn="ctr" fontAlgn="b"/>
                      <a:r>
                        <a:rPr lang="es-ES" sz="1400" b="0" i="0" u="none" strike="noStrike" dirty="0">
                          <a:solidFill>
                            <a:srgbClr val="000000"/>
                          </a:solidFill>
                          <a:latin typeface="+mn-lt"/>
                        </a:rPr>
                        <a:t>2</a:t>
                      </a:r>
                    </a:p>
                  </a:txBody>
                  <a:tcPr marL="0" marR="0" marT="0" marB="0" anchor="ctr"/>
                </a:tc>
              </a:tr>
              <a:tr h="210130">
                <a:tc>
                  <a:txBody>
                    <a:bodyPr/>
                    <a:lstStyle/>
                    <a:p>
                      <a:pPr algn="ctr" fontAlgn="b"/>
                      <a:r>
                        <a:rPr lang="es-ES" sz="1400" b="0" i="0" u="none" strike="noStrike" dirty="0">
                          <a:solidFill>
                            <a:srgbClr val="000000"/>
                          </a:solidFill>
                          <a:latin typeface="+mn-lt"/>
                        </a:rPr>
                        <a:t>Formosa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$ 453.307.867</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$ 124.251.432</a:t>
                      </a:r>
                    </a:p>
                  </a:txBody>
                  <a:tcPr marL="0" marR="0" marT="0" marB="0" anchor="ctr"/>
                </a:tc>
                <a:tc>
                  <a:txBody>
                    <a:bodyPr/>
                    <a:lstStyle/>
                    <a:p>
                      <a:pPr algn="ctr" fontAlgn="b"/>
                      <a:r>
                        <a:rPr lang="es-ES" sz="1400" b="0" i="0" u="none" strike="noStrike" dirty="0">
                          <a:solidFill>
                            <a:srgbClr val="000000"/>
                          </a:solidFill>
                          <a:latin typeface="+mn-lt"/>
                        </a:rPr>
                        <a:t>4</a:t>
                      </a:r>
                    </a:p>
                  </a:txBody>
                  <a:tcPr marL="0" marR="0" marT="0" marB="0" anchor="ctr"/>
                </a:tc>
              </a:tr>
              <a:tr h="210130">
                <a:tc>
                  <a:txBody>
                    <a:bodyPr/>
                    <a:lstStyle/>
                    <a:p>
                      <a:pPr algn="ctr" fontAlgn="b"/>
                      <a:r>
                        <a:rPr lang="es-ES" sz="1400" b="0" i="0" u="none" strike="noStrike" dirty="0">
                          <a:solidFill>
                            <a:srgbClr val="000000"/>
                          </a:solidFill>
                          <a:latin typeface="+mn-lt"/>
                        </a:rPr>
                        <a:t>Entre Ríos</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$ 417.083.887</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$ 156.970.095</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Jujuy</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$ 369.930.178</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$ 138.206.230</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San Juan</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$ 285.917.000</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$ 113.981.955</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Río Negro</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$ 237.164.278</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$ 65.455.300</a:t>
                      </a:r>
                    </a:p>
                  </a:txBody>
                  <a:tcPr marL="0" marR="0" marT="0" marB="0" anchor="ctr"/>
                </a:tc>
                <a:tc>
                  <a:txBody>
                    <a:bodyPr/>
                    <a:lstStyle/>
                    <a:p>
                      <a:pPr algn="ctr" fontAlgn="b"/>
                      <a:r>
                        <a:rPr lang="es-ES" sz="1400" b="0" i="0" u="none" strike="noStrike" dirty="0">
                          <a:solidFill>
                            <a:srgbClr val="000000"/>
                          </a:solidFill>
                          <a:latin typeface="+mn-lt"/>
                        </a:rPr>
                        <a:t>4</a:t>
                      </a:r>
                    </a:p>
                  </a:txBody>
                  <a:tcPr marL="0" marR="0" marT="0" marB="0" anchor="ctr"/>
                </a:tc>
              </a:tr>
              <a:tr h="210130">
                <a:tc>
                  <a:txBody>
                    <a:bodyPr/>
                    <a:lstStyle/>
                    <a:p>
                      <a:pPr algn="ctr" fontAlgn="b"/>
                      <a:r>
                        <a:rPr lang="es-ES" sz="1400" b="0" i="0" u="none" strike="noStrike" dirty="0">
                          <a:solidFill>
                            <a:srgbClr val="000000"/>
                          </a:solidFill>
                          <a:latin typeface="+mn-lt"/>
                        </a:rPr>
                        <a:t>Neuquén</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$ 221.368.083</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$ 47.697.949</a:t>
                      </a:r>
                    </a:p>
                  </a:txBody>
                  <a:tcPr marL="0" marR="0" marT="0" marB="0" anchor="ctr"/>
                </a:tc>
                <a:tc>
                  <a:txBody>
                    <a:bodyPr/>
                    <a:lstStyle/>
                    <a:p>
                      <a:pPr algn="ctr" fontAlgn="b"/>
                      <a:r>
                        <a:rPr lang="es-ES" sz="1400" b="0" i="0" u="none" strike="noStrike" dirty="0">
                          <a:solidFill>
                            <a:srgbClr val="000000"/>
                          </a:solidFill>
                          <a:latin typeface="+mn-lt"/>
                        </a:rPr>
                        <a:t>5</a:t>
                      </a:r>
                    </a:p>
                  </a:txBody>
                  <a:tcPr marL="0" marR="0" marT="0" marB="0" anchor="ctr"/>
                </a:tc>
              </a:tr>
              <a:tr h="210130">
                <a:tc>
                  <a:txBody>
                    <a:bodyPr/>
                    <a:lstStyle/>
                    <a:p>
                      <a:pPr algn="ctr" fontAlgn="b"/>
                      <a:r>
                        <a:rPr lang="es-ES" sz="1400" b="0" i="0" u="none" strike="noStrike" dirty="0">
                          <a:solidFill>
                            <a:srgbClr val="000000"/>
                          </a:solidFill>
                          <a:latin typeface="+mn-lt"/>
                        </a:rPr>
                        <a:t>Chubut</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$ 179.311.003</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$ 26.209.774</a:t>
                      </a:r>
                    </a:p>
                  </a:txBody>
                  <a:tcPr marL="0" marR="0" marT="0" marB="0" anchor="ctr"/>
                </a:tc>
                <a:tc>
                  <a:txBody>
                    <a:bodyPr/>
                    <a:lstStyle/>
                    <a:p>
                      <a:pPr algn="ctr" fontAlgn="b"/>
                      <a:r>
                        <a:rPr lang="es-ES" sz="1400" b="0" i="0" u="none" strike="noStrike" dirty="0">
                          <a:solidFill>
                            <a:srgbClr val="000000"/>
                          </a:solidFill>
                          <a:latin typeface="+mn-lt"/>
                        </a:rPr>
                        <a:t>7</a:t>
                      </a:r>
                    </a:p>
                  </a:txBody>
                  <a:tcPr marL="0" marR="0" marT="0" marB="0" anchor="ctr"/>
                </a:tc>
              </a:tr>
              <a:tr h="210130">
                <a:tc>
                  <a:txBody>
                    <a:bodyPr/>
                    <a:lstStyle/>
                    <a:p>
                      <a:pPr algn="ctr" fontAlgn="b"/>
                      <a:r>
                        <a:rPr lang="es-ES" sz="1400" b="0" i="0" u="none" strike="noStrike" dirty="0">
                          <a:solidFill>
                            <a:srgbClr val="000000"/>
                          </a:solidFill>
                          <a:latin typeface="+mn-lt"/>
                        </a:rPr>
                        <a:t>Catamarca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$ 168.108.576</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$ 61.347.481</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La Rioja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$ 158.354.535</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$ 49.429.190</a:t>
                      </a:r>
                    </a:p>
                  </a:txBody>
                  <a:tcPr marL="0" marR="0" marT="0" marB="0" anchor="ctr"/>
                </a:tc>
                <a:tc>
                  <a:txBody>
                    <a:bodyPr/>
                    <a:lstStyle/>
                    <a:p>
                      <a:pPr algn="ctr" fontAlgn="b"/>
                      <a:r>
                        <a:rPr lang="es-ES" sz="1400" b="0" i="0" u="none" strike="noStrike" dirty="0">
                          <a:solidFill>
                            <a:srgbClr val="000000"/>
                          </a:solidFill>
                          <a:latin typeface="+mn-lt"/>
                        </a:rPr>
                        <a:t>3</a:t>
                      </a:r>
                    </a:p>
                  </a:txBody>
                  <a:tcPr marL="0" marR="0" marT="0" marB="0" anchor="ctr"/>
                </a:tc>
              </a:tr>
              <a:tr h="210130">
                <a:tc>
                  <a:txBody>
                    <a:bodyPr/>
                    <a:lstStyle/>
                    <a:p>
                      <a:pPr algn="ctr" fontAlgn="b"/>
                      <a:r>
                        <a:rPr lang="es-ES" sz="1400" b="0" i="0" u="none" strike="noStrike" dirty="0">
                          <a:solidFill>
                            <a:srgbClr val="000000"/>
                          </a:solidFill>
                          <a:latin typeface="+mn-lt"/>
                        </a:rPr>
                        <a:t>San Luis</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$ 149.823.644</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$ 40.888.059</a:t>
                      </a:r>
                    </a:p>
                  </a:txBody>
                  <a:tcPr marL="0" marR="0" marT="0" marB="0" anchor="ctr"/>
                </a:tc>
                <a:tc>
                  <a:txBody>
                    <a:bodyPr/>
                    <a:lstStyle/>
                    <a:p>
                      <a:pPr algn="ctr" fontAlgn="b"/>
                      <a:r>
                        <a:rPr lang="es-ES" sz="1400" b="0" i="0" u="none" strike="noStrike" dirty="0">
                          <a:solidFill>
                            <a:srgbClr val="000000"/>
                          </a:solidFill>
                          <a:latin typeface="+mn-lt"/>
                        </a:rPr>
                        <a:t>4</a:t>
                      </a:r>
                    </a:p>
                  </a:txBody>
                  <a:tcPr marL="0" marR="0" marT="0" marB="0" anchor="ctr"/>
                </a:tc>
              </a:tr>
              <a:tr h="222088">
                <a:tc>
                  <a:txBody>
                    <a:bodyPr/>
                    <a:lstStyle/>
                    <a:p>
                      <a:pPr algn="ctr" fontAlgn="b"/>
                      <a:r>
                        <a:rPr lang="es-ES" sz="1400" b="0" i="0" u="none" strike="noStrike" dirty="0">
                          <a:solidFill>
                            <a:srgbClr val="000000"/>
                          </a:solidFill>
                          <a:latin typeface="+mn-lt"/>
                        </a:rPr>
                        <a:t>Santa Cruz</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$ 84.143.187</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$ 13.929.236</a:t>
                      </a:r>
                    </a:p>
                  </a:txBody>
                  <a:tcPr marL="0" marR="0" marT="0" marB="0" anchor="ctr"/>
                </a:tc>
                <a:tc>
                  <a:txBody>
                    <a:bodyPr/>
                    <a:lstStyle/>
                    <a:p>
                      <a:pPr algn="ctr" fontAlgn="b"/>
                      <a:r>
                        <a:rPr lang="es-ES" sz="1400" b="0" i="0" u="none" strike="noStrike" dirty="0">
                          <a:solidFill>
                            <a:srgbClr val="000000"/>
                          </a:solidFill>
                          <a:latin typeface="+mn-lt"/>
                        </a:rPr>
                        <a:t>6</a:t>
                      </a:r>
                    </a:p>
                  </a:txBody>
                  <a:tcPr marL="0" marR="0" marT="0" marB="0" anchor="ctr"/>
                </a:tc>
              </a:tr>
              <a:tr h="210130">
                <a:tc>
                  <a:txBody>
                    <a:bodyPr/>
                    <a:lstStyle/>
                    <a:p>
                      <a:pPr algn="ctr" fontAlgn="b"/>
                      <a:r>
                        <a:rPr lang="es-ES" sz="1400" b="0" i="0" u="none" strike="noStrike" dirty="0">
                          <a:solidFill>
                            <a:srgbClr val="000000"/>
                          </a:solidFill>
                          <a:latin typeface="+mn-lt"/>
                        </a:rPr>
                        <a:t>La Pampa</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$ 51.759.796</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$ 23.670.718</a:t>
                      </a:r>
                    </a:p>
                  </a:txBody>
                  <a:tcPr marL="0" marR="0" marT="0" marB="0" anchor="ctr"/>
                </a:tc>
                <a:tc>
                  <a:txBody>
                    <a:bodyPr/>
                    <a:lstStyle/>
                    <a:p>
                      <a:pPr algn="ctr" fontAlgn="b"/>
                      <a:r>
                        <a:rPr lang="es-ES" sz="1400" b="0" i="0" u="none" strike="noStrike" dirty="0">
                          <a:solidFill>
                            <a:srgbClr val="000000"/>
                          </a:solidFill>
                          <a:latin typeface="+mn-lt"/>
                        </a:rPr>
                        <a:t>2</a:t>
                      </a:r>
                    </a:p>
                  </a:txBody>
                  <a:tcPr marL="0" marR="0" marT="0" marB="0" anchor="ctr"/>
                </a:tc>
              </a:tr>
              <a:tr h="210130">
                <a:tc>
                  <a:txBody>
                    <a:bodyPr/>
                    <a:lstStyle/>
                    <a:p>
                      <a:pPr algn="ctr" fontAlgn="b"/>
                      <a:r>
                        <a:rPr lang="es-ES" sz="1400" b="0" i="0" u="none" strike="noStrike" dirty="0">
                          <a:solidFill>
                            <a:srgbClr val="000000"/>
                          </a:solidFill>
                          <a:latin typeface="+mn-lt"/>
                        </a:rPr>
                        <a:t>Tierra del Fuego</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$ 26.170.153</a:t>
                      </a:r>
                    </a:p>
                  </a:txBody>
                  <a:tcPr marL="0" marR="0" marT="0" marB="0" anchor="ctr"/>
                </a:tc>
                <a:tc>
                  <a:txBody>
                    <a:bodyPr/>
                    <a:lstStyle/>
                    <a:p>
                      <a:pPr marL="180000" algn="ctr" fontAlgn="b">
                        <a:spcAft>
                          <a:spcPts val="0"/>
                        </a:spcAft>
                      </a:pPr>
                      <a:r>
                        <a:rPr lang="es-ES" sz="1400" b="0" i="0" u="none" strike="noStrike" dirty="0">
                          <a:solidFill>
                            <a:srgbClr val="000000"/>
                          </a:solidFill>
                          <a:latin typeface="+mn-lt"/>
                        </a:rPr>
                        <a:t>$ 5.881.998</a:t>
                      </a:r>
                    </a:p>
                  </a:txBody>
                  <a:tcPr marL="0" marR="0" marT="0" marB="0" anchor="ctr"/>
                </a:tc>
                <a:tc>
                  <a:txBody>
                    <a:bodyPr/>
                    <a:lstStyle/>
                    <a:p>
                      <a:pPr algn="ctr" fontAlgn="b"/>
                      <a:r>
                        <a:rPr lang="es-ES" sz="1400" b="0" i="0" u="none" strike="noStrike" dirty="0">
                          <a:solidFill>
                            <a:srgbClr val="000000"/>
                          </a:solidFill>
                          <a:latin typeface="+mn-lt"/>
                        </a:rPr>
                        <a:t>4</a:t>
                      </a:r>
                    </a:p>
                  </a:txBody>
                  <a:tcPr marL="0" marR="0" marT="0" marB="0" anchor="ctr"/>
                </a:tc>
              </a:tr>
              <a:tr h="210130">
                <a:tc>
                  <a:txBody>
                    <a:bodyPr/>
                    <a:lstStyle/>
                    <a:p>
                      <a:pPr algn="ctr" fontAlgn="b"/>
                      <a:r>
                        <a:rPr lang="es-ES" sz="1400" b="0" i="0" u="none" strike="noStrike" dirty="0">
                          <a:solidFill>
                            <a:srgbClr val="000000"/>
                          </a:solidFill>
                          <a:latin typeface="+mn-lt"/>
                        </a:rPr>
                        <a:t> </a:t>
                      </a:r>
                    </a:p>
                  </a:txBody>
                  <a:tcPr marL="0" marR="0" marT="0" marB="0" anchor="ctr"/>
                </a:tc>
                <a:tc>
                  <a:txBody>
                    <a:bodyPr/>
                    <a:lstStyle/>
                    <a:p>
                      <a:pPr marL="180000" algn="ctr" fontAlgn="b">
                        <a:spcAft>
                          <a:spcPts val="0"/>
                        </a:spcAft>
                      </a:pPr>
                      <a:r>
                        <a:rPr lang="es-ES" sz="1400" b="1" i="0" u="none" strike="noStrike" dirty="0">
                          <a:solidFill>
                            <a:srgbClr val="000000"/>
                          </a:solidFill>
                          <a:latin typeface="+mn-lt"/>
                        </a:rPr>
                        <a:t>$ 14.503.636.931</a:t>
                      </a:r>
                    </a:p>
                  </a:txBody>
                  <a:tcPr marL="0" marR="0" marT="0" marB="0" anchor="ctr"/>
                </a:tc>
                <a:tc>
                  <a:txBody>
                    <a:bodyPr/>
                    <a:lstStyle/>
                    <a:p>
                      <a:pPr marL="180000" algn="ctr" fontAlgn="b">
                        <a:spcAft>
                          <a:spcPts val="0"/>
                        </a:spcAft>
                      </a:pPr>
                      <a:r>
                        <a:rPr lang="es-ES" sz="1400" b="1" i="0" u="none" strike="noStrike" dirty="0">
                          <a:solidFill>
                            <a:srgbClr val="000000"/>
                          </a:solidFill>
                          <a:latin typeface="+mn-lt"/>
                        </a:rPr>
                        <a:t>$ 5.000.000.000</a:t>
                      </a:r>
                    </a:p>
                  </a:txBody>
                  <a:tcPr marL="0" marR="0" marT="0" marB="0" anchor="ctr"/>
                </a:tc>
                <a:tc>
                  <a:txBody>
                    <a:bodyPr/>
                    <a:lstStyle/>
                    <a:p>
                      <a:pPr algn="ctr" fontAlgn="b"/>
                      <a:r>
                        <a:rPr lang="es-ES" sz="1400" b="1" i="0" u="none" strike="noStrike" dirty="0">
                          <a:solidFill>
                            <a:srgbClr val="000000"/>
                          </a:solidFill>
                          <a:latin typeface="+mn-lt"/>
                        </a:rPr>
                        <a:t>3</a:t>
                      </a:r>
                    </a:p>
                  </a:txBody>
                  <a:tcPr marL="0" marR="0" marT="0" marB="0" anchor="ctr"/>
                </a:tc>
              </a:tr>
            </a:tbl>
          </a:graphicData>
        </a:graphic>
      </p:graphicFrame>
      <p:sp>
        <p:nvSpPr>
          <p:cNvPr id="6"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EL FONDO Y LA INTERVENCIÓN EN LA POBREZA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C382FC98-F0C7-4C5E-ACED-D4365F369A7F}" type="slidenum">
              <a:rPr lang="es-ES" smtClean="0"/>
              <a:pPr/>
              <a:t>27</a:t>
            </a:fld>
            <a:endParaRPr lang="es-ES" dirty="0"/>
          </a:p>
        </p:txBody>
      </p:sp>
      <p:graphicFrame>
        <p:nvGraphicFramePr>
          <p:cNvPr id="9" name="3 Gráfico"/>
          <p:cNvGraphicFramePr/>
          <p:nvPr>
            <p:extLst>
              <p:ext uri="{D42A27DB-BD31-4B8C-83A1-F6EECF244321}">
                <p14:modId xmlns:p14="http://schemas.microsoft.com/office/powerpoint/2010/main" val="501785852"/>
              </p:ext>
            </p:extLst>
          </p:nvPr>
        </p:nvGraphicFramePr>
        <p:xfrm>
          <a:off x="357158" y="1357298"/>
          <a:ext cx="8501122" cy="4857784"/>
        </p:xfrm>
        <a:graphic>
          <a:graphicData uri="http://schemas.openxmlformats.org/drawingml/2006/chart">
            <c:chart xmlns:c="http://schemas.openxmlformats.org/drawingml/2006/chart" xmlns:r="http://schemas.openxmlformats.org/officeDocument/2006/relationships" r:id="rId2"/>
          </a:graphicData>
        </a:graphic>
      </p:graphicFrame>
      <p:sp>
        <p:nvSpPr>
          <p:cNvPr id="7"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IMPACTO SOBRE LA POBREZA ESTRUCTURAL</a:t>
            </a:r>
            <a:br>
              <a:rPr lang="es-ES" sz="3600" b="1" dirty="0" smtClean="0"/>
            </a:br>
            <a:r>
              <a:rPr lang="es-ES" sz="3600" b="1" dirty="0" smtClean="0"/>
              <a:t>TOTAL PROVINCIA DE SALTA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980728"/>
            <a:ext cx="7223920" cy="5423199"/>
          </a:xfrm>
        </p:spPr>
      </p:pic>
      <p:sp>
        <p:nvSpPr>
          <p:cNvPr id="4" name="Marcador de número de diapositiva 3"/>
          <p:cNvSpPr>
            <a:spLocks noGrp="1"/>
          </p:cNvSpPr>
          <p:nvPr>
            <p:ph type="sldNum" sz="quarter" idx="12"/>
          </p:nvPr>
        </p:nvSpPr>
        <p:spPr/>
        <p:txBody>
          <a:bodyPr/>
          <a:lstStyle/>
          <a:p>
            <a:fld id="{C382FC98-F0C7-4C5E-ACED-D4365F369A7F}" type="slidenum">
              <a:rPr lang="es-ES" smtClean="0"/>
              <a:pPr/>
              <a:t>28</a:t>
            </a:fld>
            <a:endParaRPr lang="es-ES" dirty="0"/>
          </a:p>
        </p:txBody>
      </p:sp>
      <p:sp>
        <p:nvSpPr>
          <p:cNvPr id="6" name="1 Título"/>
          <p:cNvSpPr txBox="1">
            <a:spLocks/>
          </p:cNvSpPr>
          <p:nvPr/>
        </p:nvSpPr>
        <p:spPr>
          <a:xfrm>
            <a:off x="0" y="0"/>
            <a:ext cx="9144000" cy="980728"/>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PROVINCIA DE SALTA</a:t>
            </a:r>
          </a:p>
        </p:txBody>
      </p:sp>
    </p:spTree>
    <p:extLst>
      <p:ext uri="{BB962C8B-B14F-4D97-AF65-F5344CB8AC3E}">
        <p14:creationId xmlns:p14="http://schemas.microsoft.com/office/powerpoint/2010/main" val="265825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número de diapositiva"/>
          <p:cNvSpPr>
            <a:spLocks noGrp="1"/>
          </p:cNvSpPr>
          <p:nvPr>
            <p:ph type="sldNum" sz="quarter" idx="12"/>
          </p:nvPr>
        </p:nvSpPr>
        <p:spPr/>
        <p:txBody>
          <a:bodyPr/>
          <a:lstStyle/>
          <a:p>
            <a:fld id="{C382FC98-F0C7-4C5E-ACED-D4365F369A7F}" type="slidenum">
              <a:rPr lang="es-ES" smtClean="0"/>
              <a:pPr/>
              <a:t>3</a:t>
            </a:fld>
            <a:endParaRPr lang="es-ES" dirty="0"/>
          </a:p>
        </p:txBody>
      </p:sp>
      <p:pic>
        <p:nvPicPr>
          <p:cNvPr id="3" name="Picture 2"/>
          <p:cNvPicPr>
            <a:picLocks noChangeAspect="1" noChangeArrowheads="1"/>
          </p:cNvPicPr>
          <p:nvPr/>
        </p:nvPicPr>
        <p:blipFill>
          <a:blip r:embed="rId2"/>
          <a:srcRect/>
          <a:stretch>
            <a:fillRect/>
          </a:stretch>
        </p:blipFill>
        <p:spPr bwMode="auto">
          <a:xfrm>
            <a:off x="1979712" y="1023086"/>
            <a:ext cx="5040560" cy="5358242"/>
          </a:xfrm>
          <a:prstGeom prst="rect">
            <a:avLst/>
          </a:prstGeom>
          <a:noFill/>
          <a:ln w="9525">
            <a:noFill/>
            <a:miter lim="800000"/>
            <a:headEnd/>
            <a:tailEnd/>
          </a:ln>
          <a:effectLst/>
        </p:spPr>
      </p:pic>
      <p:sp>
        <p:nvSpPr>
          <p:cNvPr id="5"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LA POBREZA ESTRUCTURAL EN ARGENTINA</a:t>
            </a:r>
            <a:endParaRPr lang="es-ES" sz="3600"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idx="1"/>
            <p:extLst>
              <p:ext uri="{D42A27DB-BD31-4B8C-83A1-F6EECF244321}">
                <p14:modId xmlns:p14="http://schemas.microsoft.com/office/powerpoint/2010/main" val="2428135639"/>
              </p:ext>
            </p:extLst>
          </p:nvPr>
        </p:nvGraphicFramePr>
        <p:xfrm>
          <a:off x="1547664" y="1194910"/>
          <a:ext cx="5946197" cy="4970394"/>
        </p:xfrm>
        <a:graphic>
          <a:graphicData uri="http://schemas.openxmlformats.org/drawingml/2006/table">
            <a:tbl>
              <a:tblPr>
                <a:tableStyleId>{5C22544A-7EE6-4342-B048-85BDC9FD1C3A}</a:tableStyleId>
              </a:tblPr>
              <a:tblGrid>
                <a:gridCol w="1743041"/>
                <a:gridCol w="1050789"/>
                <a:gridCol w="1050789"/>
                <a:gridCol w="1050789"/>
                <a:gridCol w="1050789"/>
              </a:tblGrid>
              <a:tr h="174075">
                <a:tc>
                  <a:txBody>
                    <a:bodyPr/>
                    <a:lstStyle/>
                    <a:p>
                      <a:pPr algn="ctr" fontAlgn="b"/>
                      <a:r>
                        <a:rPr lang="es-AR" sz="1200" b="1" u="none" strike="noStrike" dirty="0">
                          <a:effectLst/>
                        </a:rPr>
                        <a:t> </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Sin NBI</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Con NBI</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Total</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 NBI</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r>
              <a:tr h="174075">
                <a:tc>
                  <a:txBody>
                    <a:bodyPr/>
                    <a:lstStyle/>
                    <a:p>
                      <a:pPr algn="l" fontAlgn="b"/>
                      <a:r>
                        <a:rPr lang="es-AR" sz="1200" u="none" strike="noStrike" dirty="0">
                          <a:effectLst/>
                        </a:rPr>
                        <a:t>Formosa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112.603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27.700</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140.303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19,7%</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b="1" u="none" strike="noStrike" dirty="0">
                          <a:effectLst/>
                        </a:rPr>
                        <a:t>Salta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b="1" u="none" strike="noStrike" dirty="0">
                          <a:effectLst/>
                        </a:rPr>
                        <a:t>241.535</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b="1" u="none" strike="noStrike" dirty="0">
                          <a:effectLst/>
                        </a:rPr>
                        <a:t>58.259</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b="1" u="none" strike="noStrike" dirty="0">
                          <a:effectLst/>
                        </a:rPr>
                        <a:t>299.794</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b="1" u="none" strike="noStrike" dirty="0">
                          <a:effectLst/>
                        </a:rPr>
                        <a:t>19,4%</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Chaco</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236.028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52.394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288.422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18,2%</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Santiago del Estero</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179.586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38.439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218.025</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17,6%</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Misiones</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255.609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47.344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302.953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15,6%</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Jujuy</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147.617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27.013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174.630</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15,5%</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Corrientes</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227.411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40.386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267.797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15,1%</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Tierra del Fuego</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33.411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5.545</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38.956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14,2%</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Tucumán</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319.631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48.907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368.538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13,3%</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La Rioja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79.938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11.159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91.097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12,2%</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Catamarca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85.130</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10.871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96.001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11,3%</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Neuquén</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152.421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17.636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170.057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10,4%</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San Juan</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159.031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18.124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177.155</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10,2%</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Río Negro</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180.406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18.783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199.189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9,4%</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Chubut</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143.897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13.269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157.166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8,4%</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Santa Cruz</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75.051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6.745</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81.796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8,2%</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Buenos Aires</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4.399.392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390.092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4.789.484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8,1%</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Entre Ríos</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344.989</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30.132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375.121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8,0%</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San Luis</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116.942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9.980</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126.922</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7,9%</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Mendoza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457.207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37.634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494.841</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7,6%</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Santa Fe</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958.044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65.733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1.023.777</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6,4%</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Córdoba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969.998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61.845</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1.031.843</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6,0%</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C.A.B.A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1.081.358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68.776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1.150.134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6,0%</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l" fontAlgn="b"/>
                      <a:r>
                        <a:rPr lang="es-AR" sz="1200" u="none" strike="noStrike" dirty="0">
                          <a:effectLst/>
                        </a:rPr>
                        <a:t>La Pampa</a:t>
                      </a:r>
                      <a:endParaRPr lang="es-AR" sz="1200" b="1"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103.588</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4.086</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107.674</a:t>
                      </a:r>
                      <a:endParaRPr lang="es-AR" sz="1200" b="0" i="0" u="none" strike="noStrike" dirty="0">
                        <a:effectLst/>
                        <a:latin typeface="Calibri" panose="020F0502020204030204" pitchFamily="34" charset="0"/>
                      </a:endParaRPr>
                    </a:p>
                  </a:txBody>
                  <a:tcPr marL="8289" marR="8289" marT="8289" marB="0" anchor="b"/>
                </a:tc>
                <a:tc>
                  <a:txBody>
                    <a:bodyPr/>
                    <a:lstStyle/>
                    <a:p>
                      <a:pPr algn="ctr" fontAlgn="b"/>
                      <a:r>
                        <a:rPr lang="es-AR" sz="1200" u="none" strike="noStrike" dirty="0">
                          <a:effectLst/>
                        </a:rPr>
                        <a:t>3,8%</a:t>
                      </a:r>
                      <a:endParaRPr lang="es-AR" sz="1200" b="1" i="0" u="none" strike="noStrike" dirty="0">
                        <a:effectLst/>
                        <a:latin typeface="Calibri" panose="020F0502020204030204" pitchFamily="34" charset="0"/>
                      </a:endParaRPr>
                    </a:p>
                  </a:txBody>
                  <a:tcPr marL="8289" marR="8289" marT="8289" marB="0" anchor="b"/>
                </a:tc>
              </a:tr>
              <a:tr h="174075">
                <a:tc>
                  <a:txBody>
                    <a:bodyPr/>
                    <a:lstStyle/>
                    <a:p>
                      <a:pPr algn="ctr" fontAlgn="b"/>
                      <a:r>
                        <a:rPr lang="es-AR" sz="1200" b="1" u="none" strike="noStrike" dirty="0">
                          <a:effectLst/>
                        </a:rPr>
                        <a:t>Total</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11.060.823</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1.110.852</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12.171.675</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c>
                  <a:txBody>
                    <a:bodyPr/>
                    <a:lstStyle/>
                    <a:p>
                      <a:pPr algn="ctr" fontAlgn="b"/>
                      <a:r>
                        <a:rPr lang="es-AR" sz="1200" b="1" u="none" strike="noStrike" dirty="0">
                          <a:effectLst/>
                        </a:rPr>
                        <a:t>9,1%</a:t>
                      </a:r>
                      <a:endParaRPr lang="es-AR" sz="1200" b="1" i="0" u="none" strike="noStrike" dirty="0">
                        <a:effectLst/>
                        <a:latin typeface="Calibri" panose="020F0502020204030204" pitchFamily="34" charset="0"/>
                      </a:endParaRPr>
                    </a:p>
                  </a:txBody>
                  <a:tcPr marL="8289" marR="8289" marT="8289" marB="0" anchor="b">
                    <a:solidFill>
                      <a:schemeClr val="accent1">
                        <a:lumMod val="40000"/>
                        <a:lumOff val="60000"/>
                      </a:schemeClr>
                    </a:solidFill>
                  </a:tcPr>
                </a:tc>
              </a:tr>
            </a:tbl>
          </a:graphicData>
        </a:graphic>
      </p:graphicFrame>
      <p:sp>
        <p:nvSpPr>
          <p:cNvPr id="4" name="Marcador de número de diapositiva 3"/>
          <p:cNvSpPr>
            <a:spLocks noGrp="1"/>
          </p:cNvSpPr>
          <p:nvPr>
            <p:ph type="sldNum" sz="quarter" idx="12"/>
          </p:nvPr>
        </p:nvSpPr>
        <p:spPr/>
        <p:txBody>
          <a:bodyPr/>
          <a:lstStyle/>
          <a:p>
            <a:fld id="{C382FC98-F0C7-4C5E-ACED-D4365F369A7F}" type="slidenum">
              <a:rPr lang="es-ES" smtClean="0"/>
              <a:pPr/>
              <a:t>4</a:t>
            </a:fld>
            <a:endParaRPr lang="es-ES" dirty="0"/>
          </a:p>
        </p:txBody>
      </p:sp>
      <p:sp>
        <p:nvSpPr>
          <p:cNvPr id="5"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LA POBREZA ESTRUCTURAL EN ARGENTINA</a:t>
            </a:r>
            <a:endParaRPr lang="es-ES" sz="3600" b="1" i="1" dirty="0"/>
          </a:p>
        </p:txBody>
      </p:sp>
    </p:spTree>
    <p:extLst>
      <p:ext uri="{BB962C8B-B14F-4D97-AF65-F5344CB8AC3E}">
        <p14:creationId xmlns:p14="http://schemas.microsoft.com/office/powerpoint/2010/main" val="3188151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908720"/>
            <a:ext cx="8715436" cy="6215106"/>
          </a:xfrm>
        </p:spPr>
        <p:txBody>
          <a:bodyPr anchor="t">
            <a:normAutofit/>
          </a:bodyPr>
          <a:lstStyle/>
          <a:p>
            <a:r>
              <a:rPr lang="es-ES" sz="2000" b="0" dirty="0" smtClean="0"/>
              <a:t>Un sistema de distribución de recursos (Régimen de Coparticipación y otras), que lleva mas de 25 años desde su implementación, que han contribuido a lo conformación de un país con desigualdad y el desequilibrio económico y social entre regiones, provincias y departamentos.</a:t>
            </a:r>
            <a:br>
              <a:rPr lang="es-ES" sz="2000" b="0" dirty="0" smtClean="0"/>
            </a:br>
            <a:r>
              <a:rPr lang="es-ES" sz="2000" b="0" dirty="0" smtClean="0"/>
              <a:t/>
            </a:r>
            <a:br>
              <a:rPr lang="es-ES" sz="2000" b="0" dirty="0" smtClean="0"/>
            </a:br>
            <a:r>
              <a:rPr lang="es-ES" sz="2000" b="0" dirty="0" smtClean="0"/>
              <a:t>La Pobreza es un fenómeno que presenta fuertes disparidades tanto entre Provincias como dentro de las Provincias. Aún en las Provincias cuyo promedio de personas pobres es bajo, existen áreas donde ocurre lo contrario.</a:t>
            </a:r>
            <a:br>
              <a:rPr lang="es-ES" sz="2000" b="0" dirty="0" smtClean="0"/>
            </a:br>
            <a:r>
              <a:rPr lang="es-ES" sz="2000" b="0" dirty="0" smtClean="0"/>
              <a:t/>
            </a:r>
            <a:br>
              <a:rPr lang="es-ES" sz="2000" b="0" dirty="0" smtClean="0"/>
            </a:br>
            <a:r>
              <a:rPr lang="es-ES" sz="2000" b="0" dirty="0" smtClean="0"/>
              <a:t>La existencia de altos niveles de pobreza estructural, constituye una importante traba para el desarrollo.</a:t>
            </a:r>
            <a:br>
              <a:rPr lang="es-ES" sz="2000" b="0" dirty="0" smtClean="0"/>
            </a:br>
            <a:r>
              <a:rPr lang="es-ES" sz="2000" b="0" dirty="0" smtClean="0"/>
              <a:t/>
            </a:r>
            <a:br>
              <a:rPr lang="es-ES" sz="2000" b="0" dirty="0" smtClean="0"/>
            </a:br>
            <a:r>
              <a:rPr lang="es-ES" sz="2000" b="0" dirty="0" smtClean="0"/>
              <a:t>Existe la necesidad de incorporar a la reducción de la pobreza y el incremento del bienestar, como objetivos principales de las políticas públicas, y a sus indicadores como los factores fundamentales para la toma de decisiones.</a:t>
            </a:r>
            <a:br>
              <a:rPr lang="es-ES" sz="2000" b="0" dirty="0" smtClean="0"/>
            </a:br>
            <a:r>
              <a:rPr lang="es-ES" sz="2000" b="0" dirty="0" smtClean="0"/>
              <a:t/>
            </a:r>
            <a:br>
              <a:rPr lang="es-ES" sz="2000" b="0" dirty="0" smtClean="0"/>
            </a:br>
            <a:r>
              <a:rPr lang="es-ES" sz="2000" b="0" dirty="0" smtClean="0"/>
              <a:t>El desarrollo equilibrado y la reducción de la pobreza constituyen el pilar fundamental para el logro de la cohesión y la paz social.</a:t>
            </a:r>
            <a:endParaRPr lang="es-ES" sz="2000" b="0" dirty="0"/>
          </a:p>
        </p:txBody>
      </p:sp>
      <p:sp>
        <p:nvSpPr>
          <p:cNvPr id="4" name="3 Marcador de número de diapositiva"/>
          <p:cNvSpPr>
            <a:spLocks noGrp="1"/>
          </p:cNvSpPr>
          <p:nvPr>
            <p:ph type="sldNum" sz="quarter" idx="12"/>
          </p:nvPr>
        </p:nvSpPr>
        <p:spPr/>
        <p:txBody>
          <a:bodyPr/>
          <a:lstStyle/>
          <a:p>
            <a:fld id="{C382FC98-F0C7-4C5E-ACED-D4365F369A7F}" type="slidenum">
              <a:rPr lang="es-ES" smtClean="0"/>
              <a:pPr/>
              <a:t>5</a:t>
            </a:fld>
            <a:endParaRPr lang="es-ES" dirty="0"/>
          </a:p>
        </p:txBody>
      </p:sp>
      <p:sp>
        <p:nvSpPr>
          <p:cNvPr id="5"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MOTIVACION</a:t>
            </a:r>
            <a:endParaRPr lang="es-ES" sz="3600"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C382FC98-F0C7-4C5E-ACED-D4365F369A7F}" type="slidenum">
              <a:rPr lang="es-ES" smtClean="0"/>
              <a:pPr/>
              <a:t>6</a:t>
            </a:fld>
            <a:endParaRPr lang="es-ES" dirty="0"/>
          </a:p>
        </p:txBody>
      </p:sp>
      <p:sp>
        <p:nvSpPr>
          <p:cNvPr id="6"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DISTRIBUCION DE LA COPARTICIPACION</a:t>
            </a:r>
            <a:endParaRPr lang="es-ES" sz="3600" b="1"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72" y="1051520"/>
            <a:ext cx="7740352" cy="532980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C382FC98-F0C7-4C5E-ACED-D4365F369A7F}" type="slidenum">
              <a:rPr lang="es-ES" smtClean="0"/>
              <a:pPr/>
              <a:t>7</a:t>
            </a:fld>
            <a:endParaRPr lang="es-ES" dirty="0"/>
          </a:p>
        </p:txBody>
      </p:sp>
      <p:graphicFrame>
        <p:nvGraphicFramePr>
          <p:cNvPr id="7" name="6 Tabla"/>
          <p:cNvGraphicFramePr>
            <a:graphicFrameLocks noGrp="1"/>
          </p:cNvGraphicFramePr>
          <p:nvPr>
            <p:extLst>
              <p:ext uri="{D42A27DB-BD31-4B8C-83A1-F6EECF244321}">
                <p14:modId xmlns:p14="http://schemas.microsoft.com/office/powerpoint/2010/main" val="3364641224"/>
              </p:ext>
            </p:extLst>
          </p:nvPr>
        </p:nvGraphicFramePr>
        <p:xfrm>
          <a:off x="395536" y="1057653"/>
          <a:ext cx="8461432" cy="5395683"/>
        </p:xfrm>
        <a:graphic>
          <a:graphicData uri="http://schemas.openxmlformats.org/drawingml/2006/table">
            <a:tbl>
              <a:tblPr>
                <a:tableStyleId>{3C2FFA5D-87B4-456A-9821-1D502468CF0F}</a:tableStyleId>
              </a:tblPr>
              <a:tblGrid>
                <a:gridCol w="428628"/>
                <a:gridCol w="1428760"/>
                <a:gridCol w="785818"/>
                <a:gridCol w="285752"/>
                <a:gridCol w="1500198"/>
                <a:gridCol w="1071570"/>
                <a:gridCol w="317500"/>
                <a:gridCol w="1643074"/>
                <a:gridCol w="1000132"/>
              </a:tblGrid>
              <a:tr h="399914">
                <a:tc gridSpan="3">
                  <a:txBody>
                    <a:bodyPr/>
                    <a:lstStyle/>
                    <a:p>
                      <a:pPr algn="ctr" rtl="0" fontAlgn="ctr"/>
                      <a:r>
                        <a:rPr lang="es-ES" sz="1400" b="1" u="none" strike="noStrike" dirty="0" smtClean="0">
                          <a:latin typeface="+mn-lt"/>
                        </a:rPr>
                        <a:t>DISTRIBUCIÓN SECUNDARIA</a:t>
                      </a:r>
                      <a:endParaRPr lang="es-ES" sz="1400" b="1" i="0" u="none" strike="noStrike" dirty="0">
                        <a:solidFill>
                          <a:srgbClr val="FFFFFF"/>
                        </a:solidFill>
                        <a:latin typeface="+mn-lt"/>
                      </a:endParaRPr>
                    </a:p>
                  </a:txBody>
                  <a:tcPr marL="9525" marR="9525" marT="9525" marB="0" anchor="ctr"/>
                </a:tc>
                <a:tc hMerge="1">
                  <a:txBody>
                    <a:bodyPr/>
                    <a:lstStyle/>
                    <a:p>
                      <a:pPr marL="0" algn="l" rtl="0" eaLnBrk="1" fontAlgn="ctr" latinLnBrk="0" hangingPunct="1"/>
                      <a:endParaRPr kumimoji="0" lang="es-ES" sz="1400" b="0" i="0" u="none" strike="noStrike" kern="1200" dirty="0">
                        <a:solidFill>
                          <a:srgbClr val="FFFFFF"/>
                        </a:solidFill>
                        <a:latin typeface="Calibri"/>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algn="ctr" rtl="0" eaLnBrk="1" fontAlgn="ctr" latinLnBrk="0" hangingPunct="1"/>
                      <a:endParaRPr kumimoji="0" lang="es-ES" sz="1400" b="0" i="0" u="none" strike="noStrike" kern="1200" dirty="0">
                        <a:solidFill>
                          <a:srgbClr val="FFFFFF"/>
                        </a:solidFill>
                        <a:latin typeface="Calibri"/>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ctr"/>
                      <a:r>
                        <a:rPr lang="es-ES" sz="1400" b="1" u="none" strike="noStrike" dirty="0" smtClean="0">
                          <a:latin typeface="+mn-lt"/>
                        </a:rPr>
                        <a:t>POBLACIÓN 2010</a:t>
                      </a:r>
                      <a:endParaRPr lang="es-ES" sz="1400" b="1" i="0" u="none" strike="noStrike" dirty="0">
                        <a:solidFill>
                          <a:srgbClr val="FFFFFF"/>
                        </a:solidFill>
                        <a:latin typeface="+mn-lt"/>
                      </a:endParaRPr>
                    </a:p>
                  </a:txBody>
                  <a:tcPr marL="9525" marR="9525" marT="9525" marB="0" anchor="ctr"/>
                </a:tc>
                <a:tc hMerge="1">
                  <a:txBody>
                    <a:bodyPr/>
                    <a:lstStyle/>
                    <a:p>
                      <a:pPr algn="just"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ctr"/>
                      <a:r>
                        <a:rPr lang="es-ES" sz="1400" b="1" u="none" strike="noStrike" dirty="0" smtClean="0">
                          <a:latin typeface="+mn-lt"/>
                        </a:rPr>
                        <a:t>COPARTICIPACIÓN TEÓRICA</a:t>
                      </a:r>
                      <a:r>
                        <a:rPr lang="es-ES" sz="1400" b="1" u="none" strike="noStrike" baseline="0" dirty="0" smtClean="0">
                          <a:latin typeface="+mn-lt"/>
                        </a:rPr>
                        <a:t> RECIBIDA </a:t>
                      </a:r>
                    </a:p>
                    <a:p>
                      <a:pPr algn="ctr" rtl="0" fontAlgn="ctr"/>
                      <a:r>
                        <a:rPr lang="es-ES" sz="1400" b="1" u="none" strike="noStrike" baseline="0" dirty="0" smtClean="0">
                          <a:latin typeface="+mn-lt"/>
                        </a:rPr>
                        <a:t>POR HABITANTE CADA $100 MILLONES</a:t>
                      </a:r>
                      <a:endParaRPr lang="es-ES" sz="1400" b="1" i="0" u="none" strike="noStrike" dirty="0">
                        <a:solidFill>
                          <a:srgbClr val="FFFFFF"/>
                        </a:solidFill>
                        <a:latin typeface="+mn-lt"/>
                      </a:endParaRPr>
                    </a:p>
                  </a:txBody>
                  <a:tcPr marL="9525" marR="9525" marT="9525" marB="0" anchor="ctr"/>
                </a:tc>
                <a:tc hMerge="1">
                  <a:txBody>
                    <a:bodyPr/>
                    <a:lstStyle/>
                    <a:p>
                      <a:pPr algn="just"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323">
                <a:tc>
                  <a:txBody>
                    <a:bodyPr/>
                    <a:lstStyle/>
                    <a:p>
                      <a:pPr algn="ctr" rtl="0" fontAlgn="ctr"/>
                      <a:r>
                        <a:rPr lang="es-ES" sz="1200" u="none" strike="noStrike" dirty="0">
                          <a:latin typeface="+mn-lt"/>
                        </a:rPr>
                        <a:t>1º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Buenos Aires</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19,93%</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Buenos Aires</a:t>
                      </a:r>
                    </a:p>
                  </a:txBody>
                  <a:tcPr marL="9525" marR="9525" marT="9525" marB="0" anchor="ctr"/>
                </a:tc>
                <a:tc>
                  <a:txBody>
                    <a:bodyPr/>
                    <a:lstStyle/>
                    <a:p>
                      <a:pPr algn="r" fontAlgn="b"/>
                      <a:r>
                        <a:rPr lang="es-ES" sz="1200" b="0" i="0" u="none" strike="noStrike" dirty="0">
                          <a:latin typeface="+mn-lt"/>
                        </a:rPr>
                        <a:t>15.625.084</a:t>
                      </a:r>
                    </a:p>
                  </a:txBody>
                  <a:tcPr marL="9525" marR="9525" marT="9525" marB="0" anchor="b"/>
                </a:tc>
                <a:tc>
                  <a:txBody>
                    <a:bodyPr/>
                    <a:lstStyle/>
                    <a:p>
                      <a:pPr algn="ctr" rtl="0" fontAlgn="ctr"/>
                      <a:r>
                        <a:rPr lang="es-ES" sz="1200" u="none" strike="noStrike" dirty="0">
                          <a:latin typeface="+mn-lt"/>
                        </a:rPr>
                        <a:t>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Catamarca</a:t>
                      </a:r>
                    </a:p>
                  </a:txBody>
                  <a:tcPr marL="9525" marR="9525" marT="9525" marB="0" anchor="ctr"/>
                </a:tc>
                <a:tc>
                  <a:txBody>
                    <a:bodyPr/>
                    <a:lstStyle/>
                    <a:p>
                      <a:pPr algn="r" fontAlgn="b"/>
                      <a:r>
                        <a:rPr lang="es-ES" sz="1200" b="0" i="0" u="none" strike="noStrike" dirty="0">
                          <a:latin typeface="+mn-lt"/>
                        </a:rPr>
                        <a:t>7,775 </a:t>
                      </a:r>
                    </a:p>
                  </a:txBody>
                  <a:tcPr marL="9525" marR="9525" marT="9525" marB="0" anchor="b"/>
                </a:tc>
              </a:tr>
              <a:tr h="204323">
                <a:tc>
                  <a:txBody>
                    <a:bodyPr/>
                    <a:lstStyle/>
                    <a:p>
                      <a:pPr algn="ctr" rtl="0" fontAlgn="ctr"/>
                      <a:r>
                        <a:rPr lang="es-ES" sz="1200" u="none" strike="noStrike" dirty="0">
                          <a:latin typeface="+mn-lt"/>
                        </a:rPr>
                        <a:t>2º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Santa Fe</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9,38%</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Córdoba</a:t>
                      </a:r>
                    </a:p>
                  </a:txBody>
                  <a:tcPr marL="9525" marR="9525" marT="9525" marB="0" anchor="ctr"/>
                </a:tc>
                <a:tc>
                  <a:txBody>
                    <a:bodyPr/>
                    <a:lstStyle/>
                    <a:p>
                      <a:pPr algn="r" fontAlgn="b"/>
                      <a:r>
                        <a:rPr lang="es-ES" sz="1200" b="0" i="0" u="none" strike="noStrike" dirty="0">
                          <a:latin typeface="+mn-lt"/>
                        </a:rPr>
                        <a:t>3.308.876</a:t>
                      </a:r>
                    </a:p>
                  </a:txBody>
                  <a:tcPr marL="9525" marR="9525" marT="9525" marB="0" anchor="b"/>
                </a:tc>
                <a:tc>
                  <a:txBody>
                    <a:bodyPr/>
                    <a:lstStyle/>
                    <a:p>
                      <a:pPr algn="ctr" rtl="0" fontAlgn="ctr"/>
                      <a:r>
                        <a:rPr lang="es-ES" sz="1200" u="none" strike="noStrike" dirty="0">
                          <a:latin typeface="+mn-lt"/>
                        </a:rPr>
                        <a:t>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Formosa</a:t>
                      </a:r>
                    </a:p>
                  </a:txBody>
                  <a:tcPr marL="9525" marR="9525" marT="9525" marB="0" anchor="ctr"/>
                </a:tc>
                <a:tc>
                  <a:txBody>
                    <a:bodyPr/>
                    <a:lstStyle/>
                    <a:p>
                      <a:pPr algn="r" fontAlgn="b"/>
                      <a:r>
                        <a:rPr lang="es-ES" sz="1200" b="0" i="0" u="none" strike="noStrike" dirty="0">
                          <a:latin typeface="+mn-lt"/>
                        </a:rPr>
                        <a:t>7,130 </a:t>
                      </a:r>
                    </a:p>
                  </a:txBody>
                  <a:tcPr marL="9525" marR="9525" marT="9525" marB="0" anchor="b"/>
                </a:tc>
              </a:tr>
              <a:tr h="204323">
                <a:tc>
                  <a:txBody>
                    <a:bodyPr/>
                    <a:lstStyle/>
                    <a:p>
                      <a:pPr algn="ctr" rtl="0" fontAlgn="ctr"/>
                      <a:r>
                        <a:rPr lang="es-ES" sz="1200" u="none" strike="noStrike" dirty="0">
                          <a:latin typeface="+mn-lt"/>
                        </a:rPr>
                        <a:t>3º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Córdoba</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9,22%</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Santa Fe</a:t>
                      </a:r>
                    </a:p>
                  </a:txBody>
                  <a:tcPr marL="9525" marR="9525" marT="9525" marB="0" anchor="ctr"/>
                </a:tc>
                <a:tc>
                  <a:txBody>
                    <a:bodyPr/>
                    <a:lstStyle/>
                    <a:p>
                      <a:pPr algn="r" fontAlgn="b"/>
                      <a:r>
                        <a:rPr lang="es-ES" sz="1200" b="0" i="0" u="none" strike="noStrike" dirty="0">
                          <a:latin typeface="+mn-lt"/>
                        </a:rPr>
                        <a:t>3.194.537</a:t>
                      </a:r>
                    </a:p>
                  </a:txBody>
                  <a:tcPr marL="9525" marR="9525" marT="9525" marB="0" anchor="b"/>
                </a:tc>
                <a:tc>
                  <a:txBody>
                    <a:bodyPr/>
                    <a:lstStyle/>
                    <a:p>
                      <a:pPr algn="ctr" rtl="0" fontAlgn="ctr"/>
                      <a:r>
                        <a:rPr lang="es-ES" sz="1200" u="none" strike="noStrike" dirty="0">
                          <a:latin typeface="+mn-lt"/>
                        </a:rPr>
                        <a:t>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La Rioja </a:t>
                      </a:r>
                    </a:p>
                  </a:txBody>
                  <a:tcPr marL="9525" marR="9525" marT="9525" marB="0" anchor="ctr"/>
                </a:tc>
                <a:tc>
                  <a:txBody>
                    <a:bodyPr/>
                    <a:lstStyle/>
                    <a:p>
                      <a:pPr algn="r" fontAlgn="b"/>
                      <a:r>
                        <a:rPr lang="es-ES" sz="1200" b="0" i="0" u="none" strike="noStrike" dirty="0">
                          <a:latin typeface="+mn-lt"/>
                        </a:rPr>
                        <a:t>6,444 </a:t>
                      </a:r>
                    </a:p>
                  </a:txBody>
                  <a:tcPr marL="9525" marR="9525" marT="9525" marB="0" anchor="b"/>
                </a:tc>
              </a:tr>
              <a:tr h="204323">
                <a:tc>
                  <a:txBody>
                    <a:bodyPr/>
                    <a:lstStyle/>
                    <a:p>
                      <a:pPr algn="ctr" rtl="0" fontAlgn="ctr"/>
                      <a:r>
                        <a:rPr lang="es-ES" sz="1200" u="none" strike="noStrike" dirty="0">
                          <a:latin typeface="+mn-lt"/>
                        </a:rPr>
                        <a:t>4º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Chaco</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5,18%</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Capital Federal</a:t>
                      </a:r>
                    </a:p>
                  </a:txBody>
                  <a:tcPr marL="9525" marR="9525" marT="9525" marB="0" anchor="ctr"/>
                </a:tc>
                <a:tc>
                  <a:txBody>
                    <a:bodyPr/>
                    <a:lstStyle/>
                    <a:p>
                      <a:pPr algn="r" fontAlgn="b"/>
                      <a:r>
                        <a:rPr lang="es-ES" sz="1200" b="0" i="0" u="none" strike="noStrike" dirty="0">
                          <a:latin typeface="+mn-lt"/>
                        </a:rPr>
                        <a:t>2.890.151</a:t>
                      </a:r>
                    </a:p>
                  </a:txBody>
                  <a:tcPr marL="9525" marR="9525" marT="9525" marB="0" anchor="b"/>
                </a:tc>
                <a:tc>
                  <a:txBody>
                    <a:bodyPr/>
                    <a:lstStyle/>
                    <a:p>
                      <a:pPr algn="ctr" rtl="0" fontAlgn="ctr"/>
                      <a:r>
                        <a:rPr lang="es-ES" sz="1200" u="none" strike="noStrike" dirty="0">
                          <a:latin typeface="+mn-lt"/>
                        </a:rPr>
                        <a:t>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La Pampa</a:t>
                      </a:r>
                    </a:p>
                  </a:txBody>
                  <a:tcPr marL="9525" marR="9525" marT="9525" marB="0" anchor="ctr"/>
                </a:tc>
                <a:tc>
                  <a:txBody>
                    <a:bodyPr/>
                    <a:lstStyle/>
                    <a:p>
                      <a:pPr algn="r" fontAlgn="b"/>
                      <a:r>
                        <a:rPr lang="es-ES" sz="1200" b="0" i="0" u="none" strike="noStrike" dirty="0">
                          <a:latin typeface="+mn-lt"/>
                        </a:rPr>
                        <a:t>6,114 </a:t>
                      </a:r>
                    </a:p>
                  </a:txBody>
                  <a:tcPr marL="9525" marR="9525" marT="9525" marB="0" anchor="b"/>
                </a:tc>
              </a:tr>
              <a:tr h="204323">
                <a:tc>
                  <a:txBody>
                    <a:bodyPr/>
                    <a:lstStyle/>
                    <a:p>
                      <a:pPr algn="ctr" rtl="0" fontAlgn="ctr"/>
                      <a:r>
                        <a:rPr lang="es-ES" sz="1200" u="none" strike="noStrike" dirty="0">
                          <a:latin typeface="+mn-lt"/>
                        </a:rPr>
                        <a:t>5º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Entre Ríos</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5,07%</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5º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Mendoza</a:t>
                      </a:r>
                    </a:p>
                  </a:txBody>
                  <a:tcPr marL="9525" marR="9525" marT="9525" marB="0" anchor="ctr"/>
                </a:tc>
                <a:tc>
                  <a:txBody>
                    <a:bodyPr/>
                    <a:lstStyle/>
                    <a:p>
                      <a:pPr algn="r" fontAlgn="b"/>
                      <a:r>
                        <a:rPr lang="es-ES" sz="1200" b="0" i="0" u="none" strike="noStrike" dirty="0">
                          <a:latin typeface="+mn-lt"/>
                        </a:rPr>
                        <a:t>1.738.929</a:t>
                      </a:r>
                    </a:p>
                  </a:txBody>
                  <a:tcPr marL="9525" marR="9525" marT="9525" marB="0" anchor="b"/>
                </a:tc>
                <a:tc>
                  <a:txBody>
                    <a:bodyPr/>
                    <a:lstStyle/>
                    <a:p>
                      <a:pPr algn="ctr" rtl="0" fontAlgn="ctr"/>
                      <a:r>
                        <a:rPr lang="es-ES" sz="1200" u="none" strike="noStrike" dirty="0">
                          <a:latin typeface="+mn-lt"/>
                        </a:rPr>
                        <a:t>5º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Tierra del Fuego</a:t>
                      </a:r>
                    </a:p>
                  </a:txBody>
                  <a:tcPr marL="9525" marR="9525" marT="9525" marB="0" anchor="ctr"/>
                </a:tc>
                <a:tc>
                  <a:txBody>
                    <a:bodyPr/>
                    <a:lstStyle/>
                    <a:p>
                      <a:pPr algn="r" fontAlgn="b"/>
                      <a:r>
                        <a:rPr lang="es-ES" sz="1200" b="0" i="0" u="none" strike="noStrike" dirty="0">
                          <a:latin typeface="+mn-lt"/>
                        </a:rPr>
                        <a:t>5,503 </a:t>
                      </a:r>
                    </a:p>
                  </a:txBody>
                  <a:tcPr marL="9525" marR="9525" marT="9525" marB="0" anchor="b"/>
                </a:tc>
              </a:tr>
              <a:tr h="204323">
                <a:tc>
                  <a:txBody>
                    <a:bodyPr/>
                    <a:lstStyle/>
                    <a:p>
                      <a:pPr algn="ctr" rtl="0" fontAlgn="ctr"/>
                      <a:r>
                        <a:rPr lang="es-ES" sz="1200" u="none" strike="noStrike" dirty="0">
                          <a:latin typeface="+mn-lt"/>
                        </a:rPr>
                        <a:t>6º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Tucumán</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4,94%</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6º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Tucumán</a:t>
                      </a:r>
                    </a:p>
                  </a:txBody>
                  <a:tcPr marL="9525" marR="9525" marT="9525" marB="0" anchor="ctr"/>
                </a:tc>
                <a:tc>
                  <a:txBody>
                    <a:bodyPr/>
                    <a:lstStyle/>
                    <a:p>
                      <a:pPr algn="r" fontAlgn="b"/>
                      <a:r>
                        <a:rPr lang="es-ES" sz="1200" b="0" i="0" u="none" strike="noStrike" dirty="0">
                          <a:latin typeface="+mn-lt"/>
                        </a:rPr>
                        <a:t>1.448.188</a:t>
                      </a:r>
                    </a:p>
                  </a:txBody>
                  <a:tcPr marL="9525" marR="9525" marT="9525" marB="0" anchor="b"/>
                </a:tc>
                <a:tc>
                  <a:txBody>
                    <a:bodyPr/>
                    <a:lstStyle/>
                    <a:p>
                      <a:pPr algn="ctr" rtl="0" fontAlgn="ctr"/>
                      <a:r>
                        <a:rPr lang="es-ES" sz="1200" u="none" strike="noStrike" dirty="0">
                          <a:latin typeface="+mn-lt"/>
                        </a:rPr>
                        <a:t>6º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 Luis</a:t>
                      </a:r>
                    </a:p>
                  </a:txBody>
                  <a:tcPr marL="9525" marR="9525" marT="9525" marB="0" anchor="ctr"/>
                </a:tc>
                <a:tc>
                  <a:txBody>
                    <a:bodyPr/>
                    <a:lstStyle/>
                    <a:p>
                      <a:pPr algn="r" fontAlgn="b"/>
                      <a:r>
                        <a:rPr lang="es-ES" sz="1200" b="0" i="0" u="none" strike="noStrike" dirty="0">
                          <a:latin typeface="+mn-lt"/>
                        </a:rPr>
                        <a:t>5,482 </a:t>
                      </a:r>
                    </a:p>
                  </a:txBody>
                  <a:tcPr marL="9525" marR="9525" marT="9525" marB="0" anchor="b"/>
                </a:tc>
              </a:tr>
              <a:tr h="204323">
                <a:tc>
                  <a:txBody>
                    <a:bodyPr/>
                    <a:lstStyle/>
                    <a:p>
                      <a:pPr algn="ctr" rtl="0" fontAlgn="ctr"/>
                      <a:r>
                        <a:rPr lang="es-ES" sz="1200" u="none" strike="noStrike" dirty="0">
                          <a:latin typeface="+mn-lt"/>
                        </a:rPr>
                        <a:t>7º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Santiago del Estero</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4,29%</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7º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Entre Ríos</a:t>
                      </a:r>
                    </a:p>
                  </a:txBody>
                  <a:tcPr marL="9525" marR="9525" marT="9525" marB="0" anchor="ctr"/>
                </a:tc>
                <a:tc>
                  <a:txBody>
                    <a:bodyPr/>
                    <a:lstStyle/>
                    <a:p>
                      <a:pPr algn="r" fontAlgn="b"/>
                      <a:r>
                        <a:rPr lang="es-ES" sz="1200" b="0" i="0" u="none" strike="noStrike" dirty="0">
                          <a:latin typeface="+mn-lt"/>
                        </a:rPr>
                        <a:t>1.235.994</a:t>
                      </a:r>
                    </a:p>
                  </a:txBody>
                  <a:tcPr marL="9525" marR="9525" marT="9525" marB="0" anchor="b"/>
                </a:tc>
                <a:tc>
                  <a:txBody>
                    <a:bodyPr/>
                    <a:lstStyle/>
                    <a:p>
                      <a:pPr algn="ctr" rtl="0" fontAlgn="ctr"/>
                      <a:r>
                        <a:rPr lang="es-ES" sz="1200" u="none" strike="noStrike" dirty="0">
                          <a:latin typeface="+mn-lt"/>
                        </a:rPr>
                        <a:t>7º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 Juan</a:t>
                      </a:r>
                    </a:p>
                  </a:txBody>
                  <a:tcPr marL="9525" marR="9525" marT="9525" marB="0" anchor="ctr"/>
                </a:tc>
                <a:tc>
                  <a:txBody>
                    <a:bodyPr/>
                    <a:lstStyle/>
                    <a:p>
                      <a:pPr algn="r" fontAlgn="b"/>
                      <a:r>
                        <a:rPr lang="es-ES" sz="1200" b="0" i="0" u="none" strike="noStrike" dirty="0">
                          <a:latin typeface="+mn-lt"/>
                        </a:rPr>
                        <a:t>5,154 </a:t>
                      </a:r>
                    </a:p>
                  </a:txBody>
                  <a:tcPr marL="9525" marR="9525" marT="9525" marB="0" anchor="b"/>
                </a:tc>
              </a:tr>
              <a:tr h="204323">
                <a:tc>
                  <a:txBody>
                    <a:bodyPr/>
                    <a:lstStyle/>
                    <a:p>
                      <a:pPr algn="ctr" rtl="0" fontAlgn="ctr"/>
                      <a:r>
                        <a:rPr lang="es-ES" sz="1200" u="none" strike="noStrike" dirty="0">
                          <a:latin typeface="+mn-lt"/>
                        </a:rPr>
                        <a:t>8º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Mendoza</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4,23%</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400" b="1" u="none" strike="noStrike" dirty="0">
                          <a:latin typeface="+mn-lt"/>
                        </a:rPr>
                        <a:t>8º</a:t>
                      </a:r>
                      <a:endParaRPr lang="es-ES" sz="1400" b="1" i="0" u="none" strike="noStrike" dirty="0">
                        <a:solidFill>
                          <a:srgbClr val="FFFFFF"/>
                        </a:solidFill>
                        <a:latin typeface="+mn-lt"/>
                      </a:endParaRPr>
                    </a:p>
                  </a:txBody>
                  <a:tcPr marL="9525" marR="9525" marT="9525" marB="0" anchor="ctr"/>
                </a:tc>
                <a:tc>
                  <a:txBody>
                    <a:bodyPr/>
                    <a:lstStyle/>
                    <a:p>
                      <a:pPr algn="l" rtl="0" fontAlgn="ctr"/>
                      <a:r>
                        <a:rPr lang="es-ES" sz="1400" b="1" i="0" u="none" strike="noStrike" dirty="0">
                          <a:latin typeface="+mn-lt"/>
                        </a:rPr>
                        <a:t>Salta</a:t>
                      </a:r>
                    </a:p>
                  </a:txBody>
                  <a:tcPr marL="9525" marR="9525" marT="9525" marB="0" anchor="ctr"/>
                </a:tc>
                <a:tc>
                  <a:txBody>
                    <a:bodyPr/>
                    <a:lstStyle/>
                    <a:p>
                      <a:pPr algn="r" fontAlgn="b"/>
                      <a:r>
                        <a:rPr lang="es-ES" sz="1400" b="1" i="0" u="none" strike="noStrike" dirty="0">
                          <a:latin typeface="+mn-lt"/>
                        </a:rPr>
                        <a:t>1.214.441</a:t>
                      </a:r>
                    </a:p>
                  </a:txBody>
                  <a:tcPr marL="9525" marR="9525" marT="9525" marB="0" anchor="b"/>
                </a:tc>
                <a:tc>
                  <a:txBody>
                    <a:bodyPr/>
                    <a:lstStyle/>
                    <a:p>
                      <a:pPr algn="ctr" rtl="0" fontAlgn="ctr"/>
                      <a:r>
                        <a:rPr lang="es-ES" sz="1200" u="none" strike="noStrike" dirty="0">
                          <a:latin typeface="+mn-lt"/>
                        </a:rPr>
                        <a:t>8º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Santa Cruz</a:t>
                      </a:r>
                    </a:p>
                  </a:txBody>
                  <a:tcPr marL="9525" marR="9525" marT="9525" marB="0" anchor="ctr"/>
                </a:tc>
                <a:tc>
                  <a:txBody>
                    <a:bodyPr/>
                    <a:lstStyle/>
                    <a:p>
                      <a:pPr algn="r" fontAlgn="b"/>
                      <a:r>
                        <a:rPr lang="es-ES" sz="1200" b="0" i="0" u="none" strike="noStrike" dirty="0">
                          <a:latin typeface="+mn-lt"/>
                        </a:rPr>
                        <a:t>5,037 </a:t>
                      </a:r>
                    </a:p>
                  </a:txBody>
                  <a:tcPr marL="9525" marR="9525" marT="9525" marB="0" anchor="b"/>
                </a:tc>
              </a:tr>
              <a:tr h="204323">
                <a:tc>
                  <a:txBody>
                    <a:bodyPr/>
                    <a:lstStyle/>
                    <a:p>
                      <a:pPr algn="ctr" rtl="0" fontAlgn="ctr"/>
                      <a:r>
                        <a:rPr lang="es-ES" sz="1400" b="1" u="none" strike="noStrike" dirty="0">
                          <a:latin typeface="+mn-lt"/>
                        </a:rPr>
                        <a:t>9º</a:t>
                      </a:r>
                      <a:endParaRPr lang="es-ES" sz="1400" b="1"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400" b="1" u="none" strike="noStrike" kern="1200" dirty="0">
                          <a:latin typeface="+mn-lt"/>
                        </a:rPr>
                        <a:t>Salta</a:t>
                      </a:r>
                      <a:endParaRPr kumimoji="0" lang="es-ES" sz="1400" b="1"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400" b="1" u="none" strike="noStrike" kern="1200" dirty="0">
                          <a:latin typeface="+mn-lt"/>
                        </a:rPr>
                        <a:t>3,98%</a:t>
                      </a:r>
                      <a:endParaRPr kumimoji="0" lang="es-ES" sz="1400" b="1"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9º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Misiones</a:t>
                      </a:r>
                    </a:p>
                  </a:txBody>
                  <a:tcPr marL="9525" marR="9525" marT="9525" marB="0" anchor="ctr"/>
                </a:tc>
                <a:tc>
                  <a:txBody>
                    <a:bodyPr/>
                    <a:lstStyle/>
                    <a:p>
                      <a:pPr algn="r" fontAlgn="b"/>
                      <a:r>
                        <a:rPr lang="es-ES" sz="1200" b="0" i="0" u="none" strike="noStrike" dirty="0">
                          <a:latin typeface="+mn-lt"/>
                        </a:rPr>
                        <a:t>1.101.593</a:t>
                      </a:r>
                    </a:p>
                  </a:txBody>
                  <a:tcPr marL="9525" marR="9525" marT="9525" marB="0" anchor="b"/>
                </a:tc>
                <a:tc>
                  <a:txBody>
                    <a:bodyPr/>
                    <a:lstStyle/>
                    <a:p>
                      <a:pPr algn="ctr" rtl="0" fontAlgn="ctr"/>
                      <a:r>
                        <a:rPr lang="es-ES" sz="1200" u="none" strike="noStrike" dirty="0">
                          <a:latin typeface="+mn-lt"/>
                        </a:rPr>
                        <a:t>9º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Chaco</a:t>
                      </a:r>
                    </a:p>
                  </a:txBody>
                  <a:tcPr marL="9525" marR="9525" marT="9525" marB="0" anchor="ctr"/>
                </a:tc>
                <a:tc>
                  <a:txBody>
                    <a:bodyPr/>
                    <a:lstStyle/>
                    <a:p>
                      <a:pPr algn="r" fontAlgn="b"/>
                      <a:r>
                        <a:rPr lang="es-ES" sz="1200" b="0" i="0" u="none" strike="noStrike" dirty="0">
                          <a:latin typeface="+mn-lt"/>
                        </a:rPr>
                        <a:t>4,909 </a:t>
                      </a:r>
                    </a:p>
                  </a:txBody>
                  <a:tcPr marL="9525" marR="9525" marT="9525" marB="0" anchor="b"/>
                </a:tc>
              </a:tr>
              <a:tr h="204323">
                <a:tc>
                  <a:txBody>
                    <a:bodyPr/>
                    <a:lstStyle/>
                    <a:p>
                      <a:pPr algn="ctr" rtl="0" fontAlgn="ctr"/>
                      <a:r>
                        <a:rPr lang="es-ES" sz="1200" u="none" strike="noStrike" dirty="0">
                          <a:latin typeface="+mn-lt"/>
                        </a:rPr>
                        <a:t>10º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Corrientes</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3,86%</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10º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Chaco</a:t>
                      </a:r>
                    </a:p>
                  </a:txBody>
                  <a:tcPr marL="9525" marR="9525" marT="9525" marB="0" anchor="ctr"/>
                </a:tc>
                <a:tc>
                  <a:txBody>
                    <a:bodyPr/>
                    <a:lstStyle/>
                    <a:p>
                      <a:pPr algn="r" fontAlgn="b"/>
                      <a:r>
                        <a:rPr lang="es-ES" sz="1200" b="0" i="0" u="none" strike="noStrike" dirty="0">
                          <a:latin typeface="+mn-lt"/>
                        </a:rPr>
                        <a:t>1.055.259</a:t>
                      </a:r>
                    </a:p>
                  </a:txBody>
                  <a:tcPr marL="9525" marR="9525" marT="9525" marB="0" anchor="b"/>
                </a:tc>
                <a:tc>
                  <a:txBody>
                    <a:bodyPr/>
                    <a:lstStyle/>
                    <a:p>
                      <a:pPr algn="ctr" rtl="0" fontAlgn="ctr"/>
                      <a:r>
                        <a:rPr lang="es-ES" sz="1200" u="none" strike="noStrike" dirty="0">
                          <a:latin typeface="+mn-lt"/>
                        </a:rPr>
                        <a:t>10º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Santiago del Estero</a:t>
                      </a:r>
                    </a:p>
                  </a:txBody>
                  <a:tcPr marL="9525" marR="9525" marT="9525" marB="0" anchor="ctr"/>
                </a:tc>
                <a:tc>
                  <a:txBody>
                    <a:bodyPr/>
                    <a:lstStyle/>
                    <a:p>
                      <a:pPr algn="r" fontAlgn="b"/>
                      <a:r>
                        <a:rPr lang="es-ES" sz="1200" b="0" i="0" u="none" strike="noStrike" dirty="0">
                          <a:latin typeface="+mn-lt"/>
                        </a:rPr>
                        <a:t>4,908 </a:t>
                      </a:r>
                    </a:p>
                  </a:txBody>
                  <a:tcPr marL="9525" marR="9525" marT="9525" marB="0" anchor="b"/>
                </a:tc>
              </a:tr>
              <a:tr h="204323">
                <a:tc>
                  <a:txBody>
                    <a:bodyPr/>
                    <a:lstStyle/>
                    <a:p>
                      <a:pPr algn="ctr" rtl="0" fontAlgn="ctr"/>
                      <a:r>
                        <a:rPr lang="es-ES" sz="1200" u="none" strike="noStrike" dirty="0">
                          <a:latin typeface="+mn-lt"/>
                        </a:rPr>
                        <a:t>11º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Formosa</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3,78%</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Corrientes</a:t>
                      </a:r>
                    </a:p>
                  </a:txBody>
                  <a:tcPr marL="9525" marR="9525" marT="9525" marB="0" anchor="ctr"/>
                </a:tc>
                <a:tc>
                  <a:txBody>
                    <a:bodyPr/>
                    <a:lstStyle/>
                    <a:p>
                      <a:pPr algn="r" fontAlgn="b"/>
                      <a:r>
                        <a:rPr lang="es-ES" sz="1200" b="0" i="0" u="none" strike="noStrike" dirty="0">
                          <a:latin typeface="+mn-lt"/>
                        </a:rPr>
                        <a:t>992.595</a:t>
                      </a:r>
                    </a:p>
                  </a:txBody>
                  <a:tcPr marL="9525" marR="9525" marT="9525" marB="0" anchor="b"/>
                </a:tc>
                <a:tc>
                  <a:txBody>
                    <a:bodyPr/>
                    <a:lstStyle/>
                    <a:p>
                      <a:pPr algn="ctr" rtl="0" fontAlgn="ctr"/>
                      <a:r>
                        <a:rPr lang="es-ES" sz="1200" u="none" strike="noStrike" dirty="0">
                          <a:latin typeface="+mn-lt"/>
                        </a:rPr>
                        <a:t>11º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Jujuy</a:t>
                      </a:r>
                    </a:p>
                  </a:txBody>
                  <a:tcPr marL="9525" marR="9525" marT="9525" marB="0" anchor="ctr"/>
                </a:tc>
                <a:tc>
                  <a:txBody>
                    <a:bodyPr/>
                    <a:lstStyle/>
                    <a:p>
                      <a:pPr algn="r" fontAlgn="b"/>
                      <a:r>
                        <a:rPr lang="es-ES" sz="1200" b="0" i="0" u="none" strike="noStrike" dirty="0">
                          <a:latin typeface="+mn-lt"/>
                        </a:rPr>
                        <a:t>4,381 </a:t>
                      </a:r>
                    </a:p>
                  </a:txBody>
                  <a:tcPr marL="9525" marR="9525" marT="9525" marB="0" anchor="b"/>
                </a:tc>
              </a:tr>
              <a:tr h="204323">
                <a:tc>
                  <a:txBody>
                    <a:bodyPr/>
                    <a:lstStyle/>
                    <a:p>
                      <a:pPr algn="ctr" rtl="0" fontAlgn="ctr"/>
                      <a:r>
                        <a:rPr lang="es-ES" sz="1200" u="none" strike="noStrike" dirty="0">
                          <a:latin typeface="+mn-lt"/>
                        </a:rPr>
                        <a:t>12º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San Juan</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3,51%</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Santiago del Estero</a:t>
                      </a:r>
                    </a:p>
                  </a:txBody>
                  <a:tcPr marL="9525" marR="9525" marT="9525" marB="0" anchor="ctr"/>
                </a:tc>
                <a:tc>
                  <a:txBody>
                    <a:bodyPr/>
                    <a:lstStyle/>
                    <a:p>
                      <a:pPr algn="r" fontAlgn="b"/>
                      <a:r>
                        <a:rPr lang="es-ES" sz="1200" b="0" i="0" u="none" strike="noStrike" dirty="0">
                          <a:latin typeface="+mn-lt"/>
                        </a:rPr>
                        <a:t>874.006</a:t>
                      </a:r>
                    </a:p>
                  </a:txBody>
                  <a:tcPr marL="9525" marR="9525" marT="9525" marB="0" anchor="b"/>
                </a:tc>
                <a:tc>
                  <a:txBody>
                    <a:bodyPr/>
                    <a:lstStyle/>
                    <a:p>
                      <a:pPr algn="ctr" rtl="0" fontAlgn="ctr"/>
                      <a:r>
                        <a:rPr lang="es-ES" sz="1200" u="none" strike="noStrike" dirty="0">
                          <a:latin typeface="+mn-lt"/>
                        </a:rPr>
                        <a:t>12º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Rio Negro</a:t>
                      </a:r>
                    </a:p>
                  </a:txBody>
                  <a:tcPr marL="9525" marR="9525" marT="9525" marB="0" anchor="ctr"/>
                </a:tc>
                <a:tc>
                  <a:txBody>
                    <a:bodyPr/>
                    <a:lstStyle/>
                    <a:p>
                      <a:pPr algn="r" fontAlgn="b"/>
                      <a:r>
                        <a:rPr lang="es-ES" sz="1200" b="0" i="0" u="none" strike="noStrike" dirty="0">
                          <a:latin typeface="+mn-lt"/>
                        </a:rPr>
                        <a:t>4,102 </a:t>
                      </a:r>
                    </a:p>
                  </a:txBody>
                  <a:tcPr marL="9525" marR="9525" marT="9525" marB="0" anchor="b"/>
                </a:tc>
              </a:tr>
              <a:tr h="204323">
                <a:tc>
                  <a:txBody>
                    <a:bodyPr/>
                    <a:lstStyle/>
                    <a:p>
                      <a:pPr algn="ctr" rtl="0" fontAlgn="ctr"/>
                      <a:r>
                        <a:rPr lang="es-ES" sz="1200" u="none" strike="noStrike" dirty="0">
                          <a:latin typeface="+mn-lt"/>
                        </a:rPr>
                        <a:t>13º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Misiones</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3,43%</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 Juan</a:t>
                      </a:r>
                    </a:p>
                  </a:txBody>
                  <a:tcPr marL="9525" marR="9525" marT="9525" marB="0" anchor="ctr"/>
                </a:tc>
                <a:tc>
                  <a:txBody>
                    <a:bodyPr/>
                    <a:lstStyle/>
                    <a:p>
                      <a:pPr algn="r" fontAlgn="b"/>
                      <a:r>
                        <a:rPr lang="es-ES" sz="1200" b="0" i="0" u="none" strike="noStrike" dirty="0">
                          <a:latin typeface="+mn-lt"/>
                        </a:rPr>
                        <a:t>681.055</a:t>
                      </a:r>
                    </a:p>
                  </a:txBody>
                  <a:tcPr marL="9525" marR="9525" marT="9525" marB="0" anchor="b"/>
                </a:tc>
                <a:tc>
                  <a:txBody>
                    <a:bodyPr/>
                    <a:lstStyle/>
                    <a:p>
                      <a:pPr algn="ctr" rtl="0" fontAlgn="ctr"/>
                      <a:r>
                        <a:rPr lang="es-ES" sz="1200" u="none" strike="noStrike" dirty="0">
                          <a:latin typeface="+mn-lt"/>
                        </a:rPr>
                        <a:t>13º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Entre Ríos</a:t>
                      </a:r>
                    </a:p>
                  </a:txBody>
                  <a:tcPr marL="9525" marR="9525" marT="9525" marB="0" anchor="ctr"/>
                </a:tc>
                <a:tc>
                  <a:txBody>
                    <a:bodyPr/>
                    <a:lstStyle/>
                    <a:p>
                      <a:pPr algn="r" fontAlgn="b"/>
                      <a:r>
                        <a:rPr lang="es-ES" sz="1200" b="0" i="0" u="none" strike="noStrike" dirty="0">
                          <a:latin typeface="+mn-lt"/>
                        </a:rPr>
                        <a:t>4,102 </a:t>
                      </a:r>
                    </a:p>
                  </a:txBody>
                  <a:tcPr marL="9525" marR="9525" marT="9525" marB="0" anchor="b"/>
                </a:tc>
              </a:tr>
              <a:tr h="204323">
                <a:tc>
                  <a:txBody>
                    <a:bodyPr/>
                    <a:lstStyle/>
                    <a:p>
                      <a:pPr algn="ctr" rtl="0" fontAlgn="ctr"/>
                      <a:r>
                        <a:rPr lang="es-ES" sz="1200" u="none" strike="noStrike" dirty="0">
                          <a:latin typeface="+mn-lt"/>
                        </a:rPr>
                        <a:t>14º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Jujuy</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2,95%</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Jujuy</a:t>
                      </a:r>
                    </a:p>
                  </a:txBody>
                  <a:tcPr marL="9525" marR="9525" marT="9525" marB="0" anchor="ctr"/>
                </a:tc>
                <a:tc>
                  <a:txBody>
                    <a:bodyPr/>
                    <a:lstStyle/>
                    <a:p>
                      <a:pPr algn="r" fontAlgn="b"/>
                      <a:r>
                        <a:rPr lang="es-ES" sz="1200" b="0" i="0" u="none" strike="noStrike" dirty="0">
                          <a:latin typeface="+mn-lt"/>
                        </a:rPr>
                        <a:t>673.307</a:t>
                      </a:r>
                    </a:p>
                  </a:txBody>
                  <a:tcPr marL="9525" marR="9525" marT="9525" marB="0" anchor="b"/>
                </a:tc>
                <a:tc>
                  <a:txBody>
                    <a:bodyPr/>
                    <a:lstStyle/>
                    <a:p>
                      <a:pPr algn="ctr" rtl="0" fontAlgn="ctr"/>
                      <a:r>
                        <a:rPr lang="es-ES" sz="1200" u="none" strike="noStrike" dirty="0">
                          <a:latin typeface="+mn-lt"/>
                        </a:rPr>
                        <a:t>14º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Corrientes</a:t>
                      </a:r>
                    </a:p>
                  </a:txBody>
                  <a:tcPr marL="9525" marR="9525" marT="9525" marB="0" anchor="ctr"/>
                </a:tc>
                <a:tc>
                  <a:txBody>
                    <a:bodyPr/>
                    <a:lstStyle/>
                    <a:p>
                      <a:pPr algn="r" fontAlgn="b"/>
                      <a:r>
                        <a:rPr lang="es-ES" sz="1200" b="0" i="0" u="none" strike="noStrike" dirty="0">
                          <a:latin typeface="+mn-lt"/>
                        </a:rPr>
                        <a:t>3,889 </a:t>
                      </a:r>
                    </a:p>
                  </a:txBody>
                  <a:tcPr marL="9525" marR="9525" marT="9525" marB="0" anchor="b"/>
                </a:tc>
              </a:tr>
              <a:tr h="204323">
                <a:tc>
                  <a:txBody>
                    <a:bodyPr/>
                    <a:lstStyle/>
                    <a:p>
                      <a:pPr algn="ctr" rtl="0" fontAlgn="ctr"/>
                      <a:r>
                        <a:rPr lang="es-ES" sz="1200" u="none" strike="noStrike" dirty="0">
                          <a:latin typeface="+mn-lt"/>
                        </a:rPr>
                        <a:t>15º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Catamarca</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2,86%</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15º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Rio Negro</a:t>
                      </a:r>
                    </a:p>
                  </a:txBody>
                  <a:tcPr marL="9525" marR="9525" marT="9525" marB="0" anchor="ctr"/>
                </a:tc>
                <a:tc>
                  <a:txBody>
                    <a:bodyPr/>
                    <a:lstStyle/>
                    <a:p>
                      <a:pPr algn="r" fontAlgn="b"/>
                      <a:r>
                        <a:rPr lang="es-ES" sz="1200" b="0" i="0" u="none" strike="noStrike" dirty="0">
                          <a:latin typeface="+mn-lt"/>
                        </a:rPr>
                        <a:t>638.645</a:t>
                      </a:r>
                    </a:p>
                  </a:txBody>
                  <a:tcPr marL="9525" marR="9525" marT="9525" marB="0" anchor="b"/>
                </a:tc>
                <a:tc>
                  <a:txBody>
                    <a:bodyPr/>
                    <a:lstStyle/>
                    <a:p>
                      <a:pPr algn="ctr" rtl="0" fontAlgn="ctr"/>
                      <a:r>
                        <a:rPr lang="es-ES" sz="1200" u="none" strike="noStrike" dirty="0">
                          <a:latin typeface="+mn-lt"/>
                        </a:rPr>
                        <a:t>15º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Tucumán</a:t>
                      </a:r>
                    </a:p>
                  </a:txBody>
                  <a:tcPr marL="9525" marR="9525" marT="9525" marB="0" anchor="ctr"/>
                </a:tc>
                <a:tc>
                  <a:txBody>
                    <a:bodyPr/>
                    <a:lstStyle/>
                    <a:p>
                      <a:pPr algn="r" fontAlgn="b"/>
                      <a:r>
                        <a:rPr lang="es-ES" sz="1200" b="0" i="0" u="none" strike="noStrike" dirty="0">
                          <a:latin typeface="+mn-lt"/>
                        </a:rPr>
                        <a:t>3,411 </a:t>
                      </a:r>
                    </a:p>
                  </a:txBody>
                  <a:tcPr marL="9525" marR="9525" marT="9525" marB="0" anchor="b"/>
                </a:tc>
              </a:tr>
              <a:tr h="204323">
                <a:tc>
                  <a:txBody>
                    <a:bodyPr/>
                    <a:lstStyle/>
                    <a:p>
                      <a:pPr algn="ctr" rtl="0" fontAlgn="ctr"/>
                      <a:r>
                        <a:rPr lang="es-ES" sz="1200" u="none" strike="noStrike" dirty="0">
                          <a:latin typeface="+mn-lt"/>
                        </a:rPr>
                        <a:t>16º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Rio Negro</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2,62%</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16º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Neuquén</a:t>
                      </a:r>
                    </a:p>
                  </a:txBody>
                  <a:tcPr marL="9525" marR="9525" marT="9525" marB="0" anchor="ctr"/>
                </a:tc>
                <a:tc>
                  <a:txBody>
                    <a:bodyPr/>
                    <a:lstStyle/>
                    <a:p>
                      <a:pPr algn="r" fontAlgn="b"/>
                      <a:r>
                        <a:rPr lang="es-ES" sz="1200" b="0" i="0" u="none" strike="noStrike" dirty="0">
                          <a:latin typeface="+mn-lt"/>
                        </a:rPr>
                        <a:t>551.266</a:t>
                      </a:r>
                    </a:p>
                  </a:txBody>
                  <a:tcPr marL="9525" marR="9525" marT="9525" marB="0" anchor="b"/>
                </a:tc>
                <a:tc>
                  <a:txBody>
                    <a:bodyPr/>
                    <a:lstStyle/>
                    <a:p>
                      <a:pPr algn="ctr" rtl="0" fontAlgn="ctr"/>
                      <a:r>
                        <a:rPr lang="es-ES" sz="1400" b="1" u="none" strike="noStrike" dirty="0">
                          <a:latin typeface="+mn-lt"/>
                        </a:rPr>
                        <a:t>16º</a:t>
                      </a:r>
                      <a:endParaRPr lang="es-ES" sz="1400" b="1" i="0" u="none" strike="noStrike" dirty="0">
                        <a:solidFill>
                          <a:srgbClr val="FFFFFF"/>
                        </a:solidFill>
                        <a:latin typeface="+mn-lt"/>
                      </a:endParaRPr>
                    </a:p>
                  </a:txBody>
                  <a:tcPr marL="9525" marR="9525" marT="9525" marB="0" anchor="ctr"/>
                </a:tc>
                <a:tc>
                  <a:txBody>
                    <a:bodyPr/>
                    <a:lstStyle/>
                    <a:p>
                      <a:pPr algn="l" rtl="0" fontAlgn="ctr"/>
                      <a:r>
                        <a:rPr lang="es-ES" sz="1400" b="1" i="0" u="none" strike="noStrike" dirty="0">
                          <a:latin typeface="+mn-lt"/>
                        </a:rPr>
                        <a:t>Salta</a:t>
                      </a:r>
                    </a:p>
                  </a:txBody>
                  <a:tcPr marL="9525" marR="9525" marT="9525" marB="0" anchor="ctr"/>
                </a:tc>
                <a:tc>
                  <a:txBody>
                    <a:bodyPr/>
                    <a:lstStyle/>
                    <a:p>
                      <a:pPr algn="r" fontAlgn="b"/>
                      <a:r>
                        <a:rPr lang="es-ES" sz="1400" b="1" i="0" u="none" strike="noStrike" dirty="0">
                          <a:latin typeface="+mn-lt"/>
                        </a:rPr>
                        <a:t>3,277 </a:t>
                      </a:r>
                    </a:p>
                  </a:txBody>
                  <a:tcPr marL="9525" marR="9525" marT="9525" marB="0" anchor="b"/>
                </a:tc>
              </a:tr>
              <a:tr h="204323">
                <a:tc>
                  <a:txBody>
                    <a:bodyPr/>
                    <a:lstStyle/>
                    <a:p>
                      <a:pPr algn="ctr" rtl="0" fontAlgn="ctr"/>
                      <a:r>
                        <a:rPr lang="es-ES" sz="1200" u="none" strike="noStrike" dirty="0">
                          <a:latin typeface="+mn-lt"/>
                        </a:rPr>
                        <a:t>17º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San Luis</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2,37%</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17º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Formosa</a:t>
                      </a:r>
                    </a:p>
                  </a:txBody>
                  <a:tcPr marL="9525" marR="9525" marT="9525" marB="0" anchor="ctr"/>
                </a:tc>
                <a:tc>
                  <a:txBody>
                    <a:bodyPr/>
                    <a:lstStyle/>
                    <a:p>
                      <a:pPr algn="r" fontAlgn="b"/>
                      <a:r>
                        <a:rPr lang="es-ES" sz="1200" b="0" i="0" u="none" strike="noStrike" dirty="0">
                          <a:latin typeface="+mn-lt"/>
                        </a:rPr>
                        <a:t>530.162</a:t>
                      </a:r>
                    </a:p>
                  </a:txBody>
                  <a:tcPr marL="9525" marR="9525" marT="9525" marB="0" anchor="b"/>
                </a:tc>
                <a:tc>
                  <a:txBody>
                    <a:bodyPr/>
                    <a:lstStyle/>
                    <a:p>
                      <a:pPr algn="ctr" rtl="0" fontAlgn="ctr"/>
                      <a:r>
                        <a:rPr lang="es-ES" sz="1200" u="none" strike="noStrike" dirty="0">
                          <a:latin typeface="+mn-lt"/>
                        </a:rPr>
                        <a:t>17º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Misiones</a:t>
                      </a:r>
                    </a:p>
                  </a:txBody>
                  <a:tcPr marL="9525" marR="9525" marT="9525" marB="0" anchor="ctr"/>
                </a:tc>
                <a:tc>
                  <a:txBody>
                    <a:bodyPr/>
                    <a:lstStyle/>
                    <a:p>
                      <a:pPr algn="r" fontAlgn="b"/>
                      <a:r>
                        <a:rPr lang="es-ES" sz="1200" b="0" i="0" u="none" strike="noStrike" dirty="0">
                          <a:latin typeface="+mn-lt"/>
                        </a:rPr>
                        <a:t>3,114 </a:t>
                      </a:r>
                    </a:p>
                  </a:txBody>
                  <a:tcPr marL="9525" marR="9525" marT="9525" marB="0" anchor="b"/>
                </a:tc>
              </a:tr>
              <a:tr h="204323">
                <a:tc>
                  <a:txBody>
                    <a:bodyPr/>
                    <a:lstStyle/>
                    <a:p>
                      <a:pPr algn="ctr" rtl="0" fontAlgn="ctr"/>
                      <a:r>
                        <a:rPr lang="es-ES" sz="1200" u="none" strike="noStrike" dirty="0">
                          <a:latin typeface="+mn-lt"/>
                        </a:rPr>
                        <a:t>18º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La Rioja </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2,15%</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18º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Chubut</a:t>
                      </a:r>
                    </a:p>
                  </a:txBody>
                  <a:tcPr marL="9525" marR="9525" marT="9525" marB="0" anchor="ctr"/>
                </a:tc>
                <a:tc>
                  <a:txBody>
                    <a:bodyPr/>
                    <a:lstStyle/>
                    <a:p>
                      <a:pPr algn="r" fontAlgn="b"/>
                      <a:r>
                        <a:rPr lang="es-ES" sz="1200" b="0" i="0" u="none" strike="noStrike" dirty="0">
                          <a:latin typeface="+mn-lt"/>
                        </a:rPr>
                        <a:t>509.108</a:t>
                      </a:r>
                    </a:p>
                  </a:txBody>
                  <a:tcPr marL="9525" marR="9525" marT="9525" marB="0" anchor="b"/>
                </a:tc>
                <a:tc>
                  <a:txBody>
                    <a:bodyPr/>
                    <a:lstStyle/>
                    <a:p>
                      <a:pPr algn="ctr" rtl="0" fontAlgn="ctr"/>
                      <a:r>
                        <a:rPr lang="es-ES" sz="1200" u="none" strike="noStrike" dirty="0">
                          <a:latin typeface="+mn-lt"/>
                        </a:rPr>
                        <a:t>18º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Santa Fe</a:t>
                      </a:r>
                    </a:p>
                  </a:txBody>
                  <a:tcPr marL="9525" marR="9525" marT="9525" marB="0" anchor="ctr"/>
                </a:tc>
                <a:tc>
                  <a:txBody>
                    <a:bodyPr/>
                    <a:lstStyle/>
                    <a:p>
                      <a:pPr algn="r" fontAlgn="b"/>
                      <a:r>
                        <a:rPr lang="es-ES" sz="1200" b="0" i="0" u="none" strike="noStrike" dirty="0">
                          <a:latin typeface="+mn-lt"/>
                        </a:rPr>
                        <a:t>2,936 </a:t>
                      </a:r>
                    </a:p>
                  </a:txBody>
                  <a:tcPr marL="9525" marR="9525" marT="9525" marB="0" anchor="b"/>
                </a:tc>
              </a:tr>
              <a:tr h="204323">
                <a:tc>
                  <a:txBody>
                    <a:bodyPr/>
                    <a:lstStyle/>
                    <a:p>
                      <a:pPr algn="ctr" rtl="0" fontAlgn="ctr"/>
                      <a:r>
                        <a:rPr lang="es-ES" sz="1200" u="none" strike="noStrike" dirty="0">
                          <a:latin typeface="+mn-lt"/>
                        </a:rPr>
                        <a:t>19º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La Pampa</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1,95%</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19º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 Luis</a:t>
                      </a:r>
                    </a:p>
                  </a:txBody>
                  <a:tcPr marL="9525" marR="9525" marT="9525" marB="0" anchor="ctr"/>
                </a:tc>
                <a:tc>
                  <a:txBody>
                    <a:bodyPr/>
                    <a:lstStyle/>
                    <a:p>
                      <a:pPr algn="r" fontAlgn="b"/>
                      <a:r>
                        <a:rPr lang="es-ES" sz="1200" b="0" i="0" u="none" strike="noStrike" dirty="0">
                          <a:latin typeface="+mn-lt"/>
                        </a:rPr>
                        <a:t>432.310</a:t>
                      </a:r>
                    </a:p>
                  </a:txBody>
                  <a:tcPr marL="9525" marR="9525" marT="9525" marB="0" anchor="b"/>
                </a:tc>
                <a:tc>
                  <a:txBody>
                    <a:bodyPr/>
                    <a:lstStyle/>
                    <a:p>
                      <a:pPr algn="ctr" rtl="0" fontAlgn="ctr"/>
                      <a:r>
                        <a:rPr lang="es-ES" sz="1200" u="none" strike="noStrike" dirty="0">
                          <a:latin typeface="+mn-lt"/>
                        </a:rPr>
                        <a:t>19º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Neuquén</a:t>
                      </a:r>
                    </a:p>
                  </a:txBody>
                  <a:tcPr marL="9525" marR="9525" marT="9525" marB="0" anchor="ctr"/>
                </a:tc>
                <a:tc>
                  <a:txBody>
                    <a:bodyPr/>
                    <a:lstStyle/>
                    <a:p>
                      <a:pPr algn="r" fontAlgn="b"/>
                      <a:r>
                        <a:rPr lang="es-ES" sz="1200" b="0" i="0" u="none" strike="noStrike" dirty="0">
                          <a:latin typeface="+mn-lt"/>
                        </a:rPr>
                        <a:t>2,794 </a:t>
                      </a:r>
                    </a:p>
                  </a:txBody>
                  <a:tcPr marL="9525" marR="9525" marT="9525" marB="0" anchor="b"/>
                </a:tc>
              </a:tr>
              <a:tr h="204323">
                <a:tc>
                  <a:txBody>
                    <a:bodyPr/>
                    <a:lstStyle/>
                    <a:p>
                      <a:pPr algn="ctr" rtl="0" fontAlgn="ctr"/>
                      <a:r>
                        <a:rPr lang="es-ES" sz="1200" u="none" strike="noStrike" dirty="0">
                          <a:latin typeface="+mn-lt"/>
                        </a:rPr>
                        <a:t>20º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Neuquén</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1,54%</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20º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Catamarca</a:t>
                      </a:r>
                    </a:p>
                  </a:txBody>
                  <a:tcPr marL="9525" marR="9525" marT="9525" marB="0" anchor="ctr"/>
                </a:tc>
                <a:tc>
                  <a:txBody>
                    <a:bodyPr/>
                    <a:lstStyle/>
                    <a:p>
                      <a:pPr algn="r" fontAlgn="b"/>
                      <a:r>
                        <a:rPr lang="es-ES" sz="1200" b="0" i="0" u="none" strike="noStrike" dirty="0">
                          <a:latin typeface="+mn-lt"/>
                        </a:rPr>
                        <a:t>367.828</a:t>
                      </a:r>
                    </a:p>
                  </a:txBody>
                  <a:tcPr marL="9525" marR="9525" marT="9525" marB="0" anchor="b"/>
                </a:tc>
                <a:tc>
                  <a:txBody>
                    <a:bodyPr/>
                    <a:lstStyle/>
                    <a:p>
                      <a:pPr algn="ctr" rtl="0" fontAlgn="ctr"/>
                      <a:r>
                        <a:rPr lang="es-ES" sz="1200" u="none" strike="noStrike" dirty="0">
                          <a:latin typeface="+mn-lt"/>
                        </a:rPr>
                        <a:t>20º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Córdoba</a:t>
                      </a:r>
                    </a:p>
                  </a:txBody>
                  <a:tcPr marL="9525" marR="9525" marT="9525" marB="0" anchor="ctr"/>
                </a:tc>
                <a:tc>
                  <a:txBody>
                    <a:bodyPr/>
                    <a:lstStyle/>
                    <a:p>
                      <a:pPr algn="r" fontAlgn="b"/>
                      <a:r>
                        <a:rPr lang="es-ES" sz="1200" b="0" i="0" u="none" strike="noStrike" dirty="0">
                          <a:latin typeface="+mn-lt"/>
                        </a:rPr>
                        <a:t>2,786 </a:t>
                      </a:r>
                    </a:p>
                  </a:txBody>
                  <a:tcPr marL="9525" marR="9525" marT="9525" marB="0" anchor="b"/>
                </a:tc>
              </a:tr>
              <a:tr h="204323">
                <a:tc>
                  <a:txBody>
                    <a:bodyPr/>
                    <a:lstStyle/>
                    <a:p>
                      <a:pPr algn="ctr" rtl="0" fontAlgn="ctr"/>
                      <a:r>
                        <a:rPr lang="es-ES" sz="1200" u="none" strike="noStrike" dirty="0">
                          <a:latin typeface="+mn-lt"/>
                        </a:rPr>
                        <a:t>21º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Capital Federal</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1,40%</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La Rioja </a:t>
                      </a:r>
                    </a:p>
                  </a:txBody>
                  <a:tcPr marL="9525" marR="9525" marT="9525" marB="0" anchor="ctr"/>
                </a:tc>
                <a:tc>
                  <a:txBody>
                    <a:bodyPr/>
                    <a:lstStyle/>
                    <a:p>
                      <a:pPr algn="r" fontAlgn="b"/>
                      <a:r>
                        <a:rPr lang="es-ES" sz="1200" b="0" i="0" u="none" strike="noStrike" dirty="0">
                          <a:latin typeface="+mn-lt"/>
                        </a:rPr>
                        <a:t>333.642</a:t>
                      </a:r>
                    </a:p>
                  </a:txBody>
                  <a:tcPr marL="9525" marR="9525" marT="9525" marB="0" anchor="b"/>
                </a:tc>
                <a:tc>
                  <a:txBody>
                    <a:bodyPr/>
                    <a:lstStyle/>
                    <a:p>
                      <a:pPr algn="ctr" rtl="0" fontAlgn="ctr"/>
                      <a:r>
                        <a:rPr lang="es-ES" sz="1200" u="none" strike="noStrike" dirty="0">
                          <a:latin typeface="+mn-lt"/>
                        </a:rPr>
                        <a:t>21º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Chubut</a:t>
                      </a:r>
                    </a:p>
                  </a:txBody>
                  <a:tcPr marL="9525" marR="9525" marT="9525" marB="0" anchor="ctr"/>
                </a:tc>
                <a:tc>
                  <a:txBody>
                    <a:bodyPr/>
                    <a:lstStyle/>
                    <a:p>
                      <a:pPr algn="r" fontAlgn="b"/>
                      <a:r>
                        <a:rPr lang="es-ES" sz="1200" b="0" i="0" u="none" strike="noStrike" dirty="0">
                          <a:latin typeface="+mn-lt"/>
                        </a:rPr>
                        <a:t>2,711 </a:t>
                      </a:r>
                    </a:p>
                  </a:txBody>
                  <a:tcPr marL="9525" marR="9525" marT="9525" marB="0" anchor="b"/>
                </a:tc>
              </a:tr>
              <a:tr h="204323">
                <a:tc>
                  <a:txBody>
                    <a:bodyPr/>
                    <a:lstStyle/>
                    <a:p>
                      <a:pPr algn="ctr" rtl="0" fontAlgn="ctr"/>
                      <a:r>
                        <a:rPr lang="es-ES" sz="1200" u="none" strike="noStrike" dirty="0">
                          <a:latin typeface="+mn-lt"/>
                        </a:rPr>
                        <a:t>22º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Chubut</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1,38%</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La Pampa</a:t>
                      </a:r>
                    </a:p>
                  </a:txBody>
                  <a:tcPr marL="9525" marR="9525" marT="9525" marB="0" anchor="ctr"/>
                </a:tc>
                <a:tc>
                  <a:txBody>
                    <a:bodyPr/>
                    <a:lstStyle/>
                    <a:p>
                      <a:pPr algn="r" fontAlgn="b"/>
                      <a:r>
                        <a:rPr lang="es-ES" sz="1200" b="0" i="0" u="none" strike="noStrike" dirty="0">
                          <a:latin typeface="+mn-lt"/>
                        </a:rPr>
                        <a:t>318.951</a:t>
                      </a:r>
                    </a:p>
                  </a:txBody>
                  <a:tcPr marL="9525" marR="9525" marT="9525" marB="0" anchor="b"/>
                </a:tc>
                <a:tc>
                  <a:txBody>
                    <a:bodyPr/>
                    <a:lstStyle/>
                    <a:p>
                      <a:pPr algn="ctr" rtl="0" fontAlgn="ctr"/>
                      <a:r>
                        <a:rPr lang="es-ES" sz="1200" u="none" strike="noStrike" dirty="0">
                          <a:latin typeface="+mn-lt"/>
                        </a:rPr>
                        <a:t>22º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Mendoza</a:t>
                      </a:r>
                    </a:p>
                  </a:txBody>
                  <a:tcPr marL="9525" marR="9525" marT="9525" marB="0" anchor="ctr"/>
                </a:tc>
                <a:tc>
                  <a:txBody>
                    <a:bodyPr/>
                    <a:lstStyle/>
                    <a:p>
                      <a:pPr algn="r" fontAlgn="b"/>
                      <a:r>
                        <a:rPr lang="es-ES" sz="1200" b="0" i="0" u="none" strike="noStrike" dirty="0">
                          <a:latin typeface="+mn-lt"/>
                        </a:rPr>
                        <a:t>2,433 </a:t>
                      </a:r>
                    </a:p>
                  </a:txBody>
                  <a:tcPr marL="9525" marR="9525" marT="9525" marB="0" anchor="b"/>
                </a:tc>
              </a:tr>
              <a:tr h="204323">
                <a:tc>
                  <a:txBody>
                    <a:bodyPr/>
                    <a:lstStyle/>
                    <a:p>
                      <a:pPr algn="ctr" rtl="0" fontAlgn="ctr"/>
                      <a:r>
                        <a:rPr lang="es-ES" sz="1200" u="none" strike="noStrike" dirty="0">
                          <a:latin typeface="+mn-lt"/>
                        </a:rPr>
                        <a:t>23º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Santa Cruz</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1,38%</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Santa Cruz</a:t>
                      </a:r>
                    </a:p>
                  </a:txBody>
                  <a:tcPr marL="9525" marR="9525" marT="9525" marB="0" anchor="ctr"/>
                </a:tc>
                <a:tc>
                  <a:txBody>
                    <a:bodyPr/>
                    <a:lstStyle/>
                    <a:p>
                      <a:pPr algn="r" fontAlgn="b"/>
                      <a:r>
                        <a:rPr lang="es-ES" sz="1200" b="0" i="0" u="none" strike="noStrike" dirty="0">
                          <a:latin typeface="+mn-lt"/>
                        </a:rPr>
                        <a:t>273.964</a:t>
                      </a:r>
                    </a:p>
                  </a:txBody>
                  <a:tcPr marL="9525" marR="9525" marT="9525" marB="0" anchor="b"/>
                </a:tc>
                <a:tc>
                  <a:txBody>
                    <a:bodyPr/>
                    <a:lstStyle/>
                    <a:p>
                      <a:pPr algn="ctr" rtl="0" fontAlgn="ctr"/>
                      <a:r>
                        <a:rPr lang="es-ES" sz="1200" u="none" strike="noStrike" dirty="0">
                          <a:latin typeface="+mn-lt"/>
                        </a:rPr>
                        <a:t>23º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Buenos Aires</a:t>
                      </a:r>
                    </a:p>
                  </a:txBody>
                  <a:tcPr marL="9525" marR="9525" marT="9525" marB="0" anchor="ctr"/>
                </a:tc>
                <a:tc>
                  <a:txBody>
                    <a:bodyPr/>
                    <a:lstStyle/>
                    <a:p>
                      <a:pPr algn="r" fontAlgn="b"/>
                      <a:r>
                        <a:rPr lang="es-ES" sz="1200" b="0" i="0" u="none" strike="noStrike" dirty="0">
                          <a:latin typeface="+mn-lt"/>
                        </a:rPr>
                        <a:t>1,276 </a:t>
                      </a:r>
                    </a:p>
                  </a:txBody>
                  <a:tcPr marL="9525" marR="9525" marT="9525" marB="0" anchor="b"/>
                </a:tc>
              </a:tr>
              <a:tr h="204323">
                <a:tc>
                  <a:txBody>
                    <a:bodyPr/>
                    <a:lstStyle/>
                    <a:p>
                      <a:pPr algn="ctr" rtl="0" fontAlgn="ctr"/>
                      <a:r>
                        <a:rPr lang="es-ES" sz="1200" u="none" strike="noStrike" dirty="0">
                          <a:latin typeface="+mn-lt"/>
                        </a:rPr>
                        <a:t>24º</a:t>
                      </a:r>
                      <a:endParaRPr lang="es-ES" sz="1200" b="0" i="0" u="none" strike="noStrike" dirty="0">
                        <a:solidFill>
                          <a:srgbClr val="FFFFFF"/>
                        </a:solidFill>
                        <a:latin typeface="+mn-lt"/>
                      </a:endParaRPr>
                    </a:p>
                  </a:txBody>
                  <a:tcPr marL="9525" marR="9525" marT="9525" marB="0" anchor="ctr"/>
                </a:tc>
                <a:tc>
                  <a:txBody>
                    <a:bodyPr/>
                    <a:lstStyle/>
                    <a:p>
                      <a:pPr marL="0" algn="l" rtl="0" eaLnBrk="1" fontAlgn="ctr" latinLnBrk="0" hangingPunct="1"/>
                      <a:r>
                        <a:rPr kumimoji="0" lang="es-ES" sz="1200" u="none" strike="noStrike" kern="1200" dirty="0">
                          <a:latin typeface="+mn-lt"/>
                        </a:rPr>
                        <a:t>Tierra del Fuego</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marL="0" algn="ctr" rtl="0" eaLnBrk="1" fontAlgn="ctr" latinLnBrk="0" hangingPunct="1"/>
                      <a:r>
                        <a:rPr kumimoji="0" lang="es-ES" sz="1200" u="none" strike="noStrike" kern="1200" dirty="0">
                          <a:latin typeface="+mn-lt"/>
                        </a:rPr>
                        <a:t>0,70%</a:t>
                      </a:r>
                      <a:endParaRPr kumimoji="0" lang="es-ES" sz="1200" b="0" i="0" u="none" strike="noStrike" kern="1200" dirty="0">
                        <a:solidFill>
                          <a:srgbClr val="FFFFFF"/>
                        </a:solidFill>
                        <a:latin typeface="+mn-lt"/>
                        <a:ea typeface="+mn-ea"/>
                        <a:cs typeface="+mn-cs"/>
                      </a:endParaRPr>
                    </a:p>
                  </a:txBody>
                  <a:tcPr marL="9525" marR="9525" marT="9525" marB="0" anchor="ctr"/>
                </a:tc>
                <a:tc>
                  <a:txBody>
                    <a:bodyPr/>
                    <a:lstStyle/>
                    <a:p>
                      <a:pPr algn="ctr" rtl="0" fontAlgn="ctr"/>
                      <a:r>
                        <a:rPr lang="es-ES" sz="1200" u="none" strike="noStrike" dirty="0">
                          <a:latin typeface="+mn-lt"/>
                        </a:rPr>
                        <a:t>24º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Tierra del Fuego</a:t>
                      </a:r>
                    </a:p>
                  </a:txBody>
                  <a:tcPr marL="9525" marR="9525" marT="9525" marB="0" anchor="ctr"/>
                </a:tc>
                <a:tc>
                  <a:txBody>
                    <a:bodyPr/>
                    <a:lstStyle/>
                    <a:p>
                      <a:pPr algn="r" fontAlgn="b"/>
                      <a:r>
                        <a:rPr lang="es-ES" sz="1200" b="0" i="0" u="none" strike="noStrike" dirty="0">
                          <a:latin typeface="+mn-lt"/>
                        </a:rPr>
                        <a:t>127.205</a:t>
                      </a:r>
                    </a:p>
                  </a:txBody>
                  <a:tcPr marL="9525" marR="9525" marT="9525" marB="0" anchor="b"/>
                </a:tc>
                <a:tc>
                  <a:txBody>
                    <a:bodyPr/>
                    <a:lstStyle/>
                    <a:p>
                      <a:pPr algn="ctr" rtl="0" fontAlgn="ctr"/>
                      <a:r>
                        <a:rPr lang="es-ES" sz="1200" u="none" strike="noStrike" dirty="0">
                          <a:latin typeface="+mn-lt"/>
                        </a:rPr>
                        <a:t>24º</a:t>
                      </a:r>
                      <a:endParaRPr lang="es-ES" sz="1200" b="0" i="0" u="none" strike="noStrike" dirty="0">
                        <a:solidFill>
                          <a:srgbClr val="FFFFFF"/>
                        </a:solidFill>
                        <a:latin typeface="+mn-lt"/>
                      </a:endParaRPr>
                    </a:p>
                  </a:txBody>
                  <a:tcPr marL="9525" marR="9525" marT="9525" marB="0" anchor="ctr"/>
                </a:tc>
                <a:tc>
                  <a:txBody>
                    <a:bodyPr/>
                    <a:lstStyle/>
                    <a:p>
                      <a:pPr algn="l" rtl="0" fontAlgn="ctr"/>
                      <a:r>
                        <a:rPr lang="es-ES" sz="1200" b="0" i="0" u="none" strike="noStrike" dirty="0">
                          <a:latin typeface="+mn-lt"/>
                        </a:rPr>
                        <a:t>Capital Federal</a:t>
                      </a:r>
                    </a:p>
                  </a:txBody>
                  <a:tcPr marL="9525" marR="9525" marT="9525" marB="0" anchor="ctr"/>
                </a:tc>
                <a:tc>
                  <a:txBody>
                    <a:bodyPr/>
                    <a:lstStyle/>
                    <a:p>
                      <a:pPr algn="r" fontAlgn="b"/>
                      <a:r>
                        <a:rPr lang="es-ES" sz="1200" b="0" i="0" u="none" strike="noStrike" dirty="0">
                          <a:latin typeface="+mn-lt"/>
                        </a:rPr>
                        <a:t>0,484 </a:t>
                      </a:r>
                    </a:p>
                  </a:txBody>
                  <a:tcPr marL="9525" marR="9525" marT="9525" marB="0" anchor="b"/>
                </a:tc>
              </a:tr>
            </a:tbl>
          </a:graphicData>
        </a:graphic>
      </p:graphicFrame>
      <p:sp>
        <p:nvSpPr>
          <p:cNvPr id="6"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DISTRIBUCION DE LA COPARTICIPACION</a:t>
            </a:r>
            <a:endParaRPr lang="es-ES" sz="3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fld id="{C382FC98-F0C7-4C5E-ACED-D4365F369A7F}" type="slidenum">
              <a:rPr lang="es-ES" smtClean="0"/>
              <a:pPr/>
              <a:t>8</a:t>
            </a:fld>
            <a:endParaRPr lang="es-ES" dirty="0"/>
          </a:p>
        </p:txBody>
      </p:sp>
      <p:graphicFrame>
        <p:nvGraphicFramePr>
          <p:cNvPr id="7" name="6 Tabla"/>
          <p:cNvGraphicFramePr>
            <a:graphicFrameLocks noGrp="1"/>
          </p:cNvGraphicFramePr>
          <p:nvPr>
            <p:extLst>
              <p:ext uri="{D42A27DB-BD31-4B8C-83A1-F6EECF244321}">
                <p14:modId xmlns:p14="http://schemas.microsoft.com/office/powerpoint/2010/main" val="2682007389"/>
              </p:ext>
            </p:extLst>
          </p:nvPr>
        </p:nvGraphicFramePr>
        <p:xfrm>
          <a:off x="357158" y="908720"/>
          <a:ext cx="8461432" cy="5627373"/>
        </p:xfrm>
        <a:graphic>
          <a:graphicData uri="http://schemas.openxmlformats.org/drawingml/2006/table">
            <a:tbl>
              <a:tblPr>
                <a:tableStyleId>{3C2FFA5D-87B4-456A-9821-1D502468CF0F}</a:tableStyleId>
              </a:tblPr>
              <a:tblGrid>
                <a:gridCol w="428628"/>
                <a:gridCol w="1428760"/>
                <a:gridCol w="1000132"/>
                <a:gridCol w="357190"/>
                <a:gridCol w="1428760"/>
                <a:gridCol w="928694"/>
                <a:gridCol w="357190"/>
                <a:gridCol w="1531946"/>
                <a:gridCol w="1000132"/>
              </a:tblGrid>
              <a:tr h="217291">
                <a:tc gridSpan="3">
                  <a:txBody>
                    <a:bodyPr/>
                    <a:lstStyle/>
                    <a:p>
                      <a:pPr algn="ctr" rtl="0" fontAlgn="ctr"/>
                      <a:r>
                        <a:rPr lang="es-ES" sz="1400" b="1" u="none" strike="noStrike" dirty="0" smtClean="0">
                          <a:latin typeface="+mn-lt"/>
                        </a:rPr>
                        <a:t>DISTRIBUCIÓN</a:t>
                      </a:r>
                      <a:r>
                        <a:rPr lang="es-ES" sz="1400" b="1" u="none" strike="noStrike" baseline="0" dirty="0" smtClean="0">
                          <a:latin typeface="+mn-lt"/>
                        </a:rPr>
                        <a:t> RON 2012 (</a:t>
                      </a:r>
                      <a:r>
                        <a:rPr lang="es-AR" sz="1400" b="1" i="0" u="none" strike="noStrike" baseline="0" dirty="0" smtClean="0">
                          <a:solidFill>
                            <a:schemeClr val="tx1"/>
                          </a:solidFill>
                          <a:latin typeface="+mn-lt"/>
                        </a:rPr>
                        <a:t>MILL $)</a:t>
                      </a:r>
                      <a:endParaRPr lang="es-ES" sz="1400" b="1" i="0" u="none" strike="noStrike" dirty="0">
                        <a:solidFill>
                          <a:schemeClr val="tx1"/>
                        </a:solidFill>
                        <a:latin typeface="+mn-lt"/>
                      </a:endParaRPr>
                    </a:p>
                  </a:txBody>
                  <a:tcPr marL="9525" marR="9525" marT="9525" marB="0" anchor="ctr"/>
                </a:tc>
                <a:tc hMerge="1">
                  <a:txBody>
                    <a:bodyPr/>
                    <a:lstStyle/>
                    <a:p>
                      <a:pPr marL="0" algn="l" rtl="0" eaLnBrk="1" fontAlgn="ctr" latinLnBrk="0" hangingPunct="1"/>
                      <a:endParaRPr kumimoji="0" lang="es-ES" sz="1400" b="0" i="0" u="none" strike="noStrike" kern="1200" dirty="0">
                        <a:solidFill>
                          <a:srgbClr val="FFFFFF"/>
                        </a:solidFill>
                        <a:latin typeface="Calibri"/>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algn="ctr" rtl="0" eaLnBrk="1" fontAlgn="ctr" latinLnBrk="0" hangingPunct="1"/>
                      <a:endParaRPr kumimoji="0" lang="es-ES" sz="1400" b="0" i="0" u="none" strike="noStrike" kern="1200" dirty="0">
                        <a:solidFill>
                          <a:srgbClr val="FFFFFF"/>
                        </a:solidFill>
                        <a:latin typeface="Calibri"/>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ctr"/>
                      <a:r>
                        <a:rPr lang="es-ES" sz="1400" b="1" u="none" strike="noStrike" dirty="0" smtClean="0">
                          <a:latin typeface="+mn-lt"/>
                        </a:rPr>
                        <a:t>POBLACIÓN 2010</a:t>
                      </a:r>
                      <a:endParaRPr lang="es-ES" sz="1400" b="1" i="0" u="none" strike="noStrike" dirty="0">
                        <a:solidFill>
                          <a:srgbClr val="FFFFFF"/>
                        </a:solidFill>
                        <a:latin typeface="+mn-lt"/>
                      </a:endParaRPr>
                    </a:p>
                  </a:txBody>
                  <a:tcPr marL="9525" marR="9525" marT="9525" marB="0" anchor="ctr"/>
                </a:tc>
                <a:tc hMerge="1">
                  <a:txBody>
                    <a:bodyPr/>
                    <a:lstStyle/>
                    <a:p>
                      <a:pPr algn="just"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ctr"/>
                      <a:r>
                        <a:rPr lang="es-ES" sz="1400" b="1" u="none" strike="noStrike" dirty="0" smtClean="0">
                          <a:latin typeface="+mn-lt"/>
                        </a:rPr>
                        <a:t>RON </a:t>
                      </a:r>
                      <a:r>
                        <a:rPr lang="es-ES" sz="1400" b="1" u="none" strike="noStrike" baseline="0" dirty="0" smtClean="0">
                          <a:latin typeface="+mn-lt"/>
                        </a:rPr>
                        <a:t>POR HABITANTE EN 2012</a:t>
                      </a:r>
                      <a:endParaRPr lang="es-ES" sz="1400" b="1" i="0" u="none" strike="noStrike" dirty="0">
                        <a:solidFill>
                          <a:srgbClr val="FFFFFF"/>
                        </a:solidFill>
                        <a:latin typeface="+mn-lt"/>
                      </a:endParaRPr>
                    </a:p>
                  </a:txBody>
                  <a:tcPr marL="9525" marR="9525" marT="9525" marB="0" anchor="ctr"/>
                </a:tc>
                <a:tc hMerge="1">
                  <a:txBody>
                    <a:bodyPr/>
                    <a:lstStyle/>
                    <a:p>
                      <a:pPr algn="just"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rtl="0" fontAlgn="ctr"/>
                      <a:endParaRPr lang="es-ES" sz="1400" b="0" i="0" u="none" strike="noStrike" dirty="0">
                        <a:solidFill>
                          <a:schemeClr val="tx1"/>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187">
                <a:tc>
                  <a:txBody>
                    <a:bodyPr/>
                    <a:lstStyle/>
                    <a:p>
                      <a:pPr algn="ctr" rtl="0" fontAlgn="ctr"/>
                      <a:r>
                        <a:rPr lang="es-ES" sz="1400" u="none" strike="noStrike" dirty="0">
                          <a:latin typeface="+mn-lt"/>
                        </a:rPr>
                        <a:t>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Buenos Aires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34.301</a:t>
                      </a:r>
                    </a:p>
                  </a:txBody>
                  <a:tcPr marL="9525" marR="9525" marT="9525" marB="0" anchor="ctr"/>
                </a:tc>
                <a:tc>
                  <a:txBody>
                    <a:bodyPr/>
                    <a:lstStyle/>
                    <a:p>
                      <a:pPr algn="ctr" rtl="0" fontAlgn="ctr"/>
                      <a:r>
                        <a:rPr lang="es-ES" sz="1400" u="none" strike="noStrike" dirty="0">
                          <a:latin typeface="+mn-lt"/>
                        </a:rPr>
                        <a:t>1º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Buenos Aires</a:t>
                      </a:r>
                    </a:p>
                  </a:txBody>
                  <a:tcPr marL="9525" marR="9525" marT="9525" marB="0" anchor="ctr"/>
                </a:tc>
                <a:tc>
                  <a:txBody>
                    <a:bodyPr/>
                    <a:lstStyle/>
                    <a:p>
                      <a:pPr algn="r" fontAlgn="b"/>
                      <a:r>
                        <a:rPr lang="es-ES" sz="1400" b="0" i="0" u="none" strike="noStrike" dirty="0">
                          <a:latin typeface="+mn-lt"/>
                        </a:rPr>
                        <a:t>15.625.084</a:t>
                      </a:r>
                    </a:p>
                  </a:txBody>
                  <a:tcPr marL="9525" marR="9525" marT="9525" marB="0" anchor="ctr"/>
                </a:tc>
                <a:tc>
                  <a:txBody>
                    <a:bodyPr/>
                    <a:lstStyle/>
                    <a:p>
                      <a:pPr algn="ctr" rtl="0" fontAlgn="ctr"/>
                      <a:r>
                        <a:rPr lang="es-ES" sz="1400" u="none" strike="noStrike" dirty="0">
                          <a:latin typeface="+mn-lt"/>
                        </a:rPr>
                        <a:t>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T. Del Fuego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17.426</a:t>
                      </a:r>
                    </a:p>
                  </a:txBody>
                  <a:tcPr marL="9525" marR="9525" marT="9525" marB="0" anchor="ctr"/>
                </a:tc>
              </a:tr>
              <a:tr h="225187">
                <a:tc>
                  <a:txBody>
                    <a:bodyPr/>
                    <a:lstStyle/>
                    <a:p>
                      <a:pPr algn="ctr" rtl="0" fontAlgn="ctr"/>
                      <a:r>
                        <a:rPr lang="es-ES" sz="1400" u="none" strike="noStrike" dirty="0">
                          <a:latin typeface="+mn-lt"/>
                        </a:rPr>
                        <a:t>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Santa Fe</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15.732</a:t>
                      </a:r>
                    </a:p>
                  </a:txBody>
                  <a:tcPr marL="9525" marR="9525" marT="9525" marB="0" anchor="ctr"/>
                </a:tc>
                <a:tc>
                  <a:txBody>
                    <a:bodyPr/>
                    <a:lstStyle/>
                    <a:p>
                      <a:pPr algn="ctr" rtl="0" fontAlgn="ctr"/>
                      <a:r>
                        <a:rPr lang="es-ES" sz="1400" u="none" strike="noStrike" dirty="0">
                          <a:latin typeface="+mn-lt"/>
                        </a:rPr>
                        <a:t>2º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Córdoba</a:t>
                      </a:r>
                    </a:p>
                  </a:txBody>
                  <a:tcPr marL="9525" marR="9525" marT="9525" marB="0" anchor="ctr"/>
                </a:tc>
                <a:tc>
                  <a:txBody>
                    <a:bodyPr/>
                    <a:lstStyle/>
                    <a:p>
                      <a:pPr algn="r" fontAlgn="b"/>
                      <a:r>
                        <a:rPr lang="es-ES" sz="1400" b="0" i="0" u="none" strike="noStrike" dirty="0">
                          <a:latin typeface="+mn-lt"/>
                        </a:rPr>
                        <a:t>3.308.876</a:t>
                      </a:r>
                    </a:p>
                  </a:txBody>
                  <a:tcPr marL="9525" marR="9525" marT="9525" marB="0" anchor="ctr"/>
                </a:tc>
                <a:tc>
                  <a:txBody>
                    <a:bodyPr/>
                    <a:lstStyle/>
                    <a:p>
                      <a:pPr algn="ctr" rtl="0" fontAlgn="ctr"/>
                      <a:r>
                        <a:rPr lang="es-ES" sz="1400" u="none" strike="noStrike" dirty="0">
                          <a:latin typeface="+mn-lt"/>
                        </a:rPr>
                        <a:t>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Catamarca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12.800</a:t>
                      </a:r>
                    </a:p>
                  </a:txBody>
                  <a:tcPr marL="9525" marR="9525" marT="9525" marB="0" anchor="ctr"/>
                </a:tc>
              </a:tr>
              <a:tr h="225187">
                <a:tc>
                  <a:txBody>
                    <a:bodyPr/>
                    <a:lstStyle/>
                    <a:p>
                      <a:pPr algn="ctr" rtl="0" fontAlgn="ctr"/>
                      <a:r>
                        <a:rPr lang="es-ES" sz="1400" u="none" strike="noStrike" dirty="0">
                          <a:latin typeface="+mn-lt"/>
                        </a:rPr>
                        <a:t>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Córdoba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15.528</a:t>
                      </a:r>
                    </a:p>
                  </a:txBody>
                  <a:tcPr marL="9525" marR="9525" marT="9525" marB="0" anchor="ctr"/>
                </a:tc>
                <a:tc>
                  <a:txBody>
                    <a:bodyPr/>
                    <a:lstStyle/>
                    <a:p>
                      <a:pPr algn="ctr" rtl="0" fontAlgn="ctr"/>
                      <a:r>
                        <a:rPr lang="es-ES" sz="1400" u="none" strike="noStrike" dirty="0">
                          <a:latin typeface="+mn-lt"/>
                        </a:rPr>
                        <a:t>3º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Santa Fe</a:t>
                      </a:r>
                    </a:p>
                  </a:txBody>
                  <a:tcPr marL="9525" marR="9525" marT="9525" marB="0" anchor="ctr"/>
                </a:tc>
                <a:tc>
                  <a:txBody>
                    <a:bodyPr/>
                    <a:lstStyle/>
                    <a:p>
                      <a:pPr algn="r" fontAlgn="b"/>
                      <a:r>
                        <a:rPr lang="es-ES" sz="1400" b="0" i="0" u="none" strike="noStrike" dirty="0">
                          <a:latin typeface="+mn-lt"/>
                        </a:rPr>
                        <a:t>3.194.537</a:t>
                      </a:r>
                    </a:p>
                  </a:txBody>
                  <a:tcPr marL="9525" marR="9525" marT="9525" marB="0" anchor="ctr"/>
                </a:tc>
                <a:tc>
                  <a:txBody>
                    <a:bodyPr/>
                    <a:lstStyle/>
                    <a:p>
                      <a:pPr algn="ctr" rtl="0" fontAlgn="ctr"/>
                      <a:r>
                        <a:rPr lang="es-ES" sz="1400" u="none" strike="noStrike" dirty="0">
                          <a:latin typeface="+mn-lt"/>
                        </a:rPr>
                        <a:t>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Formosa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12.040</a:t>
                      </a:r>
                    </a:p>
                  </a:txBody>
                  <a:tcPr marL="9525" marR="9525" marT="9525" marB="0" anchor="ctr"/>
                </a:tc>
              </a:tr>
              <a:tr h="225187">
                <a:tc>
                  <a:txBody>
                    <a:bodyPr/>
                    <a:lstStyle/>
                    <a:p>
                      <a:pPr algn="ctr" rtl="0" fontAlgn="ctr"/>
                      <a:r>
                        <a:rPr lang="es-ES" sz="1400" u="none" strike="noStrike" dirty="0">
                          <a:latin typeface="+mn-lt"/>
                        </a:rPr>
                        <a:t>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Chaco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8.800</a:t>
                      </a:r>
                    </a:p>
                  </a:txBody>
                  <a:tcPr marL="9525" marR="9525" marT="9525" marB="0" anchor="ctr"/>
                </a:tc>
                <a:tc>
                  <a:txBody>
                    <a:bodyPr/>
                    <a:lstStyle/>
                    <a:p>
                      <a:pPr algn="ctr" rtl="0" fontAlgn="ctr"/>
                      <a:r>
                        <a:rPr lang="es-ES" sz="1400" u="none" strike="noStrike" dirty="0">
                          <a:latin typeface="+mn-lt"/>
                        </a:rPr>
                        <a:t>4º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Capital Federal</a:t>
                      </a:r>
                    </a:p>
                  </a:txBody>
                  <a:tcPr marL="9525" marR="9525" marT="9525" marB="0" anchor="ctr"/>
                </a:tc>
                <a:tc>
                  <a:txBody>
                    <a:bodyPr/>
                    <a:lstStyle/>
                    <a:p>
                      <a:pPr algn="r" fontAlgn="b"/>
                      <a:r>
                        <a:rPr lang="es-ES" sz="1400" b="0" i="0" u="none" strike="noStrike" dirty="0">
                          <a:latin typeface="+mn-lt"/>
                        </a:rPr>
                        <a:t>2.890.151</a:t>
                      </a:r>
                    </a:p>
                  </a:txBody>
                  <a:tcPr marL="9525" marR="9525" marT="9525" marB="0" anchor="ctr"/>
                </a:tc>
                <a:tc>
                  <a:txBody>
                    <a:bodyPr/>
                    <a:lstStyle/>
                    <a:p>
                      <a:pPr algn="ctr" rtl="0" fontAlgn="ctr"/>
                      <a:r>
                        <a:rPr lang="es-ES" sz="1400" u="none" strike="noStrike" dirty="0">
                          <a:latin typeface="+mn-lt"/>
                        </a:rPr>
                        <a:t>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La Rioja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10.812</a:t>
                      </a:r>
                    </a:p>
                  </a:txBody>
                  <a:tcPr marL="9525" marR="9525" marT="9525" marB="0" anchor="ctr"/>
                </a:tc>
              </a:tr>
              <a:tr h="225187">
                <a:tc>
                  <a:txBody>
                    <a:bodyPr/>
                    <a:lstStyle/>
                    <a:p>
                      <a:pPr algn="ctr" rtl="0" fontAlgn="ctr"/>
                      <a:r>
                        <a:rPr lang="es-ES" sz="1400" u="none" strike="noStrike" dirty="0">
                          <a:latin typeface="+mn-lt"/>
                        </a:rPr>
                        <a:t>5º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Entre Ríos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8.544</a:t>
                      </a:r>
                    </a:p>
                  </a:txBody>
                  <a:tcPr marL="9525" marR="9525" marT="9525" marB="0" anchor="ctr"/>
                </a:tc>
                <a:tc>
                  <a:txBody>
                    <a:bodyPr/>
                    <a:lstStyle/>
                    <a:p>
                      <a:pPr algn="ctr" rtl="0" fontAlgn="ctr"/>
                      <a:r>
                        <a:rPr lang="es-ES" sz="1400" u="none" strike="noStrike" dirty="0">
                          <a:latin typeface="+mn-lt"/>
                        </a:rPr>
                        <a:t>5º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Mendoza</a:t>
                      </a:r>
                    </a:p>
                  </a:txBody>
                  <a:tcPr marL="9525" marR="9525" marT="9525" marB="0" anchor="ctr"/>
                </a:tc>
                <a:tc>
                  <a:txBody>
                    <a:bodyPr/>
                    <a:lstStyle/>
                    <a:p>
                      <a:pPr algn="r" fontAlgn="b"/>
                      <a:r>
                        <a:rPr lang="es-ES" sz="1400" b="0" i="0" u="none" strike="noStrike" dirty="0">
                          <a:latin typeface="+mn-lt"/>
                        </a:rPr>
                        <a:t>1.738.929</a:t>
                      </a:r>
                    </a:p>
                  </a:txBody>
                  <a:tcPr marL="9525" marR="9525" marT="9525" marB="0" anchor="ctr"/>
                </a:tc>
                <a:tc>
                  <a:txBody>
                    <a:bodyPr/>
                    <a:lstStyle/>
                    <a:p>
                      <a:pPr algn="ctr" rtl="0" fontAlgn="ctr"/>
                      <a:r>
                        <a:rPr lang="es-ES" sz="1400" u="none" strike="noStrike" dirty="0">
                          <a:latin typeface="+mn-lt"/>
                        </a:rPr>
                        <a:t>5º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Santa Cruz</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10.469</a:t>
                      </a:r>
                    </a:p>
                  </a:txBody>
                  <a:tcPr marL="9525" marR="9525" marT="9525" marB="0" anchor="ctr"/>
                </a:tc>
              </a:tr>
              <a:tr h="225187">
                <a:tc>
                  <a:txBody>
                    <a:bodyPr/>
                    <a:lstStyle/>
                    <a:p>
                      <a:pPr algn="ctr" rtl="0" fontAlgn="ctr"/>
                      <a:r>
                        <a:rPr lang="es-ES" sz="1400" u="none" strike="noStrike" dirty="0">
                          <a:latin typeface="+mn-lt"/>
                        </a:rPr>
                        <a:t>6º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Tucumán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8.381</a:t>
                      </a:r>
                    </a:p>
                  </a:txBody>
                  <a:tcPr marL="9525" marR="9525" marT="9525" marB="0" anchor="ctr"/>
                </a:tc>
                <a:tc>
                  <a:txBody>
                    <a:bodyPr/>
                    <a:lstStyle/>
                    <a:p>
                      <a:pPr algn="ctr" rtl="0" fontAlgn="ctr"/>
                      <a:r>
                        <a:rPr lang="es-ES" sz="1400" u="none" strike="noStrike" dirty="0">
                          <a:latin typeface="+mn-lt"/>
                        </a:rPr>
                        <a:t>6º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Tucumán</a:t>
                      </a:r>
                    </a:p>
                  </a:txBody>
                  <a:tcPr marL="9525" marR="9525" marT="9525" marB="0" anchor="ctr"/>
                </a:tc>
                <a:tc>
                  <a:txBody>
                    <a:bodyPr/>
                    <a:lstStyle/>
                    <a:p>
                      <a:pPr algn="r" fontAlgn="b"/>
                      <a:r>
                        <a:rPr lang="es-ES" sz="1400" b="0" i="0" u="none" strike="noStrike" dirty="0">
                          <a:latin typeface="+mn-lt"/>
                        </a:rPr>
                        <a:t>1.448.188</a:t>
                      </a:r>
                    </a:p>
                  </a:txBody>
                  <a:tcPr marL="9525" marR="9525" marT="9525" marB="0" anchor="ctr"/>
                </a:tc>
                <a:tc>
                  <a:txBody>
                    <a:bodyPr/>
                    <a:lstStyle/>
                    <a:p>
                      <a:pPr algn="ctr" rtl="0" fontAlgn="ctr"/>
                      <a:r>
                        <a:rPr lang="es-ES" sz="1400" u="none" strike="noStrike" dirty="0">
                          <a:latin typeface="+mn-lt"/>
                        </a:rPr>
                        <a:t>6º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La Pampa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10.314</a:t>
                      </a:r>
                    </a:p>
                  </a:txBody>
                  <a:tcPr marL="9525" marR="9525" marT="9525" marB="0" anchor="ctr"/>
                </a:tc>
              </a:tr>
              <a:tr h="225187">
                <a:tc>
                  <a:txBody>
                    <a:bodyPr/>
                    <a:lstStyle/>
                    <a:p>
                      <a:pPr algn="ctr" rtl="0" fontAlgn="ctr"/>
                      <a:r>
                        <a:rPr lang="es-ES" sz="1400" u="none" strike="noStrike" dirty="0">
                          <a:latin typeface="+mn-lt"/>
                        </a:rPr>
                        <a:t>7º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Mendoza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7.345</a:t>
                      </a:r>
                    </a:p>
                  </a:txBody>
                  <a:tcPr marL="9525" marR="9525" marT="9525" marB="0" anchor="ctr"/>
                </a:tc>
                <a:tc>
                  <a:txBody>
                    <a:bodyPr/>
                    <a:lstStyle/>
                    <a:p>
                      <a:pPr algn="ctr" rtl="0" fontAlgn="ctr"/>
                      <a:r>
                        <a:rPr lang="es-ES" sz="1400" u="none" strike="noStrike" dirty="0">
                          <a:latin typeface="+mn-lt"/>
                        </a:rPr>
                        <a:t>7º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Entre Ríos</a:t>
                      </a:r>
                    </a:p>
                  </a:txBody>
                  <a:tcPr marL="9525" marR="9525" marT="9525" marB="0" anchor="ctr"/>
                </a:tc>
                <a:tc>
                  <a:txBody>
                    <a:bodyPr/>
                    <a:lstStyle/>
                    <a:p>
                      <a:pPr algn="r" fontAlgn="b"/>
                      <a:r>
                        <a:rPr lang="es-ES" sz="1400" b="0" i="0" u="none" strike="noStrike" dirty="0">
                          <a:latin typeface="+mn-lt"/>
                        </a:rPr>
                        <a:t>1.235.994</a:t>
                      </a:r>
                    </a:p>
                  </a:txBody>
                  <a:tcPr marL="9525" marR="9525" marT="9525" marB="0" anchor="ctr"/>
                </a:tc>
                <a:tc>
                  <a:txBody>
                    <a:bodyPr/>
                    <a:lstStyle/>
                    <a:p>
                      <a:pPr algn="ctr" rtl="0" fontAlgn="ctr"/>
                      <a:r>
                        <a:rPr lang="es-ES" sz="1400" u="none" strike="noStrike" dirty="0">
                          <a:latin typeface="+mn-lt"/>
                        </a:rPr>
                        <a:t>7º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 Luis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9.305</a:t>
                      </a:r>
                    </a:p>
                  </a:txBody>
                  <a:tcPr marL="9525" marR="9525" marT="9525" marB="0" anchor="ctr"/>
                </a:tc>
              </a:tr>
              <a:tr h="225187">
                <a:tc>
                  <a:txBody>
                    <a:bodyPr/>
                    <a:lstStyle/>
                    <a:p>
                      <a:pPr algn="ctr" rtl="0" fontAlgn="ctr"/>
                      <a:r>
                        <a:rPr lang="es-ES" sz="1400" u="none" strike="noStrike" dirty="0">
                          <a:latin typeface="+mn-lt"/>
                        </a:rPr>
                        <a:t>8º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Sgo Del Estero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7.276</a:t>
                      </a:r>
                    </a:p>
                  </a:txBody>
                  <a:tcPr marL="9525" marR="9525" marT="9525" marB="0" anchor="ctr"/>
                </a:tc>
                <a:tc>
                  <a:txBody>
                    <a:bodyPr/>
                    <a:lstStyle/>
                    <a:p>
                      <a:pPr algn="ctr" rtl="0" fontAlgn="ctr"/>
                      <a:r>
                        <a:rPr lang="es-ES" sz="1400" b="1" u="none" strike="noStrike" dirty="0">
                          <a:latin typeface="+mn-lt"/>
                        </a:rPr>
                        <a:t>8º</a:t>
                      </a:r>
                      <a:endParaRPr lang="es-ES" sz="1400" b="1" i="0" u="none" strike="noStrike" dirty="0">
                        <a:solidFill>
                          <a:srgbClr val="FFFFFF"/>
                        </a:solidFill>
                        <a:latin typeface="+mn-lt"/>
                      </a:endParaRPr>
                    </a:p>
                  </a:txBody>
                  <a:tcPr marL="9525" marR="9525" marT="9525" marB="0" anchor="ctr"/>
                </a:tc>
                <a:tc>
                  <a:txBody>
                    <a:bodyPr/>
                    <a:lstStyle/>
                    <a:p>
                      <a:pPr algn="l" rtl="0" fontAlgn="ctr"/>
                      <a:r>
                        <a:rPr lang="es-ES" sz="1400" b="1" i="0" u="none" strike="noStrike" dirty="0">
                          <a:latin typeface="+mn-lt"/>
                        </a:rPr>
                        <a:t>Salta</a:t>
                      </a:r>
                    </a:p>
                  </a:txBody>
                  <a:tcPr marL="9525" marR="9525" marT="9525" marB="0" anchor="ctr"/>
                </a:tc>
                <a:tc>
                  <a:txBody>
                    <a:bodyPr/>
                    <a:lstStyle/>
                    <a:p>
                      <a:pPr algn="r" fontAlgn="b"/>
                      <a:r>
                        <a:rPr lang="es-ES" sz="1400" b="1" i="0" u="none" strike="noStrike" dirty="0">
                          <a:latin typeface="+mn-lt"/>
                        </a:rPr>
                        <a:t>1.214.441</a:t>
                      </a:r>
                    </a:p>
                  </a:txBody>
                  <a:tcPr marL="9525" marR="9525" marT="9525" marB="0" anchor="ctr"/>
                </a:tc>
                <a:tc>
                  <a:txBody>
                    <a:bodyPr/>
                    <a:lstStyle/>
                    <a:p>
                      <a:pPr algn="ctr" rtl="0" fontAlgn="ctr"/>
                      <a:r>
                        <a:rPr lang="es-ES" sz="1400" u="none" strike="noStrike" dirty="0">
                          <a:latin typeface="+mn-lt"/>
                        </a:rPr>
                        <a:t>8º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 Juan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8.571</a:t>
                      </a:r>
                    </a:p>
                  </a:txBody>
                  <a:tcPr marL="9525" marR="9525" marT="9525" marB="0" anchor="ctr"/>
                </a:tc>
              </a:tr>
              <a:tr h="225187">
                <a:tc>
                  <a:txBody>
                    <a:bodyPr/>
                    <a:lstStyle/>
                    <a:p>
                      <a:pPr algn="ctr" rtl="0" fontAlgn="ctr"/>
                      <a:r>
                        <a:rPr lang="es-ES" sz="1400" b="1" u="none" strike="noStrike" dirty="0">
                          <a:latin typeface="+mn-lt"/>
                        </a:rPr>
                        <a:t>9º</a:t>
                      </a:r>
                      <a:endParaRPr lang="es-ES" sz="1400" b="1" i="0" u="none" strike="noStrike" dirty="0">
                        <a:solidFill>
                          <a:srgbClr val="FFFFFF"/>
                        </a:solidFill>
                        <a:latin typeface="+mn-lt"/>
                      </a:endParaRPr>
                    </a:p>
                  </a:txBody>
                  <a:tcPr marL="9525" marR="9525" marT="9525" marB="0" anchor="ctr"/>
                </a:tc>
                <a:tc>
                  <a:txBody>
                    <a:bodyPr/>
                    <a:lstStyle/>
                    <a:p>
                      <a:pPr algn="l" fontAlgn="b"/>
                      <a:r>
                        <a:rPr lang="es-AR" sz="1400" b="1" i="0" u="none" strike="noStrike" dirty="0" smtClean="0">
                          <a:solidFill>
                            <a:srgbClr val="000000"/>
                          </a:solidFill>
                          <a:effectLst/>
                          <a:latin typeface="+mn-lt"/>
                        </a:rPr>
                        <a:t>Salta</a:t>
                      </a:r>
                      <a:endParaRPr lang="es-AR" sz="1400" b="1" i="0" u="none" strike="noStrike" dirty="0">
                        <a:solidFill>
                          <a:srgbClr val="000000"/>
                        </a:solidFill>
                        <a:effectLst/>
                        <a:latin typeface="+mn-lt"/>
                      </a:endParaRPr>
                    </a:p>
                  </a:txBody>
                  <a:tcPr marL="9525" marR="9525" marT="9525" marB="0" anchor="ctr"/>
                </a:tc>
                <a:tc>
                  <a:txBody>
                    <a:bodyPr/>
                    <a:lstStyle/>
                    <a:p>
                      <a:pPr algn="ctr" fontAlgn="b"/>
                      <a:r>
                        <a:rPr lang="es-AR" sz="1400" b="1" i="0" u="none" strike="noStrike" dirty="0">
                          <a:solidFill>
                            <a:srgbClr val="000000"/>
                          </a:solidFill>
                          <a:effectLst/>
                          <a:latin typeface="+mn-lt"/>
                        </a:rPr>
                        <a:t>6.913</a:t>
                      </a:r>
                    </a:p>
                  </a:txBody>
                  <a:tcPr marL="9525" marR="9525" marT="9525" marB="0" anchor="ctr"/>
                </a:tc>
                <a:tc>
                  <a:txBody>
                    <a:bodyPr/>
                    <a:lstStyle/>
                    <a:p>
                      <a:pPr algn="ctr" rtl="0" fontAlgn="ctr"/>
                      <a:r>
                        <a:rPr lang="es-ES" sz="1400" u="none" strike="noStrike" dirty="0">
                          <a:latin typeface="+mn-lt"/>
                        </a:rPr>
                        <a:t>9º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Misiones</a:t>
                      </a:r>
                    </a:p>
                  </a:txBody>
                  <a:tcPr marL="9525" marR="9525" marT="9525" marB="0" anchor="ctr"/>
                </a:tc>
                <a:tc>
                  <a:txBody>
                    <a:bodyPr/>
                    <a:lstStyle/>
                    <a:p>
                      <a:pPr algn="r" fontAlgn="b"/>
                      <a:r>
                        <a:rPr lang="es-ES" sz="1400" b="0" i="0" u="none" strike="noStrike" dirty="0">
                          <a:latin typeface="+mn-lt"/>
                        </a:rPr>
                        <a:t>1.101.593</a:t>
                      </a:r>
                    </a:p>
                  </a:txBody>
                  <a:tcPr marL="9525" marR="9525" marT="9525" marB="0" anchor="ctr"/>
                </a:tc>
                <a:tc>
                  <a:txBody>
                    <a:bodyPr/>
                    <a:lstStyle/>
                    <a:p>
                      <a:pPr algn="ctr" rtl="0" fontAlgn="ctr"/>
                      <a:r>
                        <a:rPr lang="es-ES" sz="1400" u="none" strike="noStrike" dirty="0">
                          <a:latin typeface="+mn-lt"/>
                        </a:rPr>
                        <a:t>9º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Chaco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8.353</a:t>
                      </a:r>
                    </a:p>
                  </a:txBody>
                  <a:tcPr marL="9525" marR="9525" marT="9525" marB="0" anchor="ctr"/>
                </a:tc>
              </a:tr>
              <a:tr h="225187">
                <a:tc>
                  <a:txBody>
                    <a:bodyPr/>
                    <a:lstStyle/>
                    <a:p>
                      <a:pPr algn="ctr" rtl="0" fontAlgn="ctr"/>
                      <a:r>
                        <a:rPr lang="es-ES" sz="1400" u="none" strike="noStrike" dirty="0">
                          <a:latin typeface="+mn-lt"/>
                        </a:rPr>
                        <a:t>10º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Corrientes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6.722</a:t>
                      </a:r>
                    </a:p>
                  </a:txBody>
                  <a:tcPr marL="9525" marR="9525" marT="9525" marB="0" anchor="ctr"/>
                </a:tc>
                <a:tc>
                  <a:txBody>
                    <a:bodyPr/>
                    <a:lstStyle/>
                    <a:p>
                      <a:pPr algn="ctr" rtl="0" fontAlgn="ctr"/>
                      <a:r>
                        <a:rPr lang="es-ES" sz="1400" u="none" strike="noStrike" dirty="0">
                          <a:latin typeface="+mn-lt"/>
                        </a:rPr>
                        <a:t>10º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Chaco</a:t>
                      </a:r>
                    </a:p>
                  </a:txBody>
                  <a:tcPr marL="9525" marR="9525" marT="9525" marB="0" anchor="ctr"/>
                </a:tc>
                <a:tc>
                  <a:txBody>
                    <a:bodyPr/>
                    <a:lstStyle/>
                    <a:p>
                      <a:pPr algn="r" fontAlgn="b"/>
                      <a:r>
                        <a:rPr lang="es-ES" sz="1400" b="0" i="0" u="none" strike="noStrike" dirty="0">
                          <a:latin typeface="+mn-lt"/>
                        </a:rPr>
                        <a:t>1.055.259</a:t>
                      </a:r>
                    </a:p>
                  </a:txBody>
                  <a:tcPr marL="9525" marR="9525" marT="9525" marB="0" anchor="ctr"/>
                </a:tc>
                <a:tc>
                  <a:txBody>
                    <a:bodyPr/>
                    <a:lstStyle/>
                    <a:p>
                      <a:pPr algn="ctr" rtl="0" fontAlgn="ctr"/>
                      <a:r>
                        <a:rPr lang="es-ES" sz="1400" u="none" strike="noStrike" dirty="0">
                          <a:latin typeface="+mn-lt"/>
                        </a:rPr>
                        <a:t>10º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Sgo Del Estero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8.116</a:t>
                      </a:r>
                    </a:p>
                  </a:txBody>
                  <a:tcPr marL="9525" marR="9525" marT="9525" marB="0" anchor="ctr"/>
                </a:tc>
              </a:tr>
              <a:tr h="225187">
                <a:tc>
                  <a:txBody>
                    <a:bodyPr/>
                    <a:lstStyle/>
                    <a:p>
                      <a:pPr algn="ctr" rtl="0" fontAlgn="ctr"/>
                      <a:r>
                        <a:rPr lang="es-ES" sz="1400" u="none" strike="noStrike" dirty="0">
                          <a:latin typeface="+mn-lt"/>
                        </a:rPr>
                        <a:t>11º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Formosa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6.356</a:t>
                      </a:r>
                    </a:p>
                  </a:txBody>
                  <a:tcPr marL="9525" marR="9525" marT="9525" marB="0" anchor="ctr"/>
                </a:tc>
                <a:tc>
                  <a:txBody>
                    <a:bodyPr/>
                    <a:lstStyle/>
                    <a:p>
                      <a:pPr algn="ctr" rtl="0" fontAlgn="ctr"/>
                      <a:r>
                        <a:rPr lang="es-ES" sz="1400" u="none" strike="noStrike" dirty="0">
                          <a:latin typeface="+mn-lt"/>
                        </a:rPr>
                        <a:t>11º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Corrientes</a:t>
                      </a:r>
                    </a:p>
                  </a:txBody>
                  <a:tcPr marL="9525" marR="9525" marT="9525" marB="0" anchor="ctr"/>
                </a:tc>
                <a:tc>
                  <a:txBody>
                    <a:bodyPr/>
                    <a:lstStyle/>
                    <a:p>
                      <a:pPr algn="r" fontAlgn="b"/>
                      <a:r>
                        <a:rPr lang="es-ES" sz="1400" b="0" i="0" u="none" strike="noStrike" dirty="0">
                          <a:latin typeface="+mn-lt"/>
                        </a:rPr>
                        <a:t>992.595</a:t>
                      </a:r>
                    </a:p>
                  </a:txBody>
                  <a:tcPr marL="9525" marR="9525" marT="9525" marB="0" anchor="ctr"/>
                </a:tc>
                <a:tc>
                  <a:txBody>
                    <a:bodyPr/>
                    <a:lstStyle/>
                    <a:p>
                      <a:pPr algn="ctr" rtl="0" fontAlgn="ctr"/>
                      <a:r>
                        <a:rPr lang="es-ES" sz="1400" u="none" strike="noStrike" dirty="0">
                          <a:latin typeface="+mn-lt"/>
                        </a:rPr>
                        <a:t>11º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Jujuy</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7.493</a:t>
                      </a:r>
                    </a:p>
                  </a:txBody>
                  <a:tcPr marL="9525" marR="9525" marT="9525" marB="0" anchor="ctr"/>
                </a:tc>
              </a:tr>
              <a:tr h="225187">
                <a:tc>
                  <a:txBody>
                    <a:bodyPr/>
                    <a:lstStyle/>
                    <a:p>
                      <a:pPr algn="ctr" rtl="0" fontAlgn="ctr"/>
                      <a:r>
                        <a:rPr lang="es-ES" sz="1400" u="none" strike="noStrike" dirty="0">
                          <a:latin typeface="+mn-lt"/>
                        </a:rPr>
                        <a:t>12º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Misiones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6.030</a:t>
                      </a:r>
                    </a:p>
                  </a:txBody>
                  <a:tcPr marL="9525" marR="9525" marT="9525" marB="0" anchor="ctr"/>
                </a:tc>
                <a:tc>
                  <a:txBody>
                    <a:bodyPr/>
                    <a:lstStyle/>
                    <a:p>
                      <a:pPr algn="ctr" rtl="0" fontAlgn="ctr"/>
                      <a:r>
                        <a:rPr lang="es-ES" sz="1400" u="none" strike="noStrike" dirty="0">
                          <a:latin typeface="+mn-lt"/>
                        </a:rPr>
                        <a:t>12º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Santiago del Estero</a:t>
                      </a:r>
                    </a:p>
                  </a:txBody>
                  <a:tcPr marL="9525" marR="9525" marT="9525" marB="0" anchor="ctr"/>
                </a:tc>
                <a:tc>
                  <a:txBody>
                    <a:bodyPr/>
                    <a:lstStyle/>
                    <a:p>
                      <a:pPr algn="r" fontAlgn="b"/>
                      <a:r>
                        <a:rPr lang="es-ES" sz="1400" b="0" i="0" u="none" strike="noStrike" dirty="0">
                          <a:latin typeface="+mn-lt"/>
                        </a:rPr>
                        <a:t>874.006</a:t>
                      </a:r>
                    </a:p>
                  </a:txBody>
                  <a:tcPr marL="9525" marR="9525" marT="9525" marB="0" anchor="ctr"/>
                </a:tc>
                <a:tc>
                  <a:txBody>
                    <a:bodyPr/>
                    <a:lstStyle/>
                    <a:p>
                      <a:pPr algn="ctr" rtl="0" fontAlgn="ctr"/>
                      <a:r>
                        <a:rPr lang="es-ES" sz="1400" u="none" strike="noStrike" dirty="0">
                          <a:latin typeface="+mn-lt"/>
                        </a:rPr>
                        <a:t>12º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Río Negro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7.038</a:t>
                      </a:r>
                    </a:p>
                  </a:txBody>
                  <a:tcPr marL="9525" marR="9525" marT="9525" marB="0" anchor="ctr"/>
                </a:tc>
              </a:tr>
              <a:tr h="225187">
                <a:tc>
                  <a:txBody>
                    <a:bodyPr/>
                    <a:lstStyle/>
                    <a:p>
                      <a:pPr algn="ctr" rtl="0" fontAlgn="ctr"/>
                      <a:r>
                        <a:rPr lang="es-ES" sz="1400" u="none" strike="noStrike" dirty="0">
                          <a:latin typeface="+mn-lt"/>
                        </a:rPr>
                        <a:t>13º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 Juan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5.832</a:t>
                      </a:r>
                    </a:p>
                  </a:txBody>
                  <a:tcPr marL="9525" marR="9525" marT="9525" marB="0" anchor="ctr"/>
                </a:tc>
                <a:tc>
                  <a:txBody>
                    <a:bodyPr/>
                    <a:lstStyle/>
                    <a:p>
                      <a:pPr algn="ctr" rtl="0" fontAlgn="ctr"/>
                      <a:r>
                        <a:rPr lang="es-ES" sz="1400" u="none" strike="noStrike" dirty="0">
                          <a:latin typeface="+mn-lt"/>
                        </a:rPr>
                        <a:t>13º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San Juan</a:t>
                      </a:r>
                    </a:p>
                  </a:txBody>
                  <a:tcPr marL="9525" marR="9525" marT="9525" marB="0" anchor="ctr"/>
                </a:tc>
                <a:tc>
                  <a:txBody>
                    <a:bodyPr/>
                    <a:lstStyle/>
                    <a:p>
                      <a:pPr algn="r" fontAlgn="b"/>
                      <a:r>
                        <a:rPr lang="es-ES" sz="1400" b="0" i="0" u="none" strike="noStrike" dirty="0">
                          <a:latin typeface="+mn-lt"/>
                        </a:rPr>
                        <a:t>681.055</a:t>
                      </a:r>
                    </a:p>
                  </a:txBody>
                  <a:tcPr marL="9525" marR="9525" marT="9525" marB="0" anchor="ctr"/>
                </a:tc>
                <a:tc>
                  <a:txBody>
                    <a:bodyPr/>
                    <a:lstStyle/>
                    <a:p>
                      <a:pPr algn="ctr" rtl="0" fontAlgn="ctr"/>
                      <a:r>
                        <a:rPr lang="es-ES" sz="1400" u="none" strike="noStrike" dirty="0">
                          <a:latin typeface="+mn-lt"/>
                        </a:rPr>
                        <a:t>13º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Entre Ríos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6.911</a:t>
                      </a:r>
                    </a:p>
                  </a:txBody>
                  <a:tcPr marL="9525" marR="9525" marT="9525" marB="0" anchor="ctr"/>
                </a:tc>
              </a:tr>
              <a:tr h="225187">
                <a:tc>
                  <a:txBody>
                    <a:bodyPr/>
                    <a:lstStyle/>
                    <a:p>
                      <a:pPr algn="ctr" rtl="0" fontAlgn="ctr"/>
                      <a:r>
                        <a:rPr lang="es-ES" sz="1400" u="none" strike="noStrike" dirty="0">
                          <a:latin typeface="+mn-lt"/>
                        </a:rPr>
                        <a:t>14º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Jujuy</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5.037</a:t>
                      </a:r>
                    </a:p>
                  </a:txBody>
                  <a:tcPr marL="9525" marR="9525" marT="9525" marB="0" anchor="ctr"/>
                </a:tc>
                <a:tc>
                  <a:txBody>
                    <a:bodyPr/>
                    <a:lstStyle/>
                    <a:p>
                      <a:pPr algn="ctr" rtl="0" fontAlgn="ctr"/>
                      <a:r>
                        <a:rPr lang="es-ES" sz="1400" u="none" strike="noStrike" dirty="0">
                          <a:latin typeface="+mn-lt"/>
                        </a:rPr>
                        <a:t>14º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Jujuy</a:t>
                      </a:r>
                    </a:p>
                  </a:txBody>
                  <a:tcPr marL="9525" marR="9525" marT="9525" marB="0" anchor="ctr"/>
                </a:tc>
                <a:tc>
                  <a:txBody>
                    <a:bodyPr/>
                    <a:lstStyle/>
                    <a:p>
                      <a:pPr algn="r" fontAlgn="b"/>
                      <a:r>
                        <a:rPr lang="es-ES" sz="1400" b="0" i="0" u="none" strike="noStrike" dirty="0">
                          <a:latin typeface="+mn-lt"/>
                        </a:rPr>
                        <a:t>673.307</a:t>
                      </a:r>
                    </a:p>
                  </a:txBody>
                  <a:tcPr marL="9525" marR="9525" marT="9525" marB="0" anchor="ctr"/>
                </a:tc>
                <a:tc>
                  <a:txBody>
                    <a:bodyPr/>
                    <a:lstStyle/>
                    <a:p>
                      <a:pPr algn="ctr" rtl="0" fontAlgn="ctr"/>
                      <a:r>
                        <a:rPr lang="es-ES" sz="1400" u="none" strike="noStrike" dirty="0">
                          <a:latin typeface="+mn-lt"/>
                        </a:rPr>
                        <a:t>14º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Corrientes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6.767</a:t>
                      </a:r>
                    </a:p>
                  </a:txBody>
                  <a:tcPr marL="9525" marR="9525" marT="9525" marB="0" anchor="ctr"/>
                </a:tc>
              </a:tr>
              <a:tr h="225187">
                <a:tc>
                  <a:txBody>
                    <a:bodyPr/>
                    <a:lstStyle/>
                    <a:p>
                      <a:pPr algn="ctr" rtl="0" fontAlgn="ctr"/>
                      <a:r>
                        <a:rPr lang="es-ES" sz="1400" u="none" strike="noStrike" dirty="0">
                          <a:latin typeface="+mn-lt"/>
                        </a:rPr>
                        <a:t>15º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Catamarca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4.708</a:t>
                      </a:r>
                    </a:p>
                  </a:txBody>
                  <a:tcPr marL="9525" marR="9525" marT="9525" marB="0" anchor="ctr"/>
                </a:tc>
                <a:tc>
                  <a:txBody>
                    <a:bodyPr/>
                    <a:lstStyle/>
                    <a:p>
                      <a:pPr algn="ctr" rtl="0" fontAlgn="ctr"/>
                      <a:r>
                        <a:rPr lang="es-ES" sz="1400" u="none" strike="noStrike" dirty="0">
                          <a:latin typeface="+mn-lt"/>
                        </a:rPr>
                        <a:t>15º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Rio Negro</a:t>
                      </a:r>
                    </a:p>
                  </a:txBody>
                  <a:tcPr marL="9525" marR="9525" marT="9525" marB="0" anchor="ctr"/>
                </a:tc>
                <a:tc>
                  <a:txBody>
                    <a:bodyPr/>
                    <a:lstStyle/>
                    <a:p>
                      <a:pPr algn="r" fontAlgn="b"/>
                      <a:r>
                        <a:rPr lang="es-ES" sz="1400" b="0" i="0" u="none" strike="noStrike" dirty="0">
                          <a:latin typeface="+mn-lt"/>
                        </a:rPr>
                        <a:t>638.645</a:t>
                      </a:r>
                    </a:p>
                  </a:txBody>
                  <a:tcPr marL="9525" marR="9525" marT="9525" marB="0" anchor="ctr"/>
                </a:tc>
                <a:tc>
                  <a:txBody>
                    <a:bodyPr/>
                    <a:lstStyle/>
                    <a:p>
                      <a:pPr algn="ctr" rtl="0" fontAlgn="ctr"/>
                      <a:r>
                        <a:rPr lang="es-ES" sz="1400" u="none" strike="noStrike" dirty="0">
                          <a:latin typeface="+mn-lt"/>
                        </a:rPr>
                        <a:t>15º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Neuquén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5.805</a:t>
                      </a:r>
                    </a:p>
                  </a:txBody>
                  <a:tcPr marL="9525" marR="9525" marT="9525" marB="0" anchor="ctr"/>
                </a:tc>
              </a:tr>
              <a:tr h="225187">
                <a:tc>
                  <a:txBody>
                    <a:bodyPr/>
                    <a:lstStyle/>
                    <a:p>
                      <a:pPr algn="ctr" rtl="0" fontAlgn="ctr"/>
                      <a:r>
                        <a:rPr lang="es-ES" sz="1400" u="none" strike="noStrike" dirty="0">
                          <a:latin typeface="+mn-lt"/>
                        </a:rPr>
                        <a:t>16º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Río Negro</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4.458</a:t>
                      </a:r>
                    </a:p>
                  </a:txBody>
                  <a:tcPr marL="9525" marR="9525" marT="9525" marB="0" anchor="ctr"/>
                </a:tc>
                <a:tc>
                  <a:txBody>
                    <a:bodyPr/>
                    <a:lstStyle/>
                    <a:p>
                      <a:pPr algn="ctr" rtl="0" fontAlgn="ctr"/>
                      <a:r>
                        <a:rPr lang="es-ES" sz="1400" u="none" strike="noStrike" dirty="0">
                          <a:latin typeface="+mn-lt"/>
                        </a:rPr>
                        <a:t>16º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Neuquén</a:t>
                      </a:r>
                    </a:p>
                  </a:txBody>
                  <a:tcPr marL="9525" marR="9525" marT="9525" marB="0" anchor="ctr"/>
                </a:tc>
                <a:tc>
                  <a:txBody>
                    <a:bodyPr/>
                    <a:lstStyle/>
                    <a:p>
                      <a:pPr algn="r" fontAlgn="b"/>
                      <a:r>
                        <a:rPr lang="es-ES" sz="1400" b="0" i="0" u="none" strike="noStrike" dirty="0">
                          <a:latin typeface="+mn-lt"/>
                        </a:rPr>
                        <a:t>551.266</a:t>
                      </a:r>
                    </a:p>
                  </a:txBody>
                  <a:tcPr marL="9525" marR="9525" marT="9525" marB="0" anchor="ctr"/>
                </a:tc>
                <a:tc>
                  <a:txBody>
                    <a:bodyPr/>
                    <a:lstStyle/>
                    <a:p>
                      <a:pPr algn="ctr" rtl="0" fontAlgn="ctr"/>
                      <a:r>
                        <a:rPr lang="es-ES" sz="1400" b="0" u="none" strike="noStrike" dirty="0">
                          <a:latin typeface="+mn-lt"/>
                        </a:rPr>
                        <a:t>16º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Tucumán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5.787</a:t>
                      </a:r>
                    </a:p>
                  </a:txBody>
                  <a:tcPr marL="9525" marR="9525" marT="9525" marB="0" anchor="ctr"/>
                </a:tc>
              </a:tr>
              <a:tr h="225187">
                <a:tc>
                  <a:txBody>
                    <a:bodyPr/>
                    <a:lstStyle/>
                    <a:p>
                      <a:pPr algn="ctr" rtl="0" fontAlgn="ctr"/>
                      <a:r>
                        <a:rPr lang="es-ES" sz="1400" u="none" strike="noStrike" dirty="0">
                          <a:latin typeface="+mn-lt"/>
                        </a:rPr>
                        <a:t>17º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 Luis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4.016</a:t>
                      </a:r>
                    </a:p>
                  </a:txBody>
                  <a:tcPr marL="9525" marR="9525" marT="9525" marB="0" anchor="ctr"/>
                </a:tc>
                <a:tc>
                  <a:txBody>
                    <a:bodyPr/>
                    <a:lstStyle/>
                    <a:p>
                      <a:pPr algn="ctr" rtl="0" fontAlgn="ctr"/>
                      <a:r>
                        <a:rPr lang="es-ES" sz="1400" u="none" strike="noStrike" dirty="0">
                          <a:latin typeface="+mn-lt"/>
                        </a:rPr>
                        <a:t>17º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Formosa</a:t>
                      </a:r>
                    </a:p>
                  </a:txBody>
                  <a:tcPr marL="9525" marR="9525" marT="9525" marB="0" anchor="ctr"/>
                </a:tc>
                <a:tc>
                  <a:txBody>
                    <a:bodyPr/>
                    <a:lstStyle/>
                    <a:p>
                      <a:pPr algn="r" fontAlgn="b"/>
                      <a:r>
                        <a:rPr lang="es-ES" sz="1400" b="0" i="0" u="none" strike="noStrike" dirty="0">
                          <a:latin typeface="+mn-lt"/>
                        </a:rPr>
                        <a:t>530.162</a:t>
                      </a:r>
                    </a:p>
                  </a:txBody>
                  <a:tcPr marL="9525" marR="9525" marT="9525" marB="0" anchor="ctr"/>
                </a:tc>
                <a:tc>
                  <a:txBody>
                    <a:bodyPr/>
                    <a:lstStyle/>
                    <a:p>
                      <a:pPr algn="ctr" rtl="0" fontAlgn="ctr"/>
                      <a:r>
                        <a:rPr lang="es-ES" sz="1400" u="none" strike="noStrike" dirty="0">
                          <a:latin typeface="+mn-lt"/>
                        </a:rPr>
                        <a:t>17º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Chubut</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5.759</a:t>
                      </a:r>
                    </a:p>
                  </a:txBody>
                  <a:tcPr marL="9525" marR="9525" marT="9525" marB="0" anchor="ctr"/>
                </a:tc>
              </a:tr>
              <a:tr h="225187">
                <a:tc>
                  <a:txBody>
                    <a:bodyPr/>
                    <a:lstStyle/>
                    <a:p>
                      <a:pPr algn="ctr" rtl="0" fontAlgn="ctr"/>
                      <a:r>
                        <a:rPr lang="es-ES" sz="1400" u="none" strike="noStrike" dirty="0">
                          <a:latin typeface="+mn-lt"/>
                        </a:rPr>
                        <a:t>18º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La Rioja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3.588</a:t>
                      </a:r>
                    </a:p>
                  </a:txBody>
                  <a:tcPr marL="9525" marR="9525" marT="9525" marB="0" anchor="ctr"/>
                </a:tc>
                <a:tc>
                  <a:txBody>
                    <a:bodyPr/>
                    <a:lstStyle/>
                    <a:p>
                      <a:pPr algn="ctr" rtl="0" fontAlgn="ctr"/>
                      <a:r>
                        <a:rPr lang="es-ES" sz="1400" u="none" strike="noStrike" dirty="0">
                          <a:latin typeface="+mn-lt"/>
                        </a:rPr>
                        <a:t>18º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Chubut</a:t>
                      </a:r>
                    </a:p>
                  </a:txBody>
                  <a:tcPr marL="9525" marR="9525" marT="9525" marB="0" anchor="ctr"/>
                </a:tc>
                <a:tc>
                  <a:txBody>
                    <a:bodyPr/>
                    <a:lstStyle/>
                    <a:p>
                      <a:pPr algn="r" fontAlgn="b"/>
                      <a:r>
                        <a:rPr lang="es-ES" sz="1400" b="0" i="0" u="none" strike="noStrike" dirty="0">
                          <a:latin typeface="+mn-lt"/>
                        </a:rPr>
                        <a:t>509.108</a:t>
                      </a:r>
                    </a:p>
                  </a:txBody>
                  <a:tcPr marL="9525" marR="9525" marT="9525" marB="0" anchor="ctr"/>
                </a:tc>
                <a:tc>
                  <a:txBody>
                    <a:bodyPr/>
                    <a:lstStyle/>
                    <a:p>
                      <a:pPr algn="ctr" rtl="0" fontAlgn="ctr"/>
                      <a:r>
                        <a:rPr lang="es-ES" sz="1400" b="1" u="none" strike="noStrike" dirty="0">
                          <a:latin typeface="+mn-lt"/>
                        </a:rPr>
                        <a:t>18º</a:t>
                      </a:r>
                      <a:endParaRPr lang="es-ES" sz="1400" b="1" i="0" u="none" strike="noStrike" dirty="0">
                        <a:solidFill>
                          <a:srgbClr val="FFFFFF"/>
                        </a:solidFill>
                        <a:latin typeface="+mn-lt"/>
                      </a:endParaRPr>
                    </a:p>
                  </a:txBody>
                  <a:tcPr marL="9525" marR="9525" marT="9525" marB="0" anchor="ctr"/>
                </a:tc>
                <a:tc>
                  <a:txBody>
                    <a:bodyPr/>
                    <a:lstStyle/>
                    <a:p>
                      <a:pPr algn="l" fontAlgn="b"/>
                      <a:r>
                        <a:rPr lang="es-AR" sz="1400" b="1" i="0" u="none" strike="noStrike" dirty="0" smtClean="0">
                          <a:solidFill>
                            <a:srgbClr val="000000"/>
                          </a:solidFill>
                          <a:effectLst/>
                          <a:latin typeface="+mn-lt"/>
                        </a:rPr>
                        <a:t>Salta</a:t>
                      </a:r>
                      <a:endParaRPr lang="es-AR" sz="1400" b="1" i="0" u="none" strike="noStrike" dirty="0">
                        <a:solidFill>
                          <a:srgbClr val="000000"/>
                        </a:solidFill>
                        <a:effectLst/>
                        <a:latin typeface="+mn-lt"/>
                      </a:endParaRPr>
                    </a:p>
                  </a:txBody>
                  <a:tcPr marL="9525" marR="9525" marT="9525" marB="0" anchor="ctr"/>
                </a:tc>
                <a:tc>
                  <a:txBody>
                    <a:bodyPr/>
                    <a:lstStyle/>
                    <a:p>
                      <a:pPr algn="ctr" fontAlgn="b"/>
                      <a:r>
                        <a:rPr lang="es-AR" sz="1400" b="1" i="0" u="none" strike="noStrike" baseline="0" dirty="0">
                          <a:solidFill>
                            <a:srgbClr val="000000"/>
                          </a:solidFill>
                          <a:effectLst/>
                          <a:latin typeface="+mn-lt"/>
                        </a:rPr>
                        <a:t>5.689</a:t>
                      </a:r>
                    </a:p>
                  </a:txBody>
                  <a:tcPr marL="9525" marR="9525" marT="9525" marB="0" anchor="ctr"/>
                </a:tc>
              </a:tr>
              <a:tr h="225187">
                <a:tc>
                  <a:txBody>
                    <a:bodyPr/>
                    <a:lstStyle/>
                    <a:p>
                      <a:pPr algn="ctr" rtl="0" fontAlgn="ctr"/>
                      <a:r>
                        <a:rPr lang="es-ES" sz="1400" u="none" strike="noStrike" dirty="0">
                          <a:latin typeface="+mn-lt"/>
                        </a:rPr>
                        <a:t>19º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Caba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3.472</a:t>
                      </a:r>
                    </a:p>
                  </a:txBody>
                  <a:tcPr marL="9525" marR="9525" marT="9525" marB="0" anchor="ctr"/>
                </a:tc>
                <a:tc>
                  <a:txBody>
                    <a:bodyPr/>
                    <a:lstStyle/>
                    <a:p>
                      <a:pPr algn="ctr" rtl="0" fontAlgn="ctr"/>
                      <a:r>
                        <a:rPr lang="es-ES" sz="1400" u="none" strike="noStrike" dirty="0">
                          <a:latin typeface="+mn-lt"/>
                        </a:rPr>
                        <a:t>19º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San Luis</a:t>
                      </a:r>
                    </a:p>
                  </a:txBody>
                  <a:tcPr marL="9525" marR="9525" marT="9525" marB="0" anchor="ctr"/>
                </a:tc>
                <a:tc>
                  <a:txBody>
                    <a:bodyPr/>
                    <a:lstStyle/>
                    <a:p>
                      <a:pPr algn="r" fontAlgn="b"/>
                      <a:r>
                        <a:rPr lang="es-ES" sz="1400" b="0" i="0" u="none" strike="noStrike" dirty="0">
                          <a:latin typeface="+mn-lt"/>
                        </a:rPr>
                        <a:t>432.310</a:t>
                      </a:r>
                    </a:p>
                  </a:txBody>
                  <a:tcPr marL="9525" marR="9525" marT="9525" marB="0" anchor="ctr"/>
                </a:tc>
                <a:tc>
                  <a:txBody>
                    <a:bodyPr/>
                    <a:lstStyle/>
                    <a:p>
                      <a:pPr algn="ctr" rtl="0" fontAlgn="ctr"/>
                      <a:r>
                        <a:rPr lang="es-ES" sz="1400" u="none" strike="noStrike" dirty="0">
                          <a:latin typeface="+mn-lt"/>
                        </a:rPr>
                        <a:t>19º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Misiones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5.493</a:t>
                      </a:r>
                    </a:p>
                  </a:txBody>
                  <a:tcPr marL="9525" marR="9525" marT="9525" marB="0" anchor="ctr"/>
                </a:tc>
              </a:tr>
              <a:tr h="225187">
                <a:tc>
                  <a:txBody>
                    <a:bodyPr/>
                    <a:lstStyle/>
                    <a:p>
                      <a:pPr algn="ctr" rtl="0" fontAlgn="ctr"/>
                      <a:r>
                        <a:rPr lang="es-ES" sz="1400" u="none" strike="noStrike" dirty="0">
                          <a:latin typeface="+mn-lt"/>
                        </a:rPr>
                        <a:t>20º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La Pampa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3.269</a:t>
                      </a:r>
                    </a:p>
                  </a:txBody>
                  <a:tcPr marL="9525" marR="9525" marT="9525" marB="0" anchor="ctr"/>
                </a:tc>
                <a:tc>
                  <a:txBody>
                    <a:bodyPr/>
                    <a:lstStyle/>
                    <a:p>
                      <a:pPr algn="ctr" rtl="0" fontAlgn="ctr"/>
                      <a:r>
                        <a:rPr lang="es-ES" sz="1400" u="none" strike="noStrike" dirty="0">
                          <a:latin typeface="+mn-lt"/>
                        </a:rPr>
                        <a:t>20º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Catamarca</a:t>
                      </a:r>
                    </a:p>
                  </a:txBody>
                  <a:tcPr marL="9525" marR="9525" marT="9525" marB="0" anchor="ctr"/>
                </a:tc>
                <a:tc>
                  <a:txBody>
                    <a:bodyPr/>
                    <a:lstStyle/>
                    <a:p>
                      <a:pPr algn="r" fontAlgn="b"/>
                      <a:r>
                        <a:rPr lang="es-ES" sz="1400" b="0" i="0" u="none" strike="noStrike" dirty="0">
                          <a:latin typeface="+mn-lt"/>
                        </a:rPr>
                        <a:t>367.828</a:t>
                      </a:r>
                    </a:p>
                  </a:txBody>
                  <a:tcPr marL="9525" marR="9525" marT="9525" marB="0" anchor="ctr"/>
                </a:tc>
                <a:tc>
                  <a:txBody>
                    <a:bodyPr/>
                    <a:lstStyle/>
                    <a:p>
                      <a:pPr algn="ctr" rtl="0" fontAlgn="ctr"/>
                      <a:r>
                        <a:rPr lang="es-ES" sz="1400" u="none" strike="noStrike" dirty="0">
                          <a:latin typeface="+mn-lt"/>
                        </a:rPr>
                        <a:t>20º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Santa Fe</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4.915</a:t>
                      </a:r>
                    </a:p>
                  </a:txBody>
                  <a:tcPr marL="9525" marR="9525" marT="9525" marB="0" anchor="ctr"/>
                </a:tc>
              </a:tr>
              <a:tr h="225187">
                <a:tc>
                  <a:txBody>
                    <a:bodyPr/>
                    <a:lstStyle/>
                    <a:p>
                      <a:pPr algn="ctr" rtl="0" fontAlgn="ctr"/>
                      <a:r>
                        <a:rPr lang="es-ES" sz="1400" u="none" strike="noStrike" dirty="0">
                          <a:latin typeface="+mn-lt"/>
                        </a:rPr>
                        <a:t>21º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Neuquén</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3.195</a:t>
                      </a:r>
                    </a:p>
                  </a:txBody>
                  <a:tcPr marL="9525" marR="9525" marT="9525" marB="0" anchor="ctr"/>
                </a:tc>
                <a:tc>
                  <a:txBody>
                    <a:bodyPr/>
                    <a:lstStyle/>
                    <a:p>
                      <a:pPr algn="ctr" rtl="0" fontAlgn="ctr"/>
                      <a:r>
                        <a:rPr lang="es-ES" sz="1400" u="none" strike="noStrike" dirty="0">
                          <a:latin typeface="+mn-lt"/>
                        </a:rPr>
                        <a:t>21º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La Rioja </a:t>
                      </a:r>
                    </a:p>
                  </a:txBody>
                  <a:tcPr marL="9525" marR="9525" marT="9525" marB="0" anchor="ctr"/>
                </a:tc>
                <a:tc>
                  <a:txBody>
                    <a:bodyPr/>
                    <a:lstStyle/>
                    <a:p>
                      <a:pPr algn="r" fontAlgn="b"/>
                      <a:r>
                        <a:rPr lang="es-ES" sz="1400" b="0" i="0" u="none" strike="noStrike" dirty="0">
                          <a:latin typeface="+mn-lt"/>
                        </a:rPr>
                        <a:t>333.642</a:t>
                      </a:r>
                    </a:p>
                  </a:txBody>
                  <a:tcPr marL="9525" marR="9525" marT="9525" marB="0" anchor="ctr"/>
                </a:tc>
                <a:tc>
                  <a:txBody>
                    <a:bodyPr/>
                    <a:lstStyle/>
                    <a:p>
                      <a:pPr algn="ctr" rtl="0" fontAlgn="ctr"/>
                      <a:r>
                        <a:rPr lang="es-ES" sz="1400" u="none" strike="noStrike" dirty="0">
                          <a:latin typeface="+mn-lt"/>
                        </a:rPr>
                        <a:t>21º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Córdoba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4.699</a:t>
                      </a:r>
                    </a:p>
                  </a:txBody>
                  <a:tcPr marL="9525" marR="9525" marT="9525" marB="0" anchor="ctr"/>
                </a:tc>
              </a:tr>
              <a:tr h="225187">
                <a:tc>
                  <a:txBody>
                    <a:bodyPr/>
                    <a:lstStyle/>
                    <a:p>
                      <a:pPr algn="ctr" rtl="0" fontAlgn="ctr"/>
                      <a:r>
                        <a:rPr lang="es-ES" sz="1400" u="none" strike="noStrike" dirty="0">
                          <a:latin typeface="+mn-lt"/>
                        </a:rPr>
                        <a:t>22º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Chubut</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2.918</a:t>
                      </a:r>
                    </a:p>
                  </a:txBody>
                  <a:tcPr marL="9525" marR="9525" marT="9525" marB="0" anchor="ctr"/>
                </a:tc>
                <a:tc>
                  <a:txBody>
                    <a:bodyPr/>
                    <a:lstStyle/>
                    <a:p>
                      <a:pPr algn="ctr" rtl="0" fontAlgn="ctr"/>
                      <a:r>
                        <a:rPr lang="es-ES" sz="1400" u="none" strike="noStrike" dirty="0">
                          <a:latin typeface="+mn-lt"/>
                        </a:rPr>
                        <a:t>22º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La Pampa</a:t>
                      </a:r>
                    </a:p>
                  </a:txBody>
                  <a:tcPr marL="9525" marR="9525" marT="9525" marB="0" anchor="ctr"/>
                </a:tc>
                <a:tc>
                  <a:txBody>
                    <a:bodyPr/>
                    <a:lstStyle/>
                    <a:p>
                      <a:pPr algn="r" fontAlgn="b"/>
                      <a:r>
                        <a:rPr lang="es-ES" sz="1400" b="0" i="0" u="none" strike="noStrike" dirty="0">
                          <a:latin typeface="+mn-lt"/>
                        </a:rPr>
                        <a:t>318.951</a:t>
                      </a:r>
                    </a:p>
                  </a:txBody>
                  <a:tcPr marL="9525" marR="9525" marT="9525" marB="0" anchor="ctr"/>
                </a:tc>
                <a:tc>
                  <a:txBody>
                    <a:bodyPr/>
                    <a:lstStyle/>
                    <a:p>
                      <a:pPr algn="ctr" rtl="0" fontAlgn="ctr"/>
                      <a:r>
                        <a:rPr lang="es-ES" sz="1400" u="none" strike="noStrike" dirty="0">
                          <a:latin typeface="+mn-lt"/>
                        </a:rPr>
                        <a:t>22º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Mendoza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4.217</a:t>
                      </a:r>
                    </a:p>
                  </a:txBody>
                  <a:tcPr marL="9525" marR="9525" marT="9525" marB="0" anchor="ctr"/>
                </a:tc>
              </a:tr>
              <a:tr h="225187">
                <a:tc>
                  <a:txBody>
                    <a:bodyPr/>
                    <a:lstStyle/>
                    <a:p>
                      <a:pPr algn="ctr" rtl="0" fontAlgn="ctr"/>
                      <a:r>
                        <a:rPr lang="es-ES" sz="1400" u="none" strike="noStrike" dirty="0">
                          <a:latin typeface="+mn-lt"/>
                        </a:rPr>
                        <a:t>23º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Santa Cruz</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2.853</a:t>
                      </a:r>
                    </a:p>
                  </a:txBody>
                  <a:tcPr marL="9525" marR="9525" marT="9525" marB="0" anchor="ctr"/>
                </a:tc>
                <a:tc>
                  <a:txBody>
                    <a:bodyPr/>
                    <a:lstStyle/>
                    <a:p>
                      <a:pPr algn="ctr" rtl="0" fontAlgn="ctr"/>
                      <a:r>
                        <a:rPr lang="es-ES" sz="1400" u="none" strike="noStrike" dirty="0">
                          <a:latin typeface="+mn-lt"/>
                        </a:rPr>
                        <a:t>23º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Santa Cruz</a:t>
                      </a:r>
                    </a:p>
                  </a:txBody>
                  <a:tcPr marL="9525" marR="9525" marT="9525" marB="0" anchor="ctr"/>
                </a:tc>
                <a:tc>
                  <a:txBody>
                    <a:bodyPr/>
                    <a:lstStyle/>
                    <a:p>
                      <a:pPr algn="r" fontAlgn="b"/>
                      <a:r>
                        <a:rPr lang="es-ES" sz="1400" b="0" i="0" u="none" strike="noStrike" dirty="0">
                          <a:latin typeface="+mn-lt"/>
                        </a:rPr>
                        <a:t>273.964</a:t>
                      </a:r>
                    </a:p>
                  </a:txBody>
                  <a:tcPr marL="9525" marR="9525" marT="9525" marB="0" anchor="ctr"/>
                </a:tc>
                <a:tc>
                  <a:txBody>
                    <a:bodyPr/>
                    <a:lstStyle/>
                    <a:p>
                      <a:pPr algn="ctr" rtl="0" fontAlgn="ctr"/>
                      <a:r>
                        <a:rPr lang="es-ES" sz="1400" u="none" strike="noStrike" dirty="0">
                          <a:latin typeface="+mn-lt"/>
                        </a:rPr>
                        <a:t>23º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Buenos Aires</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2.200</a:t>
                      </a:r>
                    </a:p>
                  </a:txBody>
                  <a:tcPr marL="9525" marR="9525" marT="9525" marB="0" anchor="ctr"/>
                </a:tc>
              </a:tr>
              <a:tr h="225187">
                <a:tc>
                  <a:txBody>
                    <a:bodyPr/>
                    <a:lstStyle/>
                    <a:p>
                      <a:pPr algn="ctr" rtl="0" fontAlgn="ctr"/>
                      <a:r>
                        <a:rPr lang="es-ES" sz="1400" u="none" strike="noStrike" dirty="0">
                          <a:latin typeface="+mn-lt"/>
                        </a:rPr>
                        <a:t>24º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T. Del Fuego8</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dirty="0">
                          <a:solidFill>
                            <a:srgbClr val="000000"/>
                          </a:solidFill>
                          <a:effectLst/>
                          <a:latin typeface="+mn-lt"/>
                        </a:rPr>
                        <a:t>2.199</a:t>
                      </a:r>
                    </a:p>
                  </a:txBody>
                  <a:tcPr marL="9525" marR="9525" marT="9525" marB="0" anchor="ctr"/>
                </a:tc>
                <a:tc>
                  <a:txBody>
                    <a:bodyPr/>
                    <a:lstStyle/>
                    <a:p>
                      <a:pPr algn="ctr" rtl="0" fontAlgn="ctr"/>
                      <a:r>
                        <a:rPr lang="es-ES" sz="1400" u="none" strike="noStrike" dirty="0">
                          <a:latin typeface="+mn-lt"/>
                        </a:rPr>
                        <a:t>24º</a:t>
                      </a:r>
                      <a:endParaRPr lang="es-ES" sz="1400" b="0" i="0" u="none" strike="noStrike" dirty="0">
                        <a:solidFill>
                          <a:srgbClr val="FFFFFF"/>
                        </a:solidFill>
                        <a:latin typeface="+mn-lt"/>
                      </a:endParaRPr>
                    </a:p>
                  </a:txBody>
                  <a:tcPr marL="9525" marR="9525" marT="9525" marB="0" anchor="ctr"/>
                </a:tc>
                <a:tc>
                  <a:txBody>
                    <a:bodyPr/>
                    <a:lstStyle/>
                    <a:p>
                      <a:pPr algn="l" rtl="0" fontAlgn="ctr"/>
                      <a:r>
                        <a:rPr lang="es-ES" sz="1400" b="0" i="0" u="none" strike="noStrike" dirty="0">
                          <a:latin typeface="+mn-lt"/>
                        </a:rPr>
                        <a:t>Tierra del Fuego</a:t>
                      </a:r>
                    </a:p>
                  </a:txBody>
                  <a:tcPr marL="9525" marR="9525" marT="9525" marB="0" anchor="ctr"/>
                </a:tc>
                <a:tc>
                  <a:txBody>
                    <a:bodyPr/>
                    <a:lstStyle/>
                    <a:p>
                      <a:pPr algn="r" fontAlgn="b"/>
                      <a:r>
                        <a:rPr lang="es-ES" sz="1400" b="0" i="0" u="none" strike="noStrike" dirty="0">
                          <a:latin typeface="+mn-lt"/>
                        </a:rPr>
                        <a:t>127.205</a:t>
                      </a:r>
                    </a:p>
                  </a:txBody>
                  <a:tcPr marL="9525" marR="9525" marT="9525" marB="0" anchor="ctr"/>
                </a:tc>
                <a:tc>
                  <a:txBody>
                    <a:bodyPr/>
                    <a:lstStyle/>
                    <a:p>
                      <a:pPr algn="ctr" rtl="0" fontAlgn="ctr"/>
                      <a:r>
                        <a:rPr lang="es-ES" sz="1400" u="none" strike="noStrike" dirty="0">
                          <a:latin typeface="+mn-lt"/>
                        </a:rPr>
                        <a:t>24º</a:t>
                      </a:r>
                      <a:endParaRPr lang="es-ES" sz="1400" b="0" i="0" u="none" strike="noStrike" dirty="0">
                        <a:solidFill>
                          <a:srgbClr val="FFFFFF"/>
                        </a:solidFill>
                        <a:latin typeface="+mn-lt"/>
                      </a:endParaRPr>
                    </a:p>
                  </a:txBody>
                  <a:tcPr marL="9525" marR="9525" marT="9525" marB="0" anchor="ctr"/>
                </a:tc>
                <a:tc>
                  <a:txBody>
                    <a:bodyPr/>
                    <a:lstStyle/>
                    <a:p>
                      <a:pPr algn="l" fontAlgn="b"/>
                      <a:r>
                        <a:rPr lang="es-AR" sz="1400" b="0" i="0" u="none" strike="noStrike" dirty="0" smtClean="0">
                          <a:solidFill>
                            <a:srgbClr val="000000"/>
                          </a:solidFill>
                          <a:effectLst/>
                          <a:latin typeface="+mn-lt"/>
                        </a:rPr>
                        <a:t>Caba</a:t>
                      </a:r>
                      <a:endParaRPr lang="es-AR" sz="1400" b="0" i="0" u="none" strike="noStrike" dirty="0">
                        <a:solidFill>
                          <a:srgbClr val="000000"/>
                        </a:solidFill>
                        <a:effectLst/>
                        <a:latin typeface="+mn-lt"/>
                      </a:endParaRPr>
                    </a:p>
                  </a:txBody>
                  <a:tcPr marL="9525" marR="9525" marT="9525" marB="0" anchor="ctr"/>
                </a:tc>
                <a:tc>
                  <a:txBody>
                    <a:bodyPr/>
                    <a:lstStyle/>
                    <a:p>
                      <a:pPr algn="ctr" fontAlgn="b"/>
                      <a:r>
                        <a:rPr lang="es-AR" sz="1400" b="0" i="0" u="none" strike="noStrike" baseline="0" dirty="0">
                          <a:solidFill>
                            <a:srgbClr val="000000"/>
                          </a:solidFill>
                          <a:effectLst/>
                          <a:latin typeface="+mn-lt"/>
                        </a:rPr>
                        <a:t>1.201</a:t>
                      </a:r>
                    </a:p>
                  </a:txBody>
                  <a:tcPr marL="9525" marR="9525" marT="9525" marB="0" anchor="ctr"/>
                </a:tc>
              </a:tr>
            </a:tbl>
          </a:graphicData>
        </a:graphic>
      </p:graphicFrame>
      <p:sp>
        <p:nvSpPr>
          <p:cNvPr id="6" name="1 Título"/>
          <p:cNvSpPr txBox="1">
            <a:spLocks/>
          </p:cNvSpPr>
          <p:nvPr/>
        </p:nvSpPr>
        <p:spPr>
          <a:xfrm>
            <a:off x="0" y="0"/>
            <a:ext cx="9144000" cy="98072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t>DISTRIBUCIÓN SECUNDARIA + FFS</a:t>
            </a:r>
            <a:endParaRPr lang="es-ES"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3007220"/>
            <a:ext cx="8229600" cy="1285876"/>
          </a:xfrm>
        </p:spPr>
        <p:txBody>
          <a:bodyPr>
            <a:noAutofit/>
          </a:bodyPr>
          <a:lstStyle/>
          <a:p>
            <a:pPr algn="ctr"/>
            <a:r>
              <a:rPr lang="es-ES" sz="6600" b="1" dirty="0" smtClean="0"/>
              <a:t>MÉTODOS DE MEDICIÓN DE LA POBREZA ESTRUCTURAL</a:t>
            </a:r>
            <a:endParaRPr lang="es-ES" sz="6600" b="1" dirty="0"/>
          </a:p>
        </p:txBody>
      </p:sp>
      <p:sp>
        <p:nvSpPr>
          <p:cNvPr id="3" name="2 Marcador de número de diapositiva"/>
          <p:cNvSpPr>
            <a:spLocks noGrp="1"/>
          </p:cNvSpPr>
          <p:nvPr>
            <p:ph type="sldNum" sz="quarter" idx="12"/>
          </p:nvPr>
        </p:nvSpPr>
        <p:spPr/>
        <p:txBody>
          <a:bodyPr/>
          <a:lstStyle/>
          <a:p>
            <a:fld id="{C382FC98-F0C7-4C5E-ACED-D4365F369A7F}" type="slidenum">
              <a:rPr lang="es-ES" smtClean="0"/>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1">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80DE6A5F-44BF-468F-B2C6-ACDF2B177854}" vid="{77DDFFB9-8A1C-4C08-9169-BB4983C1C92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4123</TotalTime>
  <Words>2356</Words>
  <Application>Microsoft Office PowerPoint</Application>
  <PresentationFormat>Presentación en pantalla (4:3)</PresentationFormat>
  <Paragraphs>1194</Paragraphs>
  <Slides>28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Calibri</vt:lpstr>
      <vt:lpstr>Tema1</vt:lpstr>
      <vt:lpstr>Presentación de PowerPoint</vt:lpstr>
      <vt:lpstr>“La distribución entre la Nación, las Provincias y la Ciudad de Buenos Aires y entre éstas, se efectuará en relación directa a las competencias, servicios y funciones de cada una de ellas contemplando criterios objetivos de reparto; será equitativa, solidaria y dará prioridad al logro de un grado equivalente de desarrollo, calidad de vida e igualdad de oportunidades en todo el territorio nacional” </vt:lpstr>
      <vt:lpstr>Presentación de PowerPoint</vt:lpstr>
      <vt:lpstr>Presentación de PowerPoint</vt:lpstr>
      <vt:lpstr>Un sistema de distribución de recursos (Régimen de Coparticipación y otras), que lleva mas de 25 años desde su implementación, que han contribuido a lo conformación de un país con desigualdad y el desequilibrio económico y social entre regiones, provincias y departamentos.  La Pobreza es un fenómeno que presenta fuertes disparidades tanto entre Provincias como dentro de las Provincias. Aún en las Provincias cuyo promedio de personas pobres es bajo, existen áreas donde ocurre lo contrario.  La existencia de altos niveles de pobreza estructural, constituye una importante traba para el desarrollo.  Existe la necesidad de incorporar a la reducción de la pobreza y el incremento del bienestar, como objetivos principales de las políticas públicas, y a sus indicadores como los factores fundamentales para la toma de decisiones.  El desarrollo equilibrado y la reducción de la pobreza constituyen el pilar fundamental para el logro de la cohesión y la paz social.</vt:lpstr>
      <vt:lpstr>Presentación de PowerPoint</vt:lpstr>
      <vt:lpstr>Presentación de PowerPoint</vt:lpstr>
      <vt:lpstr>Presentación de PowerPoint</vt:lpstr>
      <vt:lpstr>MÉTODOS DE MEDICIÓN DE LA POBREZA ESTRUCTURAL</vt:lpstr>
      <vt:lpstr>NBI: DIMENSIONES Y VARIABLES</vt:lpstr>
      <vt:lpstr>IPMH: TIPOS DE PRIVACIÓN</vt:lpstr>
      <vt:lpstr>DIMENSIONES DEL IPMH</vt:lpstr>
      <vt:lpstr>MEDIDAS DE POBREZA BASADAS EN EL IPMH</vt:lpstr>
      <vt:lpstr>CUANTIFICANDO LA INTERVENCIÓN SOBRE LA POBREZA ESTRUCTURAL</vt:lpstr>
      <vt:lpstr>CUANTO SE NECESITA INVERTIR PARA REDUCIR LA POBREZA ESTRUCTURAL      </vt:lpstr>
      <vt:lpstr>Presentación de PowerPoint</vt:lpstr>
      <vt:lpstr>Presentación de PowerPoint</vt:lpstr>
      <vt:lpstr>   </vt:lpstr>
      <vt:lpstr>Presentación de PowerPoint</vt:lpstr>
      <vt:lpstr>Es un fondo para direccionar recursos destinados a atacar la pobreza estructural de manera eficiente, con criterios objetivos de distribución.  Se requiere ubicar los focos de pobreza del País por Departamentos.  Se obtuvieron los datos de los 511 departamentos del  País (Censo 2001 y Censo 2010) de dos medidas censales de pobreza:   -Necesidades Básicas Insatisfechas (NBI)  -Privación Material de los Hogares (IPMH).</vt:lpstr>
      <vt:lpstr>Presentación de PowerPoint</vt:lpstr>
      <vt:lpstr>EJERCICIO DE DISTRIBUCIÓN DE UN FONDO DE 5.000M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Fondo de Desarrollo Estructural</dc:title>
  <dc:creator>Pablo</dc:creator>
  <cp:lastModifiedBy>Carlos Parodi</cp:lastModifiedBy>
  <cp:revision>344</cp:revision>
  <dcterms:created xsi:type="dcterms:W3CDTF">2009-11-02T13:43:21Z</dcterms:created>
  <dcterms:modified xsi:type="dcterms:W3CDTF">2013-05-30T20:08:56Z</dcterms:modified>
</cp:coreProperties>
</file>