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31" r:id="rId2"/>
    <p:sldId id="335" r:id="rId3"/>
    <p:sldId id="336" r:id="rId4"/>
    <p:sldId id="340" r:id="rId5"/>
    <p:sldId id="258" r:id="rId6"/>
    <p:sldId id="260" r:id="rId7"/>
    <p:sldId id="261" r:id="rId8"/>
    <p:sldId id="269" r:id="rId9"/>
    <p:sldId id="262" r:id="rId10"/>
    <p:sldId id="319" r:id="rId11"/>
    <p:sldId id="321" r:id="rId12"/>
    <p:sldId id="263" r:id="rId13"/>
    <p:sldId id="264" r:id="rId14"/>
    <p:sldId id="318" r:id="rId15"/>
    <p:sldId id="270" r:id="rId16"/>
    <p:sldId id="284" r:id="rId17"/>
    <p:sldId id="283" r:id="rId18"/>
    <p:sldId id="309" r:id="rId19"/>
    <p:sldId id="310" r:id="rId20"/>
    <p:sldId id="311" r:id="rId21"/>
    <p:sldId id="333" r:id="rId22"/>
    <p:sldId id="325" r:id="rId23"/>
    <p:sldId id="334" r:id="rId24"/>
    <p:sldId id="337" r:id="rId25"/>
    <p:sldId id="338" r:id="rId26"/>
    <p:sldId id="339" r:id="rId2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3521"/>
        <p:guide pos="5280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1227C6-4D66-C84B-9F2F-91A3AF93196A}" type="doc">
      <dgm:prSet loTypeId="urn:microsoft.com/office/officeart/2005/8/layout/cycle6" loCatId="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D347BDF9-92FC-AE4D-BF09-DEF4BB4AB2A4}">
      <dgm:prSet phldrT="[Text]" custT="1"/>
      <dgm:spPr/>
      <dgm:t>
        <a:bodyPr/>
        <a:lstStyle/>
        <a:p>
          <a:r>
            <a:rPr lang="en-US" sz="1600" b="1" dirty="0" smtClean="0">
              <a:latin typeface="Arial Rounded MT Bold"/>
              <a:cs typeface="Arial Rounded MT Bold"/>
            </a:rPr>
            <a:t>E-Commerce</a:t>
          </a:r>
          <a:endParaRPr lang="en-US" sz="1600" b="1" dirty="0">
            <a:latin typeface="Arial Rounded MT Bold"/>
            <a:cs typeface="Arial Rounded MT Bold"/>
          </a:endParaRPr>
        </a:p>
      </dgm:t>
    </dgm:pt>
    <dgm:pt modelId="{77670324-7501-4340-846A-C57546E79277}" type="parTrans" cxnId="{38BBCDCE-526F-BE4B-984E-CB4B985AC45B}">
      <dgm:prSet/>
      <dgm:spPr/>
      <dgm:t>
        <a:bodyPr/>
        <a:lstStyle/>
        <a:p>
          <a:endParaRPr lang="en-US" sz="2400" b="1">
            <a:latin typeface="Arial Rounded MT Bold"/>
            <a:cs typeface="Arial Rounded MT Bold"/>
          </a:endParaRPr>
        </a:p>
      </dgm:t>
    </dgm:pt>
    <dgm:pt modelId="{77BC4B0D-E4BA-4F47-97F6-9BFA65122937}" type="sibTrans" cxnId="{38BBCDCE-526F-BE4B-984E-CB4B985AC45B}">
      <dgm:prSet/>
      <dgm:spPr/>
      <dgm:t>
        <a:bodyPr/>
        <a:lstStyle/>
        <a:p>
          <a:endParaRPr lang="en-US" sz="2400" b="1">
            <a:latin typeface="Arial Rounded MT Bold"/>
            <a:cs typeface="Arial Rounded MT Bold"/>
          </a:endParaRPr>
        </a:p>
      </dgm:t>
    </dgm:pt>
    <dgm:pt modelId="{486BF93C-76A4-6D43-A915-35AF54D4FD34}">
      <dgm:prSet phldrT="[Text]" custT="1"/>
      <dgm:spPr/>
      <dgm:t>
        <a:bodyPr/>
        <a:lstStyle/>
        <a:p>
          <a:r>
            <a:rPr lang="en-US" sz="1600" b="1" dirty="0" smtClean="0">
              <a:latin typeface="Arial Rounded MT Bold"/>
              <a:cs typeface="Arial Rounded MT Bold"/>
            </a:rPr>
            <a:t>E-Business</a:t>
          </a:r>
          <a:endParaRPr lang="en-US" sz="1600" b="1" dirty="0">
            <a:latin typeface="Arial Rounded MT Bold"/>
            <a:cs typeface="Arial Rounded MT Bold"/>
          </a:endParaRPr>
        </a:p>
      </dgm:t>
    </dgm:pt>
    <dgm:pt modelId="{B7A5EBDE-8C05-564C-A85C-03FB1E8A466D}" type="parTrans" cxnId="{84225E62-DB63-CE4C-B96E-9881B3C3ACC2}">
      <dgm:prSet/>
      <dgm:spPr/>
      <dgm:t>
        <a:bodyPr/>
        <a:lstStyle/>
        <a:p>
          <a:endParaRPr lang="en-US" sz="2400" b="1">
            <a:latin typeface="Arial Rounded MT Bold"/>
            <a:cs typeface="Arial Rounded MT Bold"/>
          </a:endParaRPr>
        </a:p>
      </dgm:t>
    </dgm:pt>
    <dgm:pt modelId="{8D1CBFD1-4281-6943-B73F-FD7C5DA06490}" type="sibTrans" cxnId="{84225E62-DB63-CE4C-B96E-9881B3C3ACC2}">
      <dgm:prSet/>
      <dgm:spPr/>
      <dgm:t>
        <a:bodyPr/>
        <a:lstStyle/>
        <a:p>
          <a:endParaRPr lang="en-US" sz="2400" b="1">
            <a:latin typeface="Arial Rounded MT Bold"/>
            <a:cs typeface="Arial Rounded MT Bold"/>
          </a:endParaRPr>
        </a:p>
      </dgm:t>
    </dgm:pt>
    <dgm:pt modelId="{18169993-FBED-4B42-89EC-5EFBEA4D5D63}">
      <dgm:prSet phldrT="[Text]" custT="1"/>
      <dgm:spPr/>
      <dgm:t>
        <a:bodyPr/>
        <a:lstStyle/>
        <a:p>
          <a:r>
            <a:rPr lang="en-US" sz="1100" b="1" dirty="0" err="1" smtClean="0">
              <a:latin typeface="Arial Rounded MT Bold"/>
              <a:cs typeface="Arial Rounded MT Bold"/>
            </a:rPr>
            <a:t>Telecomunicaciones</a:t>
          </a:r>
          <a:endParaRPr lang="en-US" sz="1100" b="1" dirty="0">
            <a:latin typeface="Arial Rounded MT Bold"/>
            <a:cs typeface="Arial Rounded MT Bold"/>
          </a:endParaRPr>
        </a:p>
      </dgm:t>
    </dgm:pt>
    <dgm:pt modelId="{65382181-821C-3B40-BAB2-3CA5336E61B0}" type="parTrans" cxnId="{65E16B34-4E2F-9245-8D55-E8615EAAED93}">
      <dgm:prSet/>
      <dgm:spPr/>
      <dgm:t>
        <a:bodyPr/>
        <a:lstStyle/>
        <a:p>
          <a:endParaRPr lang="en-US" sz="2400" b="1">
            <a:latin typeface="Arial Rounded MT Bold"/>
            <a:cs typeface="Arial Rounded MT Bold"/>
          </a:endParaRPr>
        </a:p>
      </dgm:t>
    </dgm:pt>
    <dgm:pt modelId="{D6C6F148-0F2C-3E46-A942-87600FA03628}" type="sibTrans" cxnId="{65E16B34-4E2F-9245-8D55-E8615EAAED93}">
      <dgm:prSet/>
      <dgm:spPr/>
      <dgm:t>
        <a:bodyPr/>
        <a:lstStyle/>
        <a:p>
          <a:endParaRPr lang="en-US" sz="2400" b="1">
            <a:latin typeface="Arial Rounded MT Bold"/>
            <a:cs typeface="Arial Rounded MT Bold"/>
          </a:endParaRPr>
        </a:p>
      </dgm:t>
    </dgm:pt>
    <dgm:pt modelId="{C5677809-67CC-4441-83EE-7D506B085003}">
      <dgm:prSet phldrT="[Text]" custT="1"/>
      <dgm:spPr/>
      <dgm:t>
        <a:bodyPr/>
        <a:lstStyle/>
        <a:p>
          <a:r>
            <a:rPr lang="en-US" sz="1600" b="1" dirty="0" smtClean="0">
              <a:latin typeface="Arial Rounded MT Bold"/>
              <a:cs typeface="Arial Rounded MT Bold"/>
            </a:rPr>
            <a:t>Firma Digital</a:t>
          </a:r>
          <a:endParaRPr lang="en-US" sz="1600" b="1" dirty="0">
            <a:latin typeface="Arial Rounded MT Bold"/>
            <a:cs typeface="Arial Rounded MT Bold"/>
          </a:endParaRPr>
        </a:p>
      </dgm:t>
    </dgm:pt>
    <dgm:pt modelId="{CB8F6EDE-3E2C-4340-8720-3D13F4F1C0B0}" type="parTrans" cxnId="{04729EB2-19F0-9F45-9731-1F86B77A2A4B}">
      <dgm:prSet/>
      <dgm:spPr/>
      <dgm:t>
        <a:bodyPr/>
        <a:lstStyle/>
        <a:p>
          <a:endParaRPr lang="en-US" sz="2400" b="1">
            <a:latin typeface="Arial Rounded MT Bold"/>
            <a:cs typeface="Arial Rounded MT Bold"/>
          </a:endParaRPr>
        </a:p>
      </dgm:t>
    </dgm:pt>
    <dgm:pt modelId="{75F43F20-C122-514C-BCC1-61BA1D4BC546}" type="sibTrans" cxnId="{04729EB2-19F0-9F45-9731-1F86B77A2A4B}">
      <dgm:prSet/>
      <dgm:spPr/>
      <dgm:t>
        <a:bodyPr/>
        <a:lstStyle/>
        <a:p>
          <a:endParaRPr lang="en-US" sz="2400" b="1">
            <a:latin typeface="Arial Rounded MT Bold"/>
            <a:cs typeface="Arial Rounded MT Bold"/>
          </a:endParaRPr>
        </a:p>
      </dgm:t>
    </dgm:pt>
    <dgm:pt modelId="{4A1D1C14-4965-E542-AFEF-40505DBAAAE7}">
      <dgm:prSet phldrT="[Text]" custT="1"/>
      <dgm:spPr/>
      <dgm:t>
        <a:bodyPr/>
        <a:lstStyle/>
        <a:p>
          <a:r>
            <a:rPr lang="en-US" sz="1600" b="1" dirty="0" err="1" smtClean="0">
              <a:latin typeface="Arial Rounded MT Bold"/>
              <a:cs typeface="Arial Rounded MT Bold"/>
            </a:rPr>
            <a:t>Nube</a:t>
          </a:r>
          <a:endParaRPr lang="en-US" sz="1600" b="1" dirty="0">
            <a:latin typeface="Arial Rounded MT Bold"/>
            <a:cs typeface="Arial Rounded MT Bold"/>
          </a:endParaRPr>
        </a:p>
      </dgm:t>
    </dgm:pt>
    <dgm:pt modelId="{A1D6973C-E883-A745-9106-84B391456309}" type="parTrans" cxnId="{2684D4C3-FE27-4147-B68A-61A3EB3B6285}">
      <dgm:prSet/>
      <dgm:spPr/>
      <dgm:t>
        <a:bodyPr/>
        <a:lstStyle/>
        <a:p>
          <a:endParaRPr lang="en-US" sz="2400" b="1">
            <a:latin typeface="Arial Rounded MT Bold"/>
            <a:cs typeface="Arial Rounded MT Bold"/>
          </a:endParaRPr>
        </a:p>
      </dgm:t>
    </dgm:pt>
    <dgm:pt modelId="{651E1393-F5D3-0948-A175-379308A67970}" type="sibTrans" cxnId="{2684D4C3-FE27-4147-B68A-61A3EB3B6285}">
      <dgm:prSet/>
      <dgm:spPr/>
      <dgm:t>
        <a:bodyPr/>
        <a:lstStyle/>
        <a:p>
          <a:endParaRPr lang="en-US" sz="2400" b="1">
            <a:latin typeface="Arial Rounded MT Bold"/>
            <a:cs typeface="Arial Rounded MT Bold"/>
          </a:endParaRPr>
        </a:p>
      </dgm:t>
    </dgm:pt>
    <dgm:pt modelId="{8240C66C-51A0-684F-A15C-B05B5EF094F0}" type="pres">
      <dgm:prSet presAssocID="{B61227C6-4D66-C84B-9F2F-91A3AF93196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21AE26-231B-0949-AC20-DF9ABF90ADBE}" type="pres">
      <dgm:prSet presAssocID="{D347BDF9-92FC-AE4D-BF09-DEF4BB4AB2A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8291F-8C5C-D74E-BA5B-C5FEF3D19156}" type="pres">
      <dgm:prSet presAssocID="{D347BDF9-92FC-AE4D-BF09-DEF4BB4AB2A4}" presName="spNode" presStyleCnt="0"/>
      <dgm:spPr/>
    </dgm:pt>
    <dgm:pt modelId="{1393F870-9EAD-B54A-B1BF-4A5547EFC5EE}" type="pres">
      <dgm:prSet presAssocID="{77BC4B0D-E4BA-4F47-97F6-9BFA65122937}" presName="sibTrans" presStyleLbl="sibTrans1D1" presStyleIdx="0" presStyleCnt="5"/>
      <dgm:spPr/>
      <dgm:t>
        <a:bodyPr/>
        <a:lstStyle/>
        <a:p>
          <a:endParaRPr lang="en-US"/>
        </a:p>
      </dgm:t>
    </dgm:pt>
    <dgm:pt modelId="{F5BC71AD-C774-8046-8B0E-D8A606B0715F}" type="pres">
      <dgm:prSet presAssocID="{486BF93C-76A4-6D43-A915-35AF54D4FD3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39D2DD-0129-6141-8144-CE5ED2DBFE86}" type="pres">
      <dgm:prSet presAssocID="{486BF93C-76A4-6D43-A915-35AF54D4FD34}" presName="spNode" presStyleCnt="0"/>
      <dgm:spPr/>
    </dgm:pt>
    <dgm:pt modelId="{EC981EF5-1770-714A-BA69-7FE4E051F642}" type="pres">
      <dgm:prSet presAssocID="{8D1CBFD1-4281-6943-B73F-FD7C5DA06490}" presName="sibTrans" presStyleLbl="sibTrans1D1" presStyleIdx="1" presStyleCnt="5"/>
      <dgm:spPr/>
      <dgm:t>
        <a:bodyPr/>
        <a:lstStyle/>
        <a:p>
          <a:endParaRPr lang="en-US"/>
        </a:p>
      </dgm:t>
    </dgm:pt>
    <dgm:pt modelId="{3E437F49-1D00-3E4A-974E-35A83F79CA3D}" type="pres">
      <dgm:prSet presAssocID="{18169993-FBED-4B42-89EC-5EFBEA4D5D6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E3B79-DB34-834A-ACD7-5B3B9F3400DE}" type="pres">
      <dgm:prSet presAssocID="{18169993-FBED-4B42-89EC-5EFBEA4D5D63}" presName="spNode" presStyleCnt="0"/>
      <dgm:spPr/>
    </dgm:pt>
    <dgm:pt modelId="{583090BE-053A-E643-8590-59161EA36903}" type="pres">
      <dgm:prSet presAssocID="{D6C6F148-0F2C-3E46-A942-87600FA03628}" presName="sibTrans" presStyleLbl="sibTrans1D1" presStyleIdx="2" presStyleCnt="5"/>
      <dgm:spPr/>
      <dgm:t>
        <a:bodyPr/>
        <a:lstStyle/>
        <a:p>
          <a:endParaRPr lang="en-US"/>
        </a:p>
      </dgm:t>
    </dgm:pt>
    <dgm:pt modelId="{B1169D2A-3CEF-3C48-8C29-A12C863B1AC0}" type="pres">
      <dgm:prSet presAssocID="{C5677809-67CC-4441-83EE-7D506B08500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04C84-D4FD-2649-8186-91DD1FF1978D}" type="pres">
      <dgm:prSet presAssocID="{C5677809-67CC-4441-83EE-7D506B085003}" presName="spNode" presStyleCnt="0"/>
      <dgm:spPr/>
    </dgm:pt>
    <dgm:pt modelId="{EB20B1A3-C04C-1D49-8E98-1EBFC1067499}" type="pres">
      <dgm:prSet presAssocID="{75F43F20-C122-514C-BCC1-61BA1D4BC546}" presName="sibTrans" presStyleLbl="sibTrans1D1" presStyleIdx="3" presStyleCnt="5"/>
      <dgm:spPr/>
      <dgm:t>
        <a:bodyPr/>
        <a:lstStyle/>
        <a:p>
          <a:endParaRPr lang="en-US"/>
        </a:p>
      </dgm:t>
    </dgm:pt>
    <dgm:pt modelId="{D64CEA03-FCD3-DC48-B98B-4F4C1F64101C}" type="pres">
      <dgm:prSet presAssocID="{4A1D1C14-4965-E542-AFEF-40505DBAAAE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281235-EC08-5340-A33C-CA503FE5B723}" type="pres">
      <dgm:prSet presAssocID="{4A1D1C14-4965-E542-AFEF-40505DBAAAE7}" presName="spNode" presStyleCnt="0"/>
      <dgm:spPr/>
    </dgm:pt>
    <dgm:pt modelId="{C0EFD3E9-5539-AF49-9DFF-CDD29B1DABEF}" type="pres">
      <dgm:prSet presAssocID="{651E1393-F5D3-0948-A175-379308A67970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2684D4C3-FE27-4147-B68A-61A3EB3B6285}" srcId="{B61227C6-4D66-C84B-9F2F-91A3AF93196A}" destId="{4A1D1C14-4965-E542-AFEF-40505DBAAAE7}" srcOrd="4" destOrd="0" parTransId="{A1D6973C-E883-A745-9106-84B391456309}" sibTransId="{651E1393-F5D3-0948-A175-379308A67970}"/>
    <dgm:cxn modelId="{B78223D7-7F93-F741-813F-C76D55A71124}" type="presOf" srcId="{77BC4B0D-E4BA-4F47-97F6-9BFA65122937}" destId="{1393F870-9EAD-B54A-B1BF-4A5547EFC5EE}" srcOrd="0" destOrd="0" presId="urn:microsoft.com/office/officeart/2005/8/layout/cycle6"/>
    <dgm:cxn modelId="{461DFC73-8CAA-FA4E-993B-B5B3D40BC4EC}" type="presOf" srcId="{D347BDF9-92FC-AE4D-BF09-DEF4BB4AB2A4}" destId="{A321AE26-231B-0949-AC20-DF9ABF90ADBE}" srcOrd="0" destOrd="0" presId="urn:microsoft.com/office/officeart/2005/8/layout/cycle6"/>
    <dgm:cxn modelId="{1735CACB-6AD4-D84D-B6EA-39572199EE64}" type="presOf" srcId="{B61227C6-4D66-C84B-9F2F-91A3AF93196A}" destId="{8240C66C-51A0-684F-A15C-B05B5EF094F0}" srcOrd="0" destOrd="0" presId="urn:microsoft.com/office/officeart/2005/8/layout/cycle6"/>
    <dgm:cxn modelId="{5C66004A-6406-E543-B9F8-4CD19218763B}" type="presOf" srcId="{75F43F20-C122-514C-BCC1-61BA1D4BC546}" destId="{EB20B1A3-C04C-1D49-8E98-1EBFC1067499}" srcOrd="0" destOrd="0" presId="urn:microsoft.com/office/officeart/2005/8/layout/cycle6"/>
    <dgm:cxn modelId="{C3420FEC-0267-AF41-A547-CB1D39D6B3E2}" type="presOf" srcId="{651E1393-F5D3-0948-A175-379308A67970}" destId="{C0EFD3E9-5539-AF49-9DFF-CDD29B1DABEF}" srcOrd="0" destOrd="0" presId="urn:microsoft.com/office/officeart/2005/8/layout/cycle6"/>
    <dgm:cxn modelId="{04729EB2-19F0-9F45-9731-1F86B77A2A4B}" srcId="{B61227C6-4D66-C84B-9F2F-91A3AF93196A}" destId="{C5677809-67CC-4441-83EE-7D506B085003}" srcOrd="3" destOrd="0" parTransId="{CB8F6EDE-3E2C-4340-8720-3D13F4F1C0B0}" sibTransId="{75F43F20-C122-514C-BCC1-61BA1D4BC546}"/>
    <dgm:cxn modelId="{65E16B34-4E2F-9245-8D55-E8615EAAED93}" srcId="{B61227C6-4D66-C84B-9F2F-91A3AF93196A}" destId="{18169993-FBED-4B42-89EC-5EFBEA4D5D63}" srcOrd="2" destOrd="0" parTransId="{65382181-821C-3B40-BAB2-3CA5336E61B0}" sibTransId="{D6C6F148-0F2C-3E46-A942-87600FA03628}"/>
    <dgm:cxn modelId="{4CE893AD-F4CE-4746-9432-F9ED63115F4F}" type="presOf" srcId="{18169993-FBED-4B42-89EC-5EFBEA4D5D63}" destId="{3E437F49-1D00-3E4A-974E-35A83F79CA3D}" srcOrd="0" destOrd="0" presId="urn:microsoft.com/office/officeart/2005/8/layout/cycle6"/>
    <dgm:cxn modelId="{84225E62-DB63-CE4C-B96E-9881B3C3ACC2}" srcId="{B61227C6-4D66-C84B-9F2F-91A3AF93196A}" destId="{486BF93C-76A4-6D43-A915-35AF54D4FD34}" srcOrd="1" destOrd="0" parTransId="{B7A5EBDE-8C05-564C-A85C-03FB1E8A466D}" sibTransId="{8D1CBFD1-4281-6943-B73F-FD7C5DA06490}"/>
    <dgm:cxn modelId="{5BA8F70C-A0F4-B749-9E2E-3B1E25D71698}" type="presOf" srcId="{4A1D1C14-4965-E542-AFEF-40505DBAAAE7}" destId="{D64CEA03-FCD3-DC48-B98B-4F4C1F64101C}" srcOrd="0" destOrd="0" presId="urn:microsoft.com/office/officeart/2005/8/layout/cycle6"/>
    <dgm:cxn modelId="{456836A8-1C15-684E-8ED1-68860ADD580B}" type="presOf" srcId="{C5677809-67CC-4441-83EE-7D506B085003}" destId="{B1169D2A-3CEF-3C48-8C29-A12C863B1AC0}" srcOrd="0" destOrd="0" presId="urn:microsoft.com/office/officeart/2005/8/layout/cycle6"/>
    <dgm:cxn modelId="{F04DB1D8-01E6-CB49-BF66-A688CA169BB6}" type="presOf" srcId="{8D1CBFD1-4281-6943-B73F-FD7C5DA06490}" destId="{EC981EF5-1770-714A-BA69-7FE4E051F642}" srcOrd="0" destOrd="0" presId="urn:microsoft.com/office/officeart/2005/8/layout/cycle6"/>
    <dgm:cxn modelId="{E0E499D1-D98C-0A46-AD23-DEE1204DB7D9}" type="presOf" srcId="{486BF93C-76A4-6D43-A915-35AF54D4FD34}" destId="{F5BC71AD-C774-8046-8B0E-D8A606B0715F}" srcOrd="0" destOrd="0" presId="urn:microsoft.com/office/officeart/2005/8/layout/cycle6"/>
    <dgm:cxn modelId="{085D53C3-F5BD-E942-86AF-4AFACC41AF9B}" type="presOf" srcId="{D6C6F148-0F2C-3E46-A942-87600FA03628}" destId="{583090BE-053A-E643-8590-59161EA36903}" srcOrd="0" destOrd="0" presId="urn:microsoft.com/office/officeart/2005/8/layout/cycle6"/>
    <dgm:cxn modelId="{38BBCDCE-526F-BE4B-984E-CB4B985AC45B}" srcId="{B61227C6-4D66-C84B-9F2F-91A3AF93196A}" destId="{D347BDF9-92FC-AE4D-BF09-DEF4BB4AB2A4}" srcOrd="0" destOrd="0" parTransId="{77670324-7501-4340-846A-C57546E79277}" sibTransId="{77BC4B0D-E4BA-4F47-97F6-9BFA65122937}"/>
    <dgm:cxn modelId="{F049E958-46FE-8E46-95F6-22EE06A87BD9}" type="presParOf" srcId="{8240C66C-51A0-684F-A15C-B05B5EF094F0}" destId="{A321AE26-231B-0949-AC20-DF9ABF90ADBE}" srcOrd="0" destOrd="0" presId="urn:microsoft.com/office/officeart/2005/8/layout/cycle6"/>
    <dgm:cxn modelId="{ECDF3E9D-9CF5-FD4D-AD1C-AE8AD43D1EC5}" type="presParOf" srcId="{8240C66C-51A0-684F-A15C-B05B5EF094F0}" destId="{30F8291F-8C5C-D74E-BA5B-C5FEF3D19156}" srcOrd="1" destOrd="0" presId="urn:microsoft.com/office/officeart/2005/8/layout/cycle6"/>
    <dgm:cxn modelId="{ECB24308-6463-5E47-A685-E554DF7A5AF8}" type="presParOf" srcId="{8240C66C-51A0-684F-A15C-B05B5EF094F0}" destId="{1393F870-9EAD-B54A-B1BF-4A5547EFC5EE}" srcOrd="2" destOrd="0" presId="urn:microsoft.com/office/officeart/2005/8/layout/cycle6"/>
    <dgm:cxn modelId="{22A7FE88-B32F-9346-88A4-0CB090E2E3A3}" type="presParOf" srcId="{8240C66C-51A0-684F-A15C-B05B5EF094F0}" destId="{F5BC71AD-C774-8046-8B0E-D8A606B0715F}" srcOrd="3" destOrd="0" presId="urn:microsoft.com/office/officeart/2005/8/layout/cycle6"/>
    <dgm:cxn modelId="{075CC83D-3451-B543-8B6A-5A84A94C6458}" type="presParOf" srcId="{8240C66C-51A0-684F-A15C-B05B5EF094F0}" destId="{1939D2DD-0129-6141-8144-CE5ED2DBFE86}" srcOrd="4" destOrd="0" presId="urn:microsoft.com/office/officeart/2005/8/layout/cycle6"/>
    <dgm:cxn modelId="{1C44820D-8E14-FE48-B299-EAF03C1169ED}" type="presParOf" srcId="{8240C66C-51A0-684F-A15C-B05B5EF094F0}" destId="{EC981EF5-1770-714A-BA69-7FE4E051F642}" srcOrd="5" destOrd="0" presId="urn:microsoft.com/office/officeart/2005/8/layout/cycle6"/>
    <dgm:cxn modelId="{00BAF432-056E-2243-9E3D-7D3B3CB83A45}" type="presParOf" srcId="{8240C66C-51A0-684F-A15C-B05B5EF094F0}" destId="{3E437F49-1D00-3E4A-974E-35A83F79CA3D}" srcOrd="6" destOrd="0" presId="urn:microsoft.com/office/officeart/2005/8/layout/cycle6"/>
    <dgm:cxn modelId="{BA8191A6-6A1E-8E45-BB0F-5BF4B744EB0D}" type="presParOf" srcId="{8240C66C-51A0-684F-A15C-B05B5EF094F0}" destId="{BBCE3B79-DB34-834A-ACD7-5B3B9F3400DE}" srcOrd="7" destOrd="0" presId="urn:microsoft.com/office/officeart/2005/8/layout/cycle6"/>
    <dgm:cxn modelId="{FD115391-C788-1E40-A9CB-896BA27E0AEC}" type="presParOf" srcId="{8240C66C-51A0-684F-A15C-B05B5EF094F0}" destId="{583090BE-053A-E643-8590-59161EA36903}" srcOrd="8" destOrd="0" presId="urn:microsoft.com/office/officeart/2005/8/layout/cycle6"/>
    <dgm:cxn modelId="{95524C44-2503-A048-BDA7-22558E6C95D1}" type="presParOf" srcId="{8240C66C-51A0-684F-A15C-B05B5EF094F0}" destId="{B1169D2A-3CEF-3C48-8C29-A12C863B1AC0}" srcOrd="9" destOrd="0" presId="urn:microsoft.com/office/officeart/2005/8/layout/cycle6"/>
    <dgm:cxn modelId="{88B56B4D-EE5D-4B46-AA78-160BAA7B951E}" type="presParOf" srcId="{8240C66C-51A0-684F-A15C-B05B5EF094F0}" destId="{EA904C84-D4FD-2649-8186-91DD1FF1978D}" srcOrd="10" destOrd="0" presId="urn:microsoft.com/office/officeart/2005/8/layout/cycle6"/>
    <dgm:cxn modelId="{411D43C8-5662-2F4F-B9F9-F5558A8B94DD}" type="presParOf" srcId="{8240C66C-51A0-684F-A15C-B05B5EF094F0}" destId="{EB20B1A3-C04C-1D49-8E98-1EBFC1067499}" srcOrd="11" destOrd="0" presId="urn:microsoft.com/office/officeart/2005/8/layout/cycle6"/>
    <dgm:cxn modelId="{A7F1294B-4B80-D443-964F-83F9FF203636}" type="presParOf" srcId="{8240C66C-51A0-684F-A15C-B05B5EF094F0}" destId="{D64CEA03-FCD3-DC48-B98B-4F4C1F64101C}" srcOrd="12" destOrd="0" presId="urn:microsoft.com/office/officeart/2005/8/layout/cycle6"/>
    <dgm:cxn modelId="{72D4AF17-DE22-4E4B-8268-D3E52B0A1B3F}" type="presParOf" srcId="{8240C66C-51A0-684F-A15C-B05B5EF094F0}" destId="{D3281235-EC08-5340-A33C-CA503FE5B723}" srcOrd="13" destOrd="0" presId="urn:microsoft.com/office/officeart/2005/8/layout/cycle6"/>
    <dgm:cxn modelId="{A17C6DB3-40C2-EB4D-ACE5-94263973FBDE}" type="presParOf" srcId="{8240C66C-51A0-684F-A15C-B05B5EF094F0}" destId="{C0EFD3E9-5539-AF49-9DFF-CDD29B1DABEF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1AE26-231B-0949-AC20-DF9ABF90ADBE}">
      <dsp:nvSpPr>
        <dsp:cNvPr id="0" name=""/>
        <dsp:cNvSpPr/>
      </dsp:nvSpPr>
      <dsp:spPr>
        <a:xfrm>
          <a:off x="3537516" y="1797"/>
          <a:ext cx="1637935" cy="106465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rial Rounded MT Bold"/>
              <a:cs typeface="Arial Rounded MT Bold"/>
            </a:rPr>
            <a:t>E-Commerce</a:t>
          </a:r>
          <a:endParaRPr lang="en-US" sz="1600" b="1" kern="1200" dirty="0">
            <a:latin typeface="Arial Rounded MT Bold"/>
            <a:cs typeface="Arial Rounded MT Bold"/>
          </a:endParaRPr>
        </a:p>
      </dsp:txBody>
      <dsp:txXfrm>
        <a:off x="3589488" y="53769"/>
        <a:ext cx="1533991" cy="960714"/>
      </dsp:txXfrm>
    </dsp:sp>
    <dsp:sp modelId="{1393F870-9EAD-B54A-B1BF-4A5547EFC5EE}">
      <dsp:nvSpPr>
        <dsp:cNvPr id="0" name=""/>
        <dsp:cNvSpPr/>
      </dsp:nvSpPr>
      <dsp:spPr>
        <a:xfrm>
          <a:off x="2230558" y="534126"/>
          <a:ext cx="4251851" cy="4251851"/>
        </a:xfrm>
        <a:custGeom>
          <a:avLst/>
          <a:gdLst/>
          <a:ahLst/>
          <a:cxnLst/>
          <a:rect l="0" t="0" r="0" b="0"/>
          <a:pathLst>
            <a:path>
              <a:moveTo>
                <a:pt x="2956131" y="168805"/>
              </a:moveTo>
              <a:arcTo wR="2125925" hR="2125925" stAng="17579192" swAng="1960169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BC71AD-C774-8046-8B0E-D8A606B0715F}">
      <dsp:nvSpPr>
        <dsp:cNvPr id="0" name=""/>
        <dsp:cNvSpPr/>
      </dsp:nvSpPr>
      <dsp:spPr>
        <a:xfrm>
          <a:off x="5559391" y="1470776"/>
          <a:ext cx="1637935" cy="106465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rial Rounded MT Bold"/>
              <a:cs typeface="Arial Rounded MT Bold"/>
            </a:rPr>
            <a:t>E-Business</a:t>
          </a:r>
          <a:endParaRPr lang="en-US" sz="1600" b="1" kern="1200" dirty="0">
            <a:latin typeface="Arial Rounded MT Bold"/>
            <a:cs typeface="Arial Rounded MT Bold"/>
          </a:endParaRPr>
        </a:p>
      </dsp:txBody>
      <dsp:txXfrm>
        <a:off x="5611363" y="1522748"/>
        <a:ext cx="1533991" cy="960714"/>
      </dsp:txXfrm>
    </dsp:sp>
    <dsp:sp modelId="{EC981EF5-1770-714A-BA69-7FE4E051F642}">
      <dsp:nvSpPr>
        <dsp:cNvPr id="0" name=""/>
        <dsp:cNvSpPr/>
      </dsp:nvSpPr>
      <dsp:spPr>
        <a:xfrm>
          <a:off x="2230558" y="534126"/>
          <a:ext cx="4251851" cy="4251851"/>
        </a:xfrm>
        <a:custGeom>
          <a:avLst/>
          <a:gdLst/>
          <a:ahLst/>
          <a:cxnLst/>
          <a:rect l="0" t="0" r="0" b="0"/>
          <a:pathLst>
            <a:path>
              <a:moveTo>
                <a:pt x="4248950" y="2014891"/>
              </a:moveTo>
              <a:arcTo wR="2125925" hR="2125925" stAng="21420368" swAng="2195251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437F49-1D00-3E4A-974E-35A83F79CA3D}">
      <dsp:nvSpPr>
        <dsp:cNvPr id="0" name=""/>
        <dsp:cNvSpPr/>
      </dsp:nvSpPr>
      <dsp:spPr>
        <a:xfrm>
          <a:off x="4787103" y="3847633"/>
          <a:ext cx="1637935" cy="106465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>
              <a:latin typeface="Arial Rounded MT Bold"/>
              <a:cs typeface="Arial Rounded MT Bold"/>
            </a:rPr>
            <a:t>Telecomunicaciones</a:t>
          </a:r>
          <a:endParaRPr lang="en-US" sz="1100" b="1" kern="1200" dirty="0">
            <a:latin typeface="Arial Rounded MT Bold"/>
            <a:cs typeface="Arial Rounded MT Bold"/>
          </a:endParaRPr>
        </a:p>
      </dsp:txBody>
      <dsp:txXfrm>
        <a:off x="4839075" y="3899605"/>
        <a:ext cx="1533991" cy="960714"/>
      </dsp:txXfrm>
    </dsp:sp>
    <dsp:sp modelId="{583090BE-053A-E643-8590-59161EA36903}">
      <dsp:nvSpPr>
        <dsp:cNvPr id="0" name=""/>
        <dsp:cNvSpPr/>
      </dsp:nvSpPr>
      <dsp:spPr>
        <a:xfrm>
          <a:off x="2230558" y="534126"/>
          <a:ext cx="4251851" cy="4251851"/>
        </a:xfrm>
        <a:custGeom>
          <a:avLst/>
          <a:gdLst/>
          <a:ahLst/>
          <a:cxnLst/>
          <a:rect l="0" t="0" r="0" b="0"/>
          <a:pathLst>
            <a:path>
              <a:moveTo>
                <a:pt x="2548108" y="4209510"/>
              </a:moveTo>
              <a:arcTo wR="2125925" hR="2125925" stAng="4712737" swAng="1374526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169D2A-3CEF-3C48-8C29-A12C863B1AC0}">
      <dsp:nvSpPr>
        <dsp:cNvPr id="0" name=""/>
        <dsp:cNvSpPr/>
      </dsp:nvSpPr>
      <dsp:spPr>
        <a:xfrm>
          <a:off x="2287928" y="3847633"/>
          <a:ext cx="1637935" cy="106465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rial Rounded MT Bold"/>
              <a:cs typeface="Arial Rounded MT Bold"/>
            </a:rPr>
            <a:t>Firma Digital</a:t>
          </a:r>
          <a:endParaRPr lang="en-US" sz="1600" b="1" kern="1200" dirty="0">
            <a:latin typeface="Arial Rounded MT Bold"/>
            <a:cs typeface="Arial Rounded MT Bold"/>
          </a:endParaRPr>
        </a:p>
      </dsp:txBody>
      <dsp:txXfrm>
        <a:off x="2339900" y="3899605"/>
        <a:ext cx="1533991" cy="960714"/>
      </dsp:txXfrm>
    </dsp:sp>
    <dsp:sp modelId="{EB20B1A3-C04C-1D49-8E98-1EBFC1067499}">
      <dsp:nvSpPr>
        <dsp:cNvPr id="0" name=""/>
        <dsp:cNvSpPr/>
      </dsp:nvSpPr>
      <dsp:spPr>
        <a:xfrm>
          <a:off x="2230558" y="534126"/>
          <a:ext cx="4251851" cy="4251851"/>
        </a:xfrm>
        <a:custGeom>
          <a:avLst/>
          <a:gdLst/>
          <a:ahLst/>
          <a:cxnLst/>
          <a:rect l="0" t="0" r="0" b="0"/>
          <a:pathLst>
            <a:path>
              <a:moveTo>
                <a:pt x="355066" y="3302199"/>
              </a:moveTo>
              <a:arcTo wR="2125925" hR="2125925" stAng="8784381" swAng="2195251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4CEA03-FCD3-DC48-B98B-4F4C1F64101C}">
      <dsp:nvSpPr>
        <dsp:cNvPr id="0" name=""/>
        <dsp:cNvSpPr/>
      </dsp:nvSpPr>
      <dsp:spPr>
        <a:xfrm>
          <a:off x="1515640" y="1470776"/>
          <a:ext cx="1637935" cy="106465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>
              <a:latin typeface="Arial Rounded MT Bold"/>
              <a:cs typeface="Arial Rounded MT Bold"/>
            </a:rPr>
            <a:t>Nube</a:t>
          </a:r>
          <a:endParaRPr lang="en-US" sz="1600" b="1" kern="1200" dirty="0">
            <a:latin typeface="Arial Rounded MT Bold"/>
            <a:cs typeface="Arial Rounded MT Bold"/>
          </a:endParaRPr>
        </a:p>
      </dsp:txBody>
      <dsp:txXfrm>
        <a:off x="1567612" y="1522748"/>
        <a:ext cx="1533991" cy="960714"/>
      </dsp:txXfrm>
    </dsp:sp>
    <dsp:sp modelId="{C0EFD3E9-5539-AF49-9DFF-CDD29B1DABEF}">
      <dsp:nvSpPr>
        <dsp:cNvPr id="0" name=""/>
        <dsp:cNvSpPr/>
      </dsp:nvSpPr>
      <dsp:spPr>
        <a:xfrm>
          <a:off x="2230558" y="534126"/>
          <a:ext cx="4251851" cy="4251851"/>
        </a:xfrm>
        <a:custGeom>
          <a:avLst/>
          <a:gdLst/>
          <a:ahLst/>
          <a:cxnLst/>
          <a:rect l="0" t="0" r="0" b="0"/>
          <a:pathLst>
            <a:path>
              <a:moveTo>
                <a:pt x="370622" y="926563"/>
              </a:moveTo>
              <a:arcTo wR="2125925" hR="2125925" stAng="12860639" swAng="1960169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90D04318-55C2-844B-BC68-5A3A63DBC57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542298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538EC51C-ED39-374D-BA16-336F3413274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080119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331E2C9-BECE-8D4B-8004-C151FCF79C63}" type="slidenum">
              <a:rPr lang="es-ES" sz="1200"/>
              <a:pPr eaLnBrk="1" hangingPunct="1"/>
              <a:t>5</a:t>
            </a:fld>
            <a:endParaRPr lang="es-ES" sz="1200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s-ES_tradnl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98EA41F-47EE-3C4B-9C7B-A74F1FCEC38E}" type="slidenum">
              <a:rPr lang="es-ES" sz="1200"/>
              <a:pPr eaLnBrk="1" hangingPunct="1"/>
              <a:t>6</a:t>
            </a:fld>
            <a:endParaRPr lang="es-ES" sz="120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s-ES_tradnl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A56B116-8035-5842-B2B5-AAE0B673272A}" type="slidenum">
              <a:rPr lang="es-ES" sz="1200"/>
              <a:pPr eaLnBrk="1" hangingPunct="1"/>
              <a:t>7</a:t>
            </a:fld>
            <a:endParaRPr lang="es-ES" sz="120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s-ES_tradnl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B194FF6-4662-9945-9A00-769CAD629CB4}" type="slidenum">
              <a:rPr lang="es-ES" sz="1200"/>
              <a:pPr eaLnBrk="1" hangingPunct="1"/>
              <a:t>9</a:t>
            </a:fld>
            <a:endParaRPr lang="es-ES" sz="1200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s-ES_tradnl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4DC7F2A-8F0F-2448-A0F1-1FDE9C2588D4}" type="slidenum">
              <a:rPr lang="es-ES" sz="1200"/>
              <a:pPr eaLnBrk="1" hangingPunct="1"/>
              <a:t>10</a:t>
            </a:fld>
            <a:endParaRPr lang="es-E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s-ES_tradnl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C9CA372-C7C2-3343-8008-143DEBA4A8FF}" type="slidenum">
              <a:rPr lang="es-ES" sz="1200"/>
              <a:pPr eaLnBrk="1" hangingPunct="1"/>
              <a:t>12</a:t>
            </a:fld>
            <a:endParaRPr lang="es-ES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s-ES_tradnl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F625B7A-803C-9740-9A92-AF43465CCC9E}" type="slidenum">
              <a:rPr lang="es-ES" sz="1200"/>
              <a:pPr eaLnBrk="1" hangingPunct="1"/>
              <a:t>13</a:t>
            </a:fld>
            <a:endParaRPr lang="es-ES" sz="12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s-ES_tradnl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32ACB75-A00A-C847-815F-E9E1BEEE70A3}" type="slidenum">
              <a:rPr lang="es-ES" sz="1200"/>
              <a:pPr eaLnBrk="1" hangingPunct="1"/>
              <a:t>17</a:t>
            </a:fld>
            <a:endParaRPr lang="es-ES" sz="120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69632" tIns="34816" rIns="69632" bIns="34816"/>
          <a:lstStyle/>
          <a:p>
            <a:pPr eaLnBrk="1" hangingPunct="1"/>
            <a:endParaRPr lang="es-ES_tradnl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8EC51C-ED39-374D-BA16-336F34132740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17795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656987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86747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039268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ítulo y diagrama u 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SmartArt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s-ES_tradnl" noProof="0" smtClean="0"/>
          </a:p>
        </p:txBody>
      </p:sp>
    </p:spTree>
    <p:extLst>
      <p:ext uri="{BB962C8B-B14F-4D97-AF65-F5344CB8AC3E}">
        <p14:creationId xmlns:p14="http://schemas.microsoft.com/office/powerpoint/2010/main" xmlns="" val="167238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82054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xmlns="" val="4598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406953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95989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52832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560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xmlns="" val="317756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xmlns="" val="127114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221156" y="29478"/>
            <a:ext cx="1947044" cy="8171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499" y="0"/>
            <a:ext cx="926084" cy="908720"/>
          </a:xfrm>
          <a:prstGeom prst="rect">
            <a:avLst/>
          </a:prstGeom>
        </p:spPr>
      </p:pic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0" y="6583363"/>
            <a:ext cx="9144000" cy="266700"/>
          </a:xfrm>
          <a:prstGeom prst="rect">
            <a:avLst/>
          </a:prstGeom>
          <a:solidFill>
            <a:srgbClr val="1F5FA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s-ES_tradnl" sz="1200" b="1">
                <a:solidFill>
                  <a:srgbClr val="FFFFFF"/>
                </a:solidFill>
                <a:latin typeface="Arial Rounded MT Bold" charset="0"/>
                <a:cs typeface="Arial Rounded MT Bold" charset="0"/>
              </a:rPr>
              <a:t>PROFESOR JUAN JOSÉ PERMUY                                             Universidad de Buenos Aires – Facultad de Ciencias Económicas</a:t>
            </a:r>
          </a:p>
        </p:txBody>
      </p:sp>
      <p:sp>
        <p:nvSpPr>
          <p:cNvPr id="1027" name="Rectangle 8"/>
          <p:cNvSpPr>
            <a:spLocks noChangeArrowheads="1"/>
          </p:cNvSpPr>
          <p:nvPr userDrawn="1"/>
        </p:nvSpPr>
        <p:spPr bwMode="auto">
          <a:xfrm>
            <a:off x="0" y="836613"/>
            <a:ext cx="9142413" cy="2984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 algn="r">
              <a:defRPr/>
            </a:pPr>
            <a:r>
              <a:rPr lang="es-ES_tradnl" sz="1200" b="1" dirty="0" smtClean="0">
                <a:solidFill>
                  <a:schemeClr val="bg1"/>
                </a:solidFill>
                <a:latin typeface="Arial Rounded MT Bold"/>
                <a:cs typeface="Arial Rounded MT Bold"/>
              </a:rPr>
              <a:t>Salta - 29, 30 </a:t>
            </a:r>
            <a:r>
              <a:rPr lang="es-ES_tradnl" sz="1200" b="1" dirty="0">
                <a:solidFill>
                  <a:schemeClr val="bg1"/>
                </a:solidFill>
                <a:latin typeface="Arial Rounded MT Bold"/>
                <a:cs typeface="Arial Rounded MT Bold"/>
              </a:rPr>
              <a:t>y </a:t>
            </a:r>
            <a:r>
              <a:rPr lang="es-ES_tradnl" sz="1200" b="1" dirty="0" smtClean="0">
                <a:solidFill>
                  <a:schemeClr val="bg1"/>
                </a:solidFill>
                <a:latin typeface="Arial Rounded MT Bold"/>
                <a:cs typeface="Arial Rounded MT Bold"/>
              </a:rPr>
              <a:t>31 </a:t>
            </a:r>
            <a:r>
              <a:rPr lang="es-ES_tradnl" sz="1200" b="1" dirty="0">
                <a:solidFill>
                  <a:schemeClr val="bg1"/>
                </a:solidFill>
                <a:latin typeface="Arial Rounded MT Bold"/>
                <a:cs typeface="Arial Rounded MT Bold"/>
              </a:rPr>
              <a:t>de Mayo de 2013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1 Título"/>
          <p:cNvSpPr>
            <a:spLocks noGrp="1"/>
          </p:cNvSpPr>
          <p:nvPr>
            <p:ph type="ctrTitle"/>
          </p:nvPr>
        </p:nvSpPr>
        <p:spPr bwMode="auto">
          <a:xfrm>
            <a:off x="-319088" y="1700213"/>
            <a:ext cx="9499601" cy="14700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>
                <a:latin typeface="Times New Roman" charset="0"/>
              </a:rPr>
              <a:t>Las </a:t>
            </a:r>
            <a:r>
              <a:rPr lang="es-ES_tradnl" dirty="0" err="1" smtClean="0">
                <a:latin typeface="Times New Roman" charset="0"/>
              </a:rPr>
              <a:t>TICs</a:t>
            </a:r>
            <a:r>
              <a:rPr lang="es-ES_tradnl" dirty="0" smtClean="0">
                <a:latin typeface="Times New Roman" charset="0"/>
              </a:rPr>
              <a:t> y su impacto en la LAF </a:t>
            </a:r>
            <a:endParaRPr lang="es-ES_tradnl" dirty="0">
              <a:latin typeface="Times New Roman" charset="0"/>
            </a:endParaRPr>
          </a:p>
        </p:txBody>
      </p:sp>
      <p:sp>
        <p:nvSpPr>
          <p:cNvPr id="4098" name="2 Subtítulo"/>
          <p:cNvSpPr>
            <a:spLocks noGrp="1"/>
          </p:cNvSpPr>
          <p:nvPr>
            <p:ph type="subTitle" idx="1"/>
          </p:nvPr>
        </p:nvSpPr>
        <p:spPr bwMode="auto">
          <a:xfrm>
            <a:off x="1699592" y="2756520"/>
            <a:ext cx="6400800" cy="1752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X JORNADAS DEL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SECTOR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PUBLICO DE LA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FACPCE</a:t>
            </a:r>
            <a:endParaRPr lang="es-ES_tradnl" dirty="0">
              <a:solidFill>
                <a:schemeClr val="accent2">
                  <a:lumMod val="50000"/>
                </a:schemeClr>
              </a:solidFill>
              <a:latin typeface="Times New Roman" charset="0"/>
            </a:endParaRPr>
          </a:p>
          <a:p>
            <a:endParaRPr lang="es-ES_tradnl" dirty="0">
              <a:latin typeface="Times New Roman" charset="0"/>
            </a:endParaRPr>
          </a:p>
          <a:p>
            <a:r>
              <a:rPr lang="es-ES_tradnl" dirty="0">
                <a:latin typeface="Times New Roman" charset="0"/>
              </a:rPr>
              <a:t>                 Profesor Juan José </a:t>
            </a:r>
            <a:r>
              <a:rPr lang="es-ES_tradnl" dirty="0" err="1">
                <a:latin typeface="Times New Roman" charset="0"/>
              </a:rPr>
              <a:t>Permuy</a:t>
            </a:r>
            <a:endParaRPr lang="es-ES_tradnl" dirty="0">
              <a:latin typeface="Times New Roman" charset="0"/>
            </a:endParaRPr>
          </a:p>
          <a:p>
            <a:pPr algn="r"/>
            <a:r>
              <a:rPr lang="es-ES_tradnl" sz="1400" b="1" dirty="0">
                <a:latin typeface="Abadi MT Condensed Light"/>
                <a:cs typeface="Abadi MT Condensed Light"/>
              </a:rPr>
              <a:t>Universidad de Buenos </a:t>
            </a:r>
            <a:r>
              <a:rPr lang="es-ES_tradnl" sz="1400" b="1" dirty="0" smtClean="0">
                <a:latin typeface="Abadi MT Condensed Light"/>
                <a:cs typeface="Abadi MT Condensed Light"/>
              </a:rPr>
              <a:t>Aires</a:t>
            </a:r>
          </a:p>
          <a:p>
            <a:pPr algn="r"/>
            <a:r>
              <a:rPr lang="es-ES_tradnl" sz="1400" b="1" dirty="0" smtClean="0">
                <a:latin typeface="Abadi MT Condensed Light"/>
                <a:cs typeface="Abadi MT Condensed Light"/>
              </a:rPr>
              <a:t>Universidad </a:t>
            </a:r>
            <a:r>
              <a:rPr lang="es-ES_tradnl" sz="1400" b="1" dirty="0">
                <a:latin typeface="Abadi MT Condensed Light"/>
                <a:cs typeface="Abadi MT Condensed Light"/>
              </a:rPr>
              <a:t>de </a:t>
            </a:r>
            <a:r>
              <a:rPr lang="es-ES_tradnl" sz="1400" b="1" dirty="0" smtClean="0">
                <a:latin typeface="Abadi MT Condensed Light"/>
                <a:cs typeface="Abadi MT Condensed Light"/>
              </a:rPr>
              <a:t>La  Plata</a:t>
            </a:r>
            <a:endParaRPr lang="es-ES_tradnl" sz="1400" b="1" dirty="0">
              <a:latin typeface="Abadi MT Condensed Light"/>
              <a:cs typeface="Abadi MT Condensed Light"/>
            </a:endParaRPr>
          </a:p>
          <a:p>
            <a:pPr algn="r"/>
            <a:r>
              <a:rPr lang="en-US" sz="1400" b="1" dirty="0" smtClean="0">
                <a:latin typeface="Abadi MT Condensed Light"/>
                <a:cs typeface="Abadi MT Condensed Light"/>
              </a:rPr>
              <a:t>UNNOBA</a:t>
            </a:r>
            <a:endParaRPr lang="es-ES_tradnl" sz="1400" b="1" dirty="0">
              <a:latin typeface="Abadi MT Condensed Light"/>
              <a:cs typeface="Abadi MT Condensed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05064"/>
            <a:ext cx="2592288" cy="17247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80728" y="692696"/>
            <a:ext cx="1372580" cy="748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ChangeArrowheads="1"/>
          </p:cNvSpPr>
          <p:nvPr/>
        </p:nvSpPr>
        <p:spPr bwMode="auto">
          <a:xfrm>
            <a:off x="228600" y="1905000"/>
            <a:ext cx="8382000" cy="4648200"/>
          </a:xfrm>
          <a:prstGeom prst="rect">
            <a:avLst/>
          </a:prstGeom>
          <a:gradFill rotWithShape="0">
            <a:gsLst>
              <a:gs pos="0">
                <a:srgbClr val="33CCCC"/>
              </a:gs>
              <a:gs pos="100000">
                <a:srgbClr val="FBFEFE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6386" name="Text Box 3"/>
          <p:cNvSpPr txBox="1">
            <a:spLocks noChangeArrowheads="1"/>
          </p:cNvSpPr>
          <p:nvPr/>
        </p:nvSpPr>
        <p:spPr bwMode="auto">
          <a:xfrm>
            <a:off x="420960" y="27856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b="1"/>
              <a:t>Programa de Reforma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344760" y="408856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s-ES_tradnl" b="1" smtClean="0"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de la Administración Financiera Gubernamental</a:t>
            </a:r>
            <a:endParaRPr lang="es-ES_tradnl" b="1" smtClean="0">
              <a:cs typeface="+mn-cs"/>
            </a:endParaRPr>
          </a:p>
        </p:txBody>
      </p:sp>
      <p:sp>
        <p:nvSpPr>
          <p:cNvPr id="16388" name="Line 5"/>
          <p:cNvSpPr>
            <a:spLocks noChangeShapeType="1"/>
          </p:cNvSpPr>
          <p:nvPr/>
        </p:nvSpPr>
        <p:spPr bwMode="auto">
          <a:xfrm>
            <a:off x="381000" y="1828800"/>
            <a:ext cx="8382000" cy="0"/>
          </a:xfrm>
          <a:prstGeom prst="line">
            <a:avLst/>
          </a:prstGeom>
          <a:noFill/>
          <a:ln w="9525">
            <a:solidFill>
              <a:srgbClr val="66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381000" y="1447800"/>
            <a:ext cx="838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2000" b="1">
                <a:solidFill>
                  <a:schemeClr val="accent2"/>
                </a:solidFill>
              </a:rPr>
              <a:t>ÁREAS CENTRALIZADAS Y DESCENTRALIZADAS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533400" y="2057400"/>
            <a:ext cx="3733800" cy="898525"/>
          </a:xfrm>
          <a:prstGeom prst="rect">
            <a:avLst/>
          </a:prstGeom>
          <a:noFill/>
          <a:ln w="76200">
            <a:pattFill prst="dashUpDiag">
              <a:fgClr>
                <a:srgbClr val="FFCC99"/>
              </a:fgClr>
              <a:bgClr>
                <a:schemeClr val="tx1"/>
              </a:bgClr>
            </a:patt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b="1"/>
              <a:t>CENTRALIZACIÓN NORMATIVA</a:t>
            </a: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4876800" y="2057400"/>
            <a:ext cx="3733800" cy="898525"/>
          </a:xfrm>
          <a:prstGeom prst="rect">
            <a:avLst/>
          </a:prstGeom>
          <a:noFill/>
          <a:ln w="76200">
            <a:pattFill prst="dashUpDiag">
              <a:fgClr>
                <a:srgbClr val="FFCC99"/>
              </a:fgClr>
              <a:bgClr>
                <a:schemeClr val="tx1"/>
              </a:bgClr>
            </a:patt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b="1"/>
              <a:t>DESCENTRALIZACIÓN OPERATIVA</a:t>
            </a:r>
          </a:p>
        </p:txBody>
      </p:sp>
      <p:sp>
        <p:nvSpPr>
          <p:cNvPr id="91145" name="Line 9"/>
          <p:cNvSpPr>
            <a:spLocks noChangeShapeType="1"/>
          </p:cNvSpPr>
          <p:nvPr/>
        </p:nvSpPr>
        <p:spPr bwMode="auto">
          <a:xfrm>
            <a:off x="2362200" y="3048000"/>
            <a:ext cx="0" cy="838200"/>
          </a:xfrm>
          <a:prstGeom prst="line">
            <a:avLst/>
          </a:prstGeom>
          <a:noFill/>
          <a:ln w="127000">
            <a:pattFill prst="ltVert">
              <a:fgClr>
                <a:srgbClr val="FFCC99"/>
              </a:fgClr>
              <a:bgClr>
                <a:schemeClr val="tx1"/>
              </a:bgClr>
            </a:patt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6" name="Line 10"/>
          <p:cNvSpPr>
            <a:spLocks noChangeShapeType="1"/>
          </p:cNvSpPr>
          <p:nvPr/>
        </p:nvSpPr>
        <p:spPr bwMode="auto">
          <a:xfrm>
            <a:off x="6781800" y="3048000"/>
            <a:ext cx="0" cy="838200"/>
          </a:xfrm>
          <a:prstGeom prst="line">
            <a:avLst/>
          </a:prstGeom>
          <a:noFill/>
          <a:ln w="127000">
            <a:pattFill prst="ltVert">
              <a:fgClr>
                <a:srgbClr val="FFCC99"/>
              </a:fgClr>
              <a:bgClr>
                <a:schemeClr val="tx1"/>
              </a:bgClr>
            </a:patt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7" name="Text Box 11"/>
          <p:cNvSpPr txBox="1">
            <a:spLocks noChangeArrowheads="1"/>
          </p:cNvSpPr>
          <p:nvPr/>
        </p:nvSpPr>
        <p:spPr bwMode="auto">
          <a:xfrm>
            <a:off x="1219200" y="3810000"/>
            <a:ext cx="2286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2000" b="1"/>
              <a:t>Orientar e integrar el funcionamiento de los sistemas</a:t>
            </a:r>
          </a:p>
        </p:txBody>
      </p:sp>
      <p:sp>
        <p:nvSpPr>
          <p:cNvPr id="91148" name="Text Box 12"/>
          <p:cNvSpPr txBox="1">
            <a:spLocks noChangeArrowheads="1"/>
          </p:cNvSpPr>
          <p:nvPr/>
        </p:nvSpPr>
        <p:spPr bwMode="auto">
          <a:xfrm>
            <a:off x="5638800" y="3810000"/>
            <a:ext cx="22860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2000" b="1"/>
              <a:t>Ejecutar procedimientos que hagan al funcionamiento del sistema en cada institución pública</a:t>
            </a:r>
          </a:p>
        </p:txBody>
      </p:sp>
      <p:sp>
        <p:nvSpPr>
          <p:cNvPr id="91149" name="Line 13"/>
          <p:cNvSpPr>
            <a:spLocks noChangeShapeType="1"/>
          </p:cNvSpPr>
          <p:nvPr/>
        </p:nvSpPr>
        <p:spPr bwMode="auto">
          <a:xfrm>
            <a:off x="2362200" y="48006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0" name="Text Box 14"/>
          <p:cNvSpPr txBox="1">
            <a:spLocks noChangeArrowheads="1"/>
          </p:cNvSpPr>
          <p:nvPr/>
        </p:nvSpPr>
        <p:spPr bwMode="auto">
          <a:xfrm>
            <a:off x="1295400" y="5257800"/>
            <a:ext cx="2209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2000" b="1"/>
              <a:t>Políticas, normas y procedimientos</a:t>
            </a:r>
          </a:p>
        </p:txBody>
      </p:sp>
      <p:sp>
        <p:nvSpPr>
          <p:cNvPr id="91151" name="Line 15"/>
          <p:cNvSpPr>
            <a:spLocks noChangeShapeType="1"/>
          </p:cNvSpPr>
          <p:nvPr/>
        </p:nvSpPr>
        <p:spPr bwMode="auto">
          <a:xfrm flipV="1">
            <a:off x="3581400" y="4572000"/>
            <a:ext cx="2057400" cy="914400"/>
          </a:xfrm>
          <a:prstGeom prst="line">
            <a:avLst/>
          </a:prstGeom>
          <a:noFill/>
          <a:ln w="190500" cap="rnd">
            <a:pattFill prst="pct25">
              <a:fgClr>
                <a:srgbClr val="0066FF"/>
              </a:fgClr>
              <a:bgClr>
                <a:srgbClr val="008080"/>
              </a:bgClr>
            </a:pattFill>
            <a:round/>
            <a:headEnd/>
            <a:tailEnd type="arrow" w="sm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3" grpId="0" animBg="1" autoUpdateAnimBg="0"/>
      <p:bldP spid="91144" grpId="0" animBg="1" autoUpdateAnimBg="0"/>
      <p:bldP spid="91145" grpId="0" animBg="1"/>
      <p:bldP spid="91146" grpId="0" animBg="1"/>
      <p:bldP spid="91147" grpId="0" autoUpdateAnimBg="0"/>
      <p:bldP spid="91148" grpId="0" autoUpdateAnimBg="0"/>
      <p:bldP spid="91149" grpId="0" animBg="1"/>
      <p:bldP spid="91150" grpId="0" autoUpdateAnimBg="0"/>
      <p:bldP spid="911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66800" y="2667000"/>
            <a:ext cx="6172200" cy="762000"/>
            <a:chOff x="672" y="1680"/>
            <a:chExt cx="3888" cy="480"/>
          </a:xfrm>
        </p:grpSpPr>
        <p:sp>
          <p:nvSpPr>
            <p:cNvPr id="18460" name="AutoShape 3"/>
            <p:cNvSpPr>
              <a:spLocks noChangeArrowheads="1"/>
            </p:cNvSpPr>
            <p:nvPr/>
          </p:nvSpPr>
          <p:spPr bwMode="auto">
            <a:xfrm rot="5400000">
              <a:off x="552" y="1800"/>
              <a:ext cx="48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9440 h 21600"/>
                <a:gd name="T20" fmla="*/ 16245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3857"/>
                  </a:lnTo>
                  <a:lnTo>
                    <a:pt x="14622" y="3857"/>
                  </a:lnTo>
                  <a:lnTo>
                    <a:pt x="14622" y="19454"/>
                  </a:lnTo>
                  <a:lnTo>
                    <a:pt x="0" y="19454"/>
                  </a:lnTo>
                  <a:lnTo>
                    <a:pt x="0" y="21600"/>
                  </a:lnTo>
                  <a:lnTo>
                    <a:pt x="16235" y="21600"/>
                  </a:lnTo>
                  <a:lnTo>
                    <a:pt x="16235" y="3857"/>
                  </a:lnTo>
                  <a:lnTo>
                    <a:pt x="21600" y="3857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Text Box 4"/>
            <p:cNvSpPr txBox="1">
              <a:spLocks noChangeArrowheads="1"/>
            </p:cNvSpPr>
            <p:nvPr/>
          </p:nvSpPr>
          <p:spPr bwMode="auto">
            <a:xfrm>
              <a:off x="960" y="1874"/>
              <a:ext cx="3600" cy="286"/>
            </a:xfrm>
            <a:prstGeom prst="rect">
              <a:avLst/>
            </a:prstGeom>
            <a:solidFill>
              <a:srgbClr val="FFFF00"/>
            </a:solidFill>
            <a:ln w="57150">
              <a:solidFill>
                <a:srgbClr val="00009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s-ES_tradnl" sz="2000" b="1">
                  <a:latin typeface="Comic Sans MS" charset="0"/>
                </a:rPr>
                <a:t>Responsable de aplicación</a:t>
              </a:r>
              <a:endParaRPr lang="es-ES" sz="2000" b="1">
                <a:latin typeface="Comic Sans MS" charset="0"/>
              </a:endParaRPr>
            </a:p>
          </p:txBody>
        </p:sp>
      </p:grp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304800" y="1219200"/>
            <a:ext cx="8534400" cy="533400"/>
          </a:xfrm>
          <a:prstGeom prst="rect">
            <a:avLst/>
          </a:prstGeom>
          <a:solidFill>
            <a:schemeClr val="bg1"/>
          </a:solidFill>
          <a:ln w="76200">
            <a:solidFill>
              <a:srgbClr val="3399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s-ES_tradnl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+mn-cs"/>
              </a:rPr>
              <a:t>SISTEMA DE CONTABILIDAD GUBERNAMENTAL</a:t>
            </a:r>
            <a:endParaRPr lang="es-ES_tradnl" b="1">
              <a:solidFill>
                <a:srgbClr val="0066FF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5238" name="AutoShape 6"/>
          <p:cNvSpPr>
            <a:spLocks noChangeArrowheads="1"/>
          </p:cNvSpPr>
          <p:nvPr/>
        </p:nvSpPr>
        <p:spPr bwMode="auto">
          <a:xfrm rot="5400000">
            <a:off x="7391400" y="1524000"/>
            <a:ext cx="1143000" cy="16002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2078 h 21600"/>
              <a:gd name="T14" fmla="*/ 17190 w 21600"/>
              <a:gd name="T15" fmla="*/ 1952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139" y="0"/>
                </a:moveTo>
                <a:lnTo>
                  <a:pt x="16139" y="2078"/>
                </a:lnTo>
                <a:lnTo>
                  <a:pt x="3375" y="2078"/>
                </a:lnTo>
                <a:lnTo>
                  <a:pt x="3375" y="19522"/>
                </a:lnTo>
                <a:lnTo>
                  <a:pt x="16139" y="19522"/>
                </a:lnTo>
                <a:lnTo>
                  <a:pt x="16139" y="21600"/>
                </a:lnTo>
                <a:lnTo>
                  <a:pt x="21600" y="10800"/>
                </a:lnTo>
                <a:lnTo>
                  <a:pt x="16139" y="0"/>
                </a:lnTo>
                <a:close/>
              </a:path>
              <a:path w="21600" h="21600">
                <a:moveTo>
                  <a:pt x="1350" y="2078"/>
                </a:moveTo>
                <a:lnTo>
                  <a:pt x="1350" y="19522"/>
                </a:lnTo>
                <a:lnTo>
                  <a:pt x="2700" y="19522"/>
                </a:lnTo>
                <a:lnTo>
                  <a:pt x="2700" y="2078"/>
                </a:lnTo>
                <a:lnTo>
                  <a:pt x="1350" y="2078"/>
                </a:lnTo>
                <a:close/>
              </a:path>
              <a:path w="21600" h="21600">
                <a:moveTo>
                  <a:pt x="0" y="2078"/>
                </a:moveTo>
                <a:lnTo>
                  <a:pt x="0" y="19522"/>
                </a:lnTo>
                <a:lnTo>
                  <a:pt x="675" y="19522"/>
                </a:lnTo>
                <a:lnTo>
                  <a:pt x="675" y="2078"/>
                </a:lnTo>
                <a:lnTo>
                  <a:pt x="0" y="2078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wrap="none" anchor="ctr"/>
          <a:lstStyle/>
          <a:p>
            <a:pPr algn="ctr">
              <a:spcBef>
                <a:spcPct val="50000"/>
              </a:spcBef>
            </a:pPr>
            <a:r>
              <a:rPr lang="es-ES_tradnl" b="1">
                <a:solidFill>
                  <a:schemeClr val="bg1"/>
                </a:solidFill>
              </a:rPr>
              <a:t>COMÚN</a:t>
            </a:r>
            <a:endParaRPr lang="es-ES" b="1">
              <a:solidFill>
                <a:schemeClr val="bg1"/>
              </a:solidFill>
            </a:endParaRPr>
          </a:p>
        </p:txBody>
      </p:sp>
      <p:sp>
        <p:nvSpPr>
          <p:cNvPr id="95239" name="AutoShape 7"/>
          <p:cNvSpPr>
            <a:spLocks noChangeArrowheads="1"/>
          </p:cNvSpPr>
          <p:nvPr/>
        </p:nvSpPr>
        <p:spPr bwMode="auto">
          <a:xfrm rot="10800000">
            <a:off x="5562600" y="5181600"/>
            <a:ext cx="2667000" cy="533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276600" y="5334000"/>
            <a:ext cx="5181600" cy="1257300"/>
            <a:chOff x="2064" y="3360"/>
            <a:chExt cx="3264" cy="792"/>
          </a:xfrm>
        </p:grpSpPr>
        <p:sp>
          <p:nvSpPr>
            <p:cNvPr id="18458" name="AutoShape 9"/>
            <p:cNvSpPr>
              <a:spLocks noChangeArrowheads="1"/>
            </p:cNvSpPr>
            <p:nvPr/>
          </p:nvSpPr>
          <p:spPr bwMode="auto">
            <a:xfrm>
              <a:off x="2064" y="3360"/>
              <a:ext cx="720" cy="768"/>
            </a:xfrm>
            <a:prstGeom prst="curvedRightArrow">
              <a:avLst>
                <a:gd name="adj1" fmla="val 21333"/>
                <a:gd name="adj2" fmla="val 42667"/>
                <a:gd name="adj3" fmla="val 33333"/>
              </a:avLst>
            </a:prstGeom>
            <a:solidFill>
              <a:srgbClr val="FFFF00"/>
            </a:solidFill>
            <a:ln w="38100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459" name="Text Box 10"/>
            <p:cNvSpPr txBox="1">
              <a:spLocks noChangeArrowheads="1"/>
            </p:cNvSpPr>
            <p:nvPr/>
          </p:nvSpPr>
          <p:spPr bwMode="auto">
            <a:xfrm>
              <a:off x="2832" y="3840"/>
              <a:ext cx="2496" cy="312"/>
            </a:xfrm>
            <a:prstGeom prst="rect">
              <a:avLst/>
            </a:prstGeom>
            <a:solidFill>
              <a:srgbClr val="000099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b="1">
                  <a:solidFill>
                    <a:schemeClr val="bg1"/>
                  </a:solidFill>
                  <a:latin typeface="Comic Sans MS" charset="0"/>
                </a:rPr>
                <a:t>CONGRESO NACIONAL</a:t>
              </a:r>
              <a:endParaRPr lang="es-ES" b="1">
                <a:solidFill>
                  <a:schemeClr val="bg1"/>
                </a:solidFill>
                <a:latin typeface="Comic Sans MS" charset="0"/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066800" y="3200400"/>
            <a:ext cx="6172200" cy="762000"/>
            <a:chOff x="672" y="2016"/>
            <a:chExt cx="3888" cy="480"/>
          </a:xfrm>
        </p:grpSpPr>
        <p:sp>
          <p:nvSpPr>
            <p:cNvPr id="18456" name="Text Box 12"/>
            <p:cNvSpPr txBox="1">
              <a:spLocks noChangeArrowheads="1"/>
            </p:cNvSpPr>
            <p:nvPr/>
          </p:nvSpPr>
          <p:spPr bwMode="auto">
            <a:xfrm>
              <a:off x="960" y="2210"/>
              <a:ext cx="3600" cy="286"/>
            </a:xfrm>
            <a:prstGeom prst="rect">
              <a:avLst/>
            </a:prstGeom>
            <a:solidFill>
              <a:srgbClr val="FFFF00"/>
            </a:solidFill>
            <a:ln w="57150">
              <a:solidFill>
                <a:srgbClr val="00009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s-ES_tradnl" sz="2000" b="1">
                  <a:latin typeface="Comic Sans MS" charset="0"/>
                </a:rPr>
                <a:t>Emisión de Normas Contables</a:t>
              </a:r>
              <a:endParaRPr lang="es-ES" sz="2000" b="1">
                <a:latin typeface="Comic Sans MS" charset="0"/>
              </a:endParaRPr>
            </a:p>
          </p:txBody>
        </p:sp>
        <p:sp>
          <p:nvSpPr>
            <p:cNvPr id="18457" name="AutoShape 13"/>
            <p:cNvSpPr>
              <a:spLocks noChangeArrowheads="1"/>
            </p:cNvSpPr>
            <p:nvPr/>
          </p:nvSpPr>
          <p:spPr bwMode="auto">
            <a:xfrm rot="5400000">
              <a:off x="552" y="2136"/>
              <a:ext cx="48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9440 h 21600"/>
                <a:gd name="T20" fmla="*/ 16245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3857"/>
                  </a:lnTo>
                  <a:lnTo>
                    <a:pt x="14622" y="3857"/>
                  </a:lnTo>
                  <a:lnTo>
                    <a:pt x="14622" y="19454"/>
                  </a:lnTo>
                  <a:lnTo>
                    <a:pt x="0" y="19454"/>
                  </a:lnTo>
                  <a:lnTo>
                    <a:pt x="0" y="21600"/>
                  </a:lnTo>
                  <a:lnTo>
                    <a:pt x="16235" y="21600"/>
                  </a:lnTo>
                  <a:lnTo>
                    <a:pt x="16235" y="3857"/>
                  </a:lnTo>
                  <a:lnTo>
                    <a:pt x="21600" y="3857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066800" y="3733800"/>
            <a:ext cx="6172200" cy="762000"/>
            <a:chOff x="672" y="2352"/>
            <a:chExt cx="3888" cy="480"/>
          </a:xfrm>
        </p:grpSpPr>
        <p:sp>
          <p:nvSpPr>
            <p:cNvPr id="18454" name="Text Box 15"/>
            <p:cNvSpPr txBox="1">
              <a:spLocks noChangeArrowheads="1"/>
            </p:cNvSpPr>
            <p:nvPr/>
          </p:nvSpPr>
          <p:spPr bwMode="auto">
            <a:xfrm>
              <a:off x="960" y="2546"/>
              <a:ext cx="3600" cy="286"/>
            </a:xfrm>
            <a:prstGeom prst="rect">
              <a:avLst/>
            </a:prstGeom>
            <a:solidFill>
              <a:srgbClr val="FFFF00"/>
            </a:solidFill>
            <a:ln w="57150">
              <a:solidFill>
                <a:srgbClr val="00009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s-ES_tradnl" sz="2000" b="1">
                  <a:latin typeface="Comic Sans MS" charset="0"/>
                </a:rPr>
                <a:t>Archivo Financiero Modelo</a:t>
              </a:r>
              <a:endParaRPr lang="es-ES" sz="2000" b="1">
                <a:latin typeface="Comic Sans MS" charset="0"/>
              </a:endParaRPr>
            </a:p>
          </p:txBody>
        </p:sp>
        <p:sp>
          <p:nvSpPr>
            <p:cNvPr id="18455" name="AutoShape 16"/>
            <p:cNvSpPr>
              <a:spLocks noChangeArrowheads="1"/>
            </p:cNvSpPr>
            <p:nvPr/>
          </p:nvSpPr>
          <p:spPr bwMode="auto">
            <a:xfrm rot="5400000">
              <a:off x="552" y="2472"/>
              <a:ext cx="48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9440 h 21600"/>
                <a:gd name="T20" fmla="*/ 16245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3857"/>
                  </a:lnTo>
                  <a:lnTo>
                    <a:pt x="14622" y="3857"/>
                  </a:lnTo>
                  <a:lnTo>
                    <a:pt x="14622" y="19454"/>
                  </a:lnTo>
                  <a:lnTo>
                    <a:pt x="0" y="19454"/>
                  </a:lnTo>
                  <a:lnTo>
                    <a:pt x="0" y="21600"/>
                  </a:lnTo>
                  <a:lnTo>
                    <a:pt x="16235" y="21600"/>
                  </a:lnTo>
                  <a:lnTo>
                    <a:pt x="16235" y="3857"/>
                  </a:lnTo>
                  <a:lnTo>
                    <a:pt x="21600" y="3857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1066800" y="4267200"/>
            <a:ext cx="6172200" cy="762000"/>
            <a:chOff x="672" y="2688"/>
            <a:chExt cx="3888" cy="480"/>
          </a:xfrm>
        </p:grpSpPr>
        <p:sp>
          <p:nvSpPr>
            <p:cNvPr id="18452" name="Text Box 18"/>
            <p:cNvSpPr txBox="1">
              <a:spLocks noChangeArrowheads="1"/>
            </p:cNvSpPr>
            <p:nvPr/>
          </p:nvSpPr>
          <p:spPr bwMode="auto">
            <a:xfrm>
              <a:off x="960" y="2882"/>
              <a:ext cx="3600" cy="286"/>
            </a:xfrm>
            <a:prstGeom prst="rect">
              <a:avLst/>
            </a:prstGeom>
            <a:solidFill>
              <a:srgbClr val="FFFF00"/>
            </a:solidFill>
            <a:ln w="57150">
              <a:solidFill>
                <a:srgbClr val="00009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s-ES_tradnl" sz="2000" b="1">
                  <a:latin typeface="Comic Sans MS" charset="0"/>
                </a:rPr>
                <a:t>Administrador del SIDIF</a:t>
              </a:r>
              <a:endParaRPr lang="es-ES" sz="2000" b="1">
                <a:latin typeface="Comic Sans MS" charset="0"/>
              </a:endParaRPr>
            </a:p>
          </p:txBody>
        </p:sp>
        <p:sp>
          <p:nvSpPr>
            <p:cNvPr id="18453" name="AutoShape 19"/>
            <p:cNvSpPr>
              <a:spLocks noChangeArrowheads="1"/>
            </p:cNvSpPr>
            <p:nvPr/>
          </p:nvSpPr>
          <p:spPr bwMode="auto">
            <a:xfrm rot="5400000">
              <a:off x="552" y="2808"/>
              <a:ext cx="48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9440 h 21600"/>
                <a:gd name="T20" fmla="*/ 16245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3857"/>
                  </a:lnTo>
                  <a:lnTo>
                    <a:pt x="14622" y="3857"/>
                  </a:lnTo>
                  <a:lnTo>
                    <a:pt x="14622" y="19454"/>
                  </a:lnTo>
                  <a:lnTo>
                    <a:pt x="0" y="19454"/>
                  </a:lnTo>
                  <a:lnTo>
                    <a:pt x="0" y="21600"/>
                  </a:lnTo>
                  <a:lnTo>
                    <a:pt x="16235" y="21600"/>
                  </a:lnTo>
                  <a:lnTo>
                    <a:pt x="16235" y="3857"/>
                  </a:lnTo>
                  <a:lnTo>
                    <a:pt x="21600" y="3857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1066800" y="4495800"/>
            <a:ext cx="4343400" cy="1295400"/>
            <a:chOff x="672" y="2832"/>
            <a:chExt cx="2736" cy="816"/>
          </a:xfrm>
        </p:grpSpPr>
        <p:sp>
          <p:nvSpPr>
            <p:cNvPr id="18448" name="Text Box 21"/>
            <p:cNvSpPr txBox="1">
              <a:spLocks noChangeArrowheads="1"/>
            </p:cNvSpPr>
            <p:nvPr/>
          </p:nvSpPr>
          <p:spPr bwMode="auto">
            <a:xfrm>
              <a:off x="960" y="3360"/>
              <a:ext cx="2448" cy="286"/>
            </a:xfrm>
            <a:prstGeom prst="rect">
              <a:avLst/>
            </a:prstGeom>
            <a:solidFill>
              <a:srgbClr val="FFFF00"/>
            </a:solidFill>
            <a:ln w="57150">
              <a:solidFill>
                <a:srgbClr val="00009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/>
              <a:r>
                <a:rPr lang="es-ES_tradnl" sz="2000" b="1">
                  <a:latin typeface="Comic Sans MS" charset="0"/>
                </a:rPr>
                <a:t>Rendición de Cuentas</a:t>
              </a:r>
              <a:endParaRPr lang="es-ES" sz="2000" b="1">
                <a:latin typeface="Comic Sans MS" charset="0"/>
              </a:endParaRPr>
            </a:p>
          </p:txBody>
        </p:sp>
        <p:grpSp>
          <p:nvGrpSpPr>
            <p:cNvPr id="18449" name="Group 22"/>
            <p:cNvGrpSpPr>
              <a:grpSpLocks/>
            </p:cNvGrpSpPr>
            <p:nvPr/>
          </p:nvGrpSpPr>
          <p:grpSpPr bwMode="auto">
            <a:xfrm>
              <a:off x="672" y="2832"/>
              <a:ext cx="240" cy="816"/>
              <a:chOff x="672" y="2832"/>
              <a:chExt cx="240" cy="816"/>
            </a:xfrm>
          </p:grpSpPr>
          <p:sp>
            <p:nvSpPr>
              <p:cNvPr id="18450" name="AutoShape 23"/>
              <p:cNvSpPr>
                <a:spLocks noChangeArrowheads="1"/>
              </p:cNvSpPr>
              <p:nvPr/>
            </p:nvSpPr>
            <p:spPr bwMode="auto">
              <a:xfrm rot="5400000">
                <a:off x="552" y="3288"/>
                <a:ext cx="480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17694720 60000 65536"/>
                  <a:gd name="T13" fmla="*/ 11796480 60000 65536"/>
                  <a:gd name="T14" fmla="*/ 11796480 60000 65536"/>
                  <a:gd name="T15" fmla="*/ 5898240 60000 65536"/>
                  <a:gd name="T16" fmla="*/ 0 60000 65536"/>
                  <a:gd name="T17" fmla="*/ 0 60000 65536"/>
                  <a:gd name="T18" fmla="*/ 0 w 21600"/>
                  <a:gd name="T19" fmla="*/ 19440 h 21600"/>
                  <a:gd name="T20" fmla="*/ 16245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5429" y="0"/>
                    </a:moveTo>
                    <a:lnTo>
                      <a:pt x="9257" y="3857"/>
                    </a:lnTo>
                    <a:lnTo>
                      <a:pt x="14622" y="3857"/>
                    </a:lnTo>
                    <a:lnTo>
                      <a:pt x="14622" y="19454"/>
                    </a:lnTo>
                    <a:lnTo>
                      <a:pt x="0" y="19454"/>
                    </a:lnTo>
                    <a:lnTo>
                      <a:pt x="0" y="21600"/>
                    </a:lnTo>
                    <a:lnTo>
                      <a:pt x="16235" y="21600"/>
                    </a:lnTo>
                    <a:lnTo>
                      <a:pt x="16235" y="3857"/>
                    </a:lnTo>
                    <a:lnTo>
                      <a:pt x="21600" y="3857"/>
                    </a:lnTo>
                    <a:lnTo>
                      <a:pt x="1542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1" name="Line 24"/>
              <p:cNvSpPr>
                <a:spLocks noChangeShapeType="1"/>
              </p:cNvSpPr>
              <p:nvPr/>
            </p:nvSpPr>
            <p:spPr bwMode="auto">
              <a:xfrm flipV="1">
                <a:off x="680" y="2832"/>
                <a:ext cx="0" cy="432"/>
              </a:xfrm>
              <a:prstGeom prst="line">
                <a:avLst/>
              </a:prstGeom>
              <a:noFill/>
              <a:ln w="5715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304800" y="1981200"/>
            <a:ext cx="3886200" cy="914400"/>
            <a:chOff x="192" y="1248"/>
            <a:chExt cx="2448" cy="576"/>
          </a:xfrm>
        </p:grpSpPr>
        <p:sp>
          <p:nvSpPr>
            <p:cNvPr id="18444" name="Rectangle 26"/>
            <p:cNvSpPr>
              <a:spLocks noChangeArrowheads="1"/>
            </p:cNvSpPr>
            <p:nvPr/>
          </p:nvSpPr>
          <p:spPr bwMode="auto">
            <a:xfrm>
              <a:off x="192" y="1248"/>
              <a:ext cx="2448" cy="57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445" name="Text Box 27"/>
            <p:cNvSpPr txBox="1">
              <a:spLocks noChangeArrowheads="1"/>
            </p:cNvSpPr>
            <p:nvPr/>
          </p:nvSpPr>
          <p:spPr bwMode="auto">
            <a:xfrm>
              <a:off x="432" y="1401"/>
              <a:ext cx="20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s-ES_tradnl" sz="1800" b="1">
                  <a:solidFill>
                    <a:srgbClr val="FFFF00"/>
                  </a:solidFill>
                </a:rPr>
                <a:t>ORGANO RECTOR</a:t>
              </a:r>
              <a:endParaRPr lang="es-ES" sz="1800" b="1">
                <a:solidFill>
                  <a:srgbClr val="FFFF00"/>
                </a:solidFill>
              </a:endParaRPr>
            </a:p>
          </p:txBody>
        </p:sp>
        <p:pic>
          <p:nvPicPr>
            <p:cNvPr id="18446" name="Picture 2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250"/>
              <a:ext cx="624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7" name="Rectangle 29"/>
            <p:cNvSpPr>
              <a:spLocks noChangeArrowheads="1"/>
            </p:cNvSpPr>
            <p:nvPr/>
          </p:nvSpPr>
          <p:spPr bwMode="auto">
            <a:xfrm>
              <a:off x="192" y="1248"/>
              <a:ext cx="2448" cy="57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95262" name="Text Box 30"/>
          <p:cNvSpPr txBox="1">
            <a:spLocks noChangeArrowheads="1"/>
          </p:cNvSpPr>
          <p:nvPr/>
        </p:nvSpPr>
        <p:spPr bwMode="auto">
          <a:xfrm>
            <a:off x="7086600" y="2895600"/>
            <a:ext cx="1752600" cy="2263775"/>
          </a:xfrm>
          <a:prstGeom prst="rect">
            <a:avLst/>
          </a:prstGeom>
          <a:solidFill>
            <a:srgbClr val="0066FF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s-ES_tradnl" sz="2000" b="1">
              <a:solidFill>
                <a:schemeClr val="bg1"/>
              </a:solidFill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s-ES_tradnl" sz="2000" b="1">
                <a:solidFill>
                  <a:schemeClr val="bg1"/>
                </a:solidFill>
              </a:rPr>
              <a:t>SECTOR </a:t>
            </a:r>
          </a:p>
          <a:p>
            <a:pPr algn="ctr" eaLnBrk="1" hangingPunct="1">
              <a:spcBef>
                <a:spcPct val="50000"/>
              </a:spcBef>
            </a:pPr>
            <a:r>
              <a:rPr lang="es-ES_tradnl" sz="2000" b="1">
                <a:solidFill>
                  <a:schemeClr val="bg1"/>
                </a:solidFill>
              </a:rPr>
              <a:t>PÚBLICO </a:t>
            </a:r>
          </a:p>
          <a:p>
            <a:pPr algn="ctr" eaLnBrk="1" hangingPunct="1">
              <a:spcBef>
                <a:spcPct val="50000"/>
              </a:spcBef>
            </a:pPr>
            <a:r>
              <a:rPr lang="es-ES_tradnl" sz="2000" b="1">
                <a:solidFill>
                  <a:schemeClr val="bg1"/>
                </a:solidFill>
              </a:rPr>
              <a:t>NACIONAL</a:t>
            </a:r>
          </a:p>
          <a:p>
            <a:pPr algn="ctr" eaLnBrk="1" hangingPunct="1">
              <a:spcBef>
                <a:spcPct val="50000"/>
              </a:spcBef>
            </a:pPr>
            <a:endParaRPr lang="es-E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animBg="1" autoUpdateAnimBg="0"/>
      <p:bldP spid="95238" grpId="0" animBg="1" autoUpdateAnimBg="0"/>
      <p:bldP spid="95239" grpId="0" animBg="1"/>
      <p:bldP spid="9526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ChangeArrowheads="1"/>
          </p:cNvSpPr>
          <p:nvPr/>
        </p:nvSpPr>
        <p:spPr bwMode="auto">
          <a:xfrm>
            <a:off x="0" y="1143000"/>
            <a:ext cx="9142413" cy="5410200"/>
          </a:xfrm>
          <a:prstGeom prst="rect">
            <a:avLst/>
          </a:prstGeom>
          <a:gradFill rotWithShape="0">
            <a:gsLst>
              <a:gs pos="0">
                <a:srgbClr val="33CCCC"/>
              </a:gs>
              <a:gs pos="100000">
                <a:srgbClr val="FBFEFE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827584" y="0"/>
            <a:ext cx="7315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b="1"/>
              <a:t>SISTEMA DE CONTABILIDAD GUBERNAMENTAL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81000" y="1447800"/>
            <a:ext cx="8382000" cy="15240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949476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81000" y="3124200"/>
            <a:ext cx="8382000" cy="15240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949476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81000" y="4800600"/>
            <a:ext cx="8382000" cy="15240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949476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311150" y="1600200"/>
            <a:ext cx="81581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6400" b="1">
                <a:solidFill>
                  <a:srgbClr val="FFA3A3"/>
                </a:solidFill>
              </a:rPr>
              <a:t>DEFINICIÓN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52400" y="3276600"/>
            <a:ext cx="8839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6400" b="1">
                <a:solidFill>
                  <a:srgbClr val="FFA3A3"/>
                </a:solidFill>
              </a:rPr>
              <a:t>OBJETO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152400" y="4953000"/>
            <a:ext cx="8839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6400" b="1">
                <a:solidFill>
                  <a:srgbClr val="FFA3A3"/>
                </a:solidFill>
              </a:rPr>
              <a:t>CARACTERÍSTICAS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381000" y="1673225"/>
            <a:ext cx="2514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1600" b="1">
                <a:latin typeface="Comic Sans MS" charset="0"/>
              </a:rPr>
              <a:t>PRINCIPIOS, ÓRGANOS, NORMAS Y PROCEDIMIENTOS TÉCNICOS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6934200" y="1676400"/>
            <a:ext cx="1752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1600" b="1">
                <a:latin typeface="Comic Sans MS" charset="0"/>
              </a:rPr>
              <a:t>PATRIMONIO DE ENTIDADES PÚBLICAS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3429000" y="1581150"/>
            <a:ext cx="22860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1600" b="1">
                <a:latin typeface="Comic Sans MS" charset="0"/>
              </a:rPr>
              <a:t>RECOPILAR, VALUAR, PROCESAR Y EXPONER HECHOS ECONÓMICOS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3276600" y="1524000"/>
            <a:ext cx="5410200" cy="1371600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s-ES_tradnl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2743200" y="2209800"/>
            <a:ext cx="457200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381000" y="3273425"/>
            <a:ext cx="838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1600" b="1">
                <a:latin typeface="Comic Sans MS" charset="0"/>
              </a:rPr>
              <a:t>REGISTRAR TODAS LAS TRANSACCIONES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381000" y="3733800"/>
            <a:ext cx="838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1600" b="1">
                <a:latin typeface="Comic Sans MS" charset="0"/>
              </a:rPr>
              <a:t>PRODUCIR INFORMACIÓN PARA TOMA DE DECISIONES Y PARA TERCEROS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381000" y="4235450"/>
            <a:ext cx="838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1600" b="1">
                <a:latin typeface="Comic Sans MS" charset="0"/>
              </a:rPr>
              <a:t>PRESENTAR LA INFORMACIÓN CONTABLE Y LA DOCUMENTACIÓN DE APOYO</a:t>
            </a:r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381000" y="4949825"/>
            <a:ext cx="838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1600" b="1">
                <a:latin typeface="Comic Sans MS" charset="0"/>
              </a:rPr>
              <a:t>COMÚN, ÚNICO, UNIFORME</a:t>
            </a:r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381000" y="5181600"/>
            <a:ext cx="838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1600" b="1">
                <a:latin typeface="Comic Sans MS" charset="0"/>
              </a:rPr>
              <a:t>APLICABLE A TODO EL SECTOR PÚBLICO NACIONAL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381000" y="5410200"/>
            <a:ext cx="838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1600" b="1">
                <a:latin typeface="Comic Sans MS" charset="0"/>
              </a:rPr>
              <a:t>INTEGRADOR DE INFORM. PRESUPUESTARIA, FINANCIERA Y PATRIMONIAL</a:t>
            </a: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381000" y="5683250"/>
            <a:ext cx="838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1600" b="1">
                <a:latin typeface="Comic Sans MS" charset="0"/>
              </a:rPr>
              <a:t>ORIENTADO A DETERMINAR EL COSTO DE LAS OPERACIONES</a:t>
            </a: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381000" y="5911850"/>
            <a:ext cx="838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1600" b="1">
                <a:latin typeface="Comic Sans MS" charset="0"/>
              </a:rPr>
              <a:t>BASADO EN PRINCIPIOS Y NORMAS DE CONTABILIDAD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52400" y="3657600"/>
            <a:ext cx="8839200" cy="457200"/>
            <a:chOff x="96" y="2304"/>
            <a:chExt cx="5568" cy="288"/>
          </a:xfrm>
        </p:grpSpPr>
        <p:sp>
          <p:nvSpPr>
            <p:cNvPr id="19479" name="Rectangle 24"/>
            <p:cNvSpPr>
              <a:spLocks noChangeArrowheads="1"/>
            </p:cNvSpPr>
            <p:nvPr/>
          </p:nvSpPr>
          <p:spPr bwMode="auto">
            <a:xfrm>
              <a:off x="96" y="2304"/>
              <a:ext cx="5568" cy="288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480" name="Text Box 25"/>
            <p:cNvSpPr txBox="1">
              <a:spLocks noChangeArrowheads="1"/>
            </p:cNvSpPr>
            <p:nvPr/>
          </p:nvSpPr>
          <p:spPr bwMode="auto">
            <a:xfrm>
              <a:off x="240" y="2352"/>
              <a:ext cx="5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ES_tradnl" sz="1600" b="1">
                  <a:solidFill>
                    <a:schemeClr val="bg1"/>
                  </a:solidFill>
                  <a:latin typeface="Comic Sans MS" charset="0"/>
                </a:rPr>
                <a:t>PRODUCIR INFORMACIÓN PARA TOMA DE DECISIONES Y PARA TERCEROS</a:t>
              </a:r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9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89" grpId="0" animBg="1"/>
      <p:bldP spid="16390" grpId="0" animBg="1"/>
      <p:bldP spid="16391" grpId="0" autoUpdateAnimBg="0"/>
      <p:bldP spid="16392" grpId="0" autoUpdateAnimBg="0"/>
      <p:bldP spid="16393" grpId="0" autoUpdateAnimBg="0"/>
      <p:bldP spid="16394" grpId="0" autoUpdateAnimBg="0"/>
      <p:bldP spid="16395" grpId="0" autoUpdateAnimBg="0"/>
      <p:bldP spid="16396" grpId="0" autoUpdateAnimBg="0"/>
      <p:bldP spid="16397" grpId="0" animBg="1"/>
      <p:bldP spid="16398" grpId="0" animBg="1"/>
      <p:bldP spid="16399" grpId="0" autoUpdateAnimBg="0"/>
      <p:bldP spid="16400" grpId="0" autoUpdateAnimBg="0"/>
      <p:bldP spid="16401" grpId="0" autoUpdateAnimBg="0"/>
      <p:bldP spid="16402" grpId="0" autoUpdateAnimBg="0"/>
      <p:bldP spid="16403" grpId="0" autoUpdateAnimBg="0"/>
      <p:bldP spid="16404" grpId="0" autoUpdateAnimBg="0"/>
      <p:bldP spid="16405" grpId="0" autoUpdateAnimBg="0"/>
      <p:bldP spid="1640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ChangeArrowheads="1"/>
          </p:cNvSpPr>
          <p:nvPr/>
        </p:nvSpPr>
        <p:spPr bwMode="auto">
          <a:xfrm>
            <a:off x="0" y="1143000"/>
            <a:ext cx="9142413" cy="5410200"/>
          </a:xfrm>
          <a:prstGeom prst="rect">
            <a:avLst/>
          </a:prstGeom>
          <a:gradFill rotWithShape="0">
            <a:gsLst>
              <a:gs pos="0">
                <a:srgbClr val="33CCCC"/>
              </a:gs>
              <a:gs pos="100000">
                <a:srgbClr val="FBFEFE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s-ES_tradnl"/>
          </a:p>
        </p:txBody>
      </p:sp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683568" y="0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b="1"/>
              <a:t>SISTEMA DE CONTABILIDAD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07368" y="38100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s-ES_tradnl" b="1" smtClean="0"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Información contable</a:t>
            </a:r>
            <a:endParaRPr lang="es-ES_tradnl" b="1" smtClean="0">
              <a:cs typeface="+mn-cs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1000" y="1295400"/>
            <a:ext cx="8382000" cy="1524000"/>
            <a:chOff x="240" y="816"/>
            <a:chExt cx="5280" cy="960"/>
          </a:xfrm>
        </p:grpSpPr>
        <p:sp>
          <p:nvSpPr>
            <p:cNvPr id="21540" name="Rectangle 6"/>
            <p:cNvSpPr>
              <a:spLocks noChangeArrowheads="1"/>
            </p:cNvSpPr>
            <p:nvPr/>
          </p:nvSpPr>
          <p:spPr bwMode="auto">
            <a:xfrm>
              <a:off x="240" y="912"/>
              <a:ext cx="5280" cy="8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541" name="Text Box 7"/>
            <p:cNvSpPr txBox="1">
              <a:spLocks noChangeArrowheads="1"/>
            </p:cNvSpPr>
            <p:nvPr/>
          </p:nvSpPr>
          <p:spPr bwMode="auto">
            <a:xfrm>
              <a:off x="432" y="816"/>
              <a:ext cx="46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b="1">
                  <a:solidFill>
                    <a:srgbClr val="000099"/>
                  </a:solidFill>
                </a:rPr>
                <a:t>CUALIDADES / REQUISITOS: Res. 25/95 S.H.</a:t>
              </a:r>
              <a:endParaRPr lang="es-ES" b="1">
                <a:solidFill>
                  <a:srgbClr val="000099"/>
                </a:solidFill>
              </a:endParaRPr>
            </a:p>
          </p:txBody>
        </p:sp>
      </p:grp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152400" y="1689100"/>
            <a:ext cx="1371600" cy="36830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tint val="10588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_tradnl" sz="1800" b="1">
                <a:latin typeface="Times New Roman" pitchFamily="18" charset="0"/>
                <a:ea typeface="+mn-ea"/>
                <a:cs typeface="+mn-cs"/>
              </a:rPr>
              <a:t>UTILIDAD</a:t>
            </a:r>
            <a:endParaRPr lang="es-ES" sz="1800" b="1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1676400" y="1690688"/>
            <a:ext cx="2209800" cy="366712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tint val="10588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s-ES_tradnl" sz="1800" b="1" smtClean="0">
                <a:cs typeface="+mn-cs"/>
              </a:rPr>
              <a:t>IDENTIFICACIÓN</a:t>
            </a:r>
            <a:endParaRPr lang="es-ES" sz="1800" b="1" smtClean="0">
              <a:cs typeface="+mn-cs"/>
            </a:endParaRPr>
          </a:p>
        </p:txBody>
      </p:sp>
      <p:sp>
        <p:nvSpPr>
          <p:cNvPr id="18442" name="WordArt 10"/>
          <p:cNvSpPr>
            <a:spLocks noChangeArrowheads="1" noChangeShapeType="1" noTextEdit="1"/>
          </p:cNvSpPr>
          <p:nvPr/>
        </p:nvSpPr>
        <p:spPr bwMode="auto">
          <a:xfrm rot="5400000">
            <a:off x="-904875" y="4610100"/>
            <a:ext cx="2695575" cy="428625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b="1" kern="10">
                <a:ln w="9525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333399"/>
                </a:solidFill>
                <a:latin typeface="Comic Sans MS"/>
                <a:ea typeface="Comic Sans MS"/>
                <a:cs typeface="Comic Sans MS"/>
              </a:rPr>
              <a:t>DESTINATARIOS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81000" y="3200400"/>
            <a:ext cx="7924800" cy="3276600"/>
            <a:chOff x="240" y="2016"/>
            <a:chExt cx="4992" cy="2064"/>
          </a:xfrm>
        </p:grpSpPr>
        <p:sp>
          <p:nvSpPr>
            <p:cNvPr id="21536" name="Freeform 12"/>
            <p:cNvSpPr>
              <a:spLocks/>
            </p:cNvSpPr>
            <p:nvPr/>
          </p:nvSpPr>
          <p:spPr bwMode="auto">
            <a:xfrm>
              <a:off x="240" y="2016"/>
              <a:ext cx="4944" cy="1008"/>
            </a:xfrm>
            <a:custGeom>
              <a:avLst/>
              <a:gdLst>
                <a:gd name="T0" fmla="*/ 0 w 4944"/>
                <a:gd name="T1" fmla="*/ 0 h 1008"/>
                <a:gd name="T2" fmla="*/ 1392 w 4944"/>
                <a:gd name="T3" fmla="*/ 768 h 1008"/>
                <a:gd name="T4" fmla="*/ 4944 w 4944"/>
                <a:gd name="T5" fmla="*/ 1008 h 1008"/>
                <a:gd name="T6" fmla="*/ 0 60000 65536"/>
                <a:gd name="T7" fmla="*/ 0 60000 65536"/>
                <a:gd name="T8" fmla="*/ 0 60000 65536"/>
                <a:gd name="T9" fmla="*/ 0 w 4944"/>
                <a:gd name="T10" fmla="*/ 0 h 1008"/>
                <a:gd name="T11" fmla="*/ 4944 w 4944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44" h="1008">
                  <a:moveTo>
                    <a:pt x="0" y="0"/>
                  </a:moveTo>
                  <a:cubicBezTo>
                    <a:pt x="284" y="300"/>
                    <a:pt x="568" y="600"/>
                    <a:pt x="1392" y="768"/>
                  </a:cubicBezTo>
                  <a:cubicBezTo>
                    <a:pt x="2216" y="936"/>
                    <a:pt x="4336" y="960"/>
                    <a:pt x="4944" y="1008"/>
                  </a:cubicBezTo>
                </a:path>
              </a:pathLst>
            </a:custGeom>
            <a:gradFill rotWithShape="0">
              <a:gsLst>
                <a:gs pos="0">
                  <a:srgbClr val="9BC2C2"/>
                </a:gs>
                <a:gs pos="100000">
                  <a:srgbClr val="CCFFFF"/>
                </a:gs>
              </a:gsLst>
              <a:lin ang="18900000" scaled="1"/>
            </a:gra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Freeform 13"/>
            <p:cNvSpPr>
              <a:spLocks/>
            </p:cNvSpPr>
            <p:nvPr/>
          </p:nvSpPr>
          <p:spPr bwMode="auto">
            <a:xfrm flipV="1">
              <a:off x="240" y="3072"/>
              <a:ext cx="4944" cy="1008"/>
            </a:xfrm>
            <a:custGeom>
              <a:avLst/>
              <a:gdLst>
                <a:gd name="T0" fmla="*/ 0 w 4944"/>
                <a:gd name="T1" fmla="*/ 0 h 1008"/>
                <a:gd name="T2" fmla="*/ 1392 w 4944"/>
                <a:gd name="T3" fmla="*/ 768 h 1008"/>
                <a:gd name="T4" fmla="*/ 4944 w 4944"/>
                <a:gd name="T5" fmla="*/ 1008 h 1008"/>
                <a:gd name="T6" fmla="*/ 0 60000 65536"/>
                <a:gd name="T7" fmla="*/ 0 60000 65536"/>
                <a:gd name="T8" fmla="*/ 0 60000 65536"/>
                <a:gd name="T9" fmla="*/ 0 w 4944"/>
                <a:gd name="T10" fmla="*/ 0 h 1008"/>
                <a:gd name="T11" fmla="*/ 4944 w 4944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44" h="1008">
                  <a:moveTo>
                    <a:pt x="0" y="0"/>
                  </a:moveTo>
                  <a:cubicBezTo>
                    <a:pt x="284" y="300"/>
                    <a:pt x="568" y="600"/>
                    <a:pt x="1392" y="768"/>
                  </a:cubicBezTo>
                  <a:cubicBezTo>
                    <a:pt x="2216" y="936"/>
                    <a:pt x="4336" y="960"/>
                    <a:pt x="4944" y="1008"/>
                  </a:cubicBezTo>
                </a:path>
              </a:pathLst>
            </a:custGeom>
            <a:gradFill rotWithShape="0">
              <a:gsLst>
                <a:gs pos="0">
                  <a:srgbClr val="9BC2C2"/>
                </a:gs>
                <a:gs pos="100000">
                  <a:srgbClr val="CCFFFF"/>
                </a:gs>
              </a:gsLst>
              <a:lin ang="2700000" scaled="1"/>
            </a:gra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Text Box 14"/>
            <p:cNvSpPr txBox="1">
              <a:spLocks noChangeArrowheads="1"/>
            </p:cNvSpPr>
            <p:nvPr/>
          </p:nvSpPr>
          <p:spPr bwMode="auto">
            <a:xfrm>
              <a:off x="4032" y="2784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s-ES_tradnl" sz="1800" b="1">
                  <a:solidFill>
                    <a:schemeClr val="accent2"/>
                  </a:solidFill>
                </a:rPr>
                <a:t>INTERNOS</a:t>
              </a:r>
              <a:endParaRPr lang="es-ES" sz="1800" b="1">
                <a:solidFill>
                  <a:schemeClr val="accent2"/>
                </a:solidFill>
              </a:endParaRPr>
            </a:p>
          </p:txBody>
        </p:sp>
        <p:sp>
          <p:nvSpPr>
            <p:cNvPr id="21539" name="Text Box 15"/>
            <p:cNvSpPr txBox="1">
              <a:spLocks noChangeArrowheads="1"/>
            </p:cNvSpPr>
            <p:nvPr/>
          </p:nvSpPr>
          <p:spPr bwMode="auto">
            <a:xfrm>
              <a:off x="4032" y="3081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s-ES_tradnl" sz="1800" b="1">
                  <a:solidFill>
                    <a:srgbClr val="FF6600"/>
                  </a:solidFill>
                </a:rPr>
                <a:t>EXTERNOS</a:t>
              </a:r>
              <a:endParaRPr lang="es-ES" sz="1800" b="1">
                <a:solidFill>
                  <a:srgbClr val="FF6600"/>
                </a:solidFill>
              </a:endParaRPr>
            </a:p>
          </p:txBody>
        </p:sp>
      </p:grp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1371600" y="3352800"/>
            <a:ext cx="685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Char char="•"/>
            </a:pPr>
            <a:r>
              <a:rPr lang="es-ES_tradnl" sz="2000" b="1">
                <a:solidFill>
                  <a:srgbClr val="663300"/>
                </a:solidFill>
              </a:rPr>
              <a:t>AUTORIDADES DE LA ADMINISTRACIÓN NACIONAL</a:t>
            </a:r>
            <a:endParaRPr lang="es-ES" sz="2000" b="1">
              <a:solidFill>
                <a:srgbClr val="663300"/>
              </a:solidFill>
            </a:endParaRP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1905000" y="3641725"/>
            <a:ext cx="3124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charset="0"/>
              <a:buChar char="ü"/>
            </a:pPr>
            <a:r>
              <a:rPr lang="es-ES_tradnl" sz="2000" b="1">
                <a:solidFill>
                  <a:srgbClr val="808000"/>
                </a:solidFill>
              </a:rPr>
              <a:t>Para toma de decisiones</a:t>
            </a:r>
            <a:endParaRPr lang="es-ES" sz="2000" b="1">
              <a:solidFill>
                <a:srgbClr val="808000"/>
              </a:solidFill>
            </a:endParaRP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0" y="5089525"/>
            <a:ext cx="685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Char char="•"/>
            </a:pPr>
            <a:r>
              <a:rPr lang="es-ES_tradnl" sz="2000" b="1">
                <a:solidFill>
                  <a:srgbClr val="663300"/>
                </a:solidFill>
              </a:rPr>
              <a:t>ÓRGANOS DE CONTROL</a:t>
            </a:r>
            <a:endParaRPr lang="es-ES" sz="2000" b="1">
              <a:solidFill>
                <a:srgbClr val="663300"/>
              </a:solidFill>
            </a:endParaRP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990600" y="5562600"/>
            <a:ext cx="487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Char char="•"/>
            </a:pPr>
            <a:r>
              <a:rPr lang="es-ES_tradnl" sz="2000" b="1">
                <a:solidFill>
                  <a:srgbClr val="663300"/>
                </a:solidFill>
              </a:rPr>
              <a:t>ORGANISMOS INTERNACIONALES</a:t>
            </a:r>
            <a:endParaRPr lang="es-ES" sz="2000" b="1">
              <a:solidFill>
                <a:srgbClr val="663300"/>
              </a:solidFill>
            </a:endParaRP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447800" y="6172200"/>
            <a:ext cx="5715000" cy="366713"/>
            <a:chOff x="912" y="3792"/>
            <a:chExt cx="1584" cy="289"/>
          </a:xfrm>
        </p:grpSpPr>
        <p:sp>
          <p:nvSpPr>
            <p:cNvPr id="21532" name="Text Box 21"/>
            <p:cNvSpPr txBox="1">
              <a:spLocks noChangeArrowheads="1"/>
            </p:cNvSpPr>
            <p:nvPr/>
          </p:nvSpPr>
          <p:spPr bwMode="auto">
            <a:xfrm>
              <a:off x="912" y="3792"/>
              <a:ext cx="158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s-ES_tradnl" sz="1800" b="1">
                  <a:solidFill>
                    <a:srgbClr val="663300"/>
                  </a:solidFill>
                </a:rPr>
                <a:t>CONGRESO DE LA NACION = CIUDADANO</a:t>
              </a:r>
              <a:endParaRPr lang="es-ES" sz="1800" b="1">
                <a:solidFill>
                  <a:srgbClr val="663300"/>
                </a:solidFill>
              </a:endParaRPr>
            </a:p>
          </p:txBody>
        </p:sp>
        <p:grpSp>
          <p:nvGrpSpPr>
            <p:cNvPr id="21533" name="Group 22"/>
            <p:cNvGrpSpPr>
              <a:grpSpLocks/>
            </p:cNvGrpSpPr>
            <p:nvPr/>
          </p:nvGrpSpPr>
          <p:grpSpPr bwMode="auto">
            <a:xfrm>
              <a:off x="960" y="3840"/>
              <a:ext cx="1536" cy="192"/>
              <a:chOff x="960" y="3840"/>
              <a:chExt cx="1536" cy="192"/>
            </a:xfrm>
          </p:grpSpPr>
          <p:sp>
            <p:nvSpPr>
              <p:cNvPr id="21534" name="Line 23"/>
              <p:cNvSpPr>
                <a:spLocks noChangeShapeType="1"/>
              </p:cNvSpPr>
              <p:nvPr/>
            </p:nvSpPr>
            <p:spPr bwMode="auto">
              <a:xfrm>
                <a:off x="960" y="3840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5" name="Line 24"/>
              <p:cNvSpPr>
                <a:spLocks noChangeShapeType="1"/>
              </p:cNvSpPr>
              <p:nvPr/>
            </p:nvSpPr>
            <p:spPr bwMode="auto">
              <a:xfrm>
                <a:off x="960" y="4032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733800" y="5318125"/>
            <a:ext cx="4419600" cy="396875"/>
            <a:chOff x="2352" y="3350"/>
            <a:chExt cx="2784" cy="250"/>
          </a:xfrm>
        </p:grpSpPr>
        <p:sp>
          <p:nvSpPr>
            <p:cNvPr id="21530" name="Text Box 26"/>
            <p:cNvSpPr txBox="1">
              <a:spLocks noChangeArrowheads="1"/>
            </p:cNvSpPr>
            <p:nvPr/>
          </p:nvSpPr>
          <p:spPr bwMode="auto">
            <a:xfrm>
              <a:off x="3888" y="3350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charset="0"/>
                <a:buNone/>
              </a:pPr>
              <a:r>
                <a:rPr lang="es-ES_tradnl" sz="2000" b="1">
                  <a:solidFill>
                    <a:srgbClr val="808000"/>
                  </a:solidFill>
                </a:rPr>
                <a:t>AGN – SIGEN</a:t>
              </a:r>
              <a:endParaRPr lang="es-ES" sz="2000" b="1">
                <a:solidFill>
                  <a:srgbClr val="808000"/>
                </a:solidFill>
              </a:endParaRPr>
            </a:p>
          </p:txBody>
        </p:sp>
        <p:sp>
          <p:nvSpPr>
            <p:cNvPr id="21531" name="Line 27"/>
            <p:cNvSpPr>
              <a:spLocks noChangeShapeType="1"/>
            </p:cNvSpPr>
            <p:nvPr/>
          </p:nvSpPr>
          <p:spPr bwMode="auto">
            <a:xfrm flipH="1">
              <a:off x="2352" y="3456"/>
              <a:ext cx="1584" cy="0"/>
            </a:xfrm>
            <a:prstGeom prst="line">
              <a:avLst/>
            </a:prstGeom>
            <a:noFill/>
            <a:ln w="38100">
              <a:solidFill>
                <a:srgbClr val="8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1447800" y="5791200"/>
            <a:ext cx="6858000" cy="396875"/>
            <a:chOff x="912" y="3648"/>
            <a:chExt cx="4320" cy="250"/>
          </a:xfrm>
        </p:grpSpPr>
        <p:sp>
          <p:nvSpPr>
            <p:cNvPr id="21528" name="Text Box 29"/>
            <p:cNvSpPr txBox="1">
              <a:spLocks noChangeArrowheads="1"/>
            </p:cNvSpPr>
            <p:nvPr/>
          </p:nvSpPr>
          <p:spPr bwMode="auto">
            <a:xfrm>
              <a:off x="3264" y="3648"/>
              <a:ext cx="19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charset="0"/>
                <a:buNone/>
              </a:pPr>
              <a:r>
                <a:rPr lang="es-ES_tradnl" sz="2000" b="1">
                  <a:solidFill>
                    <a:srgbClr val="808000"/>
                  </a:solidFill>
                </a:rPr>
                <a:t>BM – FMI – ONU</a:t>
              </a:r>
              <a:endParaRPr lang="es-ES" sz="2000" b="1">
                <a:solidFill>
                  <a:srgbClr val="808000"/>
                </a:solidFill>
              </a:endParaRPr>
            </a:p>
          </p:txBody>
        </p:sp>
        <p:sp>
          <p:nvSpPr>
            <p:cNvPr id="21529" name="Line 30"/>
            <p:cNvSpPr>
              <a:spLocks noChangeShapeType="1"/>
            </p:cNvSpPr>
            <p:nvPr/>
          </p:nvSpPr>
          <p:spPr bwMode="auto">
            <a:xfrm flipH="1">
              <a:off x="912" y="3747"/>
              <a:ext cx="2352" cy="0"/>
            </a:xfrm>
            <a:prstGeom prst="line">
              <a:avLst/>
            </a:prstGeom>
            <a:noFill/>
            <a:ln w="38100">
              <a:solidFill>
                <a:srgbClr val="8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4038600" y="1690688"/>
            <a:ext cx="1981200" cy="366712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tint val="10588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_tradnl" sz="1800" b="1">
                <a:latin typeface="Times New Roman" pitchFamily="18" charset="0"/>
                <a:ea typeface="+mn-ea"/>
                <a:cs typeface="+mn-cs"/>
              </a:rPr>
              <a:t>OPORTUNIDAD</a:t>
            </a:r>
            <a:endParaRPr lang="es-ES" sz="1800" b="1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914400" y="2147888"/>
            <a:ext cx="2362200" cy="366712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tint val="10588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_tradnl" sz="1800" b="1">
                <a:latin typeface="Times New Roman" pitchFamily="18" charset="0"/>
                <a:ea typeface="+mn-ea"/>
                <a:cs typeface="+mn-cs"/>
              </a:rPr>
              <a:t>VEROSIMILITUD</a:t>
            </a:r>
            <a:endParaRPr lang="es-ES" sz="1800" b="1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3429000" y="2147888"/>
            <a:ext cx="2286000" cy="366712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tint val="10588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_tradnl" sz="1800" b="1">
                <a:latin typeface="Times New Roman" pitchFamily="18" charset="0"/>
                <a:ea typeface="+mn-ea"/>
                <a:cs typeface="+mn-cs"/>
              </a:rPr>
              <a:t>CONFIABILIDAD</a:t>
            </a:r>
            <a:endParaRPr lang="es-ES" sz="1800" b="1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5867400" y="2147888"/>
            <a:ext cx="1981200" cy="366712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tint val="10588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_tradnl" sz="1800" b="1">
                <a:latin typeface="Times New Roman" pitchFamily="18" charset="0"/>
                <a:ea typeface="+mn-ea"/>
                <a:cs typeface="+mn-cs"/>
              </a:rPr>
              <a:t>OBJETIVIDAD</a:t>
            </a:r>
            <a:endParaRPr lang="es-ES" sz="1800" b="1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8467" name="Text Box 35"/>
          <p:cNvSpPr txBox="1">
            <a:spLocks noChangeArrowheads="1"/>
          </p:cNvSpPr>
          <p:nvPr/>
        </p:nvSpPr>
        <p:spPr bwMode="auto">
          <a:xfrm>
            <a:off x="3352800" y="2605088"/>
            <a:ext cx="2362200" cy="366712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tint val="10588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_tradnl" sz="1800" b="1">
                <a:latin typeface="Times New Roman" pitchFamily="18" charset="0"/>
                <a:ea typeface="+mn-ea"/>
                <a:cs typeface="+mn-cs"/>
              </a:rPr>
              <a:t>VERIFICABILIDAD</a:t>
            </a:r>
            <a:endParaRPr lang="es-ES" sz="1800" b="1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8468" name="Text Box 36"/>
          <p:cNvSpPr txBox="1">
            <a:spLocks noChangeArrowheads="1"/>
          </p:cNvSpPr>
          <p:nvPr/>
        </p:nvSpPr>
        <p:spPr bwMode="auto">
          <a:xfrm>
            <a:off x="5867400" y="2605088"/>
            <a:ext cx="2286000" cy="366712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tint val="10588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_tradnl" sz="1800" b="1">
                <a:latin typeface="Times New Roman" pitchFamily="18" charset="0"/>
                <a:ea typeface="+mn-ea"/>
                <a:cs typeface="+mn-cs"/>
              </a:rPr>
              <a:t>HOMOGENEIDAD</a:t>
            </a:r>
            <a:endParaRPr lang="es-ES" sz="1800" b="1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8469" name="Text Box 37"/>
          <p:cNvSpPr txBox="1">
            <a:spLocks noChangeArrowheads="1"/>
          </p:cNvSpPr>
          <p:nvPr/>
        </p:nvSpPr>
        <p:spPr bwMode="auto">
          <a:xfrm>
            <a:off x="1066800" y="2605088"/>
            <a:ext cx="2133600" cy="366712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tint val="10588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_tradnl" sz="1800" b="1">
                <a:latin typeface="Times New Roman" pitchFamily="18" charset="0"/>
                <a:ea typeface="+mn-ea"/>
                <a:cs typeface="+mn-cs"/>
              </a:rPr>
              <a:t>RACIONALIDAD</a:t>
            </a:r>
            <a:endParaRPr lang="es-ES" sz="1800" b="1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8470" name="Text Box 38"/>
          <p:cNvSpPr txBox="1">
            <a:spLocks noChangeArrowheads="1"/>
          </p:cNvSpPr>
          <p:nvPr/>
        </p:nvSpPr>
        <p:spPr bwMode="auto">
          <a:xfrm>
            <a:off x="6172200" y="1690688"/>
            <a:ext cx="2743200" cy="366712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tint val="10588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_tradnl" sz="1800" b="1">
                <a:latin typeface="Times New Roman" pitchFamily="18" charset="0"/>
                <a:ea typeface="+mn-ea"/>
                <a:cs typeface="+mn-cs"/>
              </a:rPr>
              <a:t>REPRESENTATIVIDAD</a:t>
            </a:r>
            <a:endParaRPr lang="es-ES" sz="1800" b="1"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 animBg="1" autoUpdateAnimBg="0"/>
      <p:bldP spid="18441" grpId="0" animBg="1" autoUpdateAnimBg="0"/>
      <p:bldP spid="18442" grpId="0" animBg="1"/>
      <p:bldP spid="18448" grpId="0" autoUpdateAnimBg="0"/>
      <p:bldP spid="18449" grpId="0" autoUpdateAnimBg="0"/>
      <p:bldP spid="18450" grpId="0" autoUpdateAnimBg="0"/>
      <p:bldP spid="18451" grpId="0" autoUpdateAnimBg="0"/>
      <p:bldP spid="18463" grpId="0" animBg="1" autoUpdateAnimBg="0"/>
      <p:bldP spid="18464" grpId="0" animBg="1" autoUpdateAnimBg="0"/>
      <p:bldP spid="18465" grpId="0" animBg="1" autoUpdateAnimBg="0"/>
      <p:bldP spid="18466" grpId="0" animBg="1" autoUpdateAnimBg="0"/>
      <p:bldP spid="18467" grpId="0" animBg="1" autoUpdateAnimBg="0"/>
      <p:bldP spid="18468" grpId="0" animBg="1" autoUpdateAnimBg="0"/>
      <p:bldP spid="18469" grpId="0" animBg="1" autoUpdateAnimBg="0"/>
      <p:bldP spid="1847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AutoShape 2"/>
          <p:cNvSpPr>
            <a:spLocks noChangeArrowheads="1"/>
          </p:cNvSpPr>
          <p:nvPr/>
        </p:nvSpPr>
        <p:spPr bwMode="auto">
          <a:xfrm>
            <a:off x="2057400" y="2286000"/>
            <a:ext cx="3886200" cy="8382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0">
            <a:gsLst>
              <a:gs pos="0">
                <a:srgbClr val="490018"/>
              </a:gs>
              <a:gs pos="100000">
                <a:srgbClr val="9900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4775" y="1219200"/>
            <a:ext cx="2790825" cy="5257800"/>
            <a:chOff x="66" y="768"/>
            <a:chExt cx="1758" cy="3312"/>
          </a:xfrm>
        </p:grpSpPr>
        <p:sp>
          <p:nvSpPr>
            <p:cNvPr id="23570" name="AutoShape 4"/>
            <p:cNvSpPr>
              <a:spLocks noChangeArrowheads="1"/>
            </p:cNvSpPr>
            <p:nvPr/>
          </p:nvSpPr>
          <p:spPr bwMode="auto">
            <a:xfrm rot="-5400000">
              <a:off x="-720" y="1584"/>
              <a:ext cx="3312" cy="168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A9A987"/>
                </a:gs>
                <a:gs pos="50000">
                  <a:srgbClr val="FFFFCC"/>
                </a:gs>
                <a:gs pos="100000">
                  <a:srgbClr val="A9A98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23571" name="Text Box 5"/>
            <p:cNvSpPr txBox="1">
              <a:spLocks noChangeArrowheads="1"/>
            </p:cNvSpPr>
            <p:nvPr/>
          </p:nvSpPr>
          <p:spPr bwMode="auto">
            <a:xfrm>
              <a:off x="66" y="2840"/>
              <a:ext cx="1758" cy="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/>
              <a:r>
                <a:rPr lang="es-ES_tradnl" sz="2600" b="1">
                  <a:latin typeface="Comic Sans MS" charset="0"/>
                </a:rPr>
                <a:t>ACCIONISTAS DEL           ESTADO</a:t>
              </a:r>
              <a:endParaRPr lang="es-ES" sz="2600" b="1">
                <a:latin typeface="Comic Sans MS" charset="0"/>
              </a:endParaRPr>
            </a:p>
          </p:txBody>
        </p:sp>
      </p:grpSp>
      <p:sp>
        <p:nvSpPr>
          <p:cNvPr id="90118" name="AutoShape 6"/>
          <p:cNvSpPr>
            <a:spLocks noChangeArrowheads="1"/>
          </p:cNvSpPr>
          <p:nvPr/>
        </p:nvSpPr>
        <p:spPr bwMode="auto">
          <a:xfrm flipH="1">
            <a:off x="2667000" y="1447800"/>
            <a:ext cx="4419600" cy="8382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0">
            <a:gsLst>
              <a:gs pos="0">
                <a:srgbClr val="490018"/>
              </a:gs>
              <a:gs pos="100000">
                <a:srgbClr val="9900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0119" name="Object 7"/>
          <p:cNvGraphicFramePr>
            <a:graphicFrameLocks noChangeAspect="1"/>
          </p:cNvGraphicFramePr>
          <p:nvPr/>
        </p:nvGraphicFramePr>
        <p:xfrm>
          <a:off x="6019800" y="1219200"/>
          <a:ext cx="2819400" cy="2057400"/>
        </p:xfrm>
        <a:graphic>
          <a:graphicData uri="http://schemas.openxmlformats.org/presentationml/2006/ole">
            <p:oleObj spid="_x0000_s23643" name="Clip" r:id="rId3" imgW="0" imgH="0" progId="">
              <p:embed/>
            </p:oleObj>
          </a:graphicData>
        </a:graphic>
      </p:graphicFrame>
      <p:graphicFrame>
        <p:nvGraphicFramePr>
          <p:cNvPr id="90120" name="Object 8"/>
          <p:cNvGraphicFramePr>
            <a:graphicFrameLocks noChangeAspect="1"/>
          </p:cNvGraphicFramePr>
          <p:nvPr/>
        </p:nvGraphicFramePr>
        <p:xfrm>
          <a:off x="381000" y="1335088"/>
          <a:ext cx="2133600" cy="2097087"/>
        </p:xfrm>
        <a:graphic>
          <a:graphicData uri="http://schemas.openxmlformats.org/presentationml/2006/ole">
            <p:oleObj spid="_x0000_s23644" name="Clip" r:id="rId4" imgW="3339220" imgH="3281881" progId="">
              <p:embed/>
            </p:oleObj>
          </a:graphicData>
        </a:graphic>
      </p:graphicFrame>
      <p:graphicFrame>
        <p:nvGraphicFramePr>
          <p:cNvPr id="90121" name="Object 9"/>
          <p:cNvGraphicFramePr>
            <a:graphicFrameLocks noChangeAspect="1"/>
          </p:cNvGraphicFramePr>
          <p:nvPr/>
        </p:nvGraphicFramePr>
        <p:xfrm>
          <a:off x="3581400" y="2076450"/>
          <a:ext cx="1905000" cy="1428750"/>
        </p:xfrm>
        <a:graphic>
          <a:graphicData uri="http://schemas.openxmlformats.org/presentationml/2006/ole">
            <p:oleObj spid="_x0000_s23645" name="Clip" r:id="rId5" imgW="114467" imgH="114467" progId="">
              <p:embed/>
            </p:oleObj>
          </a:graphicData>
        </a:graphic>
      </p:graphicFrame>
      <p:sp>
        <p:nvSpPr>
          <p:cNvPr id="90122" name="AutoShape 10"/>
          <p:cNvSpPr>
            <a:spLocks noChangeArrowheads="1"/>
          </p:cNvSpPr>
          <p:nvPr/>
        </p:nvSpPr>
        <p:spPr bwMode="auto">
          <a:xfrm>
            <a:off x="2895600" y="3505200"/>
            <a:ext cx="990600" cy="9144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123" name="Text Box 11"/>
          <p:cNvSpPr txBox="1">
            <a:spLocks noChangeArrowheads="1"/>
          </p:cNvSpPr>
          <p:nvPr/>
        </p:nvSpPr>
        <p:spPr bwMode="auto">
          <a:xfrm>
            <a:off x="3962400" y="3581400"/>
            <a:ext cx="5029200" cy="850900"/>
          </a:xfrm>
          <a:prstGeom prst="rect">
            <a:avLst/>
          </a:prstGeom>
          <a:solidFill>
            <a:srgbClr val="FFCC99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b="1">
                <a:solidFill>
                  <a:srgbClr val="FF0000"/>
                </a:solidFill>
              </a:rPr>
              <a:t>INDIFERENCIA                                 </a:t>
            </a:r>
            <a:r>
              <a:rPr lang="es-ES_tradnl" b="1">
                <a:solidFill>
                  <a:srgbClr val="FFCC99"/>
                </a:solidFill>
              </a:rPr>
              <a:t>.</a:t>
            </a:r>
            <a:endParaRPr lang="es-ES" b="1">
              <a:solidFill>
                <a:srgbClr val="FFCC99"/>
              </a:solidFill>
            </a:endParaRPr>
          </a:p>
        </p:txBody>
      </p:sp>
      <p:sp>
        <p:nvSpPr>
          <p:cNvPr id="90124" name="AutoShape 12"/>
          <p:cNvSpPr>
            <a:spLocks noChangeArrowheads="1"/>
          </p:cNvSpPr>
          <p:nvPr/>
        </p:nvSpPr>
        <p:spPr bwMode="auto">
          <a:xfrm>
            <a:off x="2895600" y="5181600"/>
            <a:ext cx="990600" cy="9144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125" name="Text Box 13"/>
          <p:cNvSpPr txBox="1">
            <a:spLocks noChangeArrowheads="1"/>
          </p:cNvSpPr>
          <p:nvPr/>
        </p:nvSpPr>
        <p:spPr bwMode="auto">
          <a:xfrm>
            <a:off x="3962400" y="4876800"/>
            <a:ext cx="5029200" cy="1581150"/>
          </a:xfrm>
          <a:prstGeom prst="rect">
            <a:avLst/>
          </a:prstGeom>
          <a:solidFill>
            <a:srgbClr val="CCFFFF"/>
          </a:solidFill>
          <a:ln w="28575">
            <a:solidFill>
              <a:srgbClr val="0033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b="1">
                <a:solidFill>
                  <a:srgbClr val="003366"/>
                </a:solidFill>
              </a:rPr>
              <a:t>EXIGENCIA                                              </a:t>
            </a:r>
            <a:r>
              <a:rPr lang="es-ES_tradnl" b="1">
                <a:solidFill>
                  <a:srgbClr val="CCFFFF"/>
                </a:solidFill>
              </a:rPr>
              <a:t>.                                                                    .                                                                    .</a:t>
            </a:r>
            <a:endParaRPr lang="es-ES" b="1">
              <a:solidFill>
                <a:srgbClr val="CCFFFF"/>
              </a:solidFill>
            </a:endParaRPr>
          </a:p>
        </p:txBody>
      </p:sp>
      <p:sp>
        <p:nvSpPr>
          <p:cNvPr id="90126" name="Text Box 14"/>
          <p:cNvSpPr txBox="1">
            <a:spLocks noChangeArrowheads="1"/>
          </p:cNvSpPr>
          <p:nvPr/>
        </p:nvSpPr>
        <p:spPr bwMode="auto">
          <a:xfrm>
            <a:off x="3886200" y="4038600"/>
            <a:ext cx="518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1800" b="1"/>
              <a:t>CORRUPCIÓN – DELITOS - IMPUNIDAD</a:t>
            </a:r>
            <a:endParaRPr lang="es-ES" sz="1800" b="1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191000" y="5318125"/>
            <a:ext cx="4495800" cy="1006475"/>
            <a:chOff x="2640" y="3312"/>
            <a:chExt cx="2832" cy="634"/>
          </a:xfrm>
        </p:grpSpPr>
        <p:sp>
          <p:nvSpPr>
            <p:cNvPr id="23567" name="Text Box 16"/>
            <p:cNvSpPr txBox="1">
              <a:spLocks noChangeArrowheads="1"/>
            </p:cNvSpPr>
            <p:nvPr/>
          </p:nvSpPr>
          <p:spPr bwMode="auto">
            <a:xfrm>
              <a:off x="2640" y="3312"/>
              <a:ext cx="28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s-ES_tradnl" sz="2000" b="1"/>
                <a:t>TRANSPARENCIA</a:t>
              </a:r>
              <a:endParaRPr lang="es-ES" sz="2000" b="1"/>
            </a:p>
          </p:txBody>
        </p:sp>
        <p:sp>
          <p:nvSpPr>
            <p:cNvPr id="23568" name="Text Box 17"/>
            <p:cNvSpPr txBox="1">
              <a:spLocks noChangeArrowheads="1"/>
            </p:cNvSpPr>
            <p:nvPr/>
          </p:nvSpPr>
          <p:spPr bwMode="auto">
            <a:xfrm>
              <a:off x="2640" y="3504"/>
              <a:ext cx="28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s-ES_tradnl" sz="2000" b="1"/>
                <a:t>COMPORTAMIENTO ÉTICO</a:t>
              </a:r>
            </a:p>
          </p:txBody>
        </p:sp>
        <p:sp>
          <p:nvSpPr>
            <p:cNvPr id="23569" name="Text Box 18"/>
            <p:cNvSpPr txBox="1">
              <a:spLocks noChangeArrowheads="1"/>
            </p:cNvSpPr>
            <p:nvPr/>
          </p:nvSpPr>
          <p:spPr bwMode="auto">
            <a:xfrm>
              <a:off x="2640" y="3696"/>
              <a:ext cx="28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s-ES_tradnl" sz="2000" b="1"/>
                <a:t>APLICACIÓN DE SANCIONES</a:t>
              </a:r>
              <a:endParaRPr lang="es-ES" sz="2000" b="1"/>
            </a:p>
          </p:txBody>
        </p:sp>
      </p:grpSp>
      <p:sp>
        <p:nvSpPr>
          <p:cNvPr id="90131" name="Text Box 19"/>
          <p:cNvSpPr txBox="1">
            <a:spLocks noChangeArrowheads="1"/>
          </p:cNvSpPr>
          <p:nvPr/>
        </p:nvSpPr>
        <p:spPr bwMode="auto">
          <a:xfrm>
            <a:off x="175320" y="38676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s-ES_tradnl" b="1" smtClean="0"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Transparencia – Gobierno – Ciudadano</a:t>
            </a:r>
            <a:endParaRPr lang="es-ES_tradnl" b="1" smtClean="0">
              <a:cs typeface="+mn-cs"/>
            </a:endParaRPr>
          </a:p>
        </p:txBody>
      </p:sp>
      <p:sp>
        <p:nvSpPr>
          <p:cNvPr id="23566" name="Text Box 20"/>
          <p:cNvSpPr txBox="1">
            <a:spLocks noChangeArrowheads="1"/>
          </p:cNvSpPr>
          <p:nvPr/>
        </p:nvSpPr>
        <p:spPr bwMode="auto">
          <a:xfrm>
            <a:off x="251520" y="5760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b="1"/>
              <a:t>RENDICIÓN DE CUENTAS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0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0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0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0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9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nimBg="1"/>
      <p:bldP spid="90118" grpId="0" animBg="1"/>
      <p:bldP spid="90122" grpId="0" animBg="1"/>
      <p:bldP spid="90123" grpId="0" animBg="1" autoUpdateAnimBg="0"/>
      <p:bldP spid="90124" grpId="0" animBg="1"/>
      <p:bldP spid="90125" grpId="0" animBg="1" autoUpdateAnimBg="0"/>
      <p:bldP spid="9012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343400" y="1371600"/>
            <a:ext cx="3581400" cy="1052513"/>
            <a:chOff x="2736" y="864"/>
            <a:chExt cx="2256" cy="663"/>
          </a:xfrm>
        </p:grpSpPr>
        <p:sp>
          <p:nvSpPr>
            <p:cNvPr id="24609" name="Rectangle 3"/>
            <p:cNvSpPr>
              <a:spLocks noChangeArrowheads="1"/>
            </p:cNvSpPr>
            <p:nvPr/>
          </p:nvSpPr>
          <p:spPr bwMode="auto">
            <a:xfrm>
              <a:off x="2736" y="864"/>
              <a:ext cx="2256" cy="624"/>
            </a:xfrm>
            <a:prstGeom prst="rect">
              <a:avLst/>
            </a:prstGeom>
            <a:gradFill rotWithShape="0">
              <a:gsLst>
                <a:gs pos="0">
                  <a:srgbClr val="A9A987"/>
                </a:gs>
                <a:gs pos="50000">
                  <a:srgbClr val="FFFFCC"/>
                </a:gs>
                <a:gs pos="100000">
                  <a:srgbClr val="A9A98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24610" name="Text Box 4"/>
            <p:cNvSpPr txBox="1">
              <a:spLocks noChangeArrowheads="1"/>
            </p:cNvSpPr>
            <p:nvPr/>
          </p:nvSpPr>
          <p:spPr bwMode="auto">
            <a:xfrm>
              <a:off x="2736" y="1296"/>
              <a:ext cx="2256" cy="231"/>
            </a:xfrm>
            <a:prstGeom prst="rect">
              <a:avLst/>
            </a:prstGeom>
            <a:solidFill>
              <a:srgbClr val="CC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ES_tradnl" sz="1800" b="1">
                  <a:solidFill>
                    <a:schemeClr val="bg1"/>
                  </a:solidFill>
                  <a:latin typeface="Comic Sans MS" charset="0"/>
                </a:rPr>
                <a:t>PERMANENTEMENTE</a:t>
              </a:r>
              <a:endParaRPr lang="es-ES" sz="1800" b="1">
                <a:solidFill>
                  <a:schemeClr val="bg1"/>
                </a:solidFill>
                <a:latin typeface="Comic Sans MS" charset="0"/>
              </a:endParaRPr>
            </a:p>
          </p:txBody>
        </p:sp>
      </p:grp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539552" y="353616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s-ES_tradnl" b="1" smtClean="0"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Presupuesto – Ejecución – Rendición</a:t>
            </a:r>
            <a:endParaRPr lang="es-ES_tradnl" b="1" smtClean="0">
              <a:cs typeface="+mn-cs"/>
            </a:endParaRPr>
          </a:p>
        </p:txBody>
      </p:sp>
      <p:grpSp>
        <p:nvGrpSpPr>
          <p:cNvPr id="24579" name="Group 6"/>
          <p:cNvGrpSpPr>
            <a:grpSpLocks/>
          </p:cNvGrpSpPr>
          <p:nvPr/>
        </p:nvGrpSpPr>
        <p:grpSpPr bwMode="auto">
          <a:xfrm>
            <a:off x="304800" y="1219200"/>
            <a:ext cx="2695575" cy="1768475"/>
            <a:chOff x="730" y="768"/>
            <a:chExt cx="4242" cy="3848"/>
          </a:xfrm>
        </p:grpSpPr>
        <p:sp>
          <p:nvSpPr>
            <p:cNvPr id="24604" name="AutoShape 7"/>
            <p:cNvSpPr>
              <a:spLocks noChangeArrowheads="1"/>
            </p:cNvSpPr>
            <p:nvPr/>
          </p:nvSpPr>
          <p:spPr bwMode="auto">
            <a:xfrm>
              <a:off x="960" y="816"/>
              <a:ext cx="1672" cy="3256"/>
            </a:xfrm>
            <a:prstGeom prst="diamond">
              <a:avLst/>
            </a:prstGeom>
            <a:gradFill rotWithShape="0">
              <a:gsLst>
                <a:gs pos="0">
                  <a:srgbClr val="AED8DE"/>
                </a:gs>
                <a:gs pos="50000">
                  <a:srgbClr val="048698"/>
                </a:gs>
                <a:gs pos="100000">
                  <a:srgbClr val="AED8DE"/>
                </a:gs>
              </a:gsLst>
              <a:lin ang="2700000" scaled="1"/>
            </a:gradFill>
            <a:ln w="12700">
              <a:solidFill>
                <a:srgbClr val="B760F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graphicFrame>
          <p:nvGraphicFramePr>
            <p:cNvPr id="24605" name="Object 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152" y="864"/>
            <a:ext cx="2469" cy="2416"/>
          </p:xfrm>
          <a:graphic>
            <a:graphicData uri="http://schemas.openxmlformats.org/presentationml/2006/ole">
              <p:oleObj spid="_x0000_s24682" name="Imagen" r:id="rId3" imgW="5060950" imgH="4953000" progId="">
                <p:embed/>
              </p:oleObj>
            </a:graphicData>
          </a:graphic>
        </p:graphicFrame>
        <p:sp>
          <p:nvSpPr>
            <p:cNvPr id="24606" name="Rectangle 9"/>
            <p:cNvSpPr>
              <a:spLocks noChangeArrowheads="1"/>
            </p:cNvSpPr>
            <p:nvPr/>
          </p:nvSpPr>
          <p:spPr bwMode="auto">
            <a:xfrm>
              <a:off x="730" y="3096"/>
              <a:ext cx="4182" cy="1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endParaRPr lang="es-ES_tradnl" sz="4000">
                <a:solidFill>
                  <a:srgbClr val="030303"/>
                </a:solidFill>
                <a:latin typeface="Arial" charset="0"/>
              </a:endParaRPr>
            </a:p>
          </p:txBody>
        </p:sp>
        <p:sp>
          <p:nvSpPr>
            <p:cNvPr id="28682" name="Rectangle 10"/>
            <p:cNvSpPr>
              <a:spLocks noChangeArrowheads="1"/>
            </p:cNvSpPr>
            <p:nvPr/>
          </p:nvSpPr>
          <p:spPr bwMode="auto">
            <a:xfrm>
              <a:off x="1534" y="1632"/>
              <a:ext cx="3438" cy="15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defRPr/>
              </a:pPr>
              <a:r>
                <a:rPr lang="es-ES_tradnl" sz="4000">
                  <a:solidFill>
                    <a:srgbClr val="030303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  <a:cs typeface="+mn-cs"/>
                </a:rPr>
                <a:t>S.I.D.I.F.</a:t>
              </a:r>
            </a:p>
          </p:txBody>
        </p:sp>
        <p:graphicFrame>
          <p:nvGraphicFramePr>
            <p:cNvPr id="24608" name="Object 1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056" y="768"/>
            <a:ext cx="2469" cy="2416"/>
          </p:xfrm>
          <a:graphic>
            <a:graphicData uri="http://schemas.openxmlformats.org/presentationml/2006/ole">
              <p:oleObj spid="_x0000_s24683" name="Imagen" r:id="rId4" imgW="5060950" imgH="4953000" progId="">
                <p:embed/>
              </p:oleObj>
            </a:graphicData>
          </a:graphic>
        </p:graphicFrame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133600" y="1676400"/>
            <a:ext cx="2057400" cy="1143000"/>
            <a:chOff x="1344" y="1056"/>
            <a:chExt cx="1296" cy="720"/>
          </a:xfrm>
        </p:grpSpPr>
        <p:sp>
          <p:nvSpPr>
            <p:cNvPr id="28685" name="AutoShape 13"/>
            <p:cNvSpPr>
              <a:spLocks noChangeArrowheads="1"/>
            </p:cNvSpPr>
            <p:nvPr/>
          </p:nvSpPr>
          <p:spPr bwMode="auto">
            <a:xfrm flipV="1">
              <a:off x="1344" y="1440"/>
              <a:ext cx="1296" cy="336"/>
            </a:xfrm>
            <a:custGeom>
              <a:avLst/>
              <a:gdLst>
                <a:gd name="G0" fmla="+- 13399 0 0"/>
                <a:gd name="G1" fmla="+- 4500 0 0"/>
                <a:gd name="G2" fmla="+- 12158 0 4500"/>
                <a:gd name="G3" fmla="+- G2 0 4500"/>
                <a:gd name="G4" fmla="*/ G3 32768 32059"/>
                <a:gd name="G5" fmla="*/ G4 1 2"/>
                <a:gd name="G6" fmla="+- 21600 0 13399"/>
                <a:gd name="G7" fmla="*/ G6 4500 6079"/>
                <a:gd name="G8" fmla="+- G7 13399 0"/>
                <a:gd name="T0" fmla="*/ 13399 w 21600"/>
                <a:gd name="T1" fmla="*/ 0 h 21600"/>
                <a:gd name="T2" fmla="*/ 13399 w 21600"/>
                <a:gd name="T3" fmla="*/ 12158 h 21600"/>
                <a:gd name="T4" fmla="*/ 1614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3399" y="0"/>
                  </a:lnTo>
                  <a:lnTo>
                    <a:pt x="13399" y="4500"/>
                  </a:lnTo>
                  <a:lnTo>
                    <a:pt x="12427" y="4500"/>
                  </a:lnTo>
                  <a:cubicBezTo>
                    <a:pt x="5564" y="4500"/>
                    <a:pt x="0" y="7929"/>
                    <a:pt x="0" y="12158"/>
                  </a:cubicBezTo>
                  <a:lnTo>
                    <a:pt x="0" y="21600"/>
                  </a:lnTo>
                  <a:lnTo>
                    <a:pt x="3228" y="21600"/>
                  </a:lnTo>
                  <a:lnTo>
                    <a:pt x="3228" y="12158"/>
                  </a:lnTo>
                  <a:cubicBezTo>
                    <a:pt x="3228" y="9673"/>
                    <a:pt x="7347" y="7658"/>
                    <a:pt x="12427" y="7658"/>
                  </a:cubicBezTo>
                  <a:lnTo>
                    <a:pt x="13399" y="7658"/>
                  </a:lnTo>
                  <a:lnTo>
                    <a:pt x="13399" y="1215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6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6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s-ES_tradnl"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4603" name="Rectangle 14"/>
            <p:cNvSpPr>
              <a:spLocks noChangeArrowheads="1"/>
            </p:cNvSpPr>
            <p:nvPr/>
          </p:nvSpPr>
          <p:spPr bwMode="auto">
            <a:xfrm>
              <a:off x="1344" y="1056"/>
              <a:ext cx="192" cy="33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s-ES_tradnl"/>
            </a:p>
          </p:txBody>
        </p:sp>
      </p:grp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4267200" y="2438400"/>
            <a:ext cx="3733800" cy="49530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b="1">
                <a:solidFill>
                  <a:schemeClr val="bg1"/>
                </a:solidFill>
              </a:rPr>
              <a:t>INFORMACIÓN</a:t>
            </a:r>
            <a:endParaRPr lang="es-ES" b="1">
              <a:solidFill>
                <a:schemeClr val="bg1"/>
              </a:solidFill>
            </a:endParaRP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5486400" y="1371600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s-ES_tradnl" sz="2000" b="1"/>
              <a:t>Toma de decisiones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5486400" y="1676400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s-ES_tradnl" sz="2000" b="1"/>
              <a:t>Para Terceros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4343400" y="2971800"/>
            <a:ext cx="3581400" cy="366713"/>
          </a:xfrm>
          <a:prstGeom prst="rect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1800" b="1">
                <a:solidFill>
                  <a:schemeClr val="bg1"/>
                </a:solidFill>
                <a:latin typeface="Comic Sans MS" charset="0"/>
              </a:rPr>
              <a:t>RENDICIÓN DE </a:t>
            </a:r>
            <a:r>
              <a:rPr lang="es-ES_tradnl" sz="1800" b="1">
                <a:solidFill>
                  <a:srgbClr val="FFFF00"/>
                </a:solidFill>
                <a:latin typeface="Comic Sans MS" charset="0"/>
              </a:rPr>
              <a:t>EJERCICIO</a:t>
            </a:r>
            <a:endParaRPr lang="es-ES" sz="1800" b="1">
              <a:solidFill>
                <a:srgbClr val="FFFF00"/>
              </a:solidFill>
              <a:latin typeface="Comic Sans MS" charset="0"/>
            </a:endParaRPr>
          </a:p>
        </p:txBody>
      </p:sp>
      <p:sp>
        <p:nvSpPr>
          <p:cNvPr id="28691" name="AutoShape 19"/>
          <p:cNvSpPr>
            <a:spLocks noChangeArrowheads="1"/>
          </p:cNvSpPr>
          <p:nvPr/>
        </p:nvSpPr>
        <p:spPr bwMode="auto">
          <a:xfrm rot="5400000">
            <a:off x="6781800" y="3048000"/>
            <a:ext cx="457200" cy="1066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733800" y="3886200"/>
            <a:ext cx="4191000" cy="366713"/>
            <a:chOff x="2352" y="2448"/>
            <a:chExt cx="2640" cy="231"/>
          </a:xfrm>
        </p:grpSpPr>
        <p:sp>
          <p:nvSpPr>
            <p:cNvPr id="24600" name="Rectangle 21"/>
            <p:cNvSpPr>
              <a:spLocks noChangeArrowheads="1"/>
            </p:cNvSpPr>
            <p:nvPr/>
          </p:nvSpPr>
          <p:spPr bwMode="auto">
            <a:xfrm>
              <a:off x="2448" y="2448"/>
              <a:ext cx="2448" cy="192"/>
            </a:xfrm>
            <a:prstGeom prst="rect">
              <a:avLst/>
            </a:prstGeom>
            <a:gradFill rotWithShape="0">
              <a:gsLst>
                <a:gs pos="0">
                  <a:srgbClr val="A9A987"/>
                </a:gs>
                <a:gs pos="50000">
                  <a:srgbClr val="FFFFCC"/>
                </a:gs>
                <a:gs pos="100000">
                  <a:srgbClr val="A9A98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24601" name="Text Box 22"/>
            <p:cNvSpPr txBox="1">
              <a:spLocks noChangeArrowheads="1"/>
            </p:cNvSpPr>
            <p:nvPr/>
          </p:nvSpPr>
          <p:spPr bwMode="auto">
            <a:xfrm>
              <a:off x="2352" y="2448"/>
              <a:ext cx="26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ES_tradnl" sz="1800" b="1"/>
                <a:t>01 DE ENERO – 31 DE DICIEMBRE</a:t>
              </a:r>
              <a:endParaRPr lang="es-ES" sz="1800" b="1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381000" y="2895600"/>
            <a:ext cx="4343400" cy="914400"/>
            <a:chOff x="240" y="1824"/>
            <a:chExt cx="2736" cy="576"/>
          </a:xfrm>
        </p:grpSpPr>
        <p:sp>
          <p:nvSpPr>
            <p:cNvPr id="24598" name="Text Box 24"/>
            <p:cNvSpPr txBox="1">
              <a:spLocks noChangeArrowheads="1"/>
            </p:cNvSpPr>
            <p:nvPr/>
          </p:nvSpPr>
          <p:spPr bwMode="auto">
            <a:xfrm>
              <a:off x="240" y="1824"/>
              <a:ext cx="1392" cy="47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ES_tradnl" sz="2000" b="1">
                  <a:solidFill>
                    <a:schemeClr val="accent2"/>
                  </a:solidFill>
                  <a:latin typeface="Comic Sans MS" charset="0"/>
                </a:rPr>
                <a:t>LEY DE PRESUPUESTO</a:t>
              </a:r>
              <a:endParaRPr lang="es-ES" sz="2000" b="1">
                <a:solidFill>
                  <a:schemeClr val="accent2"/>
                </a:solidFill>
                <a:latin typeface="Comic Sans MS" charset="0"/>
              </a:endParaRPr>
            </a:p>
          </p:txBody>
        </p:sp>
        <p:sp>
          <p:nvSpPr>
            <p:cNvPr id="24599" name="AutoShape 25"/>
            <p:cNvSpPr>
              <a:spLocks noChangeArrowheads="1"/>
            </p:cNvSpPr>
            <p:nvPr/>
          </p:nvSpPr>
          <p:spPr bwMode="auto">
            <a:xfrm rot="5400000">
              <a:off x="2136" y="1560"/>
              <a:ext cx="384" cy="12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1 w 21600"/>
                <a:gd name="T13" fmla="*/ 3383 h 21600"/>
                <a:gd name="T14" fmla="*/ 18394 w 21600"/>
                <a:gd name="T15" fmla="*/ 876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4399" y="0"/>
                  </a:lnTo>
                  <a:lnTo>
                    <a:pt x="14399" y="3384"/>
                  </a:lnTo>
                  <a:lnTo>
                    <a:pt x="12427" y="3384"/>
                  </a:lnTo>
                  <a:cubicBezTo>
                    <a:pt x="5564" y="3384"/>
                    <a:pt x="0" y="7312"/>
                    <a:pt x="0" y="12158"/>
                  </a:cubicBezTo>
                  <a:lnTo>
                    <a:pt x="0" y="21600"/>
                  </a:lnTo>
                  <a:lnTo>
                    <a:pt x="5509" y="21600"/>
                  </a:lnTo>
                  <a:lnTo>
                    <a:pt x="5509" y="12158"/>
                  </a:lnTo>
                  <a:cubicBezTo>
                    <a:pt x="5509" y="10289"/>
                    <a:pt x="8606" y="8774"/>
                    <a:pt x="12427" y="8774"/>
                  </a:cubicBezTo>
                  <a:lnTo>
                    <a:pt x="14399" y="8774"/>
                  </a:lnTo>
                  <a:lnTo>
                    <a:pt x="14399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228600" y="3657600"/>
            <a:ext cx="7620000" cy="762000"/>
            <a:chOff x="144" y="2304"/>
            <a:chExt cx="4800" cy="480"/>
          </a:xfrm>
        </p:grpSpPr>
        <p:sp>
          <p:nvSpPr>
            <p:cNvPr id="24596" name="Rectangle 27"/>
            <p:cNvSpPr>
              <a:spLocks noChangeArrowheads="1"/>
            </p:cNvSpPr>
            <p:nvPr/>
          </p:nvSpPr>
          <p:spPr bwMode="auto">
            <a:xfrm>
              <a:off x="144" y="2304"/>
              <a:ext cx="4800" cy="480"/>
            </a:xfrm>
            <a:prstGeom prst="rect">
              <a:avLst/>
            </a:prstGeom>
            <a:noFill/>
            <a:ln w="5715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24597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88" y="2328"/>
              <a:ext cx="205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b="1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blurRad="63500" dist="38099" dir="2700000" algn="ctr" rotWithShape="0">
                      <a:srgbClr val="990000">
                        <a:alpha val="74997"/>
                      </a:srgbClr>
                    </a:outerShdw>
                  </a:effectLst>
                  <a:latin typeface="Impact"/>
                  <a:ea typeface="Impact"/>
                  <a:cs typeface="Impact"/>
                </a:rPr>
                <a:t>GESTIÓN PÚBLICA</a:t>
              </a:r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685800" y="4495800"/>
            <a:ext cx="7239000" cy="1905000"/>
            <a:chOff x="432" y="2832"/>
            <a:chExt cx="4560" cy="1200"/>
          </a:xfrm>
        </p:grpSpPr>
        <p:sp>
          <p:nvSpPr>
            <p:cNvPr id="24592" name="AutoShape 30"/>
            <p:cNvSpPr>
              <a:spLocks noChangeArrowheads="1"/>
            </p:cNvSpPr>
            <p:nvPr/>
          </p:nvSpPr>
          <p:spPr bwMode="auto">
            <a:xfrm rot="5400000">
              <a:off x="2328" y="2040"/>
              <a:ext cx="384" cy="196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w 21600"/>
                <a:gd name="T7" fmla="*/ 1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gradFill rotWithShape="0">
              <a:gsLst>
                <a:gs pos="0">
                  <a:srgbClr val="CC3300"/>
                </a:gs>
                <a:gs pos="100000">
                  <a:srgbClr val="8722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4593" name="Group 31"/>
            <p:cNvGrpSpPr>
              <a:grpSpLocks/>
            </p:cNvGrpSpPr>
            <p:nvPr/>
          </p:nvGrpSpPr>
          <p:grpSpPr bwMode="auto">
            <a:xfrm>
              <a:off x="432" y="3312"/>
              <a:ext cx="4560" cy="720"/>
              <a:chOff x="576" y="816"/>
              <a:chExt cx="4560" cy="720"/>
            </a:xfrm>
          </p:grpSpPr>
          <p:sp>
            <p:nvSpPr>
              <p:cNvPr id="28704" name="AutoShape 32"/>
              <p:cNvSpPr>
                <a:spLocks noChangeArrowheads="1"/>
              </p:cNvSpPr>
              <p:nvPr/>
            </p:nvSpPr>
            <p:spPr bwMode="auto">
              <a:xfrm>
                <a:off x="576" y="816"/>
                <a:ext cx="4560" cy="720"/>
              </a:xfrm>
              <a:prstGeom prst="ellipseRibbon2">
                <a:avLst>
                  <a:gd name="adj1" fmla="val 25000"/>
                  <a:gd name="adj2" fmla="val 60880"/>
                  <a:gd name="adj3" fmla="val 12500"/>
                </a:avLst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tint val="47451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_tradnl"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8705" name="Text Box 33"/>
              <p:cNvSpPr txBox="1">
                <a:spLocks noChangeArrowheads="1"/>
              </p:cNvSpPr>
              <p:nvPr/>
            </p:nvSpPr>
            <p:spPr bwMode="auto">
              <a:xfrm>
                <a:off x="1700" y="960"/>
                <a:ext cx="2331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s-ES_tradnl" sz="2200" b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  <a:cs typeface="+mn-cs"/>
                  </a:rPr>
                  <a:t>CUENTA DE INVERSIÓN</a:t>
                </a:r>
              </a:p>
            </p:txBody>
          </p:sp>
        </p:grpSp>
      </p:grpSp>
      <p:graphicFrame>
        <p:nvGraphicFramePr>
          <p:cNvPr id="28706" name="Object 34"/>
          <p:cNvGraphicFramePr>
            <a:graphicFrameLocks noChangeAspect="1"/>
          </p:cNvGraphicFramePr>
          <p:nvPr/>
        </p:nvGraphicFramePr>
        <p:xfrm>
          <a:off x="6781800" y="4724400"/>
          <a:ext cx="1600200" cy="1792288"/>
        </p:xfrm>
        <a:graphic>
          <a:graphicData uri="http://schemas.openxmlformats.org/presentationml/2006/ole">
            <p:oleObj spid="_x0000_s24684" name="Clip" r:id="rId5" imgW="3339220" imgH="3281881" progId="">
              <p:embed/>
            </p:oleObj>
          </a:graphicData>
        </a:graphic>
      </p:graphicFrame>
      <p:sp>
        <p:nvSpPr>
          <p:cNvPr id="24591" name="Text Box 35"/>
          <p:cNvSpPr txBox="1">
            <a:spLocks noChangeArrowheads="1"/>
          </p:cNvSpPr>
          <p:nvPr/>
        </p:nvSpPr>
        <p:spPr bwMode="auto">
          <a:xfrm>
            <a:off x="615752" y="-27384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b="1"/>
              <a:t>GESTIÓN PÚBLICA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7" grpId="0" animBg="1" autoUpdateAnimBg="0"/>
      <p:bldP spid="28688" grpId="0" autoUpdateAnimBg="0"/>
      <p:bldP spid="28689" grpId="0" autoUpdateAnimBg="0"/>
      <p:bldP spid="28690" grpId="0" animBg="1" autoUpdateAnimBg="0"/>
      <p:bldP spid="2869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1" name="Group 2"/>
          <p:cNvGrpSpPr>
            <a:grpSpLocks/>
          </p:cNvGrpSpPr>
          <p:nvPr/>
        </p:nvGrpSpPr>
        <p:grpSpPr bwMode="auto">
          <a:xfrm>
            <a:off x="685800" y="5257800"/>
            <a:ext cx="7239000" cy="1143000"/>
            <a:chOff x="576" y="816"/>
            <a:chExt cx="4560" cy="720"/>
          </a:xfrm>
        </p:grpSpPr>
        <p:sp>
          <p:nvSpPr>
            <p:cNvPr id="47107" name="AutoShape 3"/>
            <p:cNvSpPr>
              <a:spLocks noChangeArrowheads="1"/>
            </p:cNvSpPr>
            <p:nvPr/>
          </p:nvSpPr>
          <p:spPr bwMode="auto">
            <a:xfrm>
              <a:off x="576" y="816"/>
              <a:ext cx="4560" cy="720"/>
            </a:xfrm>
            <a:prstGeom prst="ellipseRibbon2">
              <a:avLst>
                <a:gd name="adj1" fmla="val 25000"/>
                <a:gd name="adj2" fmla="val 60880"/>
                <a:gd name="adj3" fmla="val 12500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47451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_tradnl"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47108" name="Text Box 4"/>
            <p:cNvSpPr txBox="1">
              <a:spLocks noChangeArrowheads="1"/>
            </p:cNvSpPr>
            <p:nvPr/>
          </p:nvSpPr>
          <p:spPr bwMode="auto">
            <a:xfrm>
              <a:off x="1700" y="960"/>
              <a:ext cx="233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s-ES_tradnl" sz="22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  <a:cs typeface="+mn-cs"/>
                </a:rPr>
                <a:t>CUENTA DE INVERSIÓN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81000" y="4419600"/>
            <a:ext cx="8077200" cy="1981200"/>
            <a:chOff x="240" y="2784"/>
            <a:chExt cx="5088" cy="1248"/>
          </a:xfrm>
        </p:grpSpPr>
        <p:sp>
          <p:nvSpPr>
            <p:cNvPr id="25626" name="Rectangle 6"/>
            <p:cNvSpPr>
              <a:spLocks noChangeArrowheads="1"/>
            </p:cNvSpPr>
            <p:nvPr/>
          </p:nvSpPr>
          <p:spPr bwMode="auto">
            <a:xfrm>
              <a:off x="240" y="2784"/>
              <a:ext cx="5088" cy="1248"/>
            </a:xfrm>
            <a:prstGeom prst="rect">
              <a:avLst/>
            </a:prstGeom>
            <a:gradFill rotWithShape="0">
              <a:gsLst>
                <a:gs pos="0">
                  <a:srgbClr val="0099FF"/>
                </a:gs>
                <a:gs pos="50000">
                  <a:srgbClr val="FFFFFF"/>
                </a:gs>
                <a:gs pos="100000">
                  <a:srgbClr val="0099FF"/>
                </a:gs>
              </a:gsLst>
              <a:lin ang="5400000" scaled="1"/>
            </a:gra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25627" name="Text Box 7"/>
            <p:cNvSpPr txBox="1">
              <a:spLocks noChangeArrowheads="1"/>
            </p:cNvSpPr>
            <p:nvPr/>
          </p:nvSpPr>
          <p:spPr bwMode="auto">
            <a:xfrm>
              <a:off x="2976" y="3744"/>
              <a:ext cx="2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s-ES_tradnl" b="1">
                  <a:latin typeface="Comic Sans MS" charset="0"/>
                </a:rPr>
                <a:t>ESTADOS CONTABLES</a:t>
              </a:r>
              <a:endParaRPr lang="es-ES" b="1">
                <a:latin typeface="Comic Sans MS" charset="0"/>
              </a:endParaRP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457200" y="1447800"/>
            <a:ext cx="8686800" cy="701675"/>
            <a:chOff x="288" y="912"/>
            <a:chExt cx="5472" cy="442"/>
          </a:xfrm>
        </p:grpSpPr>
        <p:sp>
          <p:nvSpPr>
            <p:cNvPr id="47113" name="Text Box 9"/>
            <p:cNvSpPr txBox="1">
              <a:spLocks noChangeArrowheads="1"/>
            </p:cNvSpPr>
            <p:nvPr/>
          </p:nvSpPr>
          <p:spPr bwMode="auto">
            <a:xfrm>
              <a:off x="288" y="912"/>
              <a:ext cx="3120" cy="231"/>
            </a:xfrm>
            <a:prstGeom prst="rect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FFFF00">
                    <a:gamma/>
                    <a:tint val="23922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s-ES_tradnl" sz="2000" b="1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charset="0"/>
                  <a:cs typeface="+mn-cs"/>
                </a:rPr>
                <a:t>Ejecución Presupuestaria</a:t>
              </a:r>
            </a:p>
          </p:txBody>
        </p:sp>
        <p:grpSp>
          <p:nvGrpSpPr>
            <p:cNvPr id="25623" name="Group 10"/>
            <p:cNvGrpSpPr>
              <a:grpSpLocks/>
            </p:cNvGrpSpPr>
            <p:nvPr/>
          </p:nvGrpSpPr>
          <p:grpSpPr bwMode="auto">
            <a:xfrm>
              <a:off x="3360" y="912"/>
              <a:ext cx="2400" cy="442"/>
              <a:chOff x="3360" y="912"/>
              <a:chExt cx="2400" cy="442"/>
            </a:xfrm>
          </p:grpSpPr>
          <p:sp>
            <p:nvSpPr>
              <p:cNvPr id="25624" name="Rectangle 11"/>
              <p:cNvSpPr>
                <a:spLocks noChangeArrowheads="1"/>
              </p:cNvSpPr>
              <p:nvPr/>
            </p:nvSpPr>
            <p:spPr bwMode="auto">
              <a:xfrm>
                <a:off x="3360" y="912"/>
                <a:ext cx="1920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25625" name="Text Box 12"/>
              <p:cNvSpPr txBox="1">
                <a:spLocks noChangeArrowheads="1"/>
              </p:cNvSpPr>
              <p:nvPr/>
            </p:nvSpPr>
            <p:spPr bwMode="auto">
              <a:xfrm>
                <a:off x="3360" y="912"/>
                <a:ext cx="2400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ES_tradnl" sz="2000" b="1">
                    <a:solidFill>
                      <a:schemeClr val="bg1"/>
                    </a:solidFill>
                    <a:latin typeface="Comic Sans MS" charset="0"/>
                  </a:rPr>
                  <a:t>- Gastos                       - Recursos</a:t>
                </a:r>
                <a:endParaRPr lang="es-ES" sz="2000" b="1">
                  <a:solidFill>
                    <a:schemeClr val="bg1"/>
                  </a:solidFill>
                  <a:latin typeface="Comic Sans MS" charset="0"/>
                </a:endParaRPr>
              </a:p>
            </p:txBody>
          </p:sp>
        </p:grpSp>
      </p:grp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457200" y="2209800"/>
            <a:ext cx="8686800" cy="701675"/>
            <a:chOff x="288" y="1392"/>
            <a:chExt cx="5472" cy="442"/>
          </a:xfrm>
        </p:grpSpPr>
        <p:sp>
          <p:nvSpPr>
            <p:cNvPr id="47118" name="Text Box 14"/>
            <p:cNvSpPr txBox="1">
              <a:spLocks noChangeArrowheads="1"/>
            </p:cNvSpPr>
            <p:nvPr/>
          </p:nvSpPr>
          <p:spPr bwMode="auto">
            <a:xfrm>
              <a:off x="288" y="1392"/>
              <a:ext cx="3120" cy="231"/>
            </a:xfrm>
            <a:prstGeom prst="rect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FFFF00">
                    <a:gamma/>
                    <a:tint val="23922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s-ES_tradnl" sz="2000" b="1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charset="0"/>
                  <a:cs typeface="+mn-cs"/>
                </a:rPr>
                <a:t>Movimientos y Situación del Tesoro</a:t>
              </a:r>
            </a:p>
          </p:txBody>
        </p:sp>
        <p:grpSp>
          <p:nvGrpSpPr>
            <p:cNvPr id="25619" name="Group 15"/>
            <p:cNvGrpSpPr>
              <a:grpSpLocks/>
            </p:cNvGrpSpPr>
            <p:nvPr/>
          </p:nvGrpSpPr>
          <p:grpSpPr bwMode="auto">
            <a:xfrm>
              <a:off x="3360" y="1392"/>
              <a:ext cx="2400" cy="442"/>
              <a:chOff x="3360" y="1392"/>
              <a:chExt cx="2400" cy="442"/>
            </a:xfrm>
          </p:grpSpPr>
          <p:sp>
            <p:nvSpPr>
              <p:cNvPr id="25620" name="Rectangle 16"/>
              <p:cNvSpPr>
                <a:spLocks noChangeArrowheads="1"/>
              </p:cNvSpPr>
              <p:nvPr/>
            </p:nvSpPr>
            <p:spPr bwMode="auto">
              <a:xfrm>
                <a:off x="3360" y="1392"/>
                <a:ext cx="1920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25621" name="Text Box 17"/>
              <p:cNvSpPr txBox="1">
                <a:spLocks noChangeArrowheads="1"/>
              </p:cNvSpPr>
              <p:nvPr/>
            </p:nvSpPr>
            <p:spPr bwMode="auto">
              <a:xfrm>
                <a:off x="3360" y="1392"/>
                <a:ext cx="2400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ES_tradnl" sz="2000" b="1">
                    <a:solidFill>
                      <a:schemeClr val="bg1"/>
                    </a:solidFill>
                    <a:latin typeface="Comic Sans MS" charset="0"/>
                  </a:rPr>
                  <a:t>- Stock de Fondos            - Evolución del período</a:t>
                </a:r>
                <a:endParaRPr lang="es-ES" sz="2000" b="1">
                  <a:solidFill>
                    <a:schemeClr val="bg1"/>
                  </a:solidFill>
                  <a:latin typeface="Comic Sans MS" charset="0"/>
                </a:endParaRPr>
              </a:p>
            </p:txBody>
          </p:sp>
        </p:grpSp>
      </p:grp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457200" y="2971800"/>
            <a:ext cx="8686800" cy="701675"/>
            <a:chOff x="288" y="1872"/>
            <a:chExt cx="5472" cy="442"/>
          </a:xfrm>
        </p:grpSpPr>
        <p:sp>
          <p:nvSpPr>
            <p:cNvPr id="47123" name="Text Box 19"/>
            <p:cNvSpPr txBox="1">
              <a:spLocks noChangeArrowheads="1"/>
            </p:cNvSpPr>
            <p:nvPr/>
          </p:nvSpPr>
          <p:spPr bwMode="auto">
            <a:xfrm>
              <a:off x="288" y="1872"/>
              <a:ext cx="3120" cy="231"/>
            </a:xfrm>
            <a:prstGeom prst="rect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FFFF00">
                    <a:gamma/>
                    <a:tint val="23922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s-ES_tradnl" sz="2000" b="1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charset="0"/>
                  <a:cs typeface="+mn-cs"/>
                </a:rPr>
                <a:t>Cuenta A-I-F del SPN No Financiero</a:t>
              </a:r>
            </a:p>
          </p:txBody>
        </p:sp>
        <p:grpSp>
          <p:nvGrpSpPr>
            <p:cNvPr id="25615" name="Group 20"/>
            <p:cNvGrpSpPr>
              <a:grpSpLocks/>
            </p:cNvGrpSpPr>
            <p:nvPr/>
          </p:nvGrpSpPr>
          <p:grpSpPr bwMode="auto">
            <a:xfrm>
              <a:off x="3360" y="1872"/>
              <a:ext cx="2400" cy="442"/>
              <a:chOff x="3360" y="1872"/>
              <a:chExt cx="2400" cy="442"/>
            </a:xfrm>
          </p:grpSpPr>
          <p:sp>
            <p:nvSpPr>
              <p:cNvPr id="25616" name="Rectangle 21"/>
              <p:cNvSpPr>
                <a:spLocks noChangeArrowheads="1"/>
              </p:cNvSpPr>
              <p:nvPr/>
            </p:nvSpPr>
            <p:spPr bwMode="auto">
              <a:xfrm>
                <a:off x="3360" y="1872"/>
                <a:ext cx="1920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25617" name="Text Box 22"/>
              <p:cNvSpPr txBox="1">
                <a:spLocks noChangeArrowheads="1"/>
              </p:cNvSpPr>
              <p:nvPr/>
            </p:nvSpPr>
            <p:spPr bwMode="auto">
              <a:xfrm>
                <a:off x="3360" y="1872"/>
                <a:ext cx="2400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ES_tradnl" sz="2000" b="1">
                    <a:solidFill>
                      <a:schemeClr val="bg1"/>
                    </a:solidFill>
                    <a:latin typeface="Comic Sans MS" charset="0"/>
                  </a:rPr>
                  <a:t>- Resultado                       - Financiamiento</a:t>
                </a:r>
                <a:endParaRPr lang="es-ES" sz="2000" b="1">
                  <a:solidFill>
                    <a:schemeClr val="bg1"/>
                  </a:solidFill>
                  <a:latin typeface="Comic Sans MS" charset="0"/>
                </a:endParaRPr>
              </a:p>
            </p:txBody>
          </p:sp>
        </p:grpSp>
      </p:grpSp>
      <p:grpSp>
        <p:nvGrpSpPr>
          <p:cNvPr id="10" name="Group 23"/>
          <p:cNvGrpSpPr>
            <a:grpSpLocks/>
          </p:cNvGrpSpPr>
          <p:nvPr/>
        </p:nvGrpSpPr>
        <p:grpSpPr bwMode="auto">
          <a:xfrm>
            <a:off x="457200" y="3733800"/>
            <a:ext cx="8686800" cy="919336"/>
            <a:chOff x="288" y="2352"/>
            <a:chExt cx="5472" cy="1041"/>
          </a:xfrm>
        </p:grpSpPr>
        <p:sp>
          <p:nvSpPr>
            <p:cNvPr id="47128" name="Text Box 24"/>
            <p:cNvSpPr txBox="1">
              <a:spLocks noChangeArrowheads="1"/>
            </p:cNvSpPr>
            <p:nvPr/>
          </p:nvSpPr>
          <p:spPr bwMode="auto">
            <a:xfrm>
              <a:off x="288" y="2352"/>
              <a:ext cx="3120" cy="240"/>
            </a:xfrm>
            <a:prstGeom prst="rect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FFFF00">
                    <a:gamma/>
                    <a:tint val="23922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s-ES_tradnl" sz="2000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charset="0"/>
                  <a:cs typeface="+mn-cs"/>
                </a:rPr>
                <a:t>Situación de la Deuda Pública</a:t>
              </a:r>
            </a:p>
          </p:txBody>
        </p:sp>
        <p:grpSp>
          <p:nvGrpSpPr>
            <p:cNvPr id="25611" name="Group 25"/>
            <p:cNvGrpSpPr>
              <a:grpSpLocks/>
            </p:cNvGrpSpPr>
            <p:nvPr/>
          </p:nvGrpSpPr>
          <p:grpSpPr bwMode="auto">
            <a:xfrm>
              <a:off x="3360" y="2352"/>
              <a:ext cx="2400" cy="1041"/>
              <a:chOff x="3360" y="2352"/>
              <a:chExt cx="2400" cy="1041"/>
            </a:xfrm>
          </p:grpSpPr>
          <p:sp>
            <p:nvSpPr>
              <p:cNvPr id="25612" name="Rectangle 26"/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1920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25613" name="Text Box 27"/>
              <p:cNvSpPr txBox="1">
                <a:spLocks noChangeArrowheads="1"/>
              </p:cNvSpPr>
              <p:nvPr/>
            </p:nvSpPr>
            <p:spPr bwMode="auto">
              <a:xfrm>
                <a:off x="3360" y="2352"/>
                <a:ext cx="2400" cy="10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ES_tradnl" sz="2000" b="1">
                    <a:solidFill>
                      <a:schemeClr val="bg1"/>
                    </a:solidFill>
                    <a:latin typeface="Comic Sans MS" charset="0"/>
                  </a:rPr>
                  <a:t>- Stock de Deuda              - Evolución del período</a:t>
                </a:r>
                <a:endParaRPr lang="es-ES" sz="2000" b="1">
                  <a:solidFill>
                    <a:schemeClr val="bg1"/>
                  </a:solidFill>
                  <a:latin typeface="Comic Sans MS" charset="0"/>
                </a:endParaRPr>
              </a:p>
            </p:txBody>
          </p:sp>
        </p:grpSp>
      </p:grpSp>
      <p:sp>
        <p:nvSpPr>
          <p:cNvPr id="47132" name="Text Box 28"/>
          <p:cNvSpPr txBox="1">
            <a:spLocks noChangeArrowheads="1"/>
          </p:cNvSpPr>
          <p:nvPr/>
        </p:nvSpPr>
        <p:spPr bwMode="auto">
          <a:xfrm>
            <a:off x="457200" y="4495800"/>
            <a:ext cx="5257800" cy="38100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tint val="23922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s-ES_tradnl" sz="20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charset="0"/>
                <a:cs typeface="+mn-cs"/>
              </a:rPr>
              <a:t>Balance General</a:t>
            </a:r>
          </a:p>
        </p:txBody>
      </p:sp>
      <p:sp>
        <p:nvSpPr>
          <p:cNvPr id="47133" name="Text Box 29"/>
          <p:cNvSpPr txBox="1">
            <a:spLocks noChangeArrowheads="1"/>
          </p:cNvSpPr>
          <p:nvPr/>
        </p:nvSpPr>
        <p:spPr bwMode="auto">
          <a:xfrm>
            <a:off x="457200" y="4953000"/>
            <a:ext cx="5257800" cy="38100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tint val="23922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s-ES_tradnl" sz="20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charset="0"/>
                <a:cs typeface="+mn-cs"/>
              </a:rPr>
              <a:t>Estado de Recursos y Gastos Corrientes</a:t>
            </a:r>
          </a:p>
        </p:txBody>
      </p:sp>
      <p:sp>
        <p:nvSpPr>
          <p:cNvPr id="47134" name="Text Box 30"/>
          <p:cNvSpPr txBox="1">
            <a:spLocks noChangeArrowheads="1"/>
          </p:cNvSpPr>
          <p:nvPr/>
        </p:nvSpPr>
        <p:spPr bwMode="auto">
          <a:xfrm>
            <a:off x="457200" y="5410200"/>
            <a:ext cx="5257800" cy="38100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tint val="23922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s-ES_tradnl" sz="20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charset="0"/>
                <a:cs typeface="+mn-cs"/>
              </a:rPr>
              <a:t>Estado de Origen y Aplicación de Fondos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32" grpId="0" animBg="1" autoUpdateAnimBg="0"/>
      <p:bldP spid="47133" grpId="0" animBg="1" autoUpdateAnimBg="0"/>
      <p:bldP spid="47134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0" y="2209800"/>
            <a:ext cx="9144000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s-ES_tradnl" sz="3600" b="1" i="1" dirty="0" smtClean="0">
                <a:solidFill>
                  <a:srgbClr val="03030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+mn-cs"/>
              </a:rPr>
              <a:t> </a:t>
            </a:r>
            <a:r>
              <a:rPr lang="es-ES_tradnl" sz="4400" b="1" i="1" dirty="0" smtClean="0">
                <a:solidFill>
                  <a:srgbClr val="03030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+mn-cs"/>
              </a:rPr>
              <a:t>“Estados Contables”</a:t>
            </a:r>
          </a:p>
          <a:p>
            <a:pPr algn="ctr">
              <a:spcBef>
                <a:spcPct val="50000"/>
              </a:spcBef>
              <a:defRPr/>
            </a:pPr>
            <a:r>
              <a:rPr lang="es-ES_tradnl" sz="3600" b="1" i="1" dirty="0" smtClean="0">
                <a:solidFill>
                  <a:srgbClr val="03030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+mn-cs"/>
              </a:rPr>
              <a:t> </a:t>
            </a:r>
            <a:r>
              <a:rPr lang="es-ES_tradnl" sz="2800" b="1" i="1" dirty="0" smtClean="0">
                <a:solidFill>
                  <a:srgbClr val="03030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+mn-cs"/>
              </a:rPr>
              <a:t>de la Administración Central – Integrado con el Patrimonio Neto de los Organismos Descentralizados Empresas y Sociedades del Estado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323528" y="1340768"/>
            <a:ext cx="4484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sz="3200" b="1" dirty="0">
                <a:solidFill>
                  <a:srgbClr val="0000CC"/>
                </a:solidFill>
                <a:latin typeface="Comic Sans MS" charset="0"/>
              </a:rPr>
              <a:t>Desde 1998:</a:t>
            </a:r>
            <a:endParaRPr lang="es-ES" sz="3200" b="1" dirty="0">
              <a:solidFill>
                <a:srgbClr val="0000CC"/>
              </a:solidFill>
              <a:latin typeface="Comic Sans MS" charset="0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utoUpdateAnimBg="0"/>
      <p:bldP spid="4505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026"/>
          <p:cNvSpPr>
            <a:spLocks noChangeArrowheads="1"/>
          </p:cNvSpPr>
          <p:nvPr/>
        </p:nvSpPr>
        <p:spPr bwMode="auto">
          <a:xfrm>
            <a:off x="228600" y="1905000"/>
            <a:ext cx="8382000" cy="46482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rgbClr val="FEFF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80899" name="AutoShape 1027"/>
          <p:cNvSpPr>
            <a:spLocks noChangeArrowheads="1"/>
          </p:cNvSpPr>
          <p:nvPr/>
        </p:nvSpPr>
        <p:spPr bwMode="auto">
          <a:xfrm>
            <a:off x="990600" y="3315816"/>
            <a:ext cx="2438400" cy="20574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FFCC99"/>
              </a:gs>
              <a:gs pos="100000">
                <a:srgbClr val="765E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s-ES_tradnl"/>
              <a:t> </a:t>
            </a:r>
          </a:p>
        </p:txBody>
      </p:sp>
      <p:sp>
        <p:nvSpPr>
          <p:cNvPr id="80900" name="AutoShape 1028"/>
          <p:cNvSpPr>
            <a:spLocks noChangeArrowheads="1"/>
          </p:cNvSpPr>
          <p:nvPr/>
        </p:nvSpPr>
        <p:spPr bwMode="auto">
          <a:xfrm>
            <a:off x="5715000" y="3315816"/>
            <a:ext cx="2438400" cy="20574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66FFCC"/>
              </a:gs>
              <a:gs pos="100000">
                <a:srgbClr val="2F765E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1" name="Text Box 1029"/>
          <p:cNvSpPr txBox="1">
            <a:spLocks noChangeArrowheads="1"/>
          </p:cNvSpPr>
          <p:nvPr/>
        </p:nvSpPr>
        <p:spPr bwMode="auto">
          <a:xfrm>
            <a:off x="990600" y="2630016"/>
            <a:ext cx="2438400" cy="4667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b="1">
                <a:solidFill>
                  <a:schemeClr val="bg1"/>
                </a:solidFill>
              </a:rPr>
              <a:t>INTEGRACIÓN</a:t>
            </a:r>
          </a:p>
        </p:txBody>
      </p:sp>
      <p:sp>
        <p:nvSpPr>
          <p:cNvPr id="80902" name="Text Box 1030"/>
          <p:cNvSpPr txBox="1">
            <a:spLocks noChangeArrowheads="1"/>
          </p:cNvSpPr>
          <p:nvPr/>
        </p:nvSpPr>
        <p:spPr bwMode="auto">
          <a:xfrm>
            <a:off x="5715000" y="2630016"/>
            <a:ext cx="2438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b="1">
                <a:solidFill>
                  <a:schemeClr val="bg1"/>
                </a:solidFill>
              </a:rPr>
              <a:t>VINCULACIÓN</a:t>
            </a:r>
          </a:p>
        </p:txBody>
      </p:sp>
      <p:sp>
        <p:nvSpPr>
          <p:cNvPr id="80903" name="Line 1031"/>
          <p:cNvSpPr>
            <a:spLocks noChangeShapeType="1"/>
          </p:cNvSpPr>
          <p:nvPr/>
        </p:nvSpPr>
        <p:spPr bwMode="auto">
          <a:xfrm>
            <a:off x="4038600" y="2706216"/>
            <a:ext cx="1143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4" name="Line 1032"/>
          <p:cNvSpPr>
            <a:spLocks noChangeShapeType="1"/>
          </p:cNvSpPr>
          <p:nvPr/>
        </p:nvSpPr>
        <p:spPr bwMode="auto">
          <a:xfrm>
            <a:off x="4038600" y="3087216"/>
            <a:ext cx="1143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5" name="Line 1033"/>
          <p:cNvSpPr>
            <a:spLocks noChangeShapeType="1"/>
          </p:cNvSpPr>
          <p:nvPr/>
        </p:nvSpPr>
        <p:spPr bwMode="auto">
          <a:xfrm flipV="1">
            <a:off x="4114800" y="2401416"/>
            <a:ext cx="914400" cy="99060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6" name="Text Box 1034"/>
          <p:cNvSpPr txBox="1">
            <a:spLocks noChangeArrowheads="1"/>
          </p:cNvSpPr>
          <p:nvPr/>
        </p:nvSpPr>
        <p:spPr bwMode="auto">
          <a:xfrm>
            <a:off x="5715000" y="3606329"/>
            <a:ext cx="24384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b="1"/>
              <a:t>FUERTE</a:t>
            </a:r>
          </a:p>
          <a:p>
            <a:pPr algn="ctr">
              <a:spcBef>
                <a:spcPct val="50000"/>
              </a:spcBef>
            </a:pPr>
            <a:r>
              <a:rPr lang="es-ES_tradnl" b="1"/>
              <a:t>RELACIÓN</a:t>
            </a:r>
          </a:p>
        </p:txBody>
      </p:sp>
      <p:sp>
        <p:nvSpPr>
          <p:cNvPr id="80907" name="Text Box 1035"/>
          <p:cNvSpPr txBox="1">
            <a:spLocks noChangeArrowheads="1"/>
          </p:cNvSpPr>
          <p:nvPr/>
        </p:nvSpPr>
        <p:spPr bwMode="auto">
          <a:xfrm>
            <a:off x="990600" y="3606329"/>
            <a:ext cx="24384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b="1"/>
              <a:t>REGISTRO</a:t>
            </a:r>
          </a:p>
          <a:p>
            <a:pPr algn="ctr">
              <a:spcBef>
                <a:spcPct val="50000"/>
              </a:spcBef>
            </a:pPr>
            <a:r>
              <a:rPr lang="es-ES_tradnl" b="1"/>
              <a:t>ÚNICO</a:t>
            </a:r>
          </a:p>
        </p:txBody>
      </p:sp>
      <p:sp>
        <p:nvSpPr>
          <p:cNvPr id="29707" name="Text Box 1036"/>
          <p:cNvSpPr txBox="1">
            <a:spLocks noChangeArrowheads="1"/>
          </p:cNvSpPr>
          <p:nvPr/>
        </p:nvSpPr>
        <p:spPr bwMode="auto">
          <a:xfrm>
            <a:off x="899592" y="0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b="1"/>
              <a:t>SISTEMA DE CONTABILIDAD</a:t>
            </a:r>
          </a:p>
        </p:txBody>
      </p:sp>
      <p:sp>
        <p:nvSpPr>
          <p:cNvPr id="80909" name="Text Box 1037"/>
          <p:cNvSpPr txBox="1">
            <a:spLocks noChangeArrowheads="1"/>
          </p:cNvSpPr>
          <p:nvPr/>
        </p:nvSpPr>
        <p:spPr bwMode="auto">
          <a:xfrm>
            <a:off x="823392" y="38100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s-ES_tradnl" b="1" smtClean="0"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Registración automática</a:t>
            </a:r>
            <a:endParaRPr lang="es-ES_tradnl" b="1" smtClean="0">
              <a:cs typeface="+mn-cs"/>
            </a:endParaRPr>
          </a:p>
        </p:txBody>
      </p:sp>
      <p:sp>
        <p:nvSpPr>
          <p:cNvPr id="16" name="Text Box 1039"/>
          <p:cNvSpPr txBox="1">
            <a:spLocks noChangeArrowheads="1"/>
          </p:cNvSpPr>
          <p:nvPr/>
        </p:nvSpPr>
        <p:spPr bwMode="auto">
          <a:xfrm>
            <a:off x="539552" y="5661248"/>
            <a:ext cx="3505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1800" b="1" dirty="0"/>
              <a:t>Impacto en múltiples sistemas (según corresponda)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animBg="1" autoUpdateAnimBg="0"/>
      <p:bldP spid="80900" grpId="0" animBg="1"/>
      <p:bldP spid="80901" grpId="0" animBg="1" autoUpdateAnimBg="0"/>
      <p:bldP spid="80902" grpId="0" animBg="1" autoUpdateAnimBg="0"/>
      <p:bldP spid="80903" grpId="0" animBg="1"/>
      <p:bldP spid="80904" grpId="0" animBg="1"/>
      <p:bldP spid="80905" grpId="0" animBg="1"/>
      <p:bldP spid="80906" grpId="0" autoUpdateAnimBg="0"/>
      <p:bldP spid="80907" grpId="0" autoUpdateAnimBg="0"/>
      <p:bldP spid="1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026"/>
          <p:cNvSpPr>
            <a:spLocks noChangeArrowheads="1"/>
          </p:cNvSpPr>
          <p:nvPr/>
        </p:nvSpPr>
        <p:spPr bwMode="auto">
          <a:xfrm>
            <a:off x="228600" y="1905000"/>
            <a:ext cx="8382000" cy="46482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rgbClr val="FEFF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30722" name="Text Box 1027"/>
          <p:cNvSpPr txBox="1">
            <a:spLocks noChangeArrowheads="1"/>
          </p:cNvSpPr>
          <p:nvPr/>
        </p:nvSpPr>
        <p:spPr bwMode="auto">
          <a:xfrm>
            <a:off x="685800" y="1905000"/>
            <a:ext cx="4648200" cy="519113"/>
          </a:xfrm>
          <a:prstGeom prst="rect">
            <a:avLst/>
          </a:prstGeom>
          <a:gradFill rotWithShape="0">
            <a:gsLst>
              <a:gs pos="0">
                <a:srgbClr val="767658"/>
              </a:gs>
              <a:gs pos="50000">
                <a:srgbClr val="FFFFBF"/>
              </a:gs>
              <a:gs pos="100000">
                <a:srgbClr val="76765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2800" b="1"/>
              <a:t>Criterios rectores de registro</a:t>
            </a:r>
          </a:p>
        </p:txBody>
      </p:sp>
      <p:sp>
        <p:nvSpPr>
          <p:cNvPr id="30723" name="Text Box 1028"/>
          <p:cNvSpPr txBox="1">
            <a:spLocks noChangeArrowheads="1"/>
          </p:cNvSpPr>
          <p:nvPr/>
        </p:nvSpPr>
        <p:spPr bwMode="auto">
          <a:xfrm>
            <a:off x="3962400" y="2424113"/>
            <a:ext cx="4495800" cy="457200"/>
          </a:xfrm>
          <a:prstGeom prst="rect">
            <a:avLst/>
          </a:prstGeom>
          <a:gradFill rotWithShape="0">
            <a:gsLst>
              <a:gs pos="0">
                <a:srgbClr val="715A53"/>
              </a:gs>
              <a:gs pos="50000">
                <a:srgbClr val="F4C3B4"/>
              </a:gs>
              <a:gs pos="100000">
                <a:srgbClr val="715A5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b="1"/>
              <a:t>Manual de Contabilidad</a:t>
            </a:r>
          </a:p>
        </p:txBody>
      </p:sp>
      <p:sp>
        <p:nvSpPr>
          <p:cNvPr id="30724" name="Text Box 1029"/>
          <p:cNvSpPr txBox="1">
            <a:spLocks noChangeArrowheads="1"/>
          </p:cNvSpPr>
          <p:nvPr/>
        </p:nvSpPr>
        <p:spPr bwMode="auto">
          <a:xfrm>
            <a:off x="685800" y="3338513"/>
            <a:ext cx="4648200" cy="519112"/>
          </a:xfrm>
          <a:prstGeom prst="rect">
            <a:avLst/>
          </a:prstGeom>
          <a:gradFill rotWithShape="0">
            <a:gsLst>
              <a:gs pos="0">
                <a:srgbClr val="767658"/>
              </a:gs>
              <a:gs pos="50000">
                <a:srgbClr val="FFFFBF"/>
              </a:gs>
              <a:gs pos="100000">
                <a:srgbClr val="76765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2800" b="1"/>
              <a:t>Herramienta conducente</a:t>
            </a:r>
          </a:p>
        </p:txBody>
      </p:sp>
      <p:sp>
        <p:nvSpPr>
          <p:cNvPr id="30725" name="Text Box 1030"/>
          <p:cNvSpPr txBox="1">
            <a:spLocks noChangeArrowheads="1"/>
          </p:cNvSpPr>
          <p:nvPr/>
        </p:nvSpPr>
        <p:spPr bwMode="auto">
          <a:xfrm>
            <a:off x="3962400" y="3857625"/>
            <a:ext cx="4495800" cy="457200"/>
          </a:xfrm>
          <a:prstGeom prst="rect">
            <a:avLst/>
          </a:prstGeom>
          <a:gradFill rotWithShape="0">
            <a:gsLst>
              <a:gs pos="0">
                <a:srgbClr val="715A53"/>
              </a:gs>
              <a:gs pos="50000">
                <a:srgbClr val="F4C3B4"/>
              </a:gs>
              <a:gs pos="100000">
                <a:srgbClr val="715A5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b="1"/>
              <a:t>Matriz de relación contable</a:t>
            </a:r>
          </a:p>
        </p:txBody>
      </p:sp>
      <p:sp>
        <p:nvSpPr>
          <p:cNvPr id="30726" name="Text Box 1031"/>
          <p:cNvSpPr txBox="1">
            <a:spLocks noChangeArrowheads="1"/>
          </p:cNvSpPr>
          <p:nvPr/>
        </p:nvSpPr>
        <p:spPr bwMode="auto">
          <a:xfrm>
            <a:off x="685800" y="4710113"/>
            <a:ext cx="4648200" cy="519112"/>
          </a:xfrm>
          <a:prstGeom prst="rect">
            <a:avLst/>
          </a:prstGeom>
          <a:gradFill rotWithShape="0">
            <a:gsLst>
              <a:gs pos="0">
                <a:srgbClr val="767658"/>
              </a:gs>
              <a:gs pos="50000">
                <a:srgbClr val="FFFFBF"/>
              </a:gs>
              <a:gs pos="100000">
                <a:srgbClr val="76765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2800" b="1"/>
              <a:t>Input requerido</a:t>
            </a:r>
          </a:p>
        </p:txBody>
      </p:sp>
      <p:sp>
        <p:nvSpPr>
          <p:cNvPr id="30727" name="Text Box 1032"/>
          <p:cNvSpPr txBox="1">
            <a:spLocks noChangeArrowheads="1"/>
          </p:cNvSpPr>
          <p:nvPr/>
        </p:nvSpPr>
        <p:spPr bwMode="auto">
          <a:xfrm>
            <a:off x="3962400" y="5229225"/>
            <a:ext cx="4495800" cy="457200"/>
          </a:xfrm>
          <a:prstGeom prst="rect">
            <a:avLst/>
          </a:prstGeom>
          <a:gradFill rotWithShape="0">
            <a:gsLst>
              <a:gs pos="0">
                <a:srgbClr val="715A53"/>
              </a:gs>
              <a:gs pos="50000">
                <a:srgbClr val="F4C3B4"/>
              </a:gs>
              <a:gs pos="100000">
                <a:srgbClr val="715A5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b="1"/>
              <a:t>Ejecución presupuestaria</a:t>
            </a:r>
          </a:p>
        </p:txBody>
      </p:sp>
      <p:sp>
        <p:nvSpPr>
          <p:cNvPr id="30728" name="Text Box 1033"/>
          <p:cNvSpPr txBox="1">
            <a:spLocks noChangeArrowheads="1"/>
          </p:cNvSpPr>
          <p:nvPr/>
        </p:nvSpPr>
        <p:spPr bwMode="auto">
          <a:xfrm>
            <a:off x="827584" y="0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b="1"/>
              <a:t>SISTEMA DE CONTABILIDAD</a:t>
            </a:r>
          </a:p>
        </p:txBody>
      </p:sp>
      <p:sp>
        <p:nvSpPr>
          <p:cNvPr id="81930" name="Text Box 1034"/>
          <p:cNvSpPr txBox="1">
            <a:spLocks noChangeArrowheads="1"/>
          </p:cNvSpPr>
          <p:nvPr/>
        </p:nvSpPr>
        <p:spPr bwMode="auto">
          <a:xfrm>
            <a:off x="751384" y="38100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s-ES_tradnl" b="1" smtClean="0"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Registración automática</a:t>
            </a:r>
            <a:endParaRPr lang="es-ES_tradnl" b="1" smtClean="0">
              <a:cs typeface="+mn-cs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3575" y="3141663"/>
            <a:ext cx="2797175" cy="174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3984650567"/>
              </p:ext>
            </p:extLst>
          </p:nvPr>
        </p:nvGraphicFramePr>
        <p:xfrm>
          <a:off x="267108" y="1334745"/>
          <a:ext cx="8712968" cy="49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5843" name="TextBox 3"/>
          <p:cNvSpPr txBox="1">
            <a:spLocks noChangeArrowheads="1"/>
          </p:cNvSpPr>
          <p:nvPr/>
        </p:nvSpPr>
        <p:spPr bwMode="auto">
          <a:xfrm>
            <a:off x="2051050" y="188913"/>
            <a:ext cx="4897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Arial Rounded MT Bold" charset="0"/>
                <a:cs typeface="Arial Rounded MT Bold" charset="0"/>
              </a:rPr>
              <a:t>El </a:t>
            </a:r>
            <a:r>
              <a:rPr lang="en-US" dirty="0" err="1">
                <a:latin typeface="Arial Rounded MT Bold" charset="0"/>
                <a:cs typeface="Arial Rounded MT Bold" charset="0"/>
              </a:rPr>
              <a:t>Impacto</a:t>
            </a:r>
            <a:r>
              <a:rPr lang="en-US" dirty="0">
                <a:latin typeface="Arial Rounded MT Bold" charset="0"/>
                <a:cs typeface="Arial Rounded MT Bold" charset="0"/>
              </a:rPr>
              <a:t> de </a:t>
            </a:r>
            <a:r>
              <a:rPr lang="en-US" dirty="0" err="1">
                <a:latin typeface="Arial Rounded MT Bold" charset="0"/>
                <a:cs typeface="Arial Rounded MT Bold" charset="0"/>
              </a:rPr>
              <a:t>las</a:t>
            </a:r>
            <a:r>
              <a:rPr lang="en-US" dirty="0">
                <a:latin typeface="Arial Rounded MT Bold" charset="0"/>
                <a:cs typeface="Arial Rounded MT Bold" charset="0"/>
              </a:rPr>
              <a:t> 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8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5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5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AutoShape 1026"/>
          <p:cNvSpPr>
            <a:spLocks noChangeArrowheads="1"/>
          </p:cNvSpPr>
          <p:nvPr/>
        </p:nvSpPr>
        <p:spPr bwMode="auto">
          <a:xfrm>
            <a:off x="914400" y="2590800"/>
            <a:ext cx="7620000" cy="2971800"/>
          </a:xfrm>
          <a:prstGeom prst="hexagon">
            <a:avLst>
              <a:gd name="adj" fmla="val 64103"/>
              <a:gd name="vf" fmla="val 115470"/>
            </a:avLst>
          </a:prstGeom>
          <a:gradFill rotWithShape="0">
            <a:gsLst>
              <a:gs pos="0">
                <a:srgbClr val="CCECFF"/>
              </a:gs>
              <a:gs pos="100000">
                <a:srgbClr val="FEFF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31746" name="Line 1027"/>
          <p:cNvSpPr>
            <a:spLocks noChangeShapeType="1"/>
          </p:cNvSpPr>
          <p:nvPr/>
        </p:nvSpPr>
        <p:spPr bwMode="auto">
          <a:xfrm>
            <a:off x="990600" y="2133600"/>
            <a:ext cx="0" cy="3886200"/>
          </a:xfrm>
          <a:prstGeom prst="line">
            <a:avLst/>
          </a:prstGeom>
          <a:noFill/>
          <a:ln w="330200">
            <a:pattFill prst="pct75">
              <a:fgClr>
                <a:srgbClr val="993300"/>
              </a:fgClr>
              <a:bgClr>
                <a:srgbClr val="FFFFFF"/>
              </a:bgClr>
            </a:patt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Text Box 1028"/>
          <p:cNvSpPr txBox="1">
            <a:spLocks noChangeArrowheads="1"/>
          </p:cNvSpPr>
          <p:nvPr/>
        </p:nvSpPr>
        <p:spPr bwMode="auto">
          <a:xfrm>
            <a:off x="838200" y="3567113"/>
            <a:ext cx="4648200" cy="519112"/>
          </a:xfrm>
          <a:prstGeom prst="rect">
            <a:avLst/>
          </a:prstGeom>
          <a:gradFill rotWithShape="0">
            <a:gsLst>
              <a:gs pos="0">
                <a:srgbClr val="767658"/>
              </a:gs>
              <a:gs pos="50000">
                <a:srgbClr val="FFFFBF"/>
              </a:gs>
              <a:gs pos="100000">
                <a:srgbClr val="76765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2800" b="1"/>
              <a:t>Herramienta conducente</a:t>
            </a:r>
          </a:p>
        </p:txBody>
      </p:sp>
      <p:sp>
        <p:nvSpPr>
          <p:cNvPr id="31748" name="Text Box 1029"/>
          <p:cNvSpPr txBox="1">
            <a:spLocks noChangeArrowheads="1"/>
          </p:cNvSpPr>
          <p:nvPr/>
        </p:nvSpPr>
        <p:spPr bwMode="auto">
          <a:xfrm>
            <a:off x="4114800" y="4086225"/>
            <a:ext cx="4495800" cy="457200"/>
          </a:xfrm>
          <a:prstGeom prst="rect">
            <a:avLst/>
          </a:prstGeom>
          <a:gradFill rotWithShape="0">
            <a:gsLst>
              <a:gs pos="0">
                <a:srgbClr val="715A53"/>
              </a:gs>
              <a:gs pos="50000">
                <a:srgbClr val="F4C3B4"/>
              </a:gs>
              <a:gs pos="100000">
                <a:srgbClr val="715A5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b="1"/>
              <a:t>Matriz de relación contable</a:t>
            </a:r>
          </a:p>
        </p:txBody>
      </p:sp>
      <p:sp>
        <p:nvSpPr>
          <p:cNvPr id="82950" name="Text Box 1030"/>
          <p:cNvSpPr txBox="1">
            <a:spLocks noChangeArrowheads="1"/>
          </p:cNvSpPr>
          <p:nvPr/>
        </p:nvSpPr>
        <p:spPr bwMode="auto">
          <a:xfrm>
            <a:off x="1600200" y="2057400"/>
            <a:ext cx="6248400" cy="533400"/>
          </a:xfrm>
          <a:prstGeom prst="rect">
            <a:avLst/>
          </a:prstGeom>
          <a:solidFill>
            <a:srgbClr val="FFFFBF"/>
          </a:solidFill>
          <a:ln w="76200">
            <a:solidFill>
              <a:schemeClr val="accent2"/>
            </a:solidFill>
            <a:miter lim="800000"/>
            <a:headEnd/>
            <a:tailE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s-ES_tradnl" b="1" smtClean="0">
                <a:cs typeface="+mn-cs"/>
              </a:rPr>
              <a:t>Ejecución Presupuestaria</a:t>
            </a:r>
          </a:p>
        </p:txBody>
      </p:sp>
      <p:sp>
        <p:nvSpPr>
          <p:cNvPr id="31750" name="Text Box 1031"/>
          <p:cNvSpPr txBox="1">
            <a:spLocks noChangeArrowheads="1"/>
          </p:cNvSpPr>
          <p:nvPr/>
        </p:nvSpPr>
        <p:spPr bwMode="auto">
          <a:xfrm>
            <a:off x="1600200" y="5562600"/>
            <a:ext cx="6248400" cy="533400"/>
          </a:xfrm>
          <a:prstGeom prst="rect">
            <a:avLst/>
          </a:prstGeom>
          <a:solidFill>
            <a:srgbClr val="FFFFBF"/>
          </a:solidFill>
          <a:ln w="762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13500000">
              <a:srgbClr val="000000">
                <a:alpha val="74997"/>
              </a:srgbClr>
            </a:prst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b="1"/>
              <a:t>Registración Contable</a:t>
            </a:r>
          </a:p>
        </p:txBody>
      </p:sp>
      <p:sp>
        <p:nvSpPr>
          <p:cNvPr id="31751" name="Rectangle 1032"/>
          <p:cNvSpPr>
            <a:spLocks noChangeArrowheads="1"/>
          </p:cNvSpPr>
          <p:nvPr/>
        </p:nvSpPr>
        <p:spPr bwMode="auto">
          <a:xfrm>
            <a:off x="685800" y="2819400"/>
            <a:ext cx="8077200" cy="25146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31752" name="Text Box 1033"/>
          <p:cNvSpPr txBox="1">
            <a:spLocks noChangeArrowheads="1"/>
          </p:cNvSpPr>
          <p:nvPr/>
        </p:nvSpPr>
        <p:spPr bwMode="auto">
          <a:xfrm>
            <a:off x="755576" y="17696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b="1"/>
              <a:t>SISTEMA DE CONTABILIDAD</a:t>
            </a:r>
          </a:p>
        </p:txBody>
      </p:sp>
      <p:sp>
        <p:nvSpPr>
          <p:cNvPr id="82954" name="Text Box 1034"/>
          <p:cNvSpPr txBox="1">
            <a:spLocks noChangeArrowheads="1"/>
          </p:cNvSpPr>
          <p:nvPr/>
        </p:nvSpPr>
        <p:spPr bwMode="auto">
          <a:xfrm>
            <a:off x="679376" y="398696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s-ES_tradnl" b="1" smtClean="0"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Registración automática</a:t>
            </a:r>
            <a:endParaRPr lang="es-ES_tradnl" b="1" smtClean="0">
              <a:cs typeface="+mn-cs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8"/>
          <p:cNvSpPr>
            <a:spLocks noGrp="1" noChangeArrowheads="1"/>
          </p:cNvSpPr>
          <p:nvPr>
            <p:ph idx="1"/>
          </p:nvPr>
        </p:nvSpPr>
        <p:spPr bwMode="auto">
          <a:xfrm>
            <a:off x="6781800" y="5568950"/>
            <a:ext cx="2317750" cy="635000"/>
          </a:xfr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200025" indent="-200025" defTabSz="762000">
              <a:spcBef>
                <a:spcPct val="0"/>
              </a:spcBef>
            </a:pPr>
            <a:r>
              <a:rPr lang="es-ES_tradnl" sz="1100" b="1">
                <a:solidFill>
                  <a:srgbClr val="003E00"/>
                </a:solidFill>
                <a:latin typeface="Century Gothic" charset="0"/>
              </a:rPr>
              <a:t>Cuentas Nacionales</a:t>
            </a:r>
          </a:p>
          <a:p>
            <a:pPr marL="200025" indent="-200025" defTabSz="762000">
              <a:spcBef>
                <a:spcPct val="0"/>
              </a:spcBef>
            </a:pPr>
            <a:r>
              <a:rPr lang="es-ES_tradnl" sz="1100" b="1">
                <a:solidFill>
                  <a:srgbClr val="003E00"/>
                </a:solidFill>
                <a:latin typeface="Century Gothic" charset="0"/>
              </a:rPr>
              <a:t>Estadísticas de las Finanzas Públicas(FMI)</a:t>
            </a:r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3009900" y="3352800"/>
            <a:ext cx="76200" cy="7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FCCE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AR" sz="180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1091587" name="Rectangle 3"/>
          <p:cNvSpPr>
            <a:spLocks noChangeArrowheads="1"/>
          </p:cNvSpPr>
          <p:nvPr/>
        </p:nvSpPr>
        <p:spPr bwMode="auto">
          <a:xfrm>
            <a:off x="4002088" y="795338"/>
            <a:ext cx="1166812" cy="363537"/>
          </a:xfrm>
          <a:prstGeom prst="rect">
            <a:avLst/>
          </a:prstGeom>
          <a:gradFill rotWithShape="0">
            <a:gsLst>
              <a:gs pos="0">
                <a:srgbClr val="919191">
                  <a:gamma/>
                  <a:shade val="29804"/>
                  <a:invGamma/>
                </a:srgbClr>
              </a:gs>
              <a:gs pos="100000">
                <a:srgbClr val="91919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lang="es-ES_tradnl" sz="1800" b="1">
                <a:solidFill>
                  <a:srgbClr val="C0FEF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charset="0"/>
                <a:cs typeface="+mn-cs"/>
              </a:rPr>
              <a:t>Procesos</a:t>
            </a:r>
          </a:p>
        </p:txBody>
      </p:sp>
      <p:sp>
        <p:nvSpPr>
          <p:cNvPr id="1091588" name="Rectangle 4"/>
          <p:cNvSpPr>
            <a:spLocks noChangeArrowheads="1"/>
          </p:cNvSpPr>
          <p:nvPr/>
        </p:nvSpPr>
        <p:spPr bwMode="auto">
          <a:xfrm>
            <a:off x="304800" y="303213"/>
            <a:ext cx="8534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s-ES_tradnl" b="1"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Procesamiento lógico del SIDIF</a:t>
            </a:r>
          </a:p>
        </p:txBody>
      </p:sp>
      <p:sp>
        <p:nvSpPr>
          <p:cNvPr id="1091589" name="Rectangle 5"/>
          <p:cNvSpPr>
            <a:spLocks noChangeArrowheads="1"/>
          </p:cNvSpPr>
          <p:nvPr/>
        </p:nvSpPr>
        <p:spPr bwMode="auto">
          <a:xfrm>
            <a:off x="207963" y="793750"/>
            <a:ext cx="2343150" cy="363538"/>
          </a:xfrm>
          <a:prstGeom prst="rect">
            <a:avLst/>
          </a:prstGeom>
          <a:gradFill rotWithShape="0">
            <a:gsLst>
              <a:gs pos="0">
                <a:srgbClr val="CECECE">
                  <a:gamma/>
                  <a:shade val="29804"/>
                  <a:invGamma/>
                </a:srgbClr>
              </a:gs>
              <a:gs pos="100000">
                <a:srgbClr val="CECECE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lang="es-ES_tradnl" sz="1800" b="1">
                <a:solidFill>
                  <a:srgbClr val="C0FEF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charset="0"/>
                <a:cs typeface="+mn-cs"/>
              </a:rPr>
              <a:t>Centros de Registro</a:t>
            </a:r>
          </a:p>
        </p:txBody>
      </p:sp>
      <p:sp>
        <p:nvSpPr>
          <p:cNvPr id="1091590" name="Freeform 6"/>
          <p:cNvSpPr>
            <a:spLocks/>
          </p:cNvSpPr>
          <p:nvPr/>
        </p:nvSpPr>
        <p:spPr bwMode="auto">
          <a:xfrm>
            <a:off x="5688013" y="2501900"/>
            <a:ext cx="1093787" cy="3697288"/>
          </a:xfrm>
          <a:custGeom>
            <a:avLst/>
            <a:gdLst>
              <a:gd name="T0" fmla="*/ 0 w 689"/>
              <a:gd name="T1" fmla="*/ 1111389850 h 2329"/>
              <a:gd name="T2" fmla="*/ 758565891 w 689"/>
              <a:gd name="T3" fmla="*/ 1111389850 h 2329"/>
              <a:gd name="T4" fmla="*/ 1010581401 w 689"/>
              <a:gd name="T5" fmla="*/ 446068510 h 2329"/>
              <a:gd name="T6" fmla="*/ 869452715 w 689"/>
              <a:gd name="T7" fmla="*/ 0 h 2329"/>
              <a:gd name="T8" fmla="*/ 1373483735 w 689"/>
              <a:gd name="T9" fmla="*/ 0 h 2329"/>
              <a:gd name="T10" fmla="*/ 1373483735 w 689"/>
              <a:gd name="T11" fmla="*/ 1544856784 h 2329"/>
              <a:gd name="T12" fmla="*/ 1229835688 w 689"/>
              <a:gd name="T13" fmla="*/ 1111389850 h 2329"/>
              <a:gd name="T14" fmla="*/ 1010581401 w 689"/>
              <a:gd name="T15" fmla="*/ 1655743674 h 2329"/>
              <a:gd name="T16" fmla="*/ 1010581401 w 689"/>
              <a:gd name="T17" fmla="*/ 2147483647 h 2329"/>
              <a:gd name="T18" fmla="*/ 1373483735 w 689"/>
              <a:gd name="T19" fmla="*/ 2147483647 h 2329"/>
              <a:gd name="T20" fmla="*/ 1373483735 w 689"/>
              <a:gd name="T21" fmla="*/ 1882557767 h 2329"/>
              <a:gd name="T22" fmla="*/ 1733866707 w 689"/>
              <a:gd name="T23" fmla="*/ 2147483647 h 2329"/>
              <a:gd name="T24" fmla="*/ 1373483735 w 689"/>
              <a:gd name="T25" fmla="*/ 2147483647 h 2329"/>
              <a:gd name="T26" fmla="*/ 1373483735 w 689"/>
              <a:gd name="T27" fmla="*/ 2147483647 h 2329"/>
              <a:gd name="T28" fmla="*/ 1010581401 w 689"/>
              <a:gd name="T29" fmla="*/ 2147483647 h 2329"/>
              <a:gd name="T30" fmla="*/ 1010581401 w 689"/>
              <a:gd name="T31" fmla="*/ 2147483647 h 2329"/>
              <a:gd name="T32" fmla="*/ 1229835688 w 689"/>
              <a:gd name="T33" fmla="*/ 2147483647 h 2329"/>
              <a:gd name="T34" fmla="*/ 1373483735 w 689"/>
              <a:gd name="T35" fmla="*/ 2147483647 h 2329"/>
              <a:gd name="T36" fmla="*/ 1373483735 w 689"/>
              <a:gd name="T37" fmla="*/ 2147483647 h 2329"/>
              <a:gd name="T38" fmla="*/ 831651182 w 689"/>
              <a:gd name="T39" fmla="*/ 2147483647 h 2329"/>
              <a:gd name="T40" fmla="*/ 1010581401 w 689"/>
              <a:gd name="T41" fmla="*/ 2147483647 h 2329"/>
              <a:gd name="T42" fmla="*/ 758565891 w 689"/>
              <a:gd name="T43" fmla="*/ 2147483647 h 2329"/>
              <a:gd name="T44" fmla="*/ 0 w 689"/>
              <a:gd name="T45" fmla="*/ 2147483647 h 2329"/>
              <a:gd name="T46" fmla="*/ 0 w 689"/>
              <a:gd name="T47" fmla="*/ 1111389850 h 232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689" h="2329">
                <a:moveTo>
                  <a:pt x="0" y="441"/>
                </a:moveTo>
                <a:lnTo>
                  <a:pt x="301" y="441"/>
                </a:lnTo>
                <a:lnTo>
                  <a:pt x="401" y="177"/>
                </a:lnTo>
                <a:lnTo>
                  <a:pt x="345" y="0"/>
                </a:lnTo>
                <a:lnTo>
                  <a:pt x="545" y="0"/>
                </a:lnTo>
                <a:lnTo>
                  <a:pt x="545" y="613"/>
                </a:lnTo>
                <a:lnTo>
                  <a:pt x="488" y="441"/>
                </a:lnTo>
                <a:lnTo>
                  <a:pt x="401" y="657"/>
                </a:lnTo>
                <a:lnTo>
                  <a:pt x="401" y="1010"/>
                </a:lnTo>
                <a:lnTo>
                  <a:pt x="545" y="1010"/>
                </a:lnTo>
                <a:lnTo>
                  <a:pt x="545" y="747"/>
                </a:lnTo>
                <a:lnTo>
                  <a:pt x="688" y="1188"/>
                </a:lnTo>
                <a:lnTo>
                  <a:pt x="545" y="1627"/>
                </a:lnTo>
                <a:lnTo>
                  <a:pt x="545" y="1362"/>
                </a:lnTo>
                <a:lnTo>
                  <a:pt x="401" y="1362"/>
                </a:lnTo>
                <a:lnTo>
                  <a:pt x="401" y="1671"/>
                </a:lnTo>
                <a:lnTo>
                  <a:pt x="488" y="1933"/>
                </a:lnTo>
                <a:lnTo>
                  <a:pt x="545" y="1757"/>
                </a:lnTo>
                <a:lnTo>
                  <a:pt x="545" y="2328"/>
                </a:lnTo>
                <a:lnTo>
                  <a:pt x="330" y="2328"/>
                </a:lnTo>
                <a:lnTo>
                  <a:pt x="401" y="2152"/>
                </a:lnTo>
                <a:lnTo>
                  <a:pt x="301" y="1845"/>
                </a:lnTo>
                <a:lnTo>
                  <a:pt x="0" y="1845"/>
                </a:lnTo>
                <a:lnTo>
                  <a:pt x="0" y="441"/>
                </a:lnTo>
              </a:path>
            </a:pathLst>
          </a:custGeom>
          <a:gradFill rotWithShape="0">
            <a:gsLst>
              <a:gs pos="0">
                <a:srgbClr val="B9B9B9"/>
              </a:gs>
              <a:gs pos="100000">
                <a:srgbClr val="CECECE"/>
              </a:gs>
            </a:gsLst>
            <a:lin ang="0" scaled="1"/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1591" name="Rectangle 7"/>
          <p:cNvSpPr>
            <a:spLocks noChangeArrowheads="1"/>
          </p:cNvSpPr>
          <p:nvPr/>
        </p:nvSpPr>
        <p:spPr bwMode="auto">
          <a:xfrm>
            <a:off x="7046913" y="792163"/>
            <a:ext cx="1379537" cy="363537"/>
          </a:xfrm>
          <a:prstGeom prst="rect">
            <a:avLst/>
          </a:prstGeom>
          <a:gradFill rotWithShape="0">
            <a:gsLst>
              <a:gs pos="0">
                <a:srgbClr val="CECECE">
                  <a:gamma/>
                  <a:shade val="29804"/>
                  <a:invGamma/>
                </a:srgbClr>
              </a:gs>
              <a:gs pos="100000">
                <a:srgbClr val="CECECE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>
              <a:defRPr/>
            </a:pPr>
            <a:r>
              <a:rPr lang="es-ES_tradnl" sz="1800" b="1">
                <a:solidFill>
                  <a:srgbClr val="C0FEF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Gothic" charset="0"/>
                <a:cs typeface="+mn-cs"/>
              </a:rPr>
              <a:t>Productos</a:t>
            </a:r>
          </a:p>
        </p:txBody>
      </p:sp>
      <p:grpSp>
        <p:nvGrpSpPr>
          <p:cNvPr id="1091592" name="Group 8"/>
          <p:cNvGrpSpPr>
            <a:grpSpLocks/>
          </p:cNvGrpSpPr>
          <p:nvPr/>
        </p:nvGrpSpPr>
        <p:grpSpPr bwMode="auto">
          <a:xfrm>
            <a:off x="3797300" y="5473700"/>
            <a:ext cx="793750" cy="596900"/>
            <a:chOff x="2384" y="3416"/>
            <a:chExt cx="500" cy="376"/>
          </a:xfrm>
        </p:grpSpPr>
        <p:grpSp>
          <p:nvGrpSpPr>
            <p:cNvPr id="32866" name="Group 9"/>
            <p:cNvGrpSpPr>
              <a:grpSpLocks/>
            </p:cNvGrpSpPr>
            <p:nvPr/>
          </p:nvGrpSpPr>
          <p:grpSpPr bwMode="auto">
            <a:xfrm>
              <a:off x="2384" y="3416"/>
              <a:ext cx="493" cy="376"/>
              <a:chOff x="2384" y="3293"/>
              <a:chExt cx="493" cy="427"/>
            </a:xfrm>
          </p:grpSpPr>
          <p:sp>
            <p:nvSpPr>
              <p:cNvPr id="32868" name="Freeform 10"/>
              <p:cNvSpPr>
                <a:spLocks/>
              </p:cNvSpPr>
              <p:nvPr/>
            </p:nvSpPr>
            <p:spPr bwMode="auto">
              <a:xfrm>
                <a:off x="2384" y="3293"/>
                <a:ext cx="493" cy="427"/>
              </a:xfrm>
              <a:custGeom>
                <a:avLst/>
                <a:gdLst>
                  <a:gd name="T0" fmla="*/ 492 w 493"/>
                  <a:gd name="T1" fmla="*/ 360 h 427"/>
                  <a:gd name="T2" fmla="*/ 489 w 493"/>
                  <a:gd name="T3" fmla="*/ 366 h 427"/>
                  <a:gd name="T4" fmla="*/ 481 w 493"/>
                  <a:gd name="T5" fmla="*/ 379 h 427"/>
                  <a:gd name="T6" fmla="*/ 472 w 493"/>
                  <a:gd name="T7" fmla="*/ 384 h 427"/>
                  <a:gd name="T8" fmla="*/ 464 w 493"/>
                  <a:gd name="T9" fmla="*/ 390 h 427"/>
                  <a:gd name="T10" fmla="*/ 450 w 493"/>
                  <a:gd name="T11" fmla="*/ 396 h 427"/>
                  <a:gd name="T12" fmla="*/ 436 w 493"/>
                  <a:gd name="T13" fmla="*/ 400 h 427"/>
                  <a:gd name="T14" fmla="*/ 420 w 493"/>
                  <a:gd name="T15" fmla="*/ 406 h 427"/>
                  <a:gd name="T16" fmla="*/ 401 w 493"/>
                  <a:gd name="T17" fmla="*/ 410 h 427"/>
                  <a:gd name="T18" fmla="*/ 383 w 493"/>
                  <a:gd name="T19" fmla="*/ 414 h 427"/>
                  <a:gd name="T20" fmla="*/ 363 w 493"/>
                  <a:gd name="T21" fmla="*/ 416 h 427"/>
                  <a:gd name="T22" fmla="*/ 341 w 493"/>
                  <a:gd name="T23" fmla="*/ 422 h 427"/>
                  <a:gd name="T24" fmla="*/ 318 w 493"/>
                  <a:gd name="T25" fmla="*/ 424 h 427"/>
                  <a:gd name="T26" fmla="*/ 283 w 493"/>
                  <a:gd name="T27" fmla="*/ 426 h 427"/>
                  <a:gd name="T28" fmla="*/ 196 w 493"/>
                  <a:gd name="T29" fmla="*/ 424 h 427"/>
                  <a:gd name="T30" fmla="*/ 162 w 493"/>
                  <a:gd name="T31" fmla="*/ 422 h 427"/>
                  <a:gd name="T32" fmla="*/ 140 w 493"/>
                  <a:gd name="T33" fmla="*/ 420 h 427"/>
                  <a:gd name="T34" fmla="*/ 118 w 493"/>
                  <a:gd name="T35" fmla="*/ 416 h 427"/>
                  <a:gd name="T36" fmla="*/ 98 w 493"/>
                  <a:gd name="T37" fmla="*/ 412 h 427"/>
                  <a:gd name="T38" fmla="*/ 79 w 493"/>
                  <a:gd name="T39" fmla="*/ 406 h 427"/>
                  <a:gd name="T40" fmla="*/ 64 w 493"/>
                  <a:gd name="T41" fmla="*/ 402 h 427"/>
                  <a:gd name="T42" fmla="*/ 48 w 493"/>
                  <a:gd name="T43" fmla="*/ 397 h 427"/>
                  <a:gd name="T44" fmla="*/ 36 w 493"/>
                  <a:gd name="T45" fmla="*/ 392 h 427"/>
                  <a:gd name="T46" fmla="*/ 23 w 493"/>
                  <a:gd name="T47" fmla="*/ 389 h 427"/>
                  <a:gd name="T48" fmla="*/ 15 w 493"/>
                  <a:gd name="T49" fmla="*/ 381 h 427"/>
                  <a:gd name="T50" fmla="*/ 5 w 493"/>
                  <a:gd name="T51" fmla="*/ 371 h 427"/>
                  <a:gd name="T52" fmla="*/ 1 w 493"/>
                  <a:gd name="T53" fmla="*/ 365 h 427"/>
                  <a:gd name="T54" fmla="*/ 0 w 493"/>
                  <a:gd name="T55" fmla="*/ 357 h 427"/>
                  <a:gd name="T56" fmla="*/ 0 w 493"/>
                  <a:gd name="T57" fmla="*/ 69 h 427"/>
                  <a:gd name="T58" fmla="*/ 0 w 493"/>
                  <a:gd name="T59" fmla="*/ 65 h 427"/>
                  <a:gd name="T60" fmla="*/ 3 w 493"/>
                  <a:gd name="T61" fmla="*/ 57 h 427"/>
                  <a:gd name="T62" fmla="*/ 8 w 493"/>
                  <a:gd name="T63" fmla="*/ 50 h 427"/>
                  <a:gd name="T64" fmla="*/ 15 w 493"/>
                  <a:gd name="T65" fmla="*/ 45 h 427"/>
                  <a:gd name="T66" fmla="*/ 23 w 493"/>
                  <a:gd name="T67" fmla="*/ 37 h 427"/>
                  <a:gd name="T68" fmla="*/ 36 w 493"/>
                  <a:gd name="T69" fmla="*/ 34 h 427"/>
                  <a:gd name="T70" fmla="*/ 48 w 493"/>
                  <a:gd name="T71" fmla="*/ 26 h 427"/>
                  <a:gd name="T72" fmla="*/ 64 w 493"/>
                  <a:gd name="T73" fmla="*/ 21 h 427"/>
                  <a:gd name="T74" fmla="*/ 79 w 493"/>
                  <a:gd name="T75" fmla="*/ 16 h 427"/>
                  <a:gd name="T76" fmla="*/ 98 w 493"/>
                  <a:gd name="T77" fmla="*/ 14 h 427"/>
                  <a:gd name="T78" fmla="*/ 118 w 493"/>
                  <a:gd name="T79" fmla="*/ 10 h 427"/>
                  <a:gd name="T80" fmla="*/ 140 w 493"/>
                  <a:gd name="T81" fmla="*/ 6 h 427"/>
                  <a:gd name="T82" fmla="*/ 162 w 493"/>
                  <a:gd name="T83" fmla="*/ 4 h 427"/>
                  <a:gd name="T84" fmla="*/ 196 w 493"/>
                  <a:gd name="T85" fmla="*/ 2 h 427"/>
                  <a:gd name="T86" fmla="*/ 283 w 493"/>
                  <a:gd name="T87" fmla="*/ 0 h 427"/>
                  <a:gd name="T88" fmla="*/ 318 w 493"/>
                  <a:gd name="T89" fmla="*/ 2 h 427"/>
                  <a:gd name="T90" fmla="*/ 341 w 493"/>
                  <a:gd name="T91" fmla="*/ 4 h 427"/>
                  <a:gd name="T92" fmla="*/ 363 w 493"/>
                  <a:gd name="T93" fmla="*/ 6 h 427"/>
                  <a:gd name="T94" fmla="*/ 383 w 493"/>
                  <a:gd name="T95" fmla="*/ 12 h 427"/>
                  <a:gd name="T96" fmla="*/ 401 w 493"/>
                  <a:gd name="T97" fmla="*/ 16 h 427"/>
                  <a:gd name="T98" fmla="*/ 420 w 493"/>
                  <a:gd name="T99" fmla="*/ 20 h 427"/>
                  <a:gd name="T100" fmla="*/ 436 w 493"/>
                  <a:gd name="T101" fmla="*/ 24 h 427"/>
                  <a:gd name="T102" fmla="*/ 450 w 493"/>
                  <a:gd name="T103" fmla="*/ 30 h 427"/>
                  <a:gd name="T104" fmla="*/ 464 w 493"/>
                  <a:gd name="T105" fmla="*/ 36 h 427"/>
                  <a:gd name="T106" fmla="*/ 472 w 493"/>
                  <a:gd name="T107" fmla="*/ 40 h 427"/>
                  <a:gd name="T108" fmla="*/ 481 w 493"/>
                  <a:gd name="T109" fmla="*/ 47 h 427"/>
                  <a:gd name="T110" fmla="*/ 487 w 493"/>
                  <a:gd name="T111" fmla="*/ 52 h 427"/>
                  <a:gd name="T112" fmla="*/ 491 w 493"/>
                  <a:gd name="T113" fmla="*/ 60 h 427"/>
                  <a:gd name="T114" fmla="*/ 492 w 493"/>
                  <a:gd name="T115" fmla="*/ 66 h 427"/>
                  <a:gd name="T116" fmla="*/ 492 w 493"/>
                  <a:gd name="T117" fmla="*/ 353 h 42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493" h="427">
                    <a:moveTo>
                      <a:pt x="492" y="357"/>
                    </a:moveTo>
                    <a:lnTo>
                      <a:pt x="492" y="360"/>
                    </a:lnTo>
                    <a:lnTo>
                      <a:pt x="491" y="365"/>
                    </a:lnTo>
                    <a:lnTo>
                      <a:pt x="489" y="366"/>
                    </a:lnTo>
                    <a:lnTo>
                      <a:pt x="487" y="371"/>
                    </a:lnTo>
                    <a:lnTo>
                      <a:pt x="481" y="379"/>
                    </a:lnTo>
                    <a:lnTo>
                      <a:pt x="477" y="381"/>
                    </a:lnTo>
                    <a:lnTo>
                      <a:pt x="472" y="384"/>
                    </a:lnTo>
                    <a:lnTo>
                      <a:pt x="469" y="389"/>
                    </a:lnTo>
                    <a:lnTo>
                      <a:pt x="464" y="390"/>
                    </a:lnTo>
                    <a:lnTo>
                      <a:pt x="456" y="392"/>
                    </a:lnTo>
                    <a:lnTo>
                      <a:pt x="450" y="396"/>
                    </a:lnTo>
                    <a:lnTo>
                      <a:pt x="444" y="397"/>
                    </a:lnTo>
                    <a:lnTo>
                      <a:pt x="436" y="400"/>
                    </a:lnTo>
                    <a:lnTo>
                      <a:pt x="428" y="402"/>
                    </a:lnTo>
                    <a:lnTo>
                      <a:pt x="420" y="406"/>
                    </a:lnTo>
                    <a:lnTo>
                      <a:pt x="410" y="406"/>
                    </a:lnTo>
                    <a:lnTo>
                      <a:pt x="401" y="410"/>
                    </a:lnTo>
                    <a:lnTo>
                      <a:pt x="392" y="412"/>
                    </a:lnTo>
                    <a:lnTo>
                      <a:pt x="383" y="414"/>
                    </a:lnTo>
                    <a:lnTo>
                      <a:pt x="372" y="416"/>
                    </a:lnTo>
                    <a:lnTo>
                      <a:pt x="363" y="416"/>
                    </a:lnTo>
                    <a:lnTo>
                      <a:pt x="352" y="420"/>
                    </a:lnTo>
                    <a:lnTo>
                      <a:pt x="341" y="422"/>
                    </a:lnTo>
                    <a:lnTo>
                      <a:pt x="330" y="422"/>
                    </a:lnTo>
                    <a:lnTo>
                      <a:pt x="318" y="424"/>
                    </a:lnTo>
                    <a:lnTo>
                      <a:pt x="294" y="424"/>
                    </a:lnTo>
                    <a:lnTo>
                      <a:pt x="283" y="426"/>
                    </a:lnTo>
                    <a:lnTo>
                      <a:pt x="209" y="426"/>
                    </a:lnTo>
                    <a:lnTo>
                      <a:pt x="196" y="424"/>
                    </a:lnTo>
                    <a:lnTo>
                      <a:pt x="173" y="424"/>
                    </a:lnTo>
                    <a:lnTo>
                      <a:pt x="162" y="422"/>
                    </a:lnTo>
                    <a:lnTo>
                      <a:pt x="151" y="422"/>
                    </a:lnTo>
                    <a:lnTo>
                      <a:pt x="140" y="420"/>
                    </a:lnTo>
                    <a:lnTo>
                      <a:pt x="129" y="416"/>
                    </a:lnTo>
                    <a:lnTo>
                      <a:pt x="118" y="416"/>
                    </a:lnTo>
                    <a:lnTo>
                      <a:pt x="109" y="414"/>
                    </a:lnTo>
                    <a:lnTo>
                      <a:pt x="98" y="412"/>
                    </a:lnTo>
                    <a:lnTo>
                      <a:pt x="89" y="410"/>
                    </a:lnTo>
                    <a:lnTo>
                      <a:pt x="79" y="406"/>
                    </a:lnTo>
                    <a:lnTo>
                      <a:pt x="72" y="406"/>
                    </a:lnTo>
                    <a:lnTo>
                      <a:pt x="64" y="402"/>
                    </a:lnTo>
                    <a:lnTo>
                      <a:pt x="56" y="400"/>
                    </a:lnTo>
                    <a:lnTo>
                      <a:pt x="48" y="397"/>
                    </a:lnTo>
                    <a:lnTo>
                      <a:pt x="42" y="396"/>
                    </a:lnTo>
                    <a:lnTo>
                      <a:pt x="36" y="392"/>
                    </a:lnTo>
                    <a:lnTo>
                      <a:pt x="28" y="390"/>
                    </a:lnTo>
                    <a:lnTo>
                      <a:pt x="23" y="389"/>
                    </a:lnTo>
                    <a:lnTo>
                      <a:pt x="20" y="384"/>
                    </a:lnTo>
                    <a:lnTo>
                      <a:pt x="15" y="381"/>
                    </a:lnTo>
                    <a:lnTo>
                      <a:pt x="11" y="379"/>
                    </a:lnTo>
                    <a:lnTo>
                      <a:pt x="5" y="371"/>
                    </a:lnTo>
                    <a:lnTo>
                      <a:pt x="3" y="366"/>
                    </a:lnTo>
                    <a:lnTo>
                      <a:pt x="1" y="365"/>
                    </a:lnTo>
                    <a:lnTo>
                      <a:pt x="0" y="360"/>
                    </a:lnTo>
                    <a:lnTo>
                      <a:pt x="0" y="357"/>
                    </a:lnTo>
                    <a:lnTo>
                      <a:pt x="0" y="355"/>
                    </a:lnTo>
                    <a:lnTo>
                      <a:pt x="0" y="69"/>
                    </a:lnTo>
                    <a:lnTo>
                      <a:pt x="0" y="66"/>
                    </a:lnTo>
                    <a:lnTo>
                      <a:pt x="0" y="65"/>
                    </a:lnTo>
                    <a:lnTo>
                      <a:pt x="1" y="60"/>
                    </a:lnTo>
                    <a:lnTo>
                      <a:pt x="3" y="57"/>
                    </a:lnTo>
                    <a:lnTo>
                      <a:pt x="5" y="52"/>
                    </a:lnTo>
                    <a:lnTo>
                      <a:pt x="8" y="50"/>
                    </a:lnTo>
                    <a:lnTo>
                      <a:pt x="11" y="47"/>
                    </a:lnTo>
                    <a:lnTo>
                      <a:pt x="15" y="45"/>
                    </a:lnTo>
                    <a:lnTo>
                      <a:pt x="20" y="40"/>
                    </a:lnTo>
                    <a:lnTo>
                      <a:pt x="23" y="37"/>
                    </a:lnTo>
                    <a:lnTo>
                      <a:pt x="28" y="36"/>
                    </a:lnTo>
                    <a:lnTo>
                      <a:pt x="36" y="34"/>
                    </a:lnTo>
                    <a:lnTo>
                      <a:pt x="42" y="30"/>
                    </a:lnTo>
                    <a:lnTo>
                      <a:pt x="48" y="26"/>
                    </a:lnTo>
                    <a:lnTo>
                      <a:pt x="56" y="24"/>
                    </a:lnTo>
                    <a:lnTo>
                      <a:pt x="64" y="21"/>
                    </a:lnTo>
                    <a:lnTo>
                      <a:pt x="72" y="20"/>
                    </a:lnTo>
                    <a:lnTo>
                      <a:pt x="79" y="16"/>
                    </a:lnTo>
                    <a:lnTo>
                      <a:pt x="89" y="16"/>
                    </a:lnTo>
                    <a:lnTo>
                      <a:pt x="98" y="14"/>
                    </a:lnTo>
                    <a:lnTo>
                      <a:pt x="109" y="12"/>
                    </a:lnTo>
                    <a:lnTo>
                      <a:pt x="118" y="10"/>
                    </a:lnTo>
                    <a:lnTo>
                      <a:pt x="129" y="6"/>
                    </a:lnTo>
                    <a:lnTo>
                      <a:pt x="140" y="6"/>
                    </a:lnTo>
                    <a:lnTo>
                      <a:pt x="151" y="4"/>
                    </a:lnTo>
                    <a:lnTo>
                      <a:pt x="162" y="4"/>
                    </a:lnTo>
                    <a:lnTo>
                      <a:pt x="173" y="2"/>
                    </a:lnTo>
                    <a:lnTo>
                      <a:pt x="196" y="2"/>
                    </a:lnTo>
                    <a:lnTo>
                      <a:pt x="209" y="0"/>
                    </a:lnTo>
                    <a:lnTo>
                      <a:pt x="283" y="0"/>
                    </a:lnTo>
                    <a:lnTo>
                      <a:pt x="294" y="2"/>
                    </a:lnTo>
                    <a:lnTo>
                      <a:pt x="318" y="2"/>
                    </a:lnTo>
                    <a:lnTo>
                      <a:pt x="330" y="4"/>
                    </a:lnTo>
                    <a:lnTo>
                      <a:pt x="341" y="4"/>
                    </a:lnTo>
                    <a:lnTo>
                      <a:pt x="352" y="6"/>
                    </a:lnTo>
                    <a:lnTo>
                      <a:pt x="363" y="6"/>
                    </a:lnTo>
                    <a:lnTo>
                      <a:pt x="372" y="10"/>
                    </a:lnTo>
                    <a:lnTo>
                      <a:pt x="383" y="12"/>
                    </a:lnTo>
                    <a:lnTo>
                      <a:pt x="392" y="14"/>
                    </a:lnTo>
                    <a:lnTo>
                      <a:pt x="401" y="16"/>
                    </a:lnTo>
                    <a:lnTo>
                      <a:pt x="410" y="16"/>
                    </a:lnTo>
                    <a:lnTo>
                      <a:pt x="420" y="20"/>
                    </a:lnTo>
                    <a:lnTo>
                      <a:pt x="428" y="21"/>
                    </a:lnTo>
                    <a:lnTo>
                      <a:pt x="436" y="24"/>
                    </a:lnTo>
                    <a:lnTo>
                      <a:pt x="444" y="26"/>
                    </a:lnTo>
                    <a:lnTo>
                      <a:pt x="450" y="30"/>
                    </a:lnTo>
                    <a:lnTo>
                      <a:pt x="456" y="34"/>
                    </a:lnTo>
                    <a:lnTo>
                      <a:pt x="464" y="36"/>
                    </a:lnTo>
                    <a:lnTo>
                      <a:pt x="469" y="37"/>
                    </a:lnTo>
                    <a:lnTo>
                      <a:pt x="472" y="40"/>
                    </a:lnTo>
                    <a:lnTo>
                      <a:pt x="477" y="45"/>
                    </a:lnTo>
                    <a:lnTo>
                      <a:pt x="481" y="47"/>
                    </a:lnTo>
                    <a:lnTo>
                      <a:pt x="484" y="50"/>
                    </a:lnTo>
                    <a:lnTo>
                      <a:pt x="487" y="52"/>
                    </a:lnTo>
                    <a:lnTo>
                      <a:pt x="489" y="57"/>
                    </a:lnTo>
                    <a:lnTo>
                      <a:pt x="491" y="60"/>
                    </a:lnTo>
                    <a:lnTo>
                      <a:pt x="492" y="65"/>
                    </a:lnTo>
                    <a:lnTo>
                      <a:pt x="492" y="66"/>
                    </a:lnTo>
                    <a:lnTo>
                      <a:pt x="492" y="69"/>
                    </a:lnTo>
                    <a:lnTo>
                      <a:pt x="492" y="353"/>
                    </a:lnTo>
                    <a:lnTo>
                      <a:pt x="492" y="357"/>
                    </a:lnTo>
                  </a:path>
                </a:pathLst>
              </a:custGeom>
              <a:gradFill rotWithShape="0">
                <a:gsLst>
                  <a:gs pos="0">
                    <a:srgbClr val="B9B9B9"/>
                  </a:gs>
                  <a:gs pos="100000">
                    <a:srgbClr val="CECECE"/>
                  </a:gs>
                </a:gsLst>
                <a:lin ang="5400000" scaled="1"/>
              </a:gradFill>
              <a:ln w="127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69" name="Freeform 11"/>
              <p:cNvSpPr>
                <a:spLocks/>
              </p:cNvSpPr>
              <p:nvPr/>
            </p:nvSpPr>
            <p:spPr bwMode="auto">
              <a:xfrm>
                <a:off x="2384" y="3360"/>
                <a:ext cx="493" cy="70"/>
              </a:xfrm>
              <a:custGeom>
                <a:avLst/>
                <a:gdLst>
                  <a:gd name="T0" fmla="*/ 0 w 493"/>
                  <a:gd name="T1" fmla="*/ 0 h 70"/>
                  <a:gd name="T2" fmla="*/ 0 w 493"/>
                  <a:gd name="T3" fmla="*/ 3 h 70"/>
                  <a:gd name="T4" fmla="*/ 1 w 493"/>
                  <a:gd name="T5" fmla="*/ 6 h 70"/>
                  <a:gd name="T6" fmla="*/ 3 w 493"/>
                  <a:gd name="T7" fmla="*/ 10 h 70"/>
                  <a:gd name="T8" fmla="*/ 5 w 493"/>
                  <a:gd name="T9" fmla="*/ 14 h 70"/>
                  <a:gd name="T10" fmla="*/ 8 w 493"/>
                  <a:gd name="T11" fmla="*/ 16 h 70"/>
                  <a:gd name="T12" fmla="*/ 11 w 493"/>
                  <a:gd name="T13" fmla="*/ 19 h 70"/>
                  <a:gd name="T14" fmla="*/ 15 w 493"/>
                  <a:gd name="T15" fmla="*/ 24 h 70"/>
                  <a:gd name="T16" fmla="*/ 20 w 493"/>
                  <a:gd name="T17" fmla="*/ 26 h 70"/>
                  <a:gd name="T18" fmla="*/ 23 w 493"/>
                  <a:gd name="T19" fmla="*/ 29 h 70"/>
                  <a:gd name="T20" fmla="*/ 28 w 493"/>
                  <a:gd name="T21" fmla="*/ 30 h 70"/>
                  <a:gd name="T22" fmla="*/ 36 w 493"/>
                  <a:gd name="T23" fmla="*/ 35 h 70"/>
                  <a:gd name="T24" fmla="*/ 42 w 493"/>
                  <a:gd name="T25" fmla="*/ 39 h 70"/>
                  <a:gd name="T26" fmla="*/ 48 w 493"/>
                  <a:gd name="T27" fmla="*/ 40 h 70"/>
                  <a:gd name="T28" fmla="*/ 56 w 493"/>
                  <a:gd name="T29" fmla="*/ 42 h 70"/>
                  <a:gd name="T30" fmla="*/ 64 w 493"/>
                  <a:gd name="T31" fmla="*/ 45 h 70"/>
                  <a:gd name="T32" fmla="*/ 72 w 493"/>
                  <a:gd name="T33" fmla="*/ 47 h 70"/>
                  <a:gd name="T34" fmla="*/ 79 w 493"/>
                  <a:gd name="T35" fmla="*/ 50 h 70"/>
                  <a:gd name="T36" fmla="*/ 89 w 493"/>
                  <a:gd name="T37" fmla="*/ 51 h 70"/>
                  <a:gd name="T38" fmla="*/ 98 w 493"/>
                  <a:gd name="T39" fmla="*/ 55 h 70"/>
                  <a:gd name="T40" fmla="*/ 109 w 493"/>
                  <a:gd name="T41" fmla="*/ 56 h 70"/>
                  <a:gd name="T42" fmla="*/ 118 w 493"/>
                  <a:gd name="T43" fmla="*/ 59 h 70"/>
                  <a:gd name="T44" fmla="*/ 129 w 493"/>
                  <a:gd name="T45" fmla="*/ 59 h 70"/>
                  <a:gd name="T46" fmla="*/ 140 w 493"/>
                  <a:gd name="T47" fmla="*/ 61 h 70"/>
                  <a:gd name="T48" fmla="*/ 151 w 493"/>
                  <a:gd name="T49" fmla="*/ 65 h 70"/>
                  <a:gd name="T50" fmla="*/ 162 w 493"/>
                  <a:gd name="T51" fmla="*/ 65 h 70"/>
                  <a:gd name="T52" fmla="*/ 173 w 493"/>
                  <a:gd name="T53" fmla="*/ 66 h 70"/>
                  <a:gd name="T54" fmla="*/ 196 w 493"/>
                  <a:gd name="T55" fmla="*/ 66 h 70"/>
                  <a:gd name="T56" fmla="*/ 209 w 493"/>
                  <a:gd name="T57" fmla="*/ 69 h 70"/>
                  <a:gd name="T58" fmla="*/ 283 w 493"/>
                  <a:gd name="T59" fmla="*/ 69 h 70"/>
                  <a:gd name="T60" fmla="*/ 294 w 493"/>
                  <a:gd name="T61" fmla="*/ 66 h 70"/>
                  <a:gd name="T62" fmla="*/ 318 w 493"/>
                  <a:gd name="T63" fmla="*/ 66 h 70"/>
                  <a:gd name="T64" fmla="*/ 330 w 493"/>
                  <a:gd name="T65" fmla="*/ 65 h 70"/>
                  <a:gd name="T66" fmla="*/ 341 w 493"/>
                  <a:gd name="T67" fmla="*/ 65 h 70"/>
                  <a:gd name="T68" fmla="*/ 352 w 493"/>
                  <a:gd name="T69" fmla="*/ 61 h 70"/>
                  <a:gd name="T70" fmla="*/ 363 w 493"/>
                  <a:gd name="T71" fmla="*/ 59 h 70"/>
                  <a:gd name="T72" fmla="*/ 372 w 493"/>
                  <a:gd name="T73" fmla="*/ 59 h 70"/>
                  <a:gd name="T74" fmla="*/ 383 w 493"/>
                  <a:gd name="T75" fmla="*/ 56 h 70"/>
                  <a:gd name="T76" fmla="*/ 392 w 493"/>
                  <a:gd name="T77" fmla="*/ 55 h 70"/>
                  <a:gd name="T78" fmla="*/ 401 w 493"/>
                  <a:gd name="T79" fmla="*/ 51 h 70"/>
                  <a:gd name="T80" fmla="*/ 410 w 493"/>
                  <a:gd name="T81" fmla="*/ 50 h 70"/>
                  <a:gd name="T82" fmla="*/ 420 w 493"/>
                  <a:gd name="T83" fmla="*/ 47 h 70"/>
                  <a:gd name="T84" fmla="*/ 428 w 493"/>
                  <a:gd name="T85" fmla="*/ 45 h 70"/>
                  <a:gd name="T86" fmla="*/ 436 w 493"/>
                  <a:gd name="T87" fmla="*/ 42 h 70"/>
                  <a:gd name="T88" fmla="*/ 444 w 493"/>
                  <a:gd name="T89" fmla="*/ 40 h 70"/>
                  <a:gd name="T90" fmla="*/ 450 w 493"/>
                  <a:gd name="T91" fmla="*/ 39 h 70"/>
                  <a:gd name="T92" fmla="*/ 456 w 493"/>
                  <a:gd name="T93" fmla="*/ 35 h 70"/>
                  <a:gd name="T94" fmla="*/ 464 w 493"/>
                  <a:gd name="T95" fmla="*/ 30 h 70"/>
                  <a:gd name="T96" fmla="*/ 469 w 493"/>
                  <a:gd name="T97" fmla="*/ 29 h 70"/>
                  <a:gd name="T98" fmla="*/ 472 w 493"/>
                  <a:gd name="T99" fmla="*/ 26 h 70"/>
                  <a:gd name="T100" fmla="*/ 477 w 493"/>
                  <a:gd name="T101" fmla="*/ 24 h 70"/>
                  <a:gd name="T102" fmla="*/ 481 w 493"/>
                  <a:gd name="T103" fmla="*/ 19 h 70"/>
                  <a:gd name="T104" fmla="*/ 484 w 493"/>
                  <a:gd name="T105" fmla="*/ 16 h 70"/>
                  <a:gd name="T106" fmla="*/ 487 w 493"/>
                  <a:gd name="T107" fmla="*/ 14 h 70"/>
                  <a:gd name="T108" fmla="*/ 489 w 493"/>
                  <a:gd name="T109" fmla="*/ 10 h 70"/>
                  <a:gd name="T110" fmla="*/ 491 w 493"/>
                  <a:gd name="T111" fmla="*/ 6 h 70"/>
                  <a:gd name="T112" fmla="*/ 492 w 493"/>
                  <a:gd name="T113" fmla="*/ 3 h 70"/>
                  <a:gd name="T114" fmla="*/ 492 w 493"/>
                  <a:gd name="T115" fmla="*/ 0 h 7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493" h="70">
                    <a:moveTo>
                      <a:pt x="0" y="0"/>
                    </a:moveTo>
                    <a:lnTo>
                      <a:pt x="0" y="3"/>
                    </a:lnTo>
                    <a:lnTo>
                      <a:pt x="1" y="6"/>
                    </a:lnTo>
                    <a:lnTo>
                      <a:pt x="3" y="10"/>
                    </a:lnTo>
                    <a:lnTo>
                      <a:pt x="5" y="14"/>
                    </a:lnTo>
                    <a:lnTo>
                      <a:pt x="8" y="16"/>
                    </a:lnTo>
                    <a:lnTo>
                      <a:pt x="11" y="19"/>
                    </a:lnTo>
                    <a:lnTo>
                      <a:pt x="15" y="24"/>
                    </a:lnTo>
                    <a:lnTo>
                      <a:pt x="20" y="26"/>
                    </a:lnTo>
                    <a:lnTo>
                      <a:pt x="23" y="29"/>
                    </a:lnTo>
                    <a:lnTo>
                      <a:pt x="28" y="30"/>
                    </a:lnTo>
                    <a:lnTo>
                      <a:pt x="36" y="35"/>
                    </a:lnTo>
                    <a:lnTo>
                      <a:pt x="42" y="39"/>
                    </a:lnTo>
                    <a:lnTo>
                      <a:pt x="48" y="40"/>
                    </a:lnTo>
                    <a:lnTo>
                      <a:pt x="56" y="42"/>
                    </a:lnTo>
                    <a:lnTo>
                      <a:pt x="64" y="45"/>
                    </a:lnTo>
                    <a:lnTo>
                      <a:pt x="72" y="47"/>
                    </a:lnTo>
                    <a:lnTo>
                      <a:pt x="79" y="50"/>
                    </a:lnTo>
                    <a:lnTo>
                      <a:pt x="89" y="51"/>
                    </a:lnTo>
                    <a:lnTo>
                      <a:pt x="98" y="55"/>
                    </a:lnTo>
                    <a:lnTo>
                      <a:pt x="109" y="56"/>
                    </a:lnTo>
                    <a:lnTo>
                      <a:pt x="118" y="59"/>
                    </a:lnTo>
                    <a:lnTo>
                      <a:pt x="129" y="59"/>
                    </a:lnTo>
                    <a:lnTo>
                      <a:pt x="140" y="61"/>
                    </a:lnTo>
                    <a:lnTo>
                      <a:pt x="151" y="65"/>
                    </a:lnTo>
                    <a:lnTo>
                      <a:pt x="162" y="65"/>
                    </a:lnTo>
                    <a:lnTo>
                      <a:pt x="173" y="66"/>
                    </a:lnTo>
                    <a:lnTo>
                      <a:pt x="196" y="66"/>
                    </a:lnTo>
                    <a:lnTo>
                      <a:pt x="209" y="69"/>
                    </a:lnTo>
                    <a:lnTo>
                      <a:pt x="283" y="69"/>
                    </a:lnTo>
                    <a:lnTo>
                      <a:pt x="294" y="66"/>
                    </a:lnTo>
                    <a:lnTo>
                      <a:pt x="318" y="66"/>
                    </a:lnTo>
                    <a:lnTo>
                      <a:pt x="330" y="65"/>
                    </a:lnTo>
                    <a:lnTo>
                      <a:pt x="341" y="65"/>
                    </a:lnTo>
                    <a:lnTo>
                      <a:pt x="352" y="61"/>
                    </a:lnTo>
                    <a:lnTo>
                      <a:pt x="363" y="59"/>
                    </a:lnTo>
                    <a:lnTo>
                      <a:pt x="372" y="59"/>
                    </a:lnTo>
                    <a:lnTo>
                      <a:pt x="383" y="56"/>
                    </a:lnTo>
                    <a:lnTo>
                      <a:pt x="392" y="55"/>
                    </a:lnTo>
                    <a:lnTo>
                      <a:pt x="401" y="51"/>
                    </a:lnTo>
                    <a:lnTo>
                      <a:pt x="410" y="50"/>
                    </a:lnTo>
                    <a:lnTo>
                      <a:pt x="420" y="47"/>
                    </a:lnTo>
                    <a:lnTo>
                      <a:pt x="428" y="45"/>
                    </a:lnTo>
                    <a:lnTo>
                      <a:pt x="436" y="42"/>
                    </a:lnTo>
                    <a:lnTo>
                      <a:pt x="444" y="40"/>
                    </a:lnTo>
                    <a:lnTo>
                      <a:pt x="450" y="39"/>
                    </a:lnTo>
                    <a:lnTo>
                      <a:pt x="456" y="35"/>
                    </a:lnTo>
                    <a:lnTo>
                      <a:pt x="464" y="30"/>
                    </a:lnTo>
                    <a:lnTo>
                      <a:pt x="469" y="29"/>
                    </a:lnTo>
                    <a:lnTo>
                      <a:pt x="472" y="26"/>
                    </a:lnTo>
                    <a:lnTo>
                      <a:pt x="477" y="24"/>
                    </a:lnTo>
                    <a:lnTo>
                      <a:pt x="481" y="19"/>
                    </a:lnTo>
                    <a:lnTo>
                      <a:pt x="484" y="16"/>
                    </a:lnTo>
                    <a:lnTo>
                      <a:pt x="487" y="14"/>
                    </a:lnTo>
                    <a:lnTo>
                      <a:pt x="489" y="10"/>
                    </a:lnTo>
                    <a:lnTo>
                      <a:pt x="491" y="6"/>
                    </a:lnTo>
                    <a:lnTo>
                      <a:pt x="492" y="3"/>
                    </a:lnTo>
                    <a:lnTo>
                      <a:pt x="492" y="0"/>
                    </a:lnTo>
                  </a:path>
                </a:pathLst>
              </a:custGeom>
              <a:gradFill rotWithShape="0">
                <a:gsLst>
                  <a:gs pos="0">
                    <a:srgbClr val="B9B9B9"/>
                  </a:gs>
                  <a:gs pos="100000">
                    <a:srgbClr val="CECECE"/>
                  </a:gs>
                </a:gsLst>
                <a:lin ang="5400000" scaled="1"/>
              </a:gradFill>
              <a:ln w="127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179" name="Rectangle 12"/>
            <p:cNvSpPr>
              <a:spLocks noChangeArrowheads="1"/>
            </p:cNvSpPr>
            <p:nvPr/>
          </p:nvSpPr>
          <p:spPr bwMode="auto">
            <a:xfrm>
              <a:off x="2384" y="3560"/>
              <a:ext cx="500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>
                <a:defRPr/>
              </a:pPr>
              <a:r>
                <a:rPr lang="es-ES_tradnl" sz="1400">
                  <a:solidFill>
                    <a:srgbClr val="081D58"/>
                  </a:solidFill>
                  <a:latin typeface="Century Gothic" charset="0"/>
                  <a:cs typeface="+mn-cs"/>
                </a:rPr>
                <a:t>TGN</a:t>
              </a:r>
            </a:p>
          </p:txBody>
        </p:sp>
      </p:grpSp>
      <p:grpSp>
        <p:nvGrpSpPr>
          <p:cNvPr id="1091597" name="Group 13"/>
          <p:cNvGrpSpPr>
            <a:grpSpLocks/>
          </p:cNvGrpSpPr>
          <p:nvPr/>
        </p:nvGrpSpPr>
        <p:grpSpPr bwMode="auto">
          <a:xfrm>
            <a:off x="3124200" y="6115050"/>
            <a:ext cx="838200" cy="609600"/>
            <a:chOff x="2016" y="3792"/>
            <a:chExt cx="528" cy="427"/>
          </a:xfrm>
        </p:grpSpPr>
        <p:grpSp>
          <p:nvGrpSpPr>
            <p:cNvPr id="32862" name="Group 14"/>
            <p:cNvGrpSpPr>
              <a:grpSpLocks/>
            </p:cNvGrpSpPr>
            <p:nvPr/>
          </p:nvGrpSpPr>
          <p:grpSpPr bwMode="auto">
            <a:xfrm>
              <a:off x="2028" y="3792"/>
              <a:ext cx="493" cy="427"/>
              <a:chOff x="1963" y="3696"/>
              <a:chExt cx="493" cy="427"/>
            </a:xfrm>
          </p:grpSpPr>
          <p:sp>
            <p:nvSpPr>
              <p:cNvPr id="32864" name="Freeform 15"/>
              <p:cNvSpPr>
                <a:spLocks/>
              </p:cNvSpPr>
              <p:nvPr/>
            </p:nvSpPr>
            <p:spPr bwMode="auto">
              <a:xfrm>
                <a:off x="1963" y="3696"/>
                <a:ext cx="493" cy="427"/>
              </a:xfrm>
              <a:custGeom>
                <a:avLst/>
                <a:gdLst>
                  <a:gd name="T0" fmla="*/ 492 w 493"/>
                  <a:gd name="T1" fmla="*/ 360 h 427"/>
                  <a:gd name="T2" fmla="*/ 489 w 493"/>
                  <a:gd name="T3" fmla="*/ 366 h 427"/>
                  <a:gd name="T4" fmla="*/ 481 w 493"/>
                  <a:gd name="T5" fmla="*/ 379 h 427"/>
                  <a:gd name="T6" fmla="*/ 472 w 493"/>
                  <a:gd name="T7" fmla="*/ 384 h 427"/>
                  <a:gd name="T8" fmla="*/ 464 w 493"/>
                  <a:gd name="T9" fmla="*/ 390 h 427"/>
                  <a:gd name="T10" fmla="*/ 450 w 493"/>
                  <a:gd name="T11" fmla="*/ 396 h 427"/>
                  <a:gd name="T12" fmla="*/ 436 w 493"/>
                  <a:gd name="T13" fmla="*/ 400 h 427"/>
                  <a:gd name="T14" fmla="*/ 420 w 493"/>
                  <a:gd name="T15" fmla="*/ 406 h 427"/>
                  <a:gd name="T16" fmla="*/ 401 w 493"/>
                  <a:gd name="T17" fmla="*/ 410 h 427"/>
                  <a:gd name="T18" fmla="*/ 383 w 493"/>
                  <a:gd name="T19" fmla="*/ 414 h 427"/>
                  <a:gd name="T20" fmla="*/ 363 w 493"/>
                  <a:gd name="T21" fmla="*/ 416 h 427"/>
                  <a:gd name="T22" fmla="*/ 341 w 493"/>
                  <a:gd name="T23" fmla="*/ 422 h 427"/>
                  <a:gd name="T24" fmla="*/ 318 w 493"/>
                  <a:gd name="T25" fmla="*/ 424 h 427"/>
                  <a:gd name="T26" fmla="*/ 283 w 493"/>
                  <a:gd name="T27" fmla="*/ 426 h 427"/>
                  <a:gd name="T28" fmla="*/ 196 w 493"/>
                  <a:gd name="T29" fmla="*/ 424 h 427"/>
                  <a:gd name="T30" fmla="*/ 162 w 493"/>
                  <a:gd name="T31" fmla="*/ 422 h 427"/>
                  <a:gd name="T32" fmla="*/ 140 w 493"/>
                  <a:gd name="T33" fmla="*/ 420 h 427"/>
                  <a:gd name="T34" fmla="*/ 118 w 493"/>
                  <a:gd name="T35" fmla="*/ 416 h 427"/>
                  <a:gd name="T36" fmla="*/ 98 w 493"/>
                  <a:gd name="T37" fmla="*/ 412 h 427"/>
                  <a:gd name="T38" fmla="*/ 79 w 493"/>
                  <a:gd name="T39" fmla="*/ 406 h 427"/>
                  <a:gd name="T40" fmla="*/ 64 w 493"/>
                  <a:gd name="T41" fmla="*/ 402 h 427"/>
                  <a:gd name="T42" fmla="*/ 48 w 493"/>
                  <a:gd name="T43" fmla="*/ 397 h 427"/>
                  <a:gd name="T44" fmla="*/ 36 w 493"/>
                  <a:gd name="T45" fmla="*/ 392 h 427"/>
                  <a:gd name="T46" fmla="*/ 23 w 493"/>
                  <a:gd name="T47" fmla="*/ 389 h 427"/>
                  <a:gd name="T48" fmla="*/ 15 w 493"/>
                  <a:gd name="T49" fmla="*/ 381 h 427"/>
                  <a:gd name="T50" fmla="*/ 5 w 493"/>
                  <a:gd name="T51" fmla="*/ 371 h 427"/>
                  <a:gd name="T52" fmla="*/ 1 w 493"/>
                  <a:gd name="T53" fmla="*/ 365 h 427"/>
                  <a:gd name="T54" fmla="*/ 0 w 493"/>
                  <a:gd name="T55" fmla="*/ 357 h 427"/>
                  <a:gd name="T56" fmla="*/ 0 w 493"/>
                  <a:gd name="T57" fmla="*/ 69 h 427"/>
                  <a:gd name="T58" fmla="*/ 0 w 493"/>
                  <a:gd name="T59" fmla="*/ 65 h 427"/>
                  <a:gd name="T60" fmla="*/ 3 w 493"/>
                  <a:gd name="T61" fmla="*/ 57 h 427"/>
                  <a:gd name="T62" fmla="*/ 8 w 493"/>
                  <a:gd name="T63" fmla="*/ 50 h 427"/>
                  <a:gd name="T64" fmla="*/ 15 w 493"/>
                  <a:gd name="T65" fmla="*/ 45 h 427"/>
                  <a:gd name="T66" fmla="*/ 23 w 493"/>
                  <a:gd name="T67" fmla="*/ 37 h 427"/>
                  <a:gd name="T68" fmla="*/ 36 w 493"/>
                  <a:gd name="T69" fmla="*/ 34 h 427"/>
                  <a:gd name="T70" fmla="*/ 48 w 493"/>
                  <a:gd name="T71" fmla="*/ 26 h 427"/>
                  <a:gd name="T72" fmla="*/ 64 w 493"/>
                  <a:gd name="T73" fmla="*/ 21 h 427"/>
                  <a:gd name="T74" fmla="*/ 79 w 493"/>
                  <a:gd name="T75" fmla="*/ 16 h 427"/>
                  <a:gd name="T76" fmla="*/ 98 w 493"/>
                  <a:gd name="T77" fmla="*/ 14 h 427"/>
                  <a:gd name="T78" fmla="*/ 118 w 493"/>
                  <a:gd name="T79" fmla="*/ 10 h 427"/>
                  <a:gd name="T80" fmla="*/ 140 w 493"/>
                  <a:gd name="T81" fmla="*/ 6 h 427"/>
                  <a:gd name="T82" fmla="*/ 162 w 493"/>
                  <a:gd name="T83" fmla="*/ 4 h 427"/>
                  <a:gd name="T84" fmla="*/ 196 w 493"/>
                  <a:gd name="T85" fmla="*/ 2 h 427"/>
                  <a:gd name="T86" fmla="*/ 283 w 493"/>
                  <a:gd name="T87" fmla="*/ 0 h 427"/>
                  <a:gd name="T88" fmla="*/ 318 w 493"/>
                  <a:gd name="T89" fmla="*/ 2 h 427"/>
                  <a:gd name="T90" fmla="*/ 341 w 493"/>
                  <a:gd name="T91" fmla="*/ 4 h 427"/>
                  <a:gd name="T92" fmla="*/ 363 w 493"/>
                  <a:gd name="T93" fmla="*/ 6 h 427"/>
                  <a:gd name="T94" fmla="*/ 383 w 493"/>
                  <a:gd name="T95" fmla="*/ 12 h 427"/>
                  <a:gd name="T96" fmla="*/ 401 w 493"/>
                  <a:gd name="T97" fmla="*/ 16 h 427"/>
                  <a:gd name="T98" fmla="*/ 420 w 493"/>
                  <a:gd name="T99" fmla="*/ 20 h 427"/>
                  <a:gd name="T100" fmla="*/ 436 w 493"/>
                  <a:gd name="T101" fmla="*/ 24 h 427"/>
                  <a:gd name="T102" fmla="*/ 450 w 493"/>
                  <a:gd name="T103" fmla="*/ 30 h 427"/>
                  <a:gd name="T104" fmla="*/ 464 w 493"/>
                  <a:gd name="T105" fmla="*/ 36 h 427"/>
                  <a:gd name="T106" fmla="*/ 472 w 493"/>
                  <a:gd name="T107" fmla="*/ 40 h 427"/>
                  <a:gd name="T108" fmla="*/ 481 w 493"/>
                  <a:gd name="T109" fmla="*/ 47 h 427"/>
                  <a:gd name="T110" fmla="*/ 487 w 493"/>
                  <a:gd name="T111" fmla="*/ 52 h 427"/>
                  <a:gd name="T112" fmla="*/ 491 w 493"/>
                  <a:gd name="T113" fmla="*/ 60 h 427"/>
                  <a:gd name="T114" fmla="*/ 492 w 493"/>
                  <a:gd name="T115" fmla="*/ 66 h 427"/>
                  <a:gd name="T116" fmla="*/ 492 w 493"/>
                  <a:gd name="T117" fmla="*/ 353 h 42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493" h="427">
                    <a:moveTo>
                      <a:pt x="492" y="357"/>
                    </a:moveTo>
                    <a:lnTo>
                      <a:pt x="492" y="360"/>
                    </a:lnTo>
                    <a:lnTo>
                      <a:pt x="491" y="365"/>
                    </a:lnTo>
                    <a:lnTo>
                      <a:pt x="489" y="366"/>
                    </a:lnTo>
                    <a:lnTo>
                      <a:pt x="487" y="371"/>
                    </a:lnTo>
                    <a:lnTo>
                      <a:pt x="481" y="379"/>
                    </a:lnTo>
                    <a:lnTo>
                      <a:pt x="477" y="381"/>
                    </a:lnTo>
                    <a:lnTo>
                      <a:pt x="472" y="384"/>
                    </a:lnTo>
                    <a:lnTo>
                      <a:pt x="469" y="389"/>
                    </a:lnTo>
                    <a:lnTo>
                      <a:pt x="464" y="390"/>
                    </a:lnTo>
                    <a:lnTo>
                      <a:pt x="456" y="392"/>
                    </a:lnTo>
                    <a:lnTo>
                      <a:pt x="450" y="396"/>
                    </a:lnTo>
                    <a:lnTo>
                      <a:pt x="444" y="397"/>
                    </a:lnTo>
                    <a:lnTo>
                      <a:pt x="436" y="400"/>
                    </a:lnTo>
                    <a:lnTo>
                      <a:pt x="428" y="402"/>
                    </a:lnTo>
                    <a:lnTo>
                      <a:pt x="420" y="406"/>
                    </a:lnTo>
                    <a:lnTo>
                      <a:pt x="410" y="406"/>
                    </a:lnTo>
                    <a:lnTo>
                      <a:pt x="401" y="410"/>
                    </a:lnTo>
                    <a:lnTo>
                      <a:pt x="392" y="412"/>
                    </a:lnTo>
                    <a:lnTo>
                      <a:pt x="383" y="414"/>
                    </a:lnTo>
                    <a:lnTo>
                      <a:pt x="372" y="416"/>
                    </a:lnTo>
                    <a:lnTo>
                      <a:pt x="363" y="416"/>
                    </a:lnTo>
                    <a:lnTo>
                      <a:pt x="352" y="420"/>
                    </a:lnTo>
                    <a:lnTo>
                      <a:pt x="341" y="422"/>
                    </a:lnTo>
                    <a:lnTo>
                      <a:pt x="330" y="422"/>
                    </a:lnTo>
                    <a:lnTo>
                      <a:pt x="318" y="424"/>
                    </a:lnTo>
                    <a:lnTo>
                      <a:pt x="294" y="424"/>
                    </a:lnTo>
                    <a:lnTo>
                      <a:pt x="283" y="426"/>
                    </a:lnTo>
                    <a:lnTo>
                      <a:pt x="209" y="426"/>
                    </a:lnTo>
                    <a:lnTo>
                      <a:pt x="196" y="424"/>
                    </a:lnTo>
                    <a:lnTo>
                      <a:pt x="173" y="424"/>
                    </a:lnTo>
                    <a:lnTo>
                      <a:pt x="162" y="422"/>
                    </a:lnTo>
                    <a:lnTo>
                      <a:pt x="151" y="422"/>
                    </a:lnTo>
                    <a:lnTo>
                      <a:pt x="140" y="420"/>
                    </a:lnTo>
                    <a:lnTo>
                      <a:pt x="129" y="416"/>
                    </a:lnTo>
                    <a:lnTo>
                      <a:pt x="118" y="416"/>
                    </a:lnTo>
                    <a:lnTo>
                      <a:pt x="109" y="414"/>
                    </a:lnTo>
                    <a:lnTo>
                      <a:pt x="98" y="412"/>
                    </a:lnTo>
                    <a:lnTo>
                      <a:pt x="89" y="410"/>
                    </a:lnTo>
                    <a:lnTo>
                      <a:pt x="79" y="406"/>
                    </a:lnTo>
                    <a:lnTo>
                      <a:pt x="72" y="406"/>
                    </a:lnTo>
                    <a:lnTo>
                      <a:pt x="64" y="402"/>
                    </a:lnTo>
                    <a:lnTo>
                      <a:pt x="56" y="400"/>
                    </a:lnTo>
                    <a:lnTo>
                      <a:pt x="48" y="397"/>
                    </a:lnTo>
                    <a:lnTo>
                      <a:pt x="42" y="396"/>
                    </a:lnTo>
                    <a:lnTo>
                      <a:pt x="36" y="392"/>
                    </a:lnTo>
                    <a:lnTo>
                      <a:pt x="28" y="390"/>
                    </a:lnTo>
                    <a:lnTo>
                      <a:pt x="23" y="389"/>
                    </a:lnTo>
                    <a:lnTo>
                      <a:pt x="20" y="384"/>
                    </a:lnTo>
                    <a:lnTo>
                      <a:pt x="15" y="381"/>
                    </a:lnTo>
                    <a:lnTo>
                      <a:pt x="11" y="379"/>
                    </a:lnTo>
                    <a:lnTo>
                      <a:pt x="5" y="371"/>
                    </a:lnTo>
                    <a:lnTo>
                      <a:pt x="3" y="366"/>
                    </a:lnTo>
                    <a:lnTo>
                      <a:pt x="1" y="365"/>
                    </a:lnTo>
                    <a:lnTo>
                      <a:pt x="0" y="360"/>
                    </a:lnTo>
                    <a:lnTo>
                      <a:pt x="0" y="357"/>
                    </a:lnTo>
                    <a:lnTo>
                      <a:pt x="0" y="355"/>
                    </a:lnTo>
                    <a:lnTo>
                      <a:pt x="0" y="69"/>
                    </a:lnTo>
                    <a:lnTo>
                      <a:pt x="0" y="66"/>
                    </a:lnTo>
                    <a:lnTo>
                      <a:pt x="0" y="65"/>
                    </a:lnTo>
                    <a:lnTo>
                      <a:pt x="1" y="60"/>
                    </a:lnTo>
                    <a:lnTo>
                      <a:pt x="3" y="57"/>
                    </a:lnTo>
                    <a:lnTo>
                      <a:pt x="5" y="52"/>
                    </a:lnTo>
                    <a:lnTo>
                      <a:pt x="8" y="50"/>
                    </a:lnTo>
                    <a:lnTo>
                      <a:pt x="11" y="47"/>
                    </a:lnTo>
                    <a:lnTo>
                      <a:pt x="15" y="45"/>
                    </a:lnTo>
                    <a:lnTo>
                      <a:pt x="20" y="40"/>
                    </a:lnTo>
                    <a:lnTo>
                      <a:pt x="23" y="37"/>
                    </a:lnTo>
                    <a:lnTo>
                      <a:pt x="28" y="36"/>
                    </a:lnTo>
                    <a:lnTo>
                      <a:pt x="36" y="34"/>
                    </a:lnTo>
                    <a:lnTo>
                      <a:pt x="42" y="30"/>
                    </a:lnTo>
                    <a:lnTo>
                      <a:pt x="48" y="26"/>
                    </a:lnTo>
                    <a:lnTo>
                      <a:pt x="56" y="24"/>
                    </a:lnTo>
                    <a:lnTo>
                      <a:pt x="64" y="21"/>
                    </a:lnTo>
                    <a:lnTo>
                      <a:pt x="72" y="20"/>
                    </a:lnTo>
                    <a:lnTo>
                      <a:pt x="79" y="16"/>
                    </a:lnTo>
                    <a:lnTo>
                      <a:pt x="89" y="16"/>
                    </a:lnTo>
                    <a:lnTo>
                      <a:pt x="98" y="14"/>
                    </a:lnTo>
                    <a:lnTo>
                      <a:pt x="109" y="12"/>
                    </a:lnTo>
                    <a:lnTo>
                      <a:pt x="118" y="10"/>
                    </a:lnTo>
                    <a:lnTo>
                      <a:pt x="129" y="6"/>
                    </a:lnTo>
                    <a:lnTo>
                      <a:pt x="140" y="6"/>
                    </a:lnTo>
                    <a:lnTo>
                      <a:pt x="151" y="4"/>
                    </a:lnTo>
                    <a:lnTo>
                      <a:pt x="162" y="4"/>
                    </a:lnTo>
                    <a:lnTo>
                      <a:pt x="173" y="2"/>
                    </a:lnTo>
                    <a:lnTo>
                      <a:pt x="196" y="2"/>
                    </a:lnTo>
                    <a:lnTo>
                      <a:pt x="209" y="0"/>
                    </a:lnTo>
                    <a:lnTo>
                      <a:pt x="283" y="0"/>
                    </a:lnTo>
                    <a:lnTo>
                      <a:pt x="294" y="2"/>
                    </a:lnTo>
                    <a:lnTo>
                      <a:pt x="318" y="2"/>
                    </a:lnTo>
                    <a:lnTo>
                      <a:pt x="330" y="4"/>
                    </a:lnTo>
                    <a:lnTo>
                      <a:pt x="341" y="4"/>
                    </a:lnTo>
                    <a:lnTo>
                      <a:pt x="352" y="6"/>
                    </a:lnTo>
                    <a:lnTo>
                      <a:pt x="363" y="6"/>
                    </a:lnTo>
                    <a:lnTo>
                      <a:pt x="372" y="10"/>
                    </a:lnTo>
                    <a:lnTo>
                      <a:pt x="383" y="12"/>
                    </a:lnTo>
                    <a:lnTo>
                      <a:pt x="392" y="14"/>
                    </a:lnTo>
                    <a:lnTo>
                      <a:pt x="401" y="16"/>
                    </a:lnTo>
                    <a:lnTo>
                      <a:pt x="410" y="16"/>
                    </a:lnTo>
                    <a:lnTo>
                      <a:pt x="420" y="20"/>
                    </a:lnTo>
                    <a:lnTo>
                      <a:pt x="428" y="21"/>
                    </a:lnTo>
                    <a:lnTo>
                      <a:pt x="436" y="24"/>
                    </a:lnTo>
                    <a:lnTo>
                      <a:pt x="444" y="26"/>
                    </a:lnTo>
                    <a:lnTo>
                      <a:pt x="450" y="30"/>
                    </a:lnTo>
                    <a:lnTo>
                      <a:pt x="456" y="34"/>
                    </a:lnTo>
                    <a:lnTo>
                      <a:pt x="464" y="36"/>
                    </a:lnTo>
                    <a:lnTo>
                      <a:pt x="469" y="37"/>
                    </a:lnTo>
                    <a:lnTo>
                      <a:pt x="472" y="40"/>
                    </a:lnTo>
                    <a:lnTo>
                      <a:pt x="477" y="45"/>
                    </a:lnTo>
                    <a:lnTo>
                      <a:pt x="481" y="47"/>
                    </a:lnTo>
                    <a:lnTo>
                      <a:pt x="484" y="50"/>
                    </a:lnTo>
                    <a:lnTo>
                      <a:pt x="487" y="52"/>
                    </a:lnTo>
                    <a:lnTo>
                      <a:pt x="489" y="57"/>
                    </a:lnTo>
                    <a:lnTo>
                      <a:pt x="491" y="60"/>
                    </a:lnTo>
                    <a:lnTo>
                      <a:pt x="492" y="65"/>
                    </a:lnTo>
                    <a:lnTo>
                      <a:pt x="492" y="66"/>
                    </a:lnTo>
                    <a:lnTo>
                      <a:pt x="492" y="69"/>
                    </a:lnTo>
                    <a:lnTo>
                      <a:pt x="492" y="353"/>
                    </a:lnTo>
                    <a:lnTo>
                      <a:pt x="492" y="357"/>
                    </a:lnTo>
                  </a:path>
                </a:pathLst>
              </a:custGeom>
              <a:gradFill rotWithShape="0">
                <a:gsLst>
                  <a:gs pos="0">
                    <a:srgbClr val="B9B9B9"/>
                  </a:gs>
                  <a:gs pos="100000">
                    <a:srgbClr val="CECECE"/>
                  </a:gs>
                </a:gsLst>
                <a:lin ang="5400000" scaled="1"/>
              </a:gradFill>
              <a:ln w="127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65" name="Freeform 16"/>
              <p:cNvSpPr>
                <a:spLocks/>
              </p:cNvSpPr>
              <p:nvPr/>
            </p:nvSpPr>
            <p:spPr bwMode="auto">
              <a:xfrm>
                <a:off x="1963" y="3763"/>
                <a:ext cx="493" cy="70"/>
              </a:xfrm>
              <a:custGeom>
                <a:avLst/>
                <a:gdLst>
                  <a:gd name="T0" fmla="*/ 0 w 493"/>
                  <a:gd name="T1" fmla="*/ 0 h 70"/>
                  <a:gd name="T2" fmla="*/ 0 w 493"/>
                  <a:gd name="T3" fmla="*/ 3 h 70"/>
                  <a:gd name="T4" fmla="*/ 1 w 493"/>
                  <a:gd name="T5" fmla="*/ 6 h 70"/>
                  <a:gd name="T6" fmla="*/ 3 w 493"/>
                  <a:gd name="T7" fmla="*/ 10 h 70"/>
                  <a:gd name="T8" fmla="*/ 5 w 493"/>
                  <a:gd name="T9" fmla="*/ 14 h 70"/>
                  <a:gd name="T10" fmla="*/ 8 w 493"/>
                  <a:gd name="T11" fmla="*/ 16 h 70"/>
                  <a:gd name="T12" fmla="*/ 11 w 493"/>
                  <a:gd name="T13" fmla="*/ 19 h 70"/>
                  <a:gd name="T14" fmla="*/ 15 w 493"/>
                  <a:gd name="T15" fmla="*/ 24 h 70"/>
                  <a:gd name="T16" fmla="*/ 20 w 493"/>
                  <a:gd name="T17" fmla="*/ 26 h 70"/>
                  <a:gd name="T18" fmla="*/ 23 w 493"/>
                  <a:gd name="T19" fmla="*/ 29 h 70"/>
                  <a:gd name="T20" fmla="*/ 28 w 493"/>
                  <a:gd name="T21" fmla="*/ 30 h 70"/>
                  <a:gd name="T22" fmla="*/ 36 w 493"/>
                  <a:gd name="T23" fmla="*/ 35 h 70"/>
                  <a:gd name="T24" fmla="*/ 42 w 493"/>
                  <a:gd name="T25" fmla="*/ 39 h 70"/>
                  <a:gd name="T26" fmla="*/ 48 w 493"/>
                  <a:gd name="T27" fmla="*/ 40 h 70"/>
                  <a:gd name="T28" fmla="*/ 56 w 493"/>
                  <a:gd name="T29" fmla="*/ 42 h 70"/>
                  <a:gd name="T30" fmla="*/ 64 w 493"/>
                  <a:gd name="T31" fmla="*/ 45 h 70"/>
                  <a:gd name="T32" fmla="*/ 72 w 493"/>
                  <a:gd name="T33" fmla="*/ 47 h 70"/>
                  <a:gd name="T34" fmla="*/ 79 w 493"/>
                  <a:gd name="T35" fmla="*/ 50 h 70"/>
                  <a:gd name="T36" fmla="*/ 89 w 493"/>
                  <a:gd name="T37" fmla="*/ 51 h 70"/>
                  <a:gd name="T38" fmla="*/ 98 w 493"/>
                  <a:gd name="T39" fmla="*/ 55 h 70"/>
                  <a:gd name="T40" fmla="*/ 109 w 493"/>
                  <a:gd name="T41" fmla="*/ 56 h 70"/>
                  <a:gd name="T42" fmla="*/ 118 w 493"/>
                  <a:gd name="T43" fmla="*/ 59 h 70"/>
                  <a:gd name="T44" fmla="*/ 129 w 493"/>
                  <a:gd name="T45" fmla="*/ 59 h 70"/>
                  <a:gd name="T46" fmla="*/ 140 w 493"/>
                  <a:gd name="T47" fmla="*/ 61 h 70"/>
                  <a:gd name="T48" fmla="*/ 151 w 493"/>
                  <a:gd name="T49" fmla="*/ 65 h 70"/>
                  <a:gd name="T50" fmla="*/ 162 w 493"/>
                  <a:gd name="T51" fmla="*/ 65 h 70"/>
                  <a:gd name="T52" fmla="*/ 173 w 493"/>
                  <a:gd name="T53" fmla="*/ 66 h 70"/>
                  <a:gd name="T54" fmla="*/ 196 w 493"/>
                  <a:gd name="T55" fmla="*/ 66 h 70"/>
                  <a:gd name="T56" fmla="*/ 209 w 493"/>
                  <a:gd name="T57" fmla="*/ 69 h 70"/>
                  <a:gd name="T58" fmla="*/ 283 w 493"/>
                  <a:gd name="T59" fmla="*/ 69 h 70"/>
                  <a:gd name="T60" fmla="*/ 294 w 493"/>
                  <a:gd name="T61" fmla="*/ 66 h 70"/>
                  <a:gd name="T62" fmla="*/ 318 w 493"/>
                  <a:gd name="T63" fmla="*/ 66 h 70"/>
                  <a:gd name="T64" fmla="*/ 330 w 493"/>
                  <a:gd name="T65" fmla="*/ 65 h 70"/>
                  <a:gd name="T66" fmla="*/ 341 w 493"/>
                  <a:gd name="T67" fmla="*/ 65 h 70"/>
                  <a:gd name="T68" fmla="*/ 352 w 493"/>
                  <a:gd name="T69" fmla="*/ 61 h 70"/>
                  <a:gd name="T70" fmla="*/ 363 w 493"/>
                  <a:gd name="T71" fmla="*/ 59 h 70"/>
                  <a:gd name="T72" fmla="*/ 372 w 493"/>
                  <a:gd name="T73" fmla="*/ 59 h 70"/>
                  <a:gd name="T74" fmla="*/ 383 w 493"/>
                  <a:gd name="T75" fmla="*/ 56 h 70"/>
                  <a:gd name="T76" fmla="*/ 392 w 493"/>
                  <a:gd name="T77" fmla="*/ 55 h 70"/>
                  <a:gd name="T78" fmla="*/ 401 w 493"/>
                  <a:gd name="T79" fmla="*/ 51 h 70"/>
                  <a:gd name="T80" fmla="*/ 410 w 493"/>
                  <a:gd name="T81" fmla="*/ 50 h 70"/>
                  <a:gd name="T82" fmla="*/ 420 w 493"/>
                  <a:gd name="T83" fmla="*/ 47 h 70"/>
                  <a:gd name="T84" fmla="*/ 428 w 493"/>
                  <a:gd name="T85" fmla="*/ 45 h 70"/>
                  <a:gd name="T86" fmla="*/ 436 w 493"/>
                  <a:gd name="T87" fmla="*/ 42 h 70"/>
                  <a:gd name="T88" fmla="*/ 444 w 493"/>
                  <a:gd name="T89" fmla="*/ 40 h 70"/>
                  <a:gd name="T90" fmla="*/ 450 w 493"/>
                  <a:gd name="T91" fmla="*/ 39 h 70"/>
                  <a:gd name="T92" fmla="*/ 456 w 493"/>
                  <a:gd name="T93" fmla="*/ 35 h 70"/>
                  <a:gd name="T94" fmla="*/ 464 w 493"/>
                  <a:gd name="T95" fmla="*/ 30 h 70"/>
                  <a:gd name="T96" fmla="*/ 469 w 493"/>
                  <a:gd name="T97" fmla="*/ 29 h 70"/>
                  <a:gd name="T98" fmla="*/ 472 w 493"/>
                  <a:gd name="T99" fmla="*/ 26 h 70"/>
                  <a:gd name="T100" fmla="*/ 477 w 493"/>
                  <a:gd name="T101" fmla="*/ 24 h 70"/>
                  <a:gd name="T102" fmla="*/ 481 w 493"/>
                  <a:gd name="T103" fmla="*/ 19 h 70"/>
                  <a:gd name="T104" fmla="*/ 484 w 493"/>
                  <a:gd name="T105" fmla="*/ 16 h 70"/>
                  <a:gd name="T106" fmla="*/ 487 w 493"/>
                  <a:gd name="T107" fmla="*/ 14 h 70"/>
                  <a:gd name="T108" fmla="*/ 489 w 493"/>
                  <a:gd name="T109" fmla="*/ 10 h 70"/>
                  <a:gd name="T110" fmla="*/ 491 w 493"/>
                  <a:gd name="T111" fmla="*/ 6 h 70"/>
                  <a:gd name="T112" fmla="*/ 492 w 493"/>
                  <a:gd name="T113" fmla="*/ 3 h 70"/>
                  <a:gd name="T114" fmla="*/ 492 w 493"/>
                  <a:gd name="T115" fmla="*/ 0 h 7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493" h="70">
                    <a:moveTo>
                      <a:pt x="0" y="0"/>
                    </a:moveTo>
                    <a:lnTo>
                      <a:pt x="0" y="3"/>
                    </a:lnTo>
                    <a:lnTo>
                      <a:pt x="1" y="6"/>
                    </a:lnTo>
                    <a:lnTo>
                      <a:pt x="3" y="10"/>
                    </a:lnTo>
                    <a:lnTo>
                      <a:pt x="5" y="14"/>
                    </a:lnTo>
                    <a:lnTo>
                      <a:pt x="8" y="16"/>
                    </a:lnTo>
                    <a:lnTo>
                      <a:pt x="11" y="19"/>
                    </a:lnTo>
                    <a:lnTo>
                      <a:pt x="15" y="24"/>
                    </a:lnTo>
                    <a:lnTo>
                      <a:pt x="20" y="26"/>
                    </a:lnTo>
                    <a:lnTo>
                      <a:pt x="23" y="29"/>
                    </a:lnTo>
                    <a:lnTo>
                      <a:pt x="28" y="30"/>
                    </a:lnTo>
                    <a:lnTo>
                      <a:pt x="36" y="35"/>
                    </a:lnTo>
                    <a:lnTo>
                      <a:pt x="42" y="39"/>
                    </a:lnTo>
                    <a:lnTo>
                      <a:pt x="48" y="40"/>
                    </a:lnTo>
                    <a:lnTo>
                      <a:pt x="56" y="42"/>
                    </a:lnTo>
                    <a:lnTo>
                      <a:pt x="64" y="45"/>
                    </a:lnTo>
                    <a:lnTo>
                      <a:pt x="72" y="47"/>
                    </a:lnTo>
                    <a:lnTo>
                      <a:pt x="79" y="50"/>
                    </a:lnTo>
                    <a:lnTo>
                      <a:pt x="89" y="51"/>
                    </a:lnTo>
                    <a:lnTo>
                      <a:pt x="98" y="55"/>
                    </a:lnTo>
                    <a:lnTo>
                      <a:pt x="109" y="56"/>
                    </a:lnTo>
                    <a:lnTo>
                      <a:pt x="118" y="59"/>
                    </a:lnTo>
                    <a:lnTo>
                      <a:pt x="129" y="59"/>
                    </a:lnTo>
                    <a:lnTo>
                      <a:pt x="140" y="61"/>
                    </a:lnTo>
                    <a:lnTo>
                      <a:pt x="151" y="65"/>
                    </a:lnTo>
                    <a:lnTo>
                      <a:pt x="162" y="65"/>
                    </a:lnTo>
                    <a:lnTo>
                      <a:pt x="173" y="66"/>
                    </a:lnTo>
                    <a:lnTo>
                      <a:pt x="196" y="66"/>
                    </a:lnTo>
                    <a:lnTo>
                      <a:pt x="209" y="69"/>
                    </a:lnTo>
                    <a:lnTo>
                      <a:pt x="283" y="69"/>
                    </a:lnTo>
                    <a:lnTo>
                      <a:pt x="294" y="66"/>
                    </a:lnTo>
                    <a:lnTo>
                      <a:pt x="318" y="66"/>
                    </a:lnTo>
                    <a:lnTo>
                      <a:pt x="330" y="65"/>
                    </a:lnTo>
                    <a:lnTo>
                      <a:pt x="341" y="65"/>
                    </a:lnTo>
                    <a:lnTo>
                      <a:pt x="352" y="61"/>
                    </a:lnTo>
                    <a:lnTo>
                      <a:pt x="363" y="59"/>
                    </a:lnTo>
                    <a:lnTo>
                      <a:pt x="372" y="59"/>
                    </a:lnTo>
                    <a:lnTo>
                      <a:pt x="383" y="56"/>
                    </a:lnTo>
                    <a:lnTo>
                      <a:pt x="392" y="55"/>
                    </a:lnTo>
                    <a:lnTo>
                      <a:pt x="401" y="51"/>
                    </a:lnTo>
                    <a:lnTo>
                      <a:pt x="410" y="50"/>
                    </a:lnTo>
                    <a:lnTo>
                      <a:pt x="420" y="47"/>
                    </a:lnTo>
                    <a:lnTo>
                      <a:pt x="428" y="45"/>
                    </a:lnTo>
                    <a:lnTo>
                      <a:pt x="436" y="42"/>
                    </a:lnTo>
                    <a:lnTo>
                      <a:pt x="444" y="40"/>
                    </a:lnTo>
                    <a:lnTo>
                      <a:pt x="450" y="39"/>
                    </a:lnTo>
                    <a:lnTo>
                      <a:pt x="456" y="35"/>
                    </a:lnTo>
                    <a:lnTo>
                      <a:pt x="464" y="30"/>
                    </a:lnTo>
                    <a:lnTo>
                      <a:pt x="469" y="29"/>
                    </a:lnTo>
                    <a:lnTo>
                      <a:pt x="472" y="26"/>
                    </a:lnTo>
                    <a:lnTo>
                      <a:pt x="477" y="24"/>
                    </a:lnTo>
                    <a:lnTo>
                      <a:pt x="481" y="19"/>
                    </a:lnTo>
                    <a:lnTo>
                      <a:pt x="484" y="16"/>
                    </a:lnTo>
                    <a:lnTo>
                      <a:pt x="487" y="14"/>
                    </a:lnTo>
                    <a:lnTo>
                      <a:pt x="489" y="10"/>
                    </a:lnTo>
                    <a:lnTo>
                      <a:pt x="491" y="6"/>
                    </a:lnTo>
                    <a:lnTo>
                      <a:pt x="492" y="3"/>
                    </a:lnTo>
                    <a:lnTo>
                      <a:pt x="492" y="0"/>
                    </a:lnTo>
                  </a:path>
                </a:pathLst>
              </a:custGeom>
              <a:gradFill rotWithShape="0">
                <a:gsLst>
                  <a:gs pos="0">
                    <a:srgbClr val="B9B9B9"/>
                  </a:gs>
                  <a:gs pos="100000">
                    <a:srgbClr val="CECECE"/>
                  </a:gs>
                </a:gsLst>
                <a:lin ang="5400000" scaled="1"/>
              </a:gradFill>
              <a:ln w="127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175" name="Rectangle 17"/>
            <p:cNvSpPr>
              <a:spLocks noChangeArrowheads="1"/>
            </p:cNvSpPr>
            <p:nvPr/>
          </p:nvSpPr>
          <p:spPr bwMode="auto">
            <a:xfrm>
              <a:off x="2016" y="3935"/>
              <a:ext cx="52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>
                <a:defRPr/>
              </a:pPr>
              <a:r>
                <a:rPr lang="es-ES_tradnl" sz="1400">
                  <a:solidFill>
                    <a:srgbClr val="081D58"/>
                  </a:solidFill>
                  <a:latin typeface="Century Gothic" charset="0"/>
                  <a:cs typeface="+mn-cs"/>
                </a:rPr>
                <a:t>Bancos</a:t>
              </a:r>
            </a:p>
          </p:txBody>
        </p:sp>
      </p:grpSp>
      <p:sp>
        <p:nvSpPr>
          <p:cNvPr id="1091603" name="Rectangle 19"/>
          <p:cNvSpPr>
            <a:spLocks noChangeArrowheads="1"/>
          </p:cNvSpPr>
          <p:nvPr/>
        </p:nvSpPr>
        <p:spPr bwMode="auto">
          <a:xfrm>
            <a:off x="6781800" y="3340100"/>
            <a:ext cx="2362200" cy="2120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00025" indent="-200025" defTabSz="762000" eaLnBrk="0" hangingPunct="0">
              <a:defRPr/>
            </a:pPr>
            <a:r>
              <a:rPr lang="es-ES_tradnl" sz="1100" b="1">
                <a:solidFill>
                  <a:srgbClr val="003E00"/>
                </a:solidFill>
                <a:latin typeface="Century Gothic" charset="0"/>
                <a:cs typeface="+mn-cs"/>
              </a:rPr>
              <a:t>Estados Contables</a:t>
            </a:r>
          </a:p>
          <a:p>
            <a:pPr marL="200025" indent="-200025" defTabSz="762000" eaLnBrk="0" hangingPunct="0">
              <a:buFontTx/>
              <a:buChar char="•"/>
              <a:defRPr/>
            </a:pPr>
            <a:r>
              <a:rPr lang="es-ES_tradnl" sz="1100" b="1">
                <a:solidFill>
                  <a:srgbClr val="003E00"/>
                </a:solidFill>
                <a:latin typeface="Century Gothic" charset="0"/>
                <a:cs typeface="+mn-cs"/>
              </a:rPr>
              <a:t>Ingresos y gastos corrientes</a:t>
            </a:r>
          </a:p>
          <a:p>
            <a:pPr marL="200025" indent="-200025" defTabSz="762000" eaLnBrk="0" hangingPunct="0">
              <a:buFontTx/>
              <a:buChar char="•"/>
              <a:defRPr/>
            </a:pPr>
            <a:r>
              <a:rPr lang="es-ES_tradnl" sz="1100" b="1">
                <a:solidFill>
                  <a:srgbClr val="003E00"/>
                </a:solidFill>
                <a:latin typeface="Century Gothic" charset="0"/>
                <a:cs typeface="+mn-cs"/>
              </a:rPr>
              <a:t>Origen y aplicación de fondos</a:t>
            </a:r>
          </a:p>
          <a:p>
            <a:pPr marL="200025" indent="-200025" defTabSz="762000" eaLnBrk="0" hangingPunct="0">
              <a:buFontTx/>
              <a:buChar char="•"/>
              <a:defRPr/>
            </a:pPr>
            <a:r>
              <a:rPr lang="es-ES_tradnl" sz="1100" b="1">
                <a:solidFill>
                  <a:srgbClr val="003E00"/>
                </a:solidFill>
                <a:latin typeface="Century Gothic" charset="0"/>
                <a:cs typeface="+mn-cs"/>
              </a:rPr>
              <a:t>Balance general</a:t>
            </a:r>
          </a:p>
          <a:p>
            <a:pPr marL="200025" indent="-200025" defTabSz="762000" eaLnBrk="0" hangingPunct="0">
              <a:defRPr/>
            </a:pPr>
            <a:r>
              <a:rPr lang="es-ES_tradnl" sz="1100" b="1">
                <a:solidFill>
                  <a:srgbClr val="003E00"/>
                </a:solidFill>
                <a:latin typeface="Century Gothic" charset="0"/>
                <a:cs typeface="+mn-cs"/>
              </a:rPr>
              <a:t>        aux: Cuentas Corrientes</a:t>
            </a:r>
          </a:p>
          <a:p>
            <a:pPr marL="200025" indent="-200025" defTabSz="762000" eaLnBrk="0" hangingPunct="0">
              <a:defRPr/>
            </a:pPr>
            <a:r>
              <a:rPr lang="es-ES_tradnl" sz="1100" b="1">
                <a:solidFill>
                  <a:srgbClr val="003E00"/>
                </a:solidFill>
                <a:latin typeface="Century Gothic" charset="0"/>
                <a:cs typeface="+mn-cs"/>
              </a:rPr>
              <a:t>                Situación del tesoro</a:t>
            </a:r>
          </a:p>
          <a:p>
            <a:pPr marL="200025" indent="-200025" defTabSz="762000" eaLnBrk="0" hangingPunct="0">
              <a:defRPr/>
            </a:pPr>
            <a:r>
              <a:rPr lang="es-ES_tradnl" sz="1100" b="1">
                <a:solidFill>
                  <a:srgbClr val="003E00"/>
                </a:solidFill>
                <a:latin typeface="Century Gothic" charset="0"/>
                <a:cs typeface="+mn-cs"/>
              </a:rPr>
              <a:t>	           Conciliación bancaria</a:t>
            </a:r>
          </a:p>
          <a:p>
            <a:pPr marL="200025" indent="-200025" defTabSz="762000" eaLnBrk="0" hangingPunct="0">
              <a:defRPr/>
            </a:pPr>
            <a:r>
              <a:rPr lang="es-ES_tradnl" sz="1100" b="1">
                <a:solidFill>
                  <a:srgbClr val="003E00"/>
                </a:solidFill>
                <a:latin typeface="Century Gothic" charset="0"/>
                <a:cs typeface="+mn-cs"/>
              </a:rPr>
              <a:t>	           Inventario de bienes</a:t>
            </a:r>
          </a:p>
          <a:p>
            <a:pPr marL="200025" indent="-200025" defTabSz="762000" eaLnBrk="0" hangingPunct="0">
              <a:defRPr/>
            </a:pPr>
            <a:r>
              <a:rPr lang="es-ES_tradnl" sz="1100" b="1">
                <a:solidFill>
                  <a:srgbClr val="003E00"/>
                </a:solidFill>
                <a:latin typeface="Century Gothic" charset="0"/>
                <a:cs typeface="+mn-cs"/>
              </a:rPr>
              <a:t>	           Estado de la deuda</a:t>
            </a:r>
          </a:p>
          <a:p>
            <a:pPr marL="200025" indent="-200025" defTabSz="762000" eaLnBrk="0" hangingPunct="0">
              <a:buFontTx/>
              <a:buChar char="•"/>
              <a:defRPr/>
            </a:pPr>
            <a:r>
              <a:rPr lang="es-ES_tradnl" sz="1100" b="1">
                <a:solidFill>
                  <a:srgbClr val="003E00"/>
                </a:solidFill>
                <a:latin typeface="Century Gothic" charset="0"/>
                <a:cs typeface="+mn-cs"/>
              </a:rPr>
              <a:t>Ahorro/Inversión/ Financiamiento</a:t>
            </a:r>
          </a:p>
        </p:txBody>
      </p:sp>
      <p:sp>
        <p:nvSpPr>
          <p:cNvPr id="1091604" name="Rectangle 20"/>
          <p:cNvSpPr>
            <a:spLocks noChangeArrowheads="1"/>
          </p:cNvSpPr>
          <p:nvPr/>
        </p:nvSpPr>
        <p:spPr bwMode="auto">
          <a:xfrm>
            <a:off x="6781800" y="1206500"/>
            <a:ext cx="2317750" cy="20256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00025" indent="-200025" defTabSz="762000" eaLnBrk="0" hangingPunct="0">
              <a:defRPr/>
            </a:pPr>
            <a:r>
              <a:rPr lang="es-ES_tradnl" sz="1100" b="1" dirty="0">
                <a:solidFill>
                  <a:srgbClr val="003E00"/>
                </a:solidFill>
                <a:latin typeface="Century Gothic" charset="0"/>
                <a:cs typeface="+mn-cs"/>
              </a:rPr>
              <a:t>Ejecución Presupuestaria de Gastos y Recursos por:</a:t>
            </a:r>
          </a:p>
          <a:p>
            <a:pPr marL="200025" indent="-200025" defTabSz="762000" eaLnBrk="0" hangingPunct="0">
              <a:buFontTx/>
              <a:buChar char="•"/>
              <a:defRPr/>
            </a:pPr>
            <a:r>
              <a:rPr lang="es-ES_tradnl" sz="1100" b="1" dirty="0">
                <a:solidFill>
                  <a:srgbClr val="003E00"/>
                </a:solidFill>
                <a:latin typeface="Century Gothic" charset="0"/>
                <a:cs typeface="+mn-cs"/>
              </a:rPr>
              <a:t>Rubro de recursos</a:t>
            </a:r>
          </a:p>
          <a:p>
            <a:pPr marL="200025" indent="-200025" defTabSz="762000" eaLnBrk="0" hangingPunct="0">
              <a:buFontTx/>
              <a:buChar char="•"/>
              <a:defRPr/>
            </a:pPr>
            <a:r>
              <a:rPr lang="es-ES_tradnl" sz="1100" b="1" dirty="0">
                <a:solidFill>
                  <a:srgbClr val="003E00"/>
                </a:solidFill>
                <a:latin typeface="Century Gothic" charset="0"/>
                <a:cs typeface="+mn-cs"/>
              </a:rPr>
              <a:t>Objeto del gasto</a:t>
            </a:r>
          </a:p>
          <a:p>
            <a:pPr marL="200025" indent="-200025" defTabSz="762000" eaLnBrk="0" hangingPunct="0">
              <a:buFontTx/>
              <a:buChar char="•"/>
              <a:defRPr/>
            </a:pPr>
            <a:r>
              <a:rPr lang="es-ES_tradnl" sz="1100" b="1" dirty="0">
                <a:solidFill>
                  <a:srgbClr val="003E00"/>
                </a:solidFill>
                <a:latin typeface="Century Gothic" charset="0"/>
                <a:cs typeface="+mn-cs"/>
              </a:rPr>
              <a:t>Clasificación económica</a:t>
            </a:r>
          </a:p>
          <a:p>
            <a:pPr marL="200025" indent="-200025" defTabSz="762000" eaLnBrk="0" hangingPunct="0">
              <a:buFontTx/>
              <a:buChar char="•"/>
              <a:defRPr/>
            </a:pPr>
            <a:r>
              <a:rPr lang="es-ES_tradnl" sz="1100" b="1" dirty="0">
                <a:solidFill>
                  <a:srgbClr val="003E00"/>
                </a:solidFill>
                <a:latin typeface="Century Gothic" charset="0"/>
                <a:cs typeface="+mn-cs"/>
              </a:rPr>
              <a:t>Finalidad-Función</a:t>
            </a:r>
          </a:p>
          <a:p>
            <a:pPr marL="200025" indent="-200025" defTabSz="762000" eaLnBrk="0" hangingPunct="0">
              <a:buFontTx/>
              <a:buChar char="•"/>
              <a:defRPr/>
            </a:pPr>
            <a:r>
              <a:rPr lang="es-ES_tradnl" sz="1100" b="1" dirty="0">
                <a:solidFill>
                  <a:srgbClr val="003E00"/>
                </a:solidFill>
                <a:latin typeface="Century Gothic" charset="0"/>
                <a:cs typeface="+mn-cs"/>
              </a:rPr>
              <a:t>Institución</a:t>
            </a:r>
          </a:p>
          <a:p>
            <a:pPr marL="200025" indent="-200025" defTabSz="762000" eaLnBrk="0" hangingPunct="0">
              <a:buFontTx/>
              <a:buChar char="•"/>
              <a:defRPr/>
            </a:pPr>
            <a:r>
              <a:rPr lang="es-ES_tradnl" sz="1100" b="1" dirty="0">
                <a:solidFill>
                  <a:srgbClr val="003E00"/>
                </a:solidFill>
                <a:latin typeface="Century Gothic" charset="0"/>
                <a:cs typeface="+mn-cs"/>
              </a:rPr>
              <a:t>Categoría programática</a:t>
            </a:r>
          </a:p>
          <a:p>
            <a:pPr marL="200025" indent="-200025" defTabSz="762000" eaLnBrk="0" hangingPunct="0">
              <a:buFontTx/>
              <a:buChar char="•"/>
              <a:defRPr/>
            </a:pPr>
            <a:r>
              <a:rPr lang="es-ES_tradnl" sz="1100" b="1" dirty="0">
                <a:solidFill>
                  <a:srgbClr val="003E00"/>
                </a:solidFill>
                <a:latin typeface="Century Gothic" charset="0"/>
                <a:cs typeface="+mn-cs"/>
              </a:rPr>
              <a:t>Fuentes de financiamiento</a:t>
            </a:r>
          </a:p>
          <a:p>
            <a:pPr marL="200025" indent="-200025" defTabSz="762000" eaLnBrk="0" hangingPunct="0">
              <a:buFontTx/>
              <a:buChar char="•"/>
              <a:defRPr/>
            </a:pPr>
            <a:r>
              <a:rPr lang="es-ES_tradnl" sz="1100" b="1" dirty="0">
                <a:solidFill>
                  <a:srgbClr val="003E00"/>
                </a:solidFill>
                <a:latin typeface="Century Gothic" charset="0"/>
                <a:cs typeface="+mn-cs"/>
              </a:rPr>
              <a:t>Tipo de moneda</a:t>
            </a:r>
          </a:p>
        </p:txBody>
      </p:sp>
      <p:grpSp>
        <p:nvGrpSpPr>
          <p:cNvPr id="1091605" name="Group 21"/>
          <p:cNvGrpSpPr>
            <a:grpSpLocks/>
          </p:cNvGrpSpPr>
          <p:nvPr/>
        </p:nvGrpSpPr>
        <p:grpSpPr bwMode="auto">
          <a:xfrm>
            <a:off x="1588" y="1336675"/>
            <a:ext cx="2730500" cy="5370513"/>
            <a:chOff x="1" y="842"/>
            <a:chExt cx="1720" cy="3383"/>
          </a:xfrm>
        </p:grpSpPr>
        <p:sp>
          <p:nvSpPr>
            <p:cNvPr id="46165" name="Rectangle 22"/>
            <p:cNvSpPr>
              <a:spLocks noChangeArrowheads="1"/>
            </p:cNvSpPr>
            <p:nvPr/>
          </p:nvSpPr>
          <p:spPr bwMode="auto">
            <a:xfrm>
              <a:off x="1" y="842"/>
              <a:ext cx="1720" cy="280"/>
            </a:xfrm>
            <a:prstGeom prst="rect">
              <a:avLst/>
            </a:prstGeom>
            <a:gradFill rotWithShape="0">
              <a:gsLst>
                <a:gs pos="0">
                  <a:srgbClr val="E5B1BA"/>
                </a:gs>
                <a:gs pos="100000">
                  <a:srgbClr val="FFC5CF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tx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 defTabSz="762000" eaLnBrk="0" hangingPunct="0">
                <a:defRPr/>
              </a:pPr>
              <a:r>
                <a:rPr lang="es-ES_tradnl" sz="1200" b="1" dirty="0">
                  <a:solidFill>
                    <a:srgbClr val="790015"/>
                  </a:solidFill>
                  <a:latin typeface="Century Gothic" charset="0"/>
                  <a:cs typeface="+mn-cs"/>
                </a:rPr>
                <a:t>Oficina Nacional de Presupuesto</a:t>
              </a:r>
            </a:p>
          </p:txBody>
        </p:sp>
        <p:sp>
          <p:nvSpPr>
            <p:cNvPr id="46166" name="Rectangle 23"/>
            <p:cNvSpPr>
              <a:spLocks noChangeArrowheads="1"/>
            </p:cNvSpPr>
            <p:nvPr/>
          </p:nvSpPr>
          <p:spPr bwMode="auto">
            <a:xfrm>
              <a:off x="1" y="1224"/>
              <a:ext cx="1720" cy="280"/>
            </a:xfrm>
            <a:prstGeom prst="rect">
              <a:avLst/>
            </a:prstGeom>
            <a:gradFill rotWithShape="0">
              <a:gsLst>
                <a:gs pos="0">
                  <a:srgbClr val="E5B1BA"/>
                </a:gs>
                <a:gs pos="100000">
                  <a:srgbClr val="FFC5CF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tx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 algn="ctr" defTabSz="762000" eaLnBrk="0" hangingPunct="0">
                <a:defRPr/>
              </a:pPr>
              <a:r>
                <a:rPr lang="es-ES_tradnl" sz="1200" b="1">
                  <a:solidFill>
                    <a:srgbClr val="790015"/>
                  </a:solidFill>
                  <a:latin typeface="Century Gothic" charset="0"/>
                  <a:cs typeface="+mn-cs"/>
                </a:rPr>
                <a:t>Entes recaudadores</a:t>
              </a:r>
            </a:p>
            <a:p>
              <a:pPr algn="ctr" defTabSz="762000" eaLnBrk="0" hangingPunct="0">
                <a:defRPr/>
              </a:pPr>
              <a:r>
                <a:rPr lang="es-ES_tradnl" sz="1200" b="1">
                  <a:solidFill>
                    <a:srgbClr val="790015"/>
                  </a:solidFill>
                  <a:latin typeface="Century Gothic" charset="0"/>
                  <a:cs typeface="+mn-cs"/>
                </a:rPr>
                <a:t> Aduana- DGI</a:t>
              </a:r>
            </a:p>
          </p:txBody>
        </p:sp>
        <p:sp>
          <p:nvSpPr>
            <p:cNvPr id="46167" name="Rectangle 24"/>
            <p:cNvSpPr>
              <a:spLocks noChangeArrowheads="1"/>
            </p:cNvSpPr>
            <p:nvPr/>
          </p:nvSpPr>
          <p:spPr bwMode="auto">
            <a:xfrm>
              <a:off x="1" y="1606"/>
              <a:ext cx="1720" cy="283"/>
            </a:xfrm>
            <a:prstGeom prst="rect">
              <a:avLst/>
            </a:prstGeom>
            <a:gradFill rotWithShape="0">
              <a:gsLst>
                <a:gs pos="0">
                  <a:srgbClr val="E5B1BA"/>
                </a:gs>
                <a:gs pos="100000">
                  <a:srgbClr val="FFC5CF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tx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 algn="ctr" defTabSz="762000" eaLnBrk="0" hangingPunct="0">
                <a:defRPr/>
              </a:pPr>
              <a:r>
                <a:rPr lang="es-ES_tradnl" sz="1200" b="1">
                  <a:solidFill>
                    <a:srgbClr val="790015"/>
                  </a:solidFill>
                  <a:latin typeface="Century Gothic" charset="0"/>
                  <a:cs typeface="+mn-cs"/>
                </a:rPr>
                <a:t>Oficina Nacional de </a:t>
              </a:r>
            </a:p>
            <a:p>
              <a:pPr algn="ctr" defTabSz="762000" eaLnBrk="0" hangingPunct="0">
                <a:defRPr/>
              </a:pPr>
              <a:r>
                <a:rPr lang="es-ES_tradnl" sz="1200" b="1">
                  <a:solidFill>
                    <a:srgbClr val="790015"/>
                  </a:solidFill>
                  <a:latin typeface="Century Gothic" charset="0"/>
                  <a:cs typeface="+mn-cs"/>
                </a:rPr>
                <a:t>Crédito Público</a:t>
              </a:r>
            </a:p>
          </p:txBody>
        </p:sp>
        <p:sp>
          <p:nvSpPr>
            <p:cNvPr id="46168" name="Rectangle 25"/>
            <p:cNvSpPr>
              <a:spLocks noChangeArrowheads="1"/>
            </p:cNvSpPr>
            <p:nvPr/>
          </p:nvSpPr>
          <p:spPr bwMode="auto">
            <a:xfrm>
              <a:off x="1" y="2771"/>
              <a:ext cx="1720" cy="288"/>
            </a:xfrm>
            <a:prstGeom prst="rect">
              <a:avLst/>
            </a:prstGeom>
            <a:gradFill rotWithShape="0">
              <a:gsLst>
                <a:gs pos="0">
                  <a:srgbClr val="E5B1BA"/>
                </a:gs>
                <a:gs pos="100000">
                  <a:srgbClr val="FFC5CF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tx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 algn="ctr" defTabSz="762000" eaLnBrk="0" hangingPunct="0">
                <a:defRPr/>
              </a:pPr>
              <a:r>
                <a:rPr lang="es-ES_tradnl" sz="1200" b="1">
                  <a:solidFill>
                    <a:srgbClr val="790015"/>
                  </a:solidFill>
                  <a:latin typeface="Century Gothic" charset="0"/>
                  <a:cs typeface="+mn-cs"/>
                </a:rPr>
                <a:t>SAF- Organismos descentralizados</a:t>
              </a:r>
            </a:p>
            <a:p>
              <a:pPr algn="ctr" defTabSz="762000" eaLnBrk="0" hangingPunct="0">
                <a:defRPr/>
              </a:pPr>
              <a:r>
                <a:rPr lang="es-ES_tradnl" sz="1200" b="1">
                  <a:solidFill>
                    <a:srgbClr val="790015"/>
                  </a:solidFill>
                  <a:latin typeface="Century Gothic" charset="0"/>
                  <a:cs typeface="+mn-cs"/>
                </a:rPr>
                <a:t>y de Seguridad Social</a:t>
              </a:r>
            </a:p>
          </p:txBody>
        </p:sp>
        <p:sp>
          <p:nvSpPr>
            <p:cNvPr id="46169" name="Rectangle 26"/>
            <p:cNvSpPr>
              <a:spLocks noChangeArrowheads="1"/>
            </p:cNvSpPr>
            <p:nvPr/>
          </p:nvSpPr>
          <p:spPr bwMode="auto">
            <a:xfrm>
              <a:off x="1" y="3161"/>
              <a:ext cx="1720" cy="278"/>
            </a:xfrm>
            <a:prstGeom prst="rect">
              <a:avLst/>
            </a:prstGeom>
            <a:gradFill rotWithShape="0">
              <a:gsLst>
                <a:gs pos="0">
                  <a:srgbClr val="E5B1BA"/>
                </a:gs>
                <a:gs pos="100000">
                  <a:srgbClr val="FFC5CF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tx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 algn="ctr" defTabSz="762000" eaLnBrk="0" hangingPunct="0">
                <a:defRPr/>
              </a:pPr>
              <a:r>
                <a:rPr lang="es-ES_tradnl" sz="1200" b="1">
                  <a:solidFill>
                    <a:srgbClr val="790015"/>
                  </a:solidFill>
                  <a:latin typeface="Century Gothic" charset="0"/>
                  <a:cs typeface="+mn-cs"/>
                </a:rPr>
                <a:t>Contaduria General de la Nación</a:t>
              </a:r>
            </a:p>
          </p:txBody>
        </p:sp>
        <p:sp>
          <p:nvSpPr>
            <p:cNvPr id="46170" name="Rectangle 27"/>
            <p:cNvSpPr>
              <a:spLocks noChangeArrowheads="1"/>
            </p:cNvSpPr>
            <p:nvPr/>
          </p:nvSpPr>
          <p:spPr bwMode="auto">
            <a:xfrm>
              <a:off x="1" y="3541"/>
              <a:ext cx="1720" cy="293"/>
            </a:xfrm>
            <a:prstGeom prst="rect">
              <a:avLst/>
            </a:prstGeom>
            <a:gradFill rotWithShape="0">
              <a:gsLst>
                <a:gs pos="0">
                  <a:srgbClr val="E5B1BA"/>
                </a:gs>
                <a:gs pos="100000">
                  <a:srgbClr val="FFC5CF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tx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 algn="ctr" defTabSz="762000" eaLnBrk="0" hangingPunct="0">
                <a:defRPr/>
              </a:pPr>
              <a:r>
                <a:rPr lang="es-ES_tradnl" sz="1200" b="1">
                  <a:solidFill>
                    <a:srgbClr val="790015"/>
                  </a:solidFill>
                  <a:latin typeface="Century Gothic" charset="0"/>
                  <a:cs typeface="+mn-cs"/>
                </a:rPr>
                <a:t>Tesoreria General de la Nación</a:t>
              </a:r>
            </a:p>
          </p:txBody>
        </p:sp>
        <p:sp>
          <p:nvSpPr>
            <p:cNvPr id="46171" name="Rectangle 28"/>
            <p:cNvSpPr>
              <a:spLocks noChangeArrowheads="1"/>
            </p:cNvSpPr>
            <p:nvPr/>
          </p:nvSpPr>
          <p:spPr bwMode="auto">
            <a:xfrm>
              <a:off x="1" y="3937"/>
              <a:ext cx="1720" cy="288"/>
            </a:xfrm>
            <a:prstGeom prst="rect">
              <a:avLst/>
            </a:prstGeom>
            <a:gradFill rotWithShape="0">
              <a:gsLst>
                <a:gs pos="0">
                  <a:srgbClr val="E5B1BA"/>
                </a:gs>
                <a:gs pos="100000">
                  <a:srgbClr val="FFC5CF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tx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 algn="ctr" defTabSz="762000" eaLnBrk="0" hangingPunct="0">
                <a:defRPr/>
              </a:pPr>
              <a:r>
                <a:rPr lang="es-ES_tradnl" sz="1200" b="1">
                  <a:solidFill>
                    <a:srgbClr val="790015"/>
                  </a:solidFill>
                  <a:latin typeface="Century Gothic" charset="0"/>
                  <a:cs typeface="+mn-cs"/>
                </a:rPr>
                <a:t>Bancos</a:t>
              </a:r>
            </a:p>
          </p:txBody>
        </p:sp>
        <p:sp>
          <p:nvSpPr>
            <p:cNvPr id="46172" name="Rectangle 29"/>
            <p:cNvSpPr>
              <a:spLocks noChangeArrowheads="1"/>
            </p:cNvSpPr>
            <p:nvPr/>
          </p:nvSpPr>
          <p:spPr bwMode="auto">
            <a:xfrm>
              <a:off x="1" y="2373"/>
              <a:ext cx="1720" cy="296"/>
            </a:xfrm>
            <a:prstGeom prst="rect">
              <a:avLst/>
            </a:prstGeom>
            <a:gradFill rotWithShape="0">
              <a:gsLst>
                <a:gs pos="0">
                  <a:srgbClr val="E5B1BA"/>
                </a:gs>
                <a:gs pos="100000">
                  <a:srgbClr val="FFC5CF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tx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 algn="ctr" defTabSz="762000" eaLnBrk="0" hangingPunct="0">
                <a:defRPr/>
              </a:pPr>
              <a:r>
                <a:rPr lang="es-ES_tradnl" sz="1200" b="1">
                  <a:solidFill>
                    <a:srgbClr val="790015"/>
                  </a:solidFill>
                  <a:latin typeface="Century Gothic" charset="0"/>
                  <a:cs typeface="+mn-cs"/>
                </a:rPr>
                <a:t>SAF de Administración Central</a:t>
              </a:r>
            </a:p>
          </p:txBody>
        </p:sp>
        <p:sp>
          <p:nvSpPr>
            <p:cNvPr id="46173" name="Rectangle 30"/>
            <p:cNvSpPr>
              <a:spLocks noChangeArrowheads="1"/>
            </p:cNvSpPr>
            <p:nvPr/>
          </p:nvSpPr>
          <p:spPr bwMode="auto">
            <a:xfrm>
              <a:off x="1" y="1991"/>
              <a:ext cx="1720" cy="280"/>
            </a:xfrm>
            <a:prstGeom prst="rect">
              <a:avLst/>
            </a:prstGeom>
            <a:gradFill rotWithShape="0">
              <a:gsLst>
                <a:gs pos="0">
                  <a:srgbClr val="E5B1BA"/>
                </a:gs>
                <a:gs pos="100000">
                  <a:srgbClr val="FFC5CF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tx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 algn="ctr" defTabSz="762000" eaLnBrk="0" hangingPunct="0">
                <a:defRPr/>
              </a:pPr>
              <a:r>
                <a:rPr lang="es-ES_tradnl" sz="1200" b="1">
                  <a:solidFill>
                    <a:srgbClr val="790015"/>
                  </a:solidFill>
                  <a:latin typeface="Century Gothic" charset="0"/>
                  <a:cs typeface="+mn-cs"/>
                </a:rPr>
                <a:t>UEPEX</a:t>
              </a:r>
            </a:p>
          </p:txBody>
        </p:sp>
      </p:grpSp>
      <p:cxnSp>
        <p:nvCxnSpPr>
          <p:cNvPr id="1091615" name="AutoShape 31"/>
          <p:cNvCxnSpPr>
            <a:cxnSpLocks noChangeShapeType="1"/>
            <a:stCxn id="46171" idx="3"/>
            <a:endCxn id="46175" idx="1"/>
          </p:cNvCxnSpPr>
          <p:nvPr/>
        </p:nvCxnSpPr>
        <p:spPr bwMode="auto">
          <a:xfrm flipV="1">
            <a:off x="2732088" y="6470650"/>
            <a:ext cx="392112" cy="79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91616" name="AutoShape 32"/>
          <p:cNvCxnSpPr>
            <a:cxnSpLocks noChangeShapeType="1"/>
            <a:stCxn id="46175" idx="3"/>
            <a:endCxn id="46140" idx="2"/>
          </p:cNvCxnSpPr>
          <p:nvPr/>
        </p:nvCxnSpPr>
        <p:spPr bwMode="auto">
          <a:xfrm flipV="1">
            <a:off x="3962400" y="5214938"/>
            <a:ext cx="1462088" cy="1255712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91617" name="AutoShape 33"/>
          <p:cNvCxnSpPr>
            <a:cxnSpLocks noChangeShapeType="1"/>
            <a:stCxn id="46170" idx="3"/>
            <a:endCxn id="46179" idx="1"/>
          </p:cNvCxnSpPr>
          <p:nvPr/>
        </p:nvCxnSpPr>
        <p:spPr bwMode="auto">
          <a:xfrm flipV="1">
            <a:off x="2732088" y="5853113"/>
            <a:ext cx="1065212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91618" name="AutoShape 34"/>
          <p:cNvCxnSpPr>
            <a:cxnSpLocks noChangeShapeType="1"/>
            <a:stCxn id="46179" idx="3"/>
            <a:endCxn id="46098" idx="2"/>
          </p:cNvCxnSpPr>
          <p:nvPr/>
        </p:nvCxnSpPr>
        <p:spPr bwMode="auto">
          <a:xfrm flipV="1">
            <a:off x="4591050" y="5181600"/>
            <a:ext cx="400050" cy="67151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098" name="Rectangle 35"/>
          <p:cNvSpPr>
            <a:spLocks noChangeArrowheads="1"/>
          </p:cNvSpPr>
          <p:nvPr/>
        </p:nvSpPr>
        <p:spPr bwMode="auto">
          <a:xfrm>
            <a:off x="4953000" y="5105400"/>
            <a:ext cx="76200" cy="7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AR" sz="180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46099" name="Rectangle 36"/>
          <p:cNvSpPr>
            <a:spLocks noChangeArrowheads="1"/>
          </p:cNvSpPr>
          <p:nvPr/>
        </p:nvSpPr>
        <p:spPr bwMode="auto">
          <a:xfrm>
            <a:off x="4724400" y="5029200"/>
            <a:ext cx="76200" cy="7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AR" sz="180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cxnSp>
        <p:nvCxnSpPr>
          <p:cNvPr id="1091621" name="AutoShape 37"/>
          <p:cNvCxnSpPr>
            <a:cxnSpLocks noChangeShapeType="1"/>
            <a:stCxn id="46169" idx="3"/>
            <a:endCxn id="46099" idx="2"/>
          </p:cNvCxnSpPr>
          <p:nvPr/>
        </p:nvCxnSpPr>
        <p:spPr bwMode="auto">
          <a:xfrm flipV="1">
            <a:off x="2732088" y="5105400"/>
            <a:ext cx="2030412" cy="1333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101" name="Rectangle 38"/>
          <p:cNvSpPr>
            <a:spLocks noChangeArrowheads="1"/>
          </p:cNvSpPr>
          <p:nvPr/>
        </p:nvSpPr>
        <p:spPr bwMode="auto">
          <a:xfrm>
            <a:off x="4343400" y="3943350"/>
            <a:ext cx="76200" cy="7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AR" sz="180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cxnSp>
        <p:nvCxnSpPr>
          <p:cNvPr id="1091623" name="AutoShape 39"/>
          <p:cNvCxnSpPr>
            <a:cxnSpLocks noChangeShapeType="1"/>
            <a:stCxn id="46172" idx="3"/>
            <a:endCxn id="46162" idx="1"/>
          </p:cNvCxnSpPr>
          <p:nvPr/>
        </p:nvCxnSpPr>
        <p:spPr bwMode="auto">
          <a:xfrm flipV="1">
            <a:off x="2732088" y="4000500"/>
            <a:ext cx="430212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91624" name="AutoShape 40"/>
          <p:cNvCxnSpPr>
            <a:cxnSpLocks noChangeShapeType="1"/>
            <a:stCxn id="46161" idx="3"/>
            <a:endCxn id="46104" idx="1"/>
          </p:cNvCxnSpPr>
          <p:nvPr/>
        </p:nvCxnSpPr>
        <p:spPr bwMode="auto">
          <a:xfrm>
            <a:off x="3983038" y="4000500"/>
            <a:ext cx="5318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104" name="Rectangle 41"/>
          <p:cNvSpPr>
            <a:spLocks noChangeArrowheads="1"/>
          </p:cNvSpPr>
          <p:nvPr/>
        </p:nvSpPr>
        <p:spPr bwMode="auto">
          <a:xfrm>
            <a:off x="4514850" y="3962400"/>
            <a:ext cx="76200" cy="7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AR" sz="180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grpSp>
        <p:nvGrpSpPr>
          <p:cNvPr id="1091626" name="Group 42"/>
          <p:cNvGrpSpPr>
            <a:grpSpLocks/>
          </p:cNvGrpSpPr>
          <p:nvPr/>
        </p:nvGrpSpPr>
        <p:grpSpPr bwMode="auto">
          <a:xfrm>
            <a:off x="3124200" y="3741738"/>
            <a:ext cx="858838" cy="601662"/>
            <a:chOff x="1968" y="2357"/>
            <a:chExt cx="541" cy="379"/>
          </a:xfrm>
        </p:grpSpPr>
        <p:grpSp>
          <p:nvGrpSpPr>
            <p:cNvPr id="32847" name="Group 43"/>
            <p:cNvGrpSpPr>
              <a:grpSpLocks/>
            </p:cNvGrpSpPr>
            <p:nvPr/>
          </p:nvGrpSpPr>
          <p:grpSpPr bwMode="auto">
            <a:xfrm>
              <a:off x="2005" y="2357"/>
              <a:ext cx="493" cy="379"/>
              <a:chOff x="1953" y="2469"/>
              <a:chExt cx="493" cy="427"/>
            </a:xfrm>
          </p:grpSpPr>
          <p:sp>
            <p:nvSpPr>
              <p:cNvPr id="32851" name="Freeform 44"/>
              <p:cNvSpPr>
                <a:spLocks/>
              </p:cNvSpPr>
              <p:nvPr/>
            </p:nvSpPr>
            <p:spPr bwMode="auto">
              <a:xfrm>
                <a:off x="1953" y="2469"/>
                <a:ext cx="493" cy="427"/>
              </a:xfrm>
              <a:custGeom>
                <a:avLst/>
                <a:gdLst>
                  <a:gd name="T0" fmla="*/ 492 w 493"/>
                  <a:gd name="T1" fmla="*/ 360 h 427"/>
                  <a:gd name="T2" fmla="*/ 489 w 493"/>
                  <a:gd name="T3" fmla="*/ 366 h 427"/>
                  <a:gd name="T4" fmla="*/ 481 w 493"/>
                  <a:gd name="T5" fmla="*/ 379 h 427"/>
                  <a:gd name="T6" fmla="*/ 472 w 493"/>
                  <a:gd name="T7" fmla="*/ 384 h 427"/>
                  <a:gd name="T8" fmla="*/ 464 w 493"/>
                  <a:gd name="T9" fmla="*/ 390 h 427"/>
                  <a:gd name="T10" fmla="*/ 450 w 493"/>
                  <a:gd name="T11" fmla="*/ 396 h 427"/>
                  <a:gd name="T12" fmla="*/ 436 w 493"/>
                  <a:gd name="T13" fmla="*/ 400 h 427"/>
                  <a:gd name="T14" fmla="*/ 420 w 493"/>
                  <a:gd name="T15" fmla="*/ 406 h 427"/>
                  <a:gd name="T16" fmla="*/ 401 w 493"/>
                  <a:gd name="T17" fmla="*/ 410 h 427"/>
                  <a:gd name="T18" fmla="*/ 383 w 493"/>
                  <a:gd name="T19" fmla="*/ 414 h 427"/>
                  <a:gd name="T20" fmla="*/ 363 w 493"/>
                  <a:gd name="T21" fmla="*/ 416 h 427"/>
                  <a:gd name="T22" fmla="*/ 341 w 493"/>
                  <a:gd name="T23" fmla="*/ 422 h 427"/>
                  <a:gd name="T24" fmla="*/ 318 w 493"/>
                  <a:gd name="T25" fmla="*/ 424 h 427"/>
                  <a:gd name="T26" fmla="*/ 283 w 493"/>
                  <a:gd name="T27" fmla="*/ 426 h 427"/>
                  <a:gd name="T28" fmla="*/ 196 w 493"/>
                  <a:gd name="T29" fmla="*/ 424 h 427"/>
                  <a:gd name="T30" fmla="*/ 162 w 493"/>
                  <a:gd name="T31" fmla="*/ 422 h 427"/>
                  <a:gd name="T32" fmla="*/ 140 w 493"/>
                  <a:gd name="T33" fmla="*/ 420 h 427"/>
                  <a:gd name="T34" fmla="*/ 118 w 493"/>
                  <a:gd name="T35" fmla="*/ 416 h 427"/>
                  <a:gd name="T36" fmla="*/ 98 w 493"/>
                  <a:gd name="T37" fmla="*/ 412 h 427"/>
                  <a:gd name="T38" fmla="*/ 79 w 493"/>
                  <a:gd name="T39" fmla="*/ 406 h 427"/>
                  <a:gd name="T40" fmla="*/ 64 w 493"/>
                  <a:gd name="T41" fmla="*/ 402 h 427"/>
                  <a:gd name="T42" fmla="*/ 48 w 493"/>
                  <a:gd name="T43" fmla="*/ 397 h 427"/>
                  <a:gd name="T44" fmla="*/ 36 w 493"/>
                  <a:gd name="T45" fmla="*/ 392 h 427"/>
                  <a:gd name="T46" fmla="*/ 23 w 493"/>
                  <a:gd name="T47" fmla="*/ 389 h 427"/>
                  <a:gd name="T48" fmla="*/ 15 w 493"/>
                  <a:gd name="T49" fmla="*/ 381 h 427"/>
                  <a:gd name="T50" fmla="*/ 5 w 493"/>
                  <a:gd name="T51" fmla="*/ 371 h 427"/>
                  <a:gd name="T52" fmla="*/ 1 w 493"/>
                  <a:gd name="T53" fmla="*/ 365 h 427"/>
                  <a:gd name="T54" fmla="*/ 0 w 493"/>
                  <a:gd name="T55" fmla="*/ 357 h 427"/>
                  <a:gd name="T56" fmla="*/ 0 w 493"/>
                  <a:gd name="T57" fmla="*/ 69 h 427"/>
                  <a:gd name="T58" fmla="*/ 0 w 493"/>
                  <a:gd name="T59" fmla="*/ 65 h 427"/>
                  <a:gd name="T60" fmla="*/ 3 w 493"/>
                  <a:gd name="T61" fmla="*/ 57 h 427"/>
                  <a:gd name="T62" fmla="*/ 8 w 493"/>
                  <a:gd name="T63" fmla="*/ 50 h 427"/>
                  <a:gd name="T64" fmla="*/ 15 w 493"/>
                  <a:gd name="T65" fmla="*/ 45 h 427"/>
                  <a:gd name="T66" fmla="*/ 23 w 493"/>
                  <a:gd name="T67" fmla="*/ 37 h 427"/>
                  <a:gd name="T68" fmla="*/ 36 w 493"/>
                  <a:gd name="T69" fmla="*/ 34 h 427"/>
                  <a:gd name="T70" fmla="*/ 48 w 493"/>
                  <a:gd name="T71" fmla="*/ 26 h 427"/>
                  <a:gd name="T72" fmla="*/ 64 w 493"/>
                  <a:gd name="T73" fmla="*/ 21 h 427"/>
                  <a:gd name="T74" fmla="*/ 79 w 493"/>
                  <a:gd name="T75" fmla="*/ 16 h 427"/>
                  <a:gd name="T76" fmla="*/ 98 w 493"/>
                  <a:gd name="T77" fmla="*/ 14 h 427"/>
                  <a:gd name="T78" fmla="*/ 118 w 493"/>
                  <a:gd name="T79" fmla="*/ 10 h 427"/>
                  <a:gd name="T80" fmla="*/ 140 w 493"/>
                  <a:gd name="T81" fmla="*/ 6 h 427"/>
                  <a:gd name="T82" fmla="*/ 162 w 493"/>
                  <a:gd name="T83" fmla="*/ 4 h 427"/>
                  <a:gd name="T84" fmla="*/ 196 w 493"/>
                  <a:gd name="T85" fmla="*/ 2 h 427"/>
                  <a:gd name="T86" fmla="*/ 283 w 493"/>
                  <a:gd name="T87" fmla="*/ 0 h 427"/>
                  <a:gd name="T88" fmla="*/ 318 w 493"/>
                  <a:gd name="T89" fmla="*/ 2 h 427"/>
                  <a:gd name="T90" fmla="*/ 341 w 493"/>
                  <a:gd name="T91" fmla="*/ 4 h 427"/>
                  <a:gd name="T92" fmla="*/ 363 w 493"/>
                  <a:gd name="T93" fmla="*/ 6 h 427"/>
                  <a:gd name="T94" fmla="*/ 383 w 493"/>
                  <a:gd name="T95" fmla="*/ 12 h 427"/>
                  <a:gd name="T96" fmla="*/ 401 w 493"/>
                  <a:gd name="T97" fmla="*/ 16 h 427"/>
                  <a:gd name="T98" fmla="*/ 420 w 493"/>
                  <a:gd name="T99" fmla="*/ 20 h 427"/>
                  <a:gd name="T100" fmla="*/ 436 w 493"/>
                  <a:gd name="T101" fmla="*/ 24 h 427"/>
                  <a:gd name="T102" fmla="*/ 450 w 493"/>
                  <a:gd name="T103" fmla="*/ 30 h 427"/>
                  <a:gd name="T104" fmla="*/ 464 w 493"/>
                  <a:gd name="T105" fmla="*/ 36 h 427"/>
                  <a:gd name="T106" fmla="*/ 472 w 493"/>
                  <a:gd name="T107" fmla="*/ 40 h 427"/>
                  <a:gd name="T108" fmla="*/ 481 w 493"/>
                  <a:gd name="T109" fmla="*/ 47 h 427"/>
                  <a:gd name="T110" fmla="*/ 487 w 493"/>
                  <a:gd name="T111" fmla="*/ 52 h 427"/>
                  <a:gd name="T112" fmla="*/ 491 w 493"/>
                  <a:gd name="T113" fmla="*/ 60 h 427"/>
                  <a:gd name="T114" fmla="*/ 492 w 493"/>
                  <a:gd name="T115" fmla="*/ 66 h 427"/>
                  <a:gd name="T116" fmla="*/ 492 w 493"/>
                  <a:gd name="T117" fmla="*/ 353 h 42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493" h="427">
                    <a:moveTo>
                      <a:pt x="492" y="357"/>
                    </a:moveTo>
                    <a:lnTo>
                      <a:pt x="492" y="360"/>
                    </a:lnTo>
                    <a:lnTo>
                      <a:pt x="491" y="365"/>
                    </a:lnTo>
                    <a:lnTo>
                      <a:pt x="489" y="366"/>
                    </a:lnTo>
                    <a:lnTo>
                      <a:pt x="487" y="371"/>
                    </a:lnTo>
                    <a:lnTo>
                      <a:pt x="481" y="379"/>
                    </a:lnTo>
                    <a:lnTo>
                      <a:pt x="477" y="381"/>
                    </a:lnTo>
                    <a:lnTo>
                      <a:pt x="472" y="384"/>
                    </a:lnTo>
                    <a:lnTo>
                      <a:pt x="469" y="389"/>
                    </a:lnTo>
                    <a:lnTo>
                      <a:pt x="464" y="390"/>
                    </a:lnTo>
                    <a:lnTo>
                      <a:pt x="456" y="392"/>
                    </a:lnTo>
                    <a:lnTo>
                      <a:pt x="450" y="396"/>
                    </a:lnTo>
                    <a:lnTo>
                      <a:pt x="444" y="397"/>
                    </a:lnTo>
                    <a:lnTo>
                      <a:pt x="436" y="400"/>
                    </a:lnTo>
                    <a:lnTo>
                      <a:pt x="428" y="402"/>
                    </a:lnTo>
                    <a:lnTo>
                      <a:pt x="420" y="406"/>
                    </a:lnTo>
                    <a:lnTo>
                      <a:pt x="410" y="406"/>
                    </a:lnTo>
                    <a:lnTo>
                      <a:pt x="401" y="410"/>
                    </a:lnTo>
                    <a:lnTo>
                      <a:pt x="392" y="412"/>
                    </a:lnTo>
                    <a:lnTo>
                      <a:pt x="383" y="414"/>
                    </a:lnTo>
                    <a:lnTo>
                      <a:pt x="372" y="416"/>
                    </a:lnTo>
                    <a:lnTo>
                      <a:pt x="363" y="416"/>
                    </a:lnTo>
                    <a:lnTo>
                      <a:pt x="352" y="420"/>
                    </a:lnTo>
                    <a:lnTo>
                      <a:pt x="341" y="422"/>
                    </a:lnTo>
                    <a:lnTo>
                      <a:pt x="330" y="422"/>
                    </a:lnTo>
                    <a:lnTo>
                      <a:pt x="318" y="424"/>
                    </a:lnTo>
                    <a:lnTo>
                      <a:pt x="294" y="424"/>
                    </a:lnTo>
                    <a:lnTo>
                      <a:pt x="283" y="426"/>
                    </a:lnTo>
                    <a:lnTo>
                      <a:pt x="209" y="426"/>
                    </a:lnTo>
                    <a:lnTo>
                      <a:pt x="196" y="424"/>
                    </a:lnTo>
                    <a:lnTo>
                      <a:pt x="173" y="424"/>
                    </a:lnTo>
                    <a:lnTo>
                      <a:pt x="162" y="422"/>
                    </a:lnTo>
                    <a:lnTo>
                      <a:pt x="151" y="422"/>
                    </a:lnTo>
                    <a:lnTo>
                      <a:pt x="140" y="420"/>
                    </a:lnTo>
                    <a:lnTo>
                      <a:pt x="129" y="416"/>
                    </a:lnTo>
                    <a:lnTo>
                      <a:pt x="118" y="416"/>
                    </a:lnTo>
                    <a:lnTo>
                      <a:pt x="109" y="414"/>
                    </a:lnTo>
                    <a:lnTo>
                      <a:pt x="98" y="412"/>
                    </a:lnTo>
                    <a:lnTo>
                      <a:pt x="89" y="410"/>
                    </a:lnTo>
                    <a:lnTo>
                      <a:pt x="79" y="406"/>
                    </a:lnTo>
                    <a:lnTo>
                      <a:pt x="72" y="406"/>
                    </a:lnTo>
                    <a:lnTo>
                      <a:pt x="64" y="402"/>
                    </a:lnTo>
                    <a:lnTo>
                      <a:pt x="56" y="400"/>
                    </a:lnTo>
                    <a:lnTo>
                      <a:pt x="48" y="397"/>
                    </a:lnTo>
                    <a:lnTo>
                      <a:pt x="42" y="396"/>
                    </a:lnTo>
                    <a:lnTo>
                      <a:pt x="36" y="392"/>
                    </a:lnTo>
                    <a:lnTo>
                      <a:pt x="28" y="390"/>
                    </a:lnTo>
                    <a:lnTo>
                      <a:pt x="23" y="389"/>
                    </a:lnTo>
                    <a:lnTo>
                      <a:pt x="20" y="384"/>
                    </a:lnTo>
                    <a:lnTo>
                      <a:pt x="15" y="381"/>
                    </a:lnTo>
                    <a:lnTo>
                      <a:pt x="11" y="379"/>
                    </a:lnTo>
                    <a:lnTo>
                      <a:pt x="5" y="371"/>
                    </a:lnTo>
                    <a:lnTo>
                      <a:pt x="3" y="366"/>
                    </a:lnTo>
                    <a:lnTo>
                      <a:pt x="1" y="365"/>
                    </a:lnTo>
                    <a:lnTo>
                      <a:pt x="0" y="360"/>
                    </a:lnTo>
                    <a:lnTo>
                      <a:pt x="0" y="357"/>
                    </a:lnTo>
                    <a:lnTo>
                      <a:pt x="0" y="355"/>
                    </a:lnTo>
                    <a:lnTo>
                      <a:pt x="0" y="69"/>
                    </a:lnTo>
                    <a:lnTo>
                      <a:pt x="0" y="66"/>
                    </a:lnTo>
                    <a:lnTo>
                      <a:pt x="0" y="65"/>
                    </a:lnTo>
                    <a:lnTo>
                      <a:pt x="1" y="60"/>
                    </a:lnTo>
                    <a:lnTo>
                      <a:pt x="3" y="57"/>
                    </a:lnTo>
                    <a:lnTo>
                      <a:pt x="5" y="52"/>
                    </a:lnTo>
                    <a:lnTo>
                      <a:pt x="8" y="50"/>
                    </a:lnTo>
                    <a:lnTo>
                      <a:pt x="11" y="47"/>
                    </a:lnTo>
                    <a:lnTo>
                      <a:pt x="15" y="45"/>
                    </a:lnTo>
                    <a:lnTo>
                      <a:pt x="20" y="40"/>
                    </a:lnTo>
                    <a:lnTo>
                      <a:pt x="23" y="37"/>
                    </a:lnTo>
                    <a:lnTo>
                      <a:pt x="28" y="36"/>
                    </a:lnTo>
                    <a:lnTo>
                      <a:pt x="36" y="34"/>
                    </a:lnTo>
                    <a:lnTo>
                      <a:pt x="42" y="30"/>
                    </a:lnTo>
                    <a:lnTo>
                      <a:pt x="48" y="26"/>
                    </a:lnTo>
                    <a:lnTo>
                      <a:pt x="56" y="24"/>
                    </a:lnTo>
                    <a:lnTo>
                      <a:pt x="64" y="21"/>
                    </a:lnTo>
                    <a:lnTo>
                      <a:pt x="72" y="20"/>
                    </a:lnTo>
                    <a:lnTo>
                      <a:pt x="79" y="16"/>
                    </a:lnTo>
                    <a:lnTo>
                      <a:pt x="89" y="16"/>
                    </a:lnTo>
                    <a:lnTo>
                      <a:pt x="98" y="14"/>
                    </a:lnTo>
                    <a:lnTo>
                      <a:pt x="109" y="12"/>
                    </a:lnTo>
                    <a:lnTo>
                      <a:pt x="118" y="10"/>
                    </a:lnTo>
                    <a:lnTo>
                      <a:pt x="129" y="6"/>
                    </a:lnTo>
                    <a:lnTo>
                      <a:pt x="140" y="6"/>
                    </a:lnTo>
                    <a:lnTo>
                      <a:pt x="151" y="4"/>
                    </a:lnTo>
                    <a:lnTo>
                      <a:pt x="162" y="4"/>
                    </a:lnTo>
                    <a:lnTo>
                      <a:pt x="173" y="2"/>
                    </a:lnTo>
                    <a:lnTo>
                      <a:pt x="196" y="2"/>
                    </a:lnTo>
                    <a:lnTo>
                      <a:pt x="209" y="0"/>
                    </a:lnTo>
                    <a:lnTo>
                      <a:pt x="283" y="0"/>
                    </a:lnTo>
                    <a:lnTo>
                      <a:pt x="294" y="2"/>
                    </a:lnTo>
                    <a:lnTo>
                      <a:pt x="318" y="2"/>
                    </a:lnTo>
                    <a:lnTo>
                      <a:pt x="330" y="4"/>
                    </a:lnTo>
                    <a:lnTo>
                      <a:pt x="341" y="4"/>
                    </a:lnTo>
                    <a:lnTo>
                      <a:pt x="352" y="6"/>
                    </a:lnTo>
                    <a:lnTo>
                      <a:pt x="363" y="6"/>
                    </a:lnTo>
                    <a:lnTo>
                      <a:pt x="372" y="10"/>
                    </a:lnTo>
                    <a:lnTo>
                      <a:pt x="383" y="12"/>
                    </a:lnTo>
                    <a:lnTo>
                      <a:pt x="392" y="14"/>
                    </a:lnTo>
                    <a:lnTo>
                      <a:pt x="401" y="16"/>
                    </a:lnTo>
                    <a:lnTo>
                      <a:pt x="410" y="16"/>
                    </a:lnTo>
                    <a:lnTo>
                      <a:pt x="420" y="20"/>
                    </a:lnTo>
                    <a:lnTo>
                      <a:pt x="428" y="21"/>
                    </a:lnTo>
                    <a:lnTo>
                      <a:pt x="436" y="24"/>
                    </a:lnTo>
                    <a:lnTo>
                      <a:pt x="444" y="26"/>
                    </a:lnTo>
                    <a:lnTo>
                      <a:pt x="450" y="30"/>
                    </a:lnTo>
                    <a:lnTo>
                      <a:pt x="456" y="34"/>
                    </a:lnTo>
                    <a:lnTo>
                      <a:pt x="464" y="36"/>
                    </a:lnTo>
                    <a:lnTo>
                      <a:pt x="469" y="37"/>
                    </a:lnTo>
                    <a:lnTo>
                      <a:pt x="472" y="40"/>
                    </a:lnTo>
                    <a:lnTo>
                      <a:pt x="477" y="45"/>
                    </a:lnTo>
                    <a:lnTo>
                      <a:pt x="481" y="47"/>
                    </a:lnTo>
                    <a:lnTo>
                      <a:pt x="484" y="50"/>
                    </a:lnTo>
                    <a:lnTo>
                      <a:pt x="487" y="52"/>
                    </a:lnTo>
                    <a:lnTo>
                      <a:pt x="489" y="57"/>
                    </a:lnTo>
                    <a:lnTo>
                      <a:pt x="491" y="60"/>
                    </a:lnTo>
                    <a:lnTo>
                      <a:pt x="492" y="65"/>
                    </a:lnTo>
                    <a:lnTo>
                      <a:pt x="492" y="66"/>
                    </a:lnTo>
                    <a:lnTo>
                      <a:pt x="492" y="69"/>
                    </a:lnTo>
                    <a:lnTo>
                      <a:pt x="492" y="353"/>
                    </a:lnTo>
                    <a:lnTo>
                      <a:pt x="492" y="357"/>
                    </a:lnTo>
                  </a:path>
                </a:pathLst>
              </a:custGeom>
              <a:gradFill rotWithShape="0">
                <a:gsLst>
                  <a:gs pos="0">
                    <a:srgbClr val="B9B9B9"/>
                  </a:gs>
                  <a:gs pos="100000">
                    <a:srgbClr val="CECECE"/>
                  </a:gs>
                </a:gsLst>
                <a:lin ang="5400000" scaled="1"/>
              </a:gradFill>
              <a:ln w="127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52" name="Freeform 45"/>
              <p:cNvSpPr>
                <a:spLocks/>
              </p:cNvSpPr>
              <p:nvPr/>
            </p:nvSpPr>
            <p:spPr bwMode="auto">
              <a:xfrm>
                <a:off x="1953" y="2536"/>
                <a:ext cx="493" cy="70"/>
              </a:xfrm>
              <a:custGeom>
                <a:avLst/>
                <a:gdLst>
                  <a:gd name="T0" fmla="*/ 0 w 493"/>
                  <a:gd name="T1" fmla="*/ 0 h 70"/>
                  <a:gd name="T2" fmla="*/ 0 w 493"/>
                  <a:gd name="T3" fmla="*/ 3 h 70"/>
                  <a:gd name="T4" fmla="*/ 1 w 493"/>
                  <a:gd name="T5" fmla="*/ 6 h 70"/>
                  <a:gd name="T6" fmla="*/ 3 w 493"/>
                  <a:gd name="T7" fmla="*/ 10 h 70"/>
                  <a:gd name="T8" fmla="*/ 5 w 493"/>
                  <a:gd name="T9" fmla="*/ 14 h 70"/>
                  <a:gd name="T10" fmla="*/ 8 w 493"/>
                  <a:gd name="T11" fmla="*/ 16 h 70"/>
                  <a:gd name="T12" fmla="*/ 11 w 493"/>
                  <a:gd name="T13" fmla="*/ 19 h 70"/>
                  <a:gd name="T14" fmla="*/ 15 w 493"/>
                  <a:gd name="T15" fmla="*/ 24 h 70"/>
                  <a:gd name="T16" fmla="*/ 20 w 493"/>
                  <a:gd name="T17" fmla="*/ 26 h 70"/>
                  <a:gd name="T18" fmla="*/ 23 w 493"/>
                  <a:gd name="T19" fmla="*/ 29 h 70"/>
                  <a:gd name="T20" fmla="*/ 28 w 493"/>
                  <a:gd name="T21" fmla="*/ 30 h 70"/>
                  <a:gd name="T22" fmla="*/ 36 w 493"/>
                  <a:gd name="T23" fmla="*/ 35 h 70"/>
                  <a:gd name="T24" fmla="*/ 42 w 493"/>
                  <a:gd name="T25" fmla="*/ 39 h 70"/>
                  <a:gd name="T26" fmla="*/ 48 w 493"/>
                  <a:gd name="T27" fmla="*/ 40 h 70"/>
                  <a:gd name="T28" fmla="*/ 56 w 493"/>
                  <a:gd name="T29" fmla="*/ 42 h 70"/>
                  <a:gd name="T30" fmla="*/ 64 w 493"/>
                  <a:gd name="T31" fmla="*/ 45 h 70"/>
                  <a:gd name="T32" fmla="*/ 72 w 493"/>
                  <a:gd name="T33" fmla="*/ 47 h 70"/>
                  <a:gd name="T34" fmla="*/ 79 w 493"/>
                  <a:gd name="T35" fmla="*/ 50 h 70"/>
                  <a:gd name="T36" fmla="*/ 89 w 493"/>
                  <a:gd name="T37" fmla="*/ 51 h 70"/>
                  <a:gd name="T38" fmla="*/ 98 w 493"/>
                  <a:gd name="T39" fmla="*/ 55 h 70"/>
                  <a:gd name="T40" fmla="*/ 109 w 493"/>
                  <a:gd name="T41" fmla="*/ 56 h 70"/>
                  <a:gd name="T42" fmla="*/ 118 w 493"/>
                  <a:gd name="T43" fmla="*/ 59 h 70"/>
                  <a:gd name="T44" fmla="*/ 129 w 493"/>
                  <a:gd name="T45" fmla="*/ 59 h 70"/>
                  <a:gd name="T46" fmla="*/ 140 w 493"/>
                  <a:gd name="T47" fmla="*/ 61 h 70"/>
                  <a:gd name="T48" fmla="*/ 151 w 493"/>
                  <a:gd name="T49" fmla="*/ 65 h 70"/>
                  <a:gd name="T50" fmla="*/ 162 w 493"/>
                  <a:gd name="T51" fmla="*/ 65 h 70"/>
                  <a:gd name="T52" fmla="*/ 173 w 493"/>
                  <a:gd name="T53" fmla="*/ 66 h 70"/>
                  <a:gd name="T54" fmla="*/ 196 w 493"/>
                  <a:gd name="T55" fmla="*/ 66 h 70"/>
                  <a:gd name="T56" fmla="*/ 209 w 493"/>
                  <a:gd name="T57" fmla="*/ 69 h 70"/>
                  <a:gd name="T58" fmla="*/ 283 w 493"/>
                  <a:gd name="T59" fmla="*/ 69 h 70"/>
                  <a:gd name="T60" fmla="*/ 294 w 493"/>
                  <a:gd name="T61" fmla="*/ 66 h 70"/>
                  <a:gd name="T62" fmla="*/ 318 w 493"/>
                  <a:gd name="T63" fmla="*/ 66 h 70"/>
                  <a:gd name="T64" fmla="*/ 330 w 493"/>
                  <a:gd name="T65" fmla="*/ 65 h 70"/>
                  <a:gd name="T66" fmla="*/ 341 w 493"/>
                  <a:gd name="T67" fmla="*/ 65 h 70"/>
                  <a:gd name="T68" fmla="*/ 352 w 493"/>
                  <a:gd name="T69" fmla="*/ 61 h 70"/>
                  <a:gd name="T70" fmla="*/ 363 w 493"/>
                  <a:gd name="T71" fmla="*/ 59 h 70"/>
                  <a:gd name="T72" fmla="*/ 372 w 493"/>
                  <a:gd name="T73" fmla="*/ 59 h 70"/>
                  <a:gd name="T74" fmla="*/ 383 w 493"/>
                  <a:gd name="T75" fmla="*/ 56 h 70"/>
                  <a:gd name="T76" fmla="*/ 392 w 493"/>
                  <a:gd name="T77" fmla="*/ 55 h 70"/>
                  <a:gd name="T78" fmla="*/ 401 w 493"/>
                  <a:gd name="T79" fmla="*/ 51 h 70"/>
                  <a:gd name="T80" fmla="*/ 410 w 493"/>
                  <a:gd name="T81" fmla="*/ 50 h 70"/>
                  <a:gd name="T82" fmla="*/ 420 w 493"/>
                  <a:gd name="T83" fmla="*/ 47 h 70"/>
                  <a:gd name="T84" fmla="*/ 428 w 493"/>
                  <a:gd name="T85" fmla="*/ 45 h 70"/>
                  <a:gd name="T86" fmla="*/ 436 w 493"/>
                  <a:gd name="T87" fmla="*/ 42 h 70"/>
                  <a:gd name="T88" fmla="*/ 444 w 493"/>
                  <a:gd name="T89" fmla="*/ 40 h 70"/>
                  <a:gd name="T90" fmla="*/ 450 w 493"/>
                  <a:gd name="T91" fmla="*/ 39 h 70"/>
                  <a:gd name="T92" fmla="*/ 456 w 493"/>
                  <a:gd name="T93" fmla="*/ 35 h 70"/>
                  <a:gd name="T94" fmla="*/ 464 w 493"/>
                  <a:gd name="T95" fmla="*/ 30 h 70"/>
                  <a:gd name="T96" fmla="*/ 469 w 493"/>
                  <a:gd name="T97" fmla="*/ 29 h 70"/>
                  <a:gd name="T98" fmla="*/ 472 w 493"/>
                  <a:gd name="T99" fmla="*/ 26 h 70"/>
                  <a:gd name="T100" fmla="*/ 477 w 493"/>
                  <a:gd name="T101" fmla="*/ 24 h 70"/>
                  <a:gd name="T102" fmla="*/ 481 w 493"/>
                  <a:gd name="T103" fmla="*/ 19 h 70"/>
                  <a:gd name="T104" fmla="*/ 484 w 493"/>
                  <a:gd name="T105" fmla="*/ 16 h 70"/>
                  <a:gd name="T106" fmla="*/ 487 w 493"/>
                  <a:gd name="T107" fmla="*/ 14 h 70"/>
                  <a:gd name="T108" fmla="*/ 489 w 493"/>
                  <a:gd name="T109" fmla="*/ 10 h 70"/>
                  <a:gd name="T110" fmla="*/ 491 w 493"/>
                  <a:gd name="T111" fmla="*/ 6 h 70"/>
                  <a:gd name="T112" fmla="*/ 492 w 493"/>
                  <a:gd name="T113" fmla="*/ 3 h 70"/>
                  <a:gd name="T114" fmla="*/ 492 w 493"/>
                  <a:gd name="T115" fmla="*/ 0 h 7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493" h="70">
                    <a:moveTo>
                      <a:pt x="0" y="0"/>
                    </a:moveTo>
                    <a:lnTo>
                      <a:pt x="0" y="3"/>
                    </a:lnTo>
                    <a:lnTo>
                      <a:pt x="1" y="6"/>
                    </a:lnTo>
                    <a:lnTo>
                      <a:pt x="3" y="10"/>
                    </a:lnTo>
                    <a:lnTo>
                      <a:pt x="5" y="14"/>
                    </a:lnTo>
                    <a:lnTo>
                      <a:pt x="8" y="16"/>
                    </a:lnTo>
                    <a:lnTo>
                      <a:pt x="11" y="19"/>
                    </a:lnTo>
                    <a:lnTo>
                      <a:pt x="15" y="24"/>
                    </a:lnTo>
                    <a:lnTo>
                      <a:pt x="20" y="26"/>
                    </a:lnTo>
                    <a:lnTo>
                      <a:pt x="23" y="29"/>
                    </a:lnTo>
                    <a:lnTo>
                      <a:pt x="28" y="30"/>
                    </a:lnTo>
                    <a:lnTo>
                      <a:pt x="36" y="35"/>
                    </a:lnTo>
                    <a:lnTo>
                      <a:pt x="42" y="39"/>
                    </a:lnTo>
                    <a:lnTo>
                      <a:pt x="48" y="40"/>
                    </a:lnTo>
                    <a:lnTo>
                      <a:pt x="56" y="42"/>
                    </a:lnTo>
                    <a:lnTo>
                      <a:pt x="64" y="45"/>
                    </a:lnTo>
                    <a:lnTo>
                      <a:pt x="72" y="47"/>
                    </a:lnTo>
                    <a:lnTo>
                      <a:pt x="79" y="50"/>
                    </a:lnTo>
                    <a:lnTo>
                      <a:pt x="89" y="51"/>
                    </a:lnTo>
                    <a:lnTo>
                      <a:pt x="98" y="55"/>
                    </a:lnTo>
                    <a:lnTo>
                      <a:pt x="109" y="56"/>
                    </a:lnTo>
                    <a:lnTo>
                      <a:pt x="118" y="59"/>
                    </a:lnTo>
                    <a:lnTo>
                      <a:pt x="129" y="59"/>
                    </a:lnTo>
                    <a:lnTo>
                      <a:pt x="140" y="61"/>
                    </a:lnTo>
                    <a:lnTo>
                      <a:pt x="151" y="65"/>
                    </a:lnTo>
                    <a:lnTo>
                      <a:pt x="162" y="65"/>
                    </a:lnTo>
                    <a:lnTo>
                      <a:pt x="173" y="66"/>
                    </a:lnTo>
                    <a:lnTo>
                      <a:pt x="196" y="66"/>
                    </a:lnTo>
                    <a:lnTo>
                      <a:pt x="209" y="69"/>
                    </a:lnTo>
                    <a:lnTo>
                      <a:pt x="283" y="69"/>
                    </a:lnTo>
                    <a:lnTo>
                      <a:pt x="294" y="66"/>
                    </a:lnTo>
                    <a:lnTo>
                      <a:pt x="318" y="66"/>
                    </a:lnTo>
                    <a:lnTo>
                      <a:pt x="330" y="65"/>
                    </a:lnTo>
                    <a:lnTo>
                      <a:pt x="341" y="65"/>
                    </a:lnTo>
                    <a:lnTo>
                      <a:pt x="352" y="61"/>
                    </a:lnTo>
                    <a:lnTo>
                      <a:pt x="363" y="59"/>
                    </a:lnTo>
                    <a:lnTo>
                      <a:pt x="372" y="59"/>
                    </a:lnTo>
                    <a:lnTo>
                      <a:pt x="383" y="56"/>
                    </a:lnTo>
                    <a:lnTo>
                      <a:pt x="392" y="55"/>
                    </a:lnTo>
                    <a:lnTo>
                      <a:pt x="401" y="51"/>
                    </a:lnTo>
                    <a:lnTo>
                      <a:pt x="410" y="50"/>
                    </a:lnTo>
                    <a:lnTo>
                      <a:pt x="420" y="47"/>
                    </a:lnTo>
                    <a:lnTo>
                      <a:pt x="428" y="45"/>
                    </a:lnTo>
                    <a:lnTo>
                      <a:pt x="436" y="42"/>
                    </a:lnTo>
                    <a:lnTo>
                      <a:pt x="444" y="40"/>
                    </a:lnTo>
                    <a:lnTo>
                      <a:pt x="450" y="39"/>
                    </a:lnTo>
                    <a:lnTo>
                      <a:pt x="456" y="35"/>
                    </a:lnTo>
                    <a:lnTo>
                      <a:pt x="464" y="30"/>
                    </a:lnTo>
                    <a:lnTo>
                      <a:pt x="469" y="29"/>
                    </a:lnTo>
                    <a:lnTo>
                      <a:pt x="472" y="26"/>
                    </a:lnTo>
                    <a:lnTo>
                      <a:pt x="477" y="24"/>
                    </a:lnTo>
                    <a:lnTo>
                      <a:pt x="481" y="19"/>
                    </a:lnTo>
                    <a:lnTo>
                      <a:pt x="484" y="16"/>
                    </a:lnTo>
                    <a:lnTo>
                      <a:pt x="487" y="14"/>
                    </a:lnTo>
                    <a:lnTo>
                      <a:pt x="489" y="10"/>
                    </a:lnTo>
                    <a:lnTo>
                      <a:pt x="491" y="6"/>
                    </a:lnTo>
                    <a:lnTo>
                      <a:pt x="492" y="3"/>
                    </a:lnTo>
                    <a:lnTo>
                      <a:pt x="492" y="0"/>
                    </a:lnTo>
                  </a:path>
                </a:pathLst>
              </a:custGeom>
              <a:gradFill rotWithShape="0">
                <a:gsLst>
                  <a:gs pos="0">
                    <a:srgbClr val="B9B9B9"/>
                  </a:gs>
                  <a:gs pos="100000">
                    <a:srgbClr val="CECECE"/>
                  </a:gs>
                </a:gsLst>
                <a:lin ang="5400000" scaled="1"/>
              </a:gradFill>
              <a:ln w="127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160" name="Rectangle 46"/>
            <p:cNvSpPr>
              <a:spLocks noChangeArrowheads="1"/>
            </p:cNvSpPr>
            <p:nvPr/>
          </p:nvSpPr>
          <p:spPr bwMode="auto">
            <a:xfrm>
              <a:off x="1968" y="2466"/>
              <a:ext cx="528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>
                <a:lnSpc>
                  <a:spcPct val="80000"/>
                </a:lnSpc>
                <a:defRPr/>
              </a:pPr>
              <a:r>
                <a:rPr lang="es-ES_tradnl" sz="1400">
                  <a:solidFill>
                    <a:srgbClr val="081D58"/>
                  </a:solidFill>
                  <a:latin typeface="Century Gothic" charset="0"/>
                  <a:cs typeface="+mn-cs"/>
                </a:rPr>
                <a:t>SIDIF local</a:t>
              </a:r>
            </a:p>
          </p:txBody>
        </p:sp>
        <p:sp>
          <p:nvSpPr>
            <p:cNvPr id="46161" name="Rectangle 47"/>
            <p:cNvSpPr>
              <a:spLocks noChangeArrowheads="1"/>
            </p:cNvSpPr>
            <p:nvPr/>
          </p:nvSpPr>
          <p:spPr bwMode="auto">
            <a:xfrm>
              <a:off x="2461" y="2496"/>
              <a:ext cx="48" cy="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s-AR" sz="1800">
                <a:solidFill>
                  <a:srgbClr val="000000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46162" name="Rectangle 48"/>
            <p:cNvSpPr>
              <a:spLocks noChangeArrowheads="1"/>
            </p:cNvSpPr>
            <p:nvPr/>
          </p:nvSpPr>
          <p:spPr bwMode="auto">
            <a:xfrm>
              <a:off x="1992" y="2496"/>
              <a:ext cx="48" cy="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s-AR" sz="1800">
                <a:solidFill>
                  <a:srgbClr val="000000"/>
                </a:solidFill>
                <a:latin typeface="Arial" charset="0"/>
                <a:cs typeface="+mn-cs"/>
              </a:endParaRPr>
            </a:p>
          </p:txBody>
        </p:sp>
      </p:grpSp>
      <p:cxnSp>
        <p:nvCxnSpPr>
          <p:cNvPr id="1091633" name="AutoShape 49"/>
          <p:cNvCxnSpPr>
            <a:cxnSpLocks noChangeShapeType="1"/>
            <a:stCxn id="46173" idx="3"/>
            <a:endCxn id="46083" idx="1"/>
          </p:cNvCxnSpPr>
          <p:nvPr/>
        </p:nvCxnSpPr>
        <p:spPr bwMode="auto">
          <a:xfrm>
            <a:off x="2732088" y="3382963"/>
            <a:ext cx="277812" cy="7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91634" name="AutoShape 50"/>
          <p:cNvCxnSpPr>
            <a:cxnSpLocks noChangeShapeType="1"/>
            <a:stCxn id="32833" idx="43"/>
            <a:endCxn id="46134" idx="1"/>
          </p:cNvCxnSpPr>
          <p:nvPr/>
        </p:nvCxnSpPr>
        <p:spPr bwMode="auto">
          <a:xfrm rot="-5400000">
            <a:off x="3556000" y="2838450"/>
            <a:ext cx="133350" cy="2857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91635" name="AutoShape 51"/>
          <p:cNvCxnSpPr>
            <a:cxnSpLocks noChangeShapeType="1"/>
            <a:stCxn id="46144" idx="3"/>
            <a:endCxn id="32829" idx="40"/>
          </p:cNvCxnSpPr>
          <p:nvPr/>
        </p:nvCxnSpPr>
        <p:spPr bwMode="auto">
          <a:xfrm>
            <a:off x="3810000" y="3409950"/>
            <a:ext cx="1238250" cy="20161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91636" name="AutoShape 52"/>
          <p:cNvCxnSpPr>
            <a:cxnSpLocks noChangeShapeType="1"/>
            <a:stCxn id="46167" idx="3"/>
            <a:endCxn id="46135" idx="1"/>
          </p:cNvCxnSpPr>
          <p:nvPr/>
        </p:nvCxnSpPr>
        <p:spPr bwMode="auto">
          <a:xfrm>
            <a:off x="2732088" y="2774950"/>
            <a:ext cx="1033462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91637" name="AutoShape 53"/>
          <p:cNvCxnSpPr>
            <a:cxnSpLocks noChangeShapeType="1"/>
            <a:stCxn id="46136" idx="3"/>
            <a:endCxn id="32829" idx="42"/>
          </p:cNvCxnSpPr>
          <p:nvPr/>
        </p:nvCxnSpPr>
        <p:spPr bwMode="auto">
          <a:xfrm>
            <a:off x="4927600" y="2857500"/>
            <a:ext cx="322263" cy="7366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91638" name="AutoShape 54"/>
          <p:cNvCxnSpPr>
            <a:cxnSpLocks noChangeShapeType="1"/>
            <a:stCxn id="46166" idx="3"/>
            <a:endCxn id="46154" idx="1"/>
          </p:cNvCxnSpPr>
          <p:nvPr/>
        </p:nvCxnSpPr>
        <p:spPr bwMode="auto">
          <a:xfrm>
            <a:off x="2732088" y="2165350"/>
            <a:ext cx="357187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091639" name="Group 55"/>
          <p:cNvGrpSpPr>
            <a:grpSpLocks/>
          </p:cNvGrpSpPr>
          <p:nvPr/>
        </p:nvGrpSpPr>
        <p:grpSpPr bwMode="auto">
          <a:xfrm>
            <a:off x="3028950" y="1828800"/>
            <a:ext cx="942975" cy="693738"/>
            <a:chOff x="1908" y="1152"/>
            <a:chExt cx="594" cy="437"/>
          </a:xfrm>
        </p:grpSpPr>
        <p:grpSp>
          <p:nvGrpSpPr>
            <p:cNvPr id="32841" name="Group 56"/>
            <p:cNvGrpSpPr>
              <a:grpSpLocks/>
            </p:cNvGrpSpPr>
            <p:nvPr/>
          </p:nvGrpSpPr>
          <p:grpSpPr bwMode="auto">
            <a:xfrm>
              <a:off x="1908" y="1152"/>
              <a:ext cx="594" cy="437"/>
              <a:chOff x="1908" y="1162"/>
              <a:chExt cx="594" cy="427"/>
            </a:xfrm>
          </p:grpSpPr>
          <p:grpSp>
            <p:nvGrpSpPr>
              <p:cNvPr id="32843" name="Group 57"/>
              <p:cNvGrpSpPr>
                <a:grpSpLocks/>
              </p:cNvGrpSpPr>
              <p:nvPr/>
            </p:nvGrpSpPr>
            <p:grpSpPr bwMode="auto">
              <a:xfrm>
                <a:off x="1955" y="1162"/>
                <a:ext cx="493" cy="427"/>
                <a:chOff x="1955" y="1162"/>
                <a:chExt cx="493" cy="427"/>
              </a:xfrm>
            </p:grpSpPr>
            <p:sp>
              <p:nvSpPr>
                <p:cNvPr id="32845" name="Freeform 58"/>
                <p:cNvSpPr>
                  <a:spLocks/>
                </p:cNvSpPr>
                <p:nvPr/>
              </p:nvSpPr>
              <p:spPr bwMode="auto">
                <a:xfrm>
                  <a:off x="1955" y="1162"/>
                  <a:ext cx="493" cy="427"/>
                </a:xfrm>
                <a:custGeom>
                  <a:avLst/>
                  <a:gdLst>
                    <a:gd name="T0" fmla="*/ 492 w 493"/>
                    <a:gd name="T1" fmla="*/ 360 h 427"/>
                    <a:gd name="T2" fmla="*/ 489 w 493"/>
                    <a:gd name="T3" fmla="*/ 366 h 427"/>
                    <a:gd name="T4" fmla="*/ 481 w 493"/>
                    <a:gd name="T5" fmla="*/ 379 h 427"/>
                    <a:gd name="T6" fmla="*/ 472 w 493"/>
                    <a:gd name="T7" fmla="*/ 384 h 427"/>
                    <a:gd name="T8" fmla="*/ 464 w 493"/>
                    <a:gd name="T9" fmla="*/ 390 h 427"/>
                    <a:gd name="T10" fmla="*/ 450 w 493"/>
                    <a:gd name="T11" fmla="*/ 396 h 427"/>
                    <a:gd name="T12" fmla="*/ 436 w 493"/>
                    <a:gd name="T13" fmla="*/ 400 h 427"/>
                    <a:gd name="T14" fmla="*/ 420 w 493"/>
                    <a:gd name="T15" fmla="*/ 406 h 427"/>
                    <a:gd name="T16" fmla="*/ 401 w 493"/>
                    <a:gd name="T17" fmla="*/ 410 h 427"/>
                    <a:gd name="T18" fmla="*/ 383 w 493"/>
                    <a:gd name="T19" fmla="*/ 414 h 427"/>
                    <a:gd name="T20" fmla="*/ 363 w 493"/>
                    <a:gd name="T21" fmla="*/ 416 h 427"/>
                    <a:gd name="T22" fmla="*/ 341 w 493"/>
                    <a:gd name="T23" fmla="*/ 422 h 427"/>
                    <a:gd name="T24" fmla="*/ 318 w 493"/>
                    <a:gd name="T25" fmla="*/ 424 h 427"/>
                    <a:gd name="T26" fmla="*/ 283 w 493"/>
                    <a:gd name="T27" fmla="*/ 426 h 427"/>
                    <a:gd name="T28" fmla="*/ 196 w 493"/>
                    <a:gd name="T29" fmla="*/ 424 h 427"/>
                    <a:gd name="T30" fmla="*/ 162 w 493"/>
                    <a:gd name="T31" fmla="*/ 422 h 427"/>
                    <a:gd name="T32" fmla="*/ 140 w 493"/>
                    <a:gd name="T33" fmla="*/ 420 h 427"/>
                    <a:gd name="T34" fmla="*/ 118 w 493"/>
                    <a:gd name="T35" fmla="*/ 416 h 427"/>
                    <a:gd name="T36" fmla="*/ 98 w 493"/>
                    <a:gd name="T37" fmla="*/ 412 h 427"/>
                    <a:gd name="T38" fmla="*/ 79 w 493"/>
                    <a:gd name="T39" fmla="*/ 406 h 427"/>
                    <a:gd name="T40" fmla="*/ 64 w 493"/>
                    <a:gd name="T41" fmla="*/ 402 h 427"/>
                    <a:gd name="T42" fmla="*/ 48 w 493"/>
                    <a:gd name="T43" fmla="*/ 397 h 427"/>
                    <a:gd name="T44" fmla="*/ 36 w 493"/>
                    <a:gd name="T45" fmla="*/ 392 h 427"/>
                    <a:gd name="T46" fmla="*/ 23 w 493"/>
                    <a:gd name="T47" fmla="*/ 389 h 427"/>
                    <a:gd name="T48" fmla="*/ 15 w 493"/>
                    <a:gd name="T49" fmla="*/ 381 h 427"/>
                    <a:gd name="T50" fmla="*/ 5 w 493"/>
                    <a:gd name="T51" fmla="*/ 371 h 427"/>
                    <a:gd name="T52" fmla="*/ 1 w 493"/>
                    <a:gd name="T53" fmla="*/ 365 h 427"/>
                    <a:gd name="T54" fmla="*/ 0 w 493"/>
                    <a:gd name="T55" fmla="*/ 357 h 427"/>
                    <a:gd name="T56" fmla="*/ 0 w 493"/>
                    <a:gd name="T57" fmla="*/ 69 h 427"/>
                    <a:gd name="T58" fmla="*/ 0 w 493"/>
                    <a:gd name="T59" fmla="*/ 65 h 427"/>
                    <a:gd name="T60" fmla="*/ 3 w 493"/>
                    <a:gd name="T61" fmla="*/ 57 h 427"/>
                    <a:gd name="T62" fmla="*/ 8 w 493"/>
                    <a:gd name="T63" fmla="*/ 50 h 427"/>
                    <a:gd name="T64" fmla="*/ 15 w 493"/>
                    <a:gd name="T65" fmla="*/ 45 h 427"/>
                    <a:gd name="T66" fmla="*/ 23 w 493"/>
                    <a:gd name="T67" fmla="*/ 37 h 427"/>
                    <a:gd name="T68" fmla="*/ 36 w 493"/>
                    <a:gd name="T69" fmla="*/ 34 h 427"/>
                    <a:gd name="T70" fmla="*/ 48 w 493"/>
                    <a:gd name="T71" fmla="*/ 26 h 427"/>
                    <a:gd name="T72" fmla="*/ 64 w 493"/>
                    <a:gd name="T73" fmla="*/ 21 h 427"/>
                    <a:gd name="T74" fmla="*/ 79 w 493"/>
                    <a:gd name="T75" fmla="*/ 16 h 427"/>
                    <a:gd name="T76" fmla="*/ 98 w 493"/>
                    <a:gd name="T77" fmla="*/ 14 h 427"/>
                    <a:gd name="T78" fmla="*/ 118 w 493"/>
                    <a:gd name="T79" fmla="*/ 10 h 427"/>
                    <a:gd name="T80" fmla="*/ 140 w 493"/>
                    <a:gd name="T81" fmla="*/ 6 h 427"/>
                    <a:gd name="T82" fmla="*/ 162 w 493"/>
                    <a:gd name="T83" fmla="*/ 4 h 427"/>
                    <a:gd name="T84" fmla="*/ 196 w 493"/>
                    <a:gd name="T85" fmla="*/ 2 h 427"/>
                    <a:gd name="T86" fmla="*/ 283 w 493"/>
                    <a:gd name="T87" fmla="*/ 0 h 427"/>
                    <a:gd name="T88" fmla="*/ 318 w 493"/>
                    <a:gd name="T89" fmla="*/ 2 h 427"/>
                    <a:gd name="T90" fmla="*/ 341 w 493"/>
                    <a:gd name="T91" fmla="*/ 4 h 427"/>
                    <a:gd name="T92" fmla="*/ 363 w 493"/>
                    <a:gd name="T93" fmla="*/ 6 h 427"/>
                    <a:gd name="T94" fmla="*/ 383 w 493"/>
                    <a:gd name="T95" fmla="*/ 12 h 427"/>
                    <a:gd name="T96" fmla="*/ 401 w 493"/>
                    <a:gd name="T97" fmla="*/ 16 h 427"/>
                    <a:gd name="T98" fmla="*/ 420 w 493"/>
                    <a:gd name="T99" fmla="*/ 20 h 427"/>
                    <a:gd name="T100" fmla="*/ 436 w 493"/>
                    <a:gd name="T101" fmla="*/ 24 h 427"/>
                    <a:gd name="T102" fmla="*/ 450 w 493"/>
                    <a:gd name="T103" fmla="*/ 30 h 427"/>
                    <a:gd name="T104" fmla="*/ 464 w 493"/>
                    <a:gd name="T105" fmla="*/ 36 h 427"/>
                    <a:gd name="T106" fmla="*/ 472 w 493"/>
                    <a:gd name="T107" fmla="*/ 40 h 427"/>
                    <a:gd name="T108" fmla="*/ 481 w 493"/>
                    <a:gd name="T109" fmla="*/ 47 h 427"/>
                    <a:gd name="T110" fmla="*/ 487 w 493"/>
                    <a:gd name="T111" fmla="*/ 52 h 427"/>
                    <a:gd name="T112" fmla="*/ 491 w 493"/>
                    <a:gd name="T113" fmla="*/ 60 h 427"/>
                    <a:gd name="T114" fmla="*/ 492 w 493"/>
                    <a:gd name="T115" fmla="*/ 66 h 427"/>
                    <a:gd name="T116" fmla="*/ 492 w 493"/>
                    <a:gd name="T117" fmla="*/ 353 h 427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493" h="427">
                      <a:moveTo>
                        <a:pt x="492" y="357"/>
                      </a:moveTo>
                      <a:lnTo>
                        <a:pt x="492" y="360"/>
                      </a:lnTo>
                      <a:lnTo>
                        <a:pt x="491" y="365"/>
                      </a:lnTo>
                      <a:lnTo>
                        <a:pt x="489" y="366"/>
                      </a:lnTo>
                      <a:lnTo>
                        <a:pt x="487" y="371"/>
                      </a:lnTo>
                      <a:lnTo>
                        <a:pt x="481" y="379"/>
                      </a:lnTo>
                      <a:lnTo>
                        <a:pt x="477" y="381"/>
                      </a:lnTo>
                      <a:lnTo>
                        <a:pt x="472" y="384"/>
                      </a:lnTo>
                      <a:lnTo>
                        <a:pt x="469" y="389"/>
                      </a:lnTo>
                      <a:lnTo>
                        <a:pt x="464" y="390"/>
                      </a:lnTo>
                      <a:lnTo>
                        <a:pt x="456" y="392"/>
                      </a:lnTo>
                      <a:lnTo>
                        <a:pt x="450" y="396"/>
                      </a:lnTo>
                      <a:lnTo>
                        <a:pt x="444" y="397"/>
                      </a:lnTo>
                      <a:lnTo>
                        <a:pt x="436" y="400"/>
                      </a:lnTo>
                      <a:lnTo>
                        <a:pt x="428" y="402"/>
                      </a:lnTo>
                      <a:lnTo>
                        <a:pt x="420" y="406"/>
                      </a:lnTo>
                      <a:lnTo>
                        <a:pt x="410" y="406"/>
                      </a:lnTo>
                      <a:lnTo>
                        <a:pt x="401" y="410"/>
                      </a:lnTo>
                      <a:lnTo>
                        <a:pt x="392" y="412"/>
                      </a:lnTo>
                      <a:lnTo>
                        <a:pt x="383" y="414"/>
                      </a:lnTo>
                      <a:lnTo>
                        <a:pt x="372" y="416"/>
                      </a:lnTo>
                      <a:lnTo>
                        <a:pt x="363" y="416"/>
                      </a:lnTo>
                      <a:lnTo>
                        <a:pt x="352" y="420"/>
                      </a:lnTo>
                      <a:lnTo>
                        <a:pt x="341" y="422"/>
                      </a:lnTo>
                      <a:lnTo>
                        <a:pt x="330" y="422"/>
                      </a:lnTo>
                      <a:lnTo>
                        <a:pt x="318" y="424"/>
                      </a:lnTo>
                      <a:lnTo>
                        <a:pt x="294" y="424"/>
                      </a:lnTo>
                      <a:lnTo>
                        <a:pt x="283" y="426"/>
                      </a:lnTo>
                      <a:lnTo>
                        <a:pt x="209" y="426"/>
                      </a:lnTo>
                      <a:lnTo>
                        <a:pt x="196" y="424"/>
                      </a:lnTo>
                      <a:lnTo>
                        <a:pt x="173" y="424"/>
                      </a:lnTo>
                      <a:lnTo>
                        <a:pt x="162" y="422"/>
                      </a:lnTo>
                      <a:lnTo>
                        <a:pt x="151" y="422"/>
                      </a:lnTo>
                      <a:lnTo>
                        <a:pt x="140" y="420"/>
                      </a:lnTo>
                      <a:lnTo>
                        <a:pt x="129" y="416"/>
                      </a:lnTo>
                      <a:lnTo>
                        <a:pt x="118" y="416"/>
                      </a:lnTo>
                      <a:lnTo>
                        <a:pt x="109" y="414"/>
                      </a:lnTo>
                      <a:lnTo>
                        <a:pt x="98" y="412"/>
                      </a:lnTo>
                      <a:lnTo>
                        <a:pt x="89" y="410"/>
                      </a:lnTo>
                      <a:lnTo>
                        <a:pt x="79" y="406"/>
                      </a:lnTo>
                      <a:lnTo>
                        <a:pt x="72" y="406"/>
                      </a:lnTo>
                      <a:lnTo>
                        <a:pt x="64" y="402"/>
                      </a:lnTo>
                      <a:lnTo>
                        <a:pt x="56" y="400"/>
                      </a:lnTo>
                      <a:lnTo>
                        <a:pt x="48" y="397"/>
                      </a:lnTo>
                      <a:lnTo>
                        <a:pt x="42" y="396"/>
                      </a:lnTo>
                      <a:lnTo>
                        <a:pt x="36" y="392"/>
                      </a:lnTo>
                      <a:lnTo>
                        <a:pt x="28" y="390"/>
                      </a:lnTo>
                      <a:lnTo>
                        <a:pt x="23" y="389"/>
                      </a:lnTo>
                      <a:lnTo>
                        <a:pt x="20" y="384"/>
                      </a:lnTo>
                      <a:lnTo>
                        <a:pt x="15" y="381"/>
                      </a:lnTo>
                      <a:lnTo>
                        <a:pt x="11" y="379"/>
                      </a:lnTo>
                      <a:lnTo>
                        <a:pt x="5" y="371"/>
                      </a:lnTo>
                      <a:lnTo>
                        <a:pt x="3" y="366"/>
                      </a:lnTo>
                      <a:lnTo>
                        <a:pt x="1" y="365"/>
                      </a:lnTo>
                      <a:lnTo>
                        <a:pt x="0" y="360"/>
                      </a:lnTo>
                      <a:lnTo>
                        <a:pt x="0" y="357"/>
                      </a:lnTo>
                      <a:lnTo>
                        <a:pt x="0" y="355"/>
                      </a:lnTo>
                      <a:lnTo>
                        <a:pt x="0" y="69"/>
                      </a:lnTo>
                      <a:lnTo>
                        <a:pt x="0" y="66"/>
                      </a:lnTo>
                      <a:lnTo>
                        <a:pt x="0" y="65"/>
                      </a:lnTo>
                      <a:lnTo>
                        <a:pt x="1" y="60"/>
                      </a:lnTo>
                      <a:lnTo>
                        <a:pt x="3" y="57"/>
                      </a:lnTo>
                      <a:lnTo>
                        <a:pt x="5" y="52"/>
                      </a:lnTo>
                      <a:lnTo>
                        <a:pt x="8" y="50"/>
                      </a:lnTo>
                      <a:lnTo>
                        <a:pt x="11" y="47"/>
                      </a:lnTo>
                      <a:lnTo>
                        <a:pt x="15" y="45"/>
                      </a:lnTo>
                      <a:lnTo>
                        <a:pt x="20" y="40"/>
                      </a:lnTo>
                      <a:lnTo>
                        <a:pt x="23" y="37"/>
                      </a:lnTo>
                      <a:lnTo>
                        <a:pt x="28" y="36"/>
                      </a:lnTo>
                      <a:lnTo>
                        <a:pt x="36" y="34"/>
                      </a:lnTo>
                      <a:lnTo>
                        <a:pt x="42" y="30"/>
                      </a:lnTo>
                      <a:lnTo>
                        <a:pt x="48" y="26"/>
                      </a:lnTo>
                      <a:lnTo>
                        <a:pt x="56" y="24"/>
                      </a:lnTo>
                      <a:lnTo>
                        <a:pt x="64" y="21"/>
                      </a:lnTo>
                      <a:lnTo>
                        <a:pt x="72" y="20"/>
                      </a:lnTo>
                      <a:lnTo>
                        <a:pt x="79" y="16"/>
                      </a:lnTo>
                      <a:lnTo>
                        <a:pt x="89" y="16"/>
                      </a:lnTo>
                      <a:lnTo>
                        <a:pt x="98" y="14"/>
                      </a:lnTo>
                      <a:lnTo>
                        <a:pt x="109" y="12"/>
                      </a:lnTo>
                      <a:lnTo>
                        <a:pt x="118" y="10"/>
                      </a:lnTo>
                      <a:lnTo>
                        <a:pt x="129" y="6"/>
                      </a:lnTo>
                      <a:lnTo>
                        <a:pt x="140" y="6"/>
                      </a:lnTo>
                      <a:lnTo>
                        <a:pt x="151" y="4"/>
                      </a:lnTo>
                      <a:lnTo>
                        <a:pt x="162" y="4"/>
                      </a:lnTo>
                      <a:lnTo>
                        <a:pt x="173" y="2"/>
                      </a:lnTo>
                      <a:lnTo>
                        <a:pt x="196" y="2"/>
                      </a:lnTo>
                      <a:lnTo>
                        <a:pt x="209" y="0"/>
                      </a:lnTo>
                      <a:lnTo>
                        <a:pt x="283" y="0"/>
                      </a:lnTo>
                      <a:lnTo>
                        <a:pt x="294" y="2"/>
                      </a:lnTo>
                      <a:lnTo>
                        <a:pt x="318" y="2"/>
                      </a:lnTo>
                      <a:lnTo>
                        <a:pt x="330" y="4"/>
                      </a:lnTo>
                      <a:lnTo>
                        <a:pt x="341" y="4"/>
                      </a:lnTo>
                      <a:lnTo>
                        <a:pt x="352" y="6"/>
                      </a:lnTo>
                      <a:lnTo>
                        <a:pt x="363" y="6"/>
                      </a:lnTo>
                      <a:lnTo>
                        <a:pt x="372" y="10"/>
                      </a:lnTo>
                      <a:lnTo>
                        <a:pt x="383" y="12"/>
                      </a:lnTo>
                      <a:lnTo>
                        <a:pt x="392" y="14"/>
                      </a:lnTo>
                      <a:lnTo>
                        <a:pt x="401" y="16"/>
                      </a:lnTo>
                      <a:lnTo>
                        <a:pt x="410" y="16"/>
                      </a:lnTo>
                      <a:lnTo>
                        <a:pt x="420" y="20"/>
                      </a:lnTo>
                      <a:lnTo>
                        <a:pt x="428" y="21"/>
                      </a:lnTo>
                      <a:lnTo>
                        <a:pt x="436" y="24"/>
                      </a:lnTo>
                      <a:lnTo>
                        <a:pt x="444" y="26"/>
                      </a:lnTo>
                      <a:lnTo>
                        <a:pt x="450" y="30"/>
                      </a:lnTo>
                      <a:lnTo>
                        <a:pt x="456" y="34"/>
                      </a:lnTo>
                      <a:lnTo>
                        <a:pt x="464" y="36"/>
                      </a:lnTo>
                      <a:lnTo>
                        <a:pt x="469" y="37"/>
                      </a:lnTo>
                      <a:lnTo>
                        <a:pt x="472" y="40"/>
                      </a:lnTo>
                      <a:lnTo>
                        <a:pt x="477" y="45"/>
                      </a:lnTo>
                      <a:lnTo>
                        <a:pt x="481" y="47"/>
                      </a:lnTo>
                      <a:lnTo>
                        <a:pt x="484" y="50"/>
                      </a:lnTo>
                      <a:lnTo>
                        <a:pt x="487" y="52"/>
                      </a:lnTo>
                      <a:lnTo>
                        <a:pt x="489" y="57"/>
                      </a:lnTo>
                      <a:lnTo>
                        <a:pt x="491" y="60"/>
                      </a:lnTo>
                      <a:lnTo>
                        <a:pt x="492" y="65"/>
                      </a:lnTo>
                      <a:lnTo>
                        <a:pt x="492" y="66"/>
                      </a:lnTo>
                      <a:lnTo>
                        <a:pt x="492" y="69"/>
                      </a:lnTo>
                      <a:lnTo>
                        <a:pt x="492" y="353"/>
                      </a:lnTo>
                      <a:lnTo>
                        <a:pt x="492" y="357"/>
                      </a:lnTo>
                    </a:path>
                  </a:pathLst>
                </a:custGeom>
                <a:gradFill rotWithShape="0">
                  <a:gsLst>
                    <a:gs pos="0">
                      <a:srgbClr val="B9B9B9"/>
                    </a:gs>
                    <a:gs pos="100000">
                      <a:srgbClr val="CECECE"/>
                    </a:gs>
                  </a:gsLst>
                  <a:lin ang="5400000" scaled="1"/>
                </a:gradFill>
                <a:ln w="1270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46" name="Freeform 59"/>
                <p:cNvSpPr>
                  <a:spLocks/>
                </p:cNvSpPr>
                <p:nvPr/>
              </p:nvSpPr>
              <p:spPr bwMode="auto">
                <a:xfrm>
                  <a:off x="1955" y="1229"/>
                  <a:ext cx="493" cy="70"/>
                </a:xfrm>
                <a:custGeom>
                  <a:avLst/>
                  <a:gdLst>
                    <a:gd name="T0" fmla="*/ 0 w 493"/>
                    <a:gd name="T1" fmla="*/ 0 h 70"/>
                    <a:gd name="T2" fmla="*/ 0 w 493"/>
                    <a:gd name="T3" fmla="*/ 3 h 70"/>
                    <a:gd name="T4" fmla="*/ 1 w 493"/>
                    <a:gd name="T5" fmla="*/ 6 h 70"/>
                    <a:gd name="T6" fmla="*/ 3 w 493"/>
                    <a:gd name="T7" fmla="*/ 10 h 70"/>
                    <a:gd name="T8" fmla="*/ 5 w 493"/>
                    <a:gd name="T9" fmla="*/ 14 h 70"/>
                    <a:gd name="T10" fmla="*/ 8 w 493"/>
                    <a:gd name="T11" fmla="*/ 16 h 70"/>
                    <a:gd name="T12" fmla="*/ 11 w 493"/>
                    <a:gd name="T13" fmla="*/ 19 h 70"/>
                    <a:gd name="T14" fmla="*/ 15 w 493"/>
                    <a:gd name="T15" fmla="*/ 24 h 70"/>
                    <a:gd name="T16" fmla="*/ 20 w 493"/>
                    <a:gd name="T17" fmla="*/ 26 h 70"/>
                    <a:gd name="T18" fmla="*/ 23 w 493"/>
                    <a:gd name="T19" fmla="*/ 29 h 70"/>
                    <a:gd name="T20" fmla="*/ 28 w 493"/>
                    <a:gd name="T21" fmla="*/ 30 h 70"/>
                    <a:gd name="T22" fmla="*/ 36 w 493"/>
                    <a:gd name="T23" fmla="*/ 35 h 70"/>
                    <a:gd name="T24" fmla="*/ 42 w 493"/>
                    <a:gd name="T25" fmla="*/ 39 h 70"/>
                    <a:gd name="T26" fmla="*/ 48 w 493"/>
                    <a:gd name="T27" fmla="*/ 40 h 70"/>
                    <a:gd name="T28" fmla="*/ 56 w 493"/>
                    <a:gd name="T29" fmla="*/ 42 h 70"/>
                    <a:gd name="T30" fmla="*/ 64 w 493"/>
                    <a:gd name="T31" fmla="*/ 45 h 70"/>
                    <a:gd name="T32" fmla="*/ 72 w 493"/>
                    <a:gd name="T33" fmla="*/ 47 h 70"/>
                    <a:gd name="T34" fmla="*/ 79 w 493"/>
                    <a:gd name="T35" fmla="*/ 50 h 70"/>
                    <a:gd name="T36" fmla="*/ 89 w 493"/>
                    <a:gd name="T37" fmla="*/ 51 h 70"/>
                    <a:gd name="T38" fmla="*/ 98 w 493"/>
                    <a:gd name="T39" fmla="*/ 55 h 70"/>
                    <a:gd name="T40" fmla="*/ 109 w 493"/>
                    <a:gd name="T41" fmla="*/ 56 h 70"/>
                    <a:gd name="T42" fmla="*/ 118 w 493"/>
                    <a:gd name="T43" fmla="*/ 59 h 70"/>
                    <a:gd name="T44" fmla="*/ 129 w 493"/>
                    <a:gd name="T45" fmla="*/ 59 h 70"/>
                    <a:gd name="T46" fmla="*/ 140 w 493"/>
                    <a:gd name="T47" fmla="*/ 61 h 70"/>
                    <a:gd name="T48" fmla="*/ 151 w 493"/>
                    <a:gd name="T49" fmla="*/ 65 h 70"/>
                    <a:gd name="T50" fmla="*/ 162 w 493"/>
                    <a:gd name="T51" fmla="*/ 65 h 70"/>
                    <a:gd name="T52" fmla="*/ 173 w 493"/>
                    <a:gd name="T53" fmla="*/ 66 h 70"/>
                    <a:gd name="T54" fmla="*/ 196 w 493"/>
                    <a:gd name="T55" fmla="*/ 66 h 70"/>
                    <a:gd name="T56" fmla="*/ 209 w 493"/>
                    <a:gd name="T57" fmla="*/ 69 h 70"/>
                    <a:gd name="T58" fmla="*/ 283 w 493"/>
                    <a:gd name="T59" fmla="*/ 69 h 70"/>
                    <a:gd name="T60" fmla="*/ 294 w 493"/>
                    <a:gd name="T61" fmla="*/ 66 h 70"/>
                    <a:gd name="T62" fmla="*/ 318 w 493"/>
                    <a:gd name="T63" fmla="*/ 66 h 70"/>
                    <a:gd name="T64" fmla="*/ 330 w 493"/>
                    <a:gd name="T65" fmla="*/ 65 h 70"/>
                    <a:gd name="T66" fmla="*/ 341 w 493"/>
                    <a:gd name="T67" fmla="*/ 65 h 70"/>
                    <a:gd name="T68" fmla="*/ 352 w 493"/>
                    <a:gd name="T69" fmla="*/ 61 h 70"/>
                    <a:gd name="T70" fmla="*/ 363 w 493"/>
                    <a:gd name="T71" fmla="*/ 59 h 70"/>
                    <a:gd name="T72" fmla="*/ 372 w 493"/>
                    <a:gd name="T73" fmla="*/ 59 h 70"/>
                    <a:gd name="T74" fmla="*/ 383 w 493"/>
                    <a:gd name="T75" fmla="*/ 56 h 70"/>
                    <a:gd name="T76" fmla="*/ 392 w 493"/>
                    <a:gd name="T77" fmla="*/ 55 h 70"/>
                    <a:gd name="T78" fmla="*/ 401 w 493"/>
                    <a:gd name="T79" fmla="*/ 51 h 70"/>
                    <a:gd name="T80" fmla="*/ 410 w 493"/>
                    <a:gd name="T81" fmla="*/ 50 h 70"/>
                    <a:gd name="T82" fmla="*/ 420 w 493"/>
                    <a:gd name="T83" fmla="*/ 47 h 70"/>
                    <a:gd name="T84" fmla="*/ 428 w 493"/>
                    <a:gd name="T85" fmla="*/ 45 h 70"/>
                    <a:gd name="T86" fmla="*/ 436 w 493"/>
                    <a:gd name="T87" fmla="*/ 42 h 70"/>
                    <a:gd name="T88" fmla="*/ 444 w 493"/>
                    <a:gd name="T89" fmla="*/ 40 h 70"/>
                    <a:gd name="T90" fmla="*/ 450 w 493"/>
                    <a:gd name="T91" fmla="*/ 39 h 70"/>
                    <a:gd name="T92" fmla="*/ 456 w 493"/>
                    <a:gd name="T93" fmla="*/ 35 h 70"/>
                    <a:gd name="T94" fmla="*/ 464 w 493"/>
                    <a:gd name="T95" fmla="*/ 30 h 70"/>
                    <a:gd name="T96" fmla="*/ 469 w 493"/>
                    <a:gd name="T97" fmla="*/ 29 h 70"/>
                    <a:gd name="T98" fmla="*/ 472 w 493"/>
                    <a:gd name="T99" fmla="*/ 26 h 70"/>
                    <a:gd name="T100" fmla="*/ 477 w 493"/>
                    <a:gd name="T101" fmla="*/ 24 h 70"/>
                    <a:gd name="T102" fmla="*/ 481 w 493"/>
                    <a:gd name="T103" fmla="*/ 19 h 70"/>
                    <a:gd name="T104" fmla="*/ 484 w 493"/>
                    <a:gd name="T105" fmla="*/ 16 h 70"/>
                    <a:gd name="T106" fmla="*/ 487 w 493"/>
                    <a:gd name="T107" fmla="*/ 14 h 70"/>
                    <a:gd name="T108" fmla="*/ 489 w 493"/>
                    <a:gd name="T109" fmla="*/ 10 h 70"/>
                    <a:gd name="T110" fmla="*/ 491 w 493"/>
                    <a:gd name="T111" fmla="*/ 6 h 70"/>
                    <a:gd name="T112" fmla="*/ 492 w 493"/>
                    <a:gd name="T113" fmla="*/ 3 h 70"/>
                    <a:gd name="T114" fmla="*/ 492 w 493"/>
                    <a:gd name="T115" fmla="*/ 0 h 70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0" t="0" r="r" b="b"/>
                  <a:pathLst>
                    <a:path w="493" h="70">
                      <a:moveTo>
                        <a:pt x="0" y="0"/>
                      </a:moveTo>
                      <a:lnTo>
                        <a:pt x="0" y="3"/>
                      </a:lnTo>
                      <a:lnTo>
                        <a:pt x="1" y="6"/>
                      </a:lnTo>
                      <a:lnTo>
                        <a:pt x="3" y="10"/>
                      </a:lnTo>
                      <a:lnTo>
                        <a:pt x="5" y="14"/>
                      </a:lnTo>
                      <a:lnTo>
                        <a:pt x="8" y="16"/>
                      </a:lnTo>
                      <a:lnTo>
                        <a:pt x="11" y="19"/>
                      </a:lnTo>
                      <a:lnTo>
                        <a:pt x="15" y="24"/>
                      </a:lnTo>
                      <a:lnTo>
                        <a:pt x="20" y="26"/>
                      </a:lnTo>
                      <a:lnTo>
                        <a:pt x="23" y="29"/>
                      </a:lnTo>
                      <a:lnTo>
                        <a:pt x="28" y="30"/>
                      </a:lnTo>
                      <a:lnTo>
                        <a:pt x="36" y="35"/>
                      </a:lnTo>
                      <a:lnTo>
                        <a:pt x="42" y="39"/>
                      </a:lnTo>
                      <a:lnTo>
                        <a:pt x="48" y="40"/>
                      </a:lnTo>
                      <a:lnTo>
                        <a:pt x="56" y="42"/>
                      </a:lnTo>
                      <a:lnTo>
                        <a:pt x="64" y="45"/>
                      </a:lnTo>
                      <a:lnTo>
                        <a:pt x="72" y="47"/>
                      </a:lnTo>
                      <a:lnTo>
                        <a:pt x="79" y="50"/>
                      </a:lnTo>
                      <a:lnTo>
                        <a:pt x="89" y="51"/>
                      </a:lnTo>
                      <a:lnTo>
                        <a:pt x="98" y="55"/>
                      </a:lnTo>
                      <a:lnTo>
                        <a:pt x="109" y="56"/>
                      </a:lnTo>
                      <a:lnTo>
                        <a:pt x="118" y="59"/>
                      </a:lnTo>
                      <a:lnTo>
                        <a:pt x="129" y="59"/>
                      </a:lnTo>
                      <a:lnTo>
                        <a:pt x="140" y="61"/>
                      </a:lnTo>
                      <a:lnTo>
                        <a:pt x="151" y="65"/>
                      </a:lnTo>
                      <a:lnTo>
                        <a:pt x="162" y="65"/>
                      </a:lnTo>
                      <a:lnTo>
                        <a:pt x="173" y="66"/>
                      </a:lnTo>
                      <a:lnTo>
                        <a:pt x="196" y="66"/>
                      </a:lnTo>
                      <a:lnTo>
                        <a:pt x="209" y="69"/>
                      </a:lnTo>
                      <a:lnTo>
                        <a:pt x="283" y="69"/>
                      </a:lnTo>
                      <a:lnTo>
                        <a:pt x="294" y="66"/>
                      </a:lnTo>
                      <a:lnTo>
                        <a:pt x="318" y="66"/>
                      </a:lnTo>
                      <a:lnTo>
                        <a:pt x="330" y="65"/>
                      </a:lnTo>
                      <a:lnTo>
                        <a:pt x="341" y="65"/>
                      </a:lnTo>
                      <a:lnTo>
                        <a:pt x="352" y="61"/>
                      </a:lnTo>
                      <a:lnTo>
                        <a:pt x="363" y="59"/>
                      </a:lnTo>
                      <a:lnTo>
                        <a:pt x="372" y="59"/>
                      </a:lnTo>
                      <a:lnTo>
                        <a:pt x="383" y="56"/>
                      </a:lnTo>
                      <a:lnTo>
                        <a:pt x="392" y="55"/>
                      </a:lnTo>
                      <a:lnTo>
                        <a:pt x="401" y="51"/>
                      </a:lnTo>
                      <a:lnTo>
                        <a:pt x="410" y="50"/>
                      </a:lnTo>
                      <a:lnTo>
                        <a:pt x="420" y="47"/>
                      </a:lnTo>
                      <a:lnTo>
                        <a:pt x="428" y="45"/>
                      </a:lnTo>
                      <a:lnTo>
                        <a:pt x="436" y="42"/>
                      </a:lnTo>
                      <a:lnTo>
                        <a:pt x="444" y="40"/>
                      </a:lnTo>
                      <a:lnTo>
                        <a:pt x="450" y="39"/>
                      </a:lnTo>
                      <a:lnTo>
                        <a:pt x="456" y="35"/>
                      </a:lnTo>
                      <a:lnTo>
                        <a:pt x="464" y="30"/>
                      </a:lnTo>
                      <a:lnTo>
                        <a:pt x="469" y="29"/>
                      </a:lnTo>
                      <a:lnTo>
                        <a:pt x="472" y="26"/>
                      </a:lnTo>
                      <a:lnTo>
                        <a:pt x="477" y="24"/>
                      </a:lnTo>
                      <a:lnTo>
                        <a:pt x="481" y="19"/>
                      </a:lnTo>
                      <a:lnTo>
                        <a:pt x="484" y="16"/>
                      </a:lnTo>
                      <a:lnTo>
                        <a:pt x="487" y="14"/>
                      </a:lnTo>
                      <a:lnTo>
                        <a:pt x="489" y="10"/>
                      </a:lnTo>
                      <a:lnTo>
                        <a:pt x="491" y="6"/>
                      </a:lnTo>
                      <a:lnTo>
                        <a:pt x="492" y="3"/>
                      </a:lnTo>
                      <a:lnTo>
                        <a:pt x="492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B9B9B9"/>
                    </a:gs>
                    <a:gs pos="100000">
                      <a:srgbClr val="CECECE"/>
                    </a:gs>
                  </a:gsLst>
                  <a:lin ang="5400000" scaled="1"/>
                </a:gradFill>
                <a:ln w="1270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156" name="Rectangle 60"/>
              <p:cNvSpPr>
                <a:spLocks noChangeArrowheads="1"/>
              </p:cNvSpPr>
              <p:nvPr/>
            </p:nvSpPr>
            <p:spPr bwMode="auto">
              <a:xfrm>
                <a:off x="1908" y="1262"/>
                <a:ext cx="5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defTabSz="762000" eaLnBrk="0" hangingPunct="0">
                  <a:lnSpc>
                    <a:spcPct val="90000"/>
                  </a:lnSpc>
                  <a:defRPr/>
                </a:pPr>
                <a:r>
                  <a:rPr lang="es-ES_tradnl" sz="1400">
                    <a:solidFill>
                      <a:srgbClr val="081D58"/>
                    </a:solidFill>
                    <a:latin typeface="Century Gothic" charset="0"/>
                    <a:cs typeface="+mn-cs"/>
                  </a:rPr>
                  <a:t>Aduana DGI</a:t>
                </a:r>
              </a:p>
            </p:txBody>
          </p:sp>
        </p:grpSp>
        <p:sp>
          <p:nvSpPr>
            <p:cNvPr id="46154" name="Rectangle 61"/>
            <p:cNvSpPr>
              <a:spLocks noChangeArrowheads="1"/>
            </p:cNvSpPr>
            <p:nvPr/>
          </p:nvSpPr>
          <p:spPr bwMode="auto">
            <a:xfrm>
              <a:off x="1946" y="1344"/>
              <a:ext cx="48" cy="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s-AR" sz="1800">
                <a:solidFill>
                  <a:srgbClr val="000000"/>
                </a:solidFill>
                <a:latin typeface="Arial" charset="0"/>
                <a:cs typeface="+mn-cs"/>
              </a:endParaRPr>
            </a:p>
          </p:txBody>
        </p:sp>
      </p:grpSp>
      <p:cxnSp>
        <p:nvCxnSpPr>
          <p:cNvPr id="1091646" name="AutoShape 62"/>
          <p:cNvCxnSpPr>
            <a:cxnSpLocks noChangeShapeType="1"/>
            <a:stCxn id="46165" idx="3"/>
            <a:endCxn id="46149" idx="1"/>
          </p:cNvCxnSpPr>
          <p:nvPr/>
        </p:nvCxnSpPr>
        <p:spPr bwMode="auto">
          <a:xfrm>
            <a:off x="2732088" y="1558925"/>
            <a:ext cx="1046162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91647" name="AutoShape 63"/>
          <p:cNvCxnSpPr>
            <a:cxnSpLocks noChangeShapeType="1"/>
            <a:stCxn id="46150" idx="3"/>
            <a:endCxn id="32829" idx="43"/>
          </p:cNvCxnSpPr>
          <p:nvPr/>
        </p:nvCxnSpPr>
        <p:spPr bwMode="auto">
          <a:xfrm>
            <a:off x="4902200" y="1562100"/>
            <a:ext cx="661988" cy="20256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091648" name="Group 64"/>
          <p:cNvGrpSpPr>
            <a:grpSpLocks/>
          </p:cNvGrpSpPr>
          <p:nvPr/>
        </p:nvGrpSpPr>
        <p:grpSpPr bwMode="auto">
          <a:xfrm>
            <a:off x="3657600" y="1235075"/>
            <a:ext cx="1370013" cy="669925"/>
            <a:chOff x="2304" y="778"/>
            <a:chExt cx="863" cy="422"/>
          </a:xfrm>
        </p:grpSpPr>
        <p:grpSp>
          <p:nvGrpSpPr>
            <p:cNvPr id="32835" name="Group 65"/>
            <p:cNvGrpSpPr>
              <a:grpSpLocks/>
            </p:cNvGrpSpPr>
            <p:nvPr/>
          </p:nvGrpSpPr>
          <p:grpSpPr bwMode="auto">
            <a:xfrm>
              <a:off x="2381" y="778"/>
              <a:ext cx="709" cy="422"/>
              <a:chOff x="2381" y="778"/>
              <a:chExt cx="709" cy="420"/>
            </a:xfrm>
          </p:grpSpPr>
          <p:sp>
            <p:nvSpPr>
              <p:cNvPr id="32839" name="Freeform 66"/>
              <p:cNvSpPr>
                <a:spLocks/>
              </p:cNvSpPr>
              <p:nvPr/>
            </p:nvSpPr>
            <p:spPr bwMode="auto">
              <a:xfrm>
                <a:off x="2381" y="778"/>
                <a:ext cx="709" cy="420"/>
              </a:xfrm>
              <a:custGeom>
                <a:avLst/>
                <a:gdLst>
                  <a:gd name="T0" fmla="*/ 708 w 709"/>
                  <a:gd name="T1" fmla="*/ 354 h 420"/>
                  <a:gd name="T2" fmla="*/ 703 w 709"/>
                  <a:gd name="T3" fmla="*/ 360 h 420"/>
                  <a:gd name="T4" fmla="*/ 692 w 709"/>
                  <a:gd name="T5" fmla="*/ 373 h 420"/>
                  <a:gd name="T6" fmla="*/ 679 w 709"/>
                  <a:gd name="T7" fmla="*/ 378 h 420"/>
                  <a:gd name="T8" fmla="*/ 667 w 709"/>
                  <a:gd name="T9" fmla="*/ 384 h 420"/>
                  <a:gd name="T10" fmla="*/ 647 w 709"/>
                  <a:gd name="T11" fmla="*/ 389 h 420"/>
                  <a:gd name="T12" fmla="*/ 627 w 709"/>
                  <a:gd name="T13" fmla="*/ 393 h 420"/>
                  <a:gd name="T14" fmla="*/ 605 w 709"/>
                  <a:gd name="T15" fmla="*/ 400 h 420"/>
                  <a:gd name="T16" fmla="*/ 578 w 709"/>
                  <a:gd name="T17" fmla="*/ 403 h 420"/>
                  <a:gd name="T18" fmla="*/ 551 w 709"/>
                  <a:gd name="T19" fmla="*/ 408 h 420"/>
                  <a:gd name="T20" fmla="*/ 522 w 709"/>
                  <a:gd name="T21" fmla="*/ 409 h 420"/>
                  <a:gd name="T22" fmla="*/ 491 w 709"/>
                  <a:gd name="T23" fmla="*/ 415 h 420"/>
                  <a:gd name="T24" fmla="*/ 457 w 709"/>
                  <a:gd name="T25" fmla="*/ 417 h 420"/>
                  <a:gd name="T26" fmla="*/ 408 w 709"/>
                  <a:gd name="T27" fmla="*/ 419 h 420"/>
                  <a:gd name="T28" fmla="*/ 282 w 709"/>
                  <a:gd name="T29" fmla="*/ 417 h 420"/>
                  <a:gd name="T30" fmla="*/ 233 w 709"/>
                  <a:gd name="T31" fmla="*/ 415 h 420"/>
                  <a:gd name="T32" fmla="*/ 202 w 709"/>
                  <a:gd name="T33" fmla="*/ 413 h 420"/>
                  <a:gd name="T34" fmla="*/ 170 w 709"/>
                  <a:gd name="T35" fmla="*/ 409 h 420"/>
                  <a:gd name="T36" fmla="*/ 141 w 709"/>
                  <a:gd name="T37" fmla="*/ 405 h 420"/>
                  <a:gd name="T38" fmla="*/ 114 w 709"/>
                  <a:gd name="T39" fmla="*/ 400 h 420"/>
                  <a:gd name="T40" fmla="*/ 91 w 709"/>
                  <a:gd name="T41" fmla="*/ 395 h 420"/>
                  <a:gd name="T42" fmla="*/ 70 w 709"/>
                  <a:gd name="T43" fmla="*/ 391 h 420"/>
                  <a:gd name="T44" fmla="*/ 52 w 709"/>
                  <a:gd name="T45" fmla="*/ 385 h 420"/>
                  <a:gd name="T46" fmla="*/ 34 w 709"/>
                  <a:gd name="T47" fmla="*/ 383 h 420"/>
                  <a:gd name="T48" fmla="*/ 21 w 709"/>
                  <a:gd name="T49" fmla="*/ 375 h 420"/>
                  <a:gd name="T50" fmla="*/ 7 w 709"/>
                  <a:gd name="T51" fmla="*/ 365 h 420"/>
                  <a:gd name="T52" fmla="*/ 2 w 709"/>
                  <a:gd name="T53" fmla="*/ 359 h 420"/>
                  <a:gd name="T54" fmla="*/ 0 w 709"/>
                  <a:gd name="T55" fmla="*/ 351 h 420"/>
                  <a:gd name="T56" fmla="*/ 0 w 709"/>
                  <a:gd name="T57" fmla="*/ 68 h 420"/>
                  <a:gd name="T58" fmla="*/ 0 w 709"/>
                  <a:gd name="T59" fmla="*/ 64 h 420"/>
                  <a:gd name="T60" fmla="*/ 5 w 709"/>
                  <a:gd name="T61" fmla="*/ 56 h 420"/>
                  <a:gd name="T62" fmla="*/ 11 w 709"/>
                  <a:gd name="T63" fmla="*/ 49 h 420"/>
                  <a:gd name="T64" fmla="*/ 21 w 709"/>
                  <a:gd name="T65" fmla="*/ 44 h 420"/>
                  <a:gd name="T66" fmla="*/ 34 w 709"/>
                  <a:gd name="T67" fmla="*/ 36 h 420"/>
                  <a:gd name="T68" fmla="*/ 52 w 709"/>
                  <a:gd name="T69" fmla="*/ 34 h 420"/>
                  <a:gd name="T70" fmla="*/ 70 w 709"/>
                  <a:gd name="T71" fmla="*/ 26 h 420"/>
                  <a:gd name="T72" fmla="*/ 91 w 709"/>
                  <a:gd name="T73" fmla="*/ 20 h 420"/>
                  <a:gd name="T74" fmla="*/ 114 w 709"/>
                  <a:gd name="T75" fmla="*/ 16 h 420"/>
                  <a:gd name="T76" fmla="*/ 141 w 709"/>
                  <a:gd name="T77" fmla="*/ 14 h 420"/>
                  <a:gd name="T78" fmla="*/ 170 w 709"/>
                  <a:gd name="T79" fmla="*/ 10 h 420"/>
                  <a:gd name="T80" fmla="*/ 202 w 709"/>
                  <a:gd name="T81" fmla="*/ 6 h 420"/>
                  <a:gd name="T82" fmla="*/ 233 w 709"/>
                  <a:gd name="T83" fmla="*/ 4 h 420"/>
                  <a:gd name="T84" fmla="*/ 282 w 709"/>
                  <a:gd name="T85" fmla="*/ 2 h 420"/>
                  <a:gd name="T86" fmla="*/ 408 w 709"/>
                  <a:gd name="T87" fmla="*/ 0 h 420"/>
                  <a:gd name="T88" fmla="*/ 457 w 709"/>
                  <a:gd name="T89" fmla="*/ 2 h 420"/>
                  <a:gd name="T90" fmla="*/ 491 w 709"/>
                  <a:gd name="T91" fmla="*/ 4 h 420"/>
                  <a:gd name="T92" fmla="*/ 522 w 709"/>
                  <a:gd name="T93" fmla="*/ 6 h 420"/>
                  <a:gd name="T94" fmla="*/ 551 w 709"/>
                  <a:gd name="T95" fmla="*/ 11 h 420"/>
                  <a:gd name="T96" fmla="*/ 578 w 709"/>
                  <a:gd name="T97" fmla="*/ 16 h 420"/>
                  <a:gd name="T98" fmla="*/ 605 w 709"/>
                  <a:gd name="T99" fmla="*/ 19 h 420"/>
                  <a:gd name="T100" fmla="*/ 627 w 709"/>
                  <a:gd name="T101" fmla="*/ 24 h 420"/>
                  <a:gd name="T102" fmla="*/ 647 w 709"/>
                  <a:gd name="T103" fmla="*/ 30 h 420"/>
                  <a:gd name="T104" fmla="*/ 667 w 709"/>
                  <a:gd name="T105" fmla="*/ 35 h 420"/>
                  <a:gd name="T106" fmla="*/ 679 w 709"/>
                  <a:gd name="T107" fmla="*/ 40 h 420"/>
                  <a:gd name="T108" fmla="*/ 692 w 709"/>
                  <a:gd name="T109" fmla="*/ 46 h 420"/>
                  <a:gd name="T110" fmla="*/ 701 w 709"/>
                  <a:gd name="T111" fmla="*/ 51 h 420"/>
                  <a:gd name="T112" fmla="*/ 706 w 709"/>
                  <a:gd name="T113" fmla="*/ 59 h 420"/>
                  <a:gd name="T114" fmla="*/ 708 w 709"/>
                  <a:gd name="T115" fmla="*/ 65 h 420"/>
                  <a:gd name="T116" fmla="*/ 708 w 709"/>
                  <a:gd name="T117" fmla="*/ 348 h 420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709" h="420">
                    <a:moveTo>
                      <a:pt x="708" y="351"/>
                    </a:moveTo>
                    <a:lnTo>
                      <a:pt x="708" y="354"/>
                    </a:lnTo>
                    <a:lnTo>
                      <a:pt x="706" y="359"/>
                    </a:lnTo>
                    <a:lnTo>
                      <a:pt x="703" y="360"/>
                    </a:lnTo>
                    <a:lnTo>
                      <a:pt x="701" y="365"/>
                    </a:lnTo>
                    <a:lnTo>
                      <a:pt x="692" y="373"/>
                    </a:lnTo>
                    <a:lnTo>
                      <a:pt x="687" y="375"/>
                    </a:lnTo>
                    <a:lnTo>
                      <a:pt x="679" y="378"/>
                    </a:lnTo>
                    <a:lnTo>
                      <a:pt x="674" y="383"/>
                    </a:lnTo>
                    <a:lnTo>
                      <a:pt x="667" y="384"/>
                    </a:lnTo>
                    <a:lnTo>
                      <a:pt x="656" y="385"/>
                    </a:lnTo>
                    <a:lnTo>
                      <a:pt x="647" y="389"/>
                    </a:lnTo>
                    <a:lnTo>
                      <a:pt x="638" y="391"/>
                    </a:lnTo>
                    <a:lnTo>
                      <a:pt x="627" y="393"/>
                    </a:lnTo>
                    <a:lnTo>
                      <a:pt x="617" y="395"/>
                    </a:lnTo>
                    <a:lnTo>
                      <a:pt x="605" y="400"/>
                    </a:lnTo>
                    <a:lnTo>
                      <a:pt x="590" y="400"/>
                    </a:lnTo>
                    <a:lnTo>
                      <a:pt x="578" y="403"/>
                    </a:lnTo>
                    <a:lnTo>
                      <a:pt x="565" y="405"/>
                    </a:lnTo>
                    <a:lnTo>
                      <a:pt x="551" y="408"/>
                    </a:lnTo>
                    <a:lnTo>
                      <a:pt x="536" y="409"/>
                    </a:lnTo>
                    <a:lnTo>
                      <a:pt x="522" y="409"/>
                    </a:lnTo>
                    <a:lnTo>
                      <a:pt x="506" y="413"/>
                    </a:lnTo>
                    <a:lnTo>
                      <a:pt x="491" y="415"/>
                    </a:lnTo>
                    <a:lnTo>
                      <a:pt x="475" y="415"/>
                    </a:lnTo>
                    <a:lnTo>
                      <a:pt x="457" y="417"/>
                    </a:lnTo>
                    <a:lnTo>
                      <a:pt x="424" y="417"/>
                    </a:lnTo>
                    <a:lnTo>
                      <a:pt x="408" y="419"/>
                    </a:lnTo>
                    <a:lnTo>
                      <a:pt x="300" y="419"/>
                    </a:lnTo>
                    <a:lnTo>
                      <a:pt x="282" y="417"/>
                    </a:lnTo>
                    <a:lnTo>
                      <a:pt x="249" y="417"/>
                    </a:lnTo>
                    <a:lnTo>
                      <a:pt x="233" y="415"/>
                    </a:lnTo>
                    <a:lnTo>
                      <a:pt x="217" y="415"/>
                    </a:lnTo>
                    <a:lnTo>
                      <a:pt x="202" y="413"/>
                    </a:lnTo>
                    <a:lnTo>
                      <a:pt x="186" y="409"/>
                    </a:lnTo>
                    <a:lnTo>
                      <a:pt x="170" y="409"/>
                    </a:lnTo>
                    <a:lnTo>
                      <a:pt x="157" y="408"/>
                    </a:lnTo>
                    <a:lnTo>
                      <a:pt x="141" y="405"/>
                    </a:lnTo>
                    <a:lnTo>
                      <a:pt x="128" y="403"/>
                    </a:lnTo>
                    <a:lnTo>
                      <a:pt x="114" y="400"/>
                    </a:lnTo>
                    <a:lnTo>
                      <a:pt x="103" y="400"/>
                    </a:lnTo>
                    <a:lnTo>
                      <a:pt x="91" y="395"/>
                    </a:lnTo>
                    <a:lnTo>
                      <a:pt x="81" y="393"/>
                    </a:lnTo>
                    <a:lnTo>
                      <a:pt x="70" y="391"/>
                    </a:lnTo>
                    <a:lnTo>
                      <a:pt x="61" y="389"/>
                    </a:lnTo>
                    <a:lnTo>
                      <a:pt x="52" y="385"/>
                    </a:lnTo>
                    <a:lnTo>
                      <a:pt x="41" y="384"/>
                    </a:lnTo>
                    <a:lnTo>
                      <a:pt x="34" y="383"/>
                    </a:lnTo>
                    <a:lnTo>
                      <a:pt x="29" y="378"/>
                    </a:lnTo>
                    <a:lnTo>
                      <a:pt x="21" y="375"/>
                    </a:lnTo>
                    <a:lnTo>
                      <a:pt x="16" y="373"/>
                    </a:lnTo>
                    <a:lnTo>
                      <a:pt x="7" y="365"/>
                    </a:lnTo>
                    <a:lnTo>
                      <a:pt x="5" y="360"/>
                    </a:lnTo>
                    <a:lnTo>
                      <a:pt x="2" y="359"/>
                    </a:lnTo>
                    <a:lnTo>
                      <a:pt x="0" y="354"/>
                    </a:lnTo>
                    <a:lnTo>
                      <a:pt x="0" y="351"/>
                    </a:lnTo>
                    <a:lnTo>
                      <a:pt x="0" y="349"/>
                    </a:lnTo>
                    <a:lnTo>
                      <a:pt x="0" y="68"/>
                    </a:lnTo>
                    <a:lnTo>
                      <a:pt x="0" y="65"/>
                    </a:lnTo>
                    <a:lnTo>
                      <a:pt x="0" y="64"/>
                    </a:lnTo>
                    <a:lnTo>
                      <a:pt x="2" y="59"/>
                    </a:lnTo>
                    <a:lnTo>
                      <a:pt x="5" y="56"/>
                    </a:lnTo>
                    <a:lnTo>
                      <a:pt x="7" y="51"/>
                    </a:lnTo>
                    <a:lnTo>
                      <a:pt x="11" y="49"/>
                    </a:lnTo>
                    <a:lnTo>
                      <a:pt x="16" y="46"/>
                    </a:lnTo>
                    <a:lnTo>
                      <a:pt x="21" y="44"/>
                    </a:lnTo>
                    <a:lnTo>
                      <a:pt x="29" y="40"/>
                    </a:lnTo>
                    <a:lnTo>
                      <a:pt x="34" y="36"/>
                    </a:lnTo>
                    <a:lnTo>
                      <a:pt x="41" y="35"/>
                    </a:lnTo>
                    <a:lnTo>
                      <a:pt x="52" y="34"/>
                    </a:lnTo>
                    <a:lnTo>
                      <a:pt x="61" y="30"/>
                    </a:lnTo>
                    <a:lnTo>
                      <a:pt x="70" y="26"/>
                    </a:lnTo>
                    <a:lnTo>
                      <a:pt x="81" y="24"/>
                    </a:lnTo>
                    <a:lnTo>
                      <a:pt x="91" y="20"/>
                    </a:lnTo>
                    <a:lnTo>
                      <a:pt x="103" y="19"/>
                    </a:lnTo>
                    <a:lnTo>
                      <a:pt x="114" y="16"/>
                    </a:lnTo>
                    <a:lnTo>
                      <a:pt x="128" y="16"/>
                    </a:lnTo>
                    <a:lnTo>
                      <a:pt x="141" y="14"/>
                    </a:lnTo>
                    <a:lnTo>
                      <a:pt x="157" y="11"/>
                    </a:lnTo>
                    <a:lnTo>
                      <a:pt x="170" y="10"/>
                    </a:lnTo>
                    <a:lnTo>
                      <a:pt x="186" y="6"/>
                    </a:lnTo>
                    <a:lnTo>
                      <a:pt x="202" y="6"/>
                    </a:lnTo>
                    <a:lnTo>
                      <a:pt x="217" y="4"/>
                    </a:lnTo>
                    <a:lnTo>
                      <a:pt x="233" y="4"/>
                    </a:lnTo>
                    <a:lnTo>
                      <a:pt x="249" y="2"/>
                    </a:lnTo>
                    <a:lnTo>
                      <a:pt x="282" y="2"/>
                    </a:lnTo>
                    <a:lnTo>
                      <a:pt x="300" y="0"/>
                    </a:lnTo>
                    <a:lnTo>
                      <a:pt x="408" y="0"/>
                    </a:lnTo>
                    <a:lnTo>
                      <a:pt x="424" y="2"/>
                    </a:lnTo>
                    <a:lnTo>
                      <a:pt x="457" y="2"/>
                    </a:lnTo>
                    <a:lnTo>
                      <a:pt x="475" y="4"/>
                    </a:lnTo>
                    <a:lnTo>
                      <a:pt x="491" y="4"/>
                    </a:lnTo>
                    <a:lnTo>
                      <a:pt x="506" y="6"/>
                    </a:lnTo>
                    <a:lnTo>
                      <a:pt x="522" y="6"/>
                    </a:lnTo>
                    <a:lnTo>
                      <a:pt x="536" y="10"/>
                    </a:lnTo>
                    <a:lnTo>
                      <a:pt x="551" y="11"/>
                    </a:lnTo>
                    <a:lnTo>
                      <a:pt x="565" y="14"/>
                    </a:lnTo>
                    <a:lnTo>
                      <a:pt x="578" y="16"/>
                    </a:lnTo>
                    <a:lnTo>
                      <a:pt x="590" y="16"/>
                    </a:lnTo>
                    <a:lnTo>
                      <a:pt x="605" y="19"/>
                    </a:lnTo>
                    <a:lnTo>
                      <a:pt x="617" y="20"/>
                    </a:lnTo>
                    <a:lnTo>
                      <a:pt x="627" y="24"/>
                    </a:lnTo>
                    <a:lnTo>
                      <a:pt x="638" y="26"/>
                    </a:lnTo>
                    <a:lnTo>
                      <a:pt x="647" y="30"/>
                    </a:lnTo>
                    <a:lnTo>
                      <a:pt x="656" y="34"/>
                    </a:lnTo>
                    <a:lnTo>
                      <a:pt x="667" y="35"/>
                    </a:lnTo>
                    <a:lnTo>
                      <a:pt x="674" y="36"/>
                    </a:lnTo>
                    <a:lnTo>
                      <a:pt x="679" y="40"/>
                    </a:lnTo>
                    <a:lnTo>
                      <a:pt x="687" y="44"/>
                    </a:lnTo>
                    <a:lnTo>
                      <a:pt x="692" y="46"/>
                    </a:lnTo>
                    <a:lnTo>
                      <a:pt x="697" y="49"/>
                    </a:lnTo>
                    <a:lnTo>
                      <a:pt x="701" y="51"/>
                    </a:lnTo>
                    <a:lnTo>
                      <a:pt x="703" y="56"/>
                    </a:lnTo>
                    <a:lnTo>
                      <a:pt x="706" y="59"/>
                    </a:lnTo>
                    <a:lnTo>
                      <a:pt x="708" y="64"/>
                    </a:lnTo>
                    <a:lnTo>
                      <a:pt x="708" y="65"/>
                    </a:lnTo>
                    <a:lnTo>
                      <a:pt x="708" y="68"/>
                    </a:lnTo>
                    <a:lnTo>
                      <a:pt x="708" y="348"/>
                    </a:lnTo>
                    <a:lnTo>
                      <a:pt x="708" y="351"/>
                    </a:lnTo>
                  </a:path>
                </a:pathLst>
              </a:custGeom>
              <a:gradFill rotWithShape="0">
                <a:gsLst>
                  <a:gs pos="0">
                    <a:srgbClr val="B9B9B9"/>
                  </a:gs>
                  <a:gs pos="100000">
                    <a:srgbClr val="CECECE"/>
                  </a:gs>
                </a:gsLst>
                <a:lin ang="5400000" scaled="1"/>
              </a:gradFill>
              <a:ln w="127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40" name="Freeform 67"/>
              <p:cNvSpPr>
                <a:spLocks/>
              </p:cNvSpPr>
              <p:nvPr/>
            </p:nvSpPr>
            <p:spPr bwMode="auto">
              <a:xfrm>
                <a:off x="2381" y="844"/>
                <a:ext cx="709" cy="69"/>
              </a:xfrm>
              <a:custGeom>
                <a:avLst/>
                <a:gdLst>
                  <a:gd name="T0" fmla="*/ 0 w 709"/>
                  <a:gd name="T1" fmla="*/ 0 h 69"/>
                  <a:gd name="T2" fmla="*/ 0 w 709"/>
                  <a:gd name="T3" fmla="*/ 3 h 69"/>
                  <a:gd name="T4" fmla="*/ 2 w 709"/>
                  <a:gd name="T5" fmla="*/ 6 h 69"/>
                  <a:gd name="T6" fmla="*/ 5 w 709"/>
                  <a:gd name="T7" fmla="*/ 10 h 69"/>
                  <a:gd name="T8" fmla="*/ 7 w 709"/>
                  <a:gd name="T9" fmla="*/ 14 h 69"/>
                  <a:gd name="T10" fmla="*/ 11 w 709"/>
                  <a:gd name="T11" fmla="*/ 16 h 69"/>
                  <a:gd name="T12" fmla="*/ 16 w 709"/>
                  <a:gd name="T13" fmla="*/ 19 h 69"/>
                  <a:gd name="T14" fmla="*/ 21 w 709"/>
                  <a:gd name="T15" fmla="*/ 24 h 69"/>
                  <a:gd name="T16" fmla="*/ 29 w 709"/>
                  <a:gd name="T17" fmla="*/ 26 h 69"/>
                  <a:gd name="T18" fmla="*/ 34 w 709"/>
                  <a:gd name="T19" fmla="*/ 28 h 69"/>
                  <a:gd name="T20" fmla="*/ 41 w 709"/>
                  <a:gd name="T21" fmla="*/ 30 h 69"/>
                  <a:gd name="T22" fmla="*/ 52 w 709"/>
                  <a:gd name="T23" fmla="*/ 34 h 69"/>
                  <a:gd name="T24" fmla="*/ 61 w 709"/>
                  <a:gd name="T25" fmla="*/ 38 h 69"/>
                  <a:gd name="T26" fmla="*/ 70 w 709"/>
                  <a:gd name="T27" fmla="*/ 40 h 69"/>
                  <a:gd name="T28" fmla="*/ 81 w 709"/>
                  <a:gd name="T29" fmla="*/ 42 h 69"/>
                  <a:gd name="T30" fmla="*/ 91 w 709"/>
                  <a:gd name="T31" fmla="*/ 44 h 69"/>
                  <a:gd name="T32" fmla="*/ 103 w 709"/>
                  <a:gd name="T33" fmla="*/ 46 h 69"/>
                  <a:gd name="T34" fmla="*/ 114 w 709"/>
                  <a:gd name="T35" fmla="*/ 49 h 69"/>
                  <a:gd name="T36" fmla="*/ 128 w 709"/>
                  <a:gd name="T37" fmla="*/ 50 h 69"/>
                  <a:gd name="T38" fmla="*/ 141 w 709"/>
                  <a:gd name="T39" fmla="*/ 54 h 69"/>
                  <a:gd name="T40" fmla="*/ 157 w 709"/>
                  <a:gd name="T41" fmla="*/ 56 h 69"/>
                  <a:gd name="T42" fmla="*/ 170 w 709"/>
                  <a:gd name="T43" fmla="*/ 58 h 69"/>
                  <a:gd name="T44" fmla="*/ 186 w 709"/>
                  <a:gd name="T45" fmla="*/ 58 h 69"/>
                  <a:gd name="T46" fmla="*/ 202 w 709"/>
                  <a:gd name="T47" fmla="*/ 60 h 69"/>
                  <a:gd name="T48" fmla="*/ 217 w 709"/>
                  <a:gd name="T49" fmla="*/ 64 h 69"/>
                  <a:gd name="T50" fmla="*/ 233 w 709"/>
                  <a:gd name="T51" fmla="*/ 64 h 69"/>
                  <a:gd name="T52" fmla="*/ 249 w 709"/>
                  <a:gd name="T53" fmla="*/ 65 h 69"/>
                  <a:gd name="T54" fmla="*/ 282 w 709"/>
                  <a:gd name="T55" fmla="*/ 65 h 69"/>
                  <a:gd name="T56" fmla="*/ 300 w 709"/>
                  <a:gd name="T57" fmla="*/ 68 h 69"/>
                  <a:gd name="T58" fmla="*/ 408 w 709"/>
                  <a:gd name="T59" fmla="*/ 68 h 69"/>
                  <a:gd name="T60" fmla="*/ 424 w 709"/>
                  <a:gd name="T61" fmla="*/ 65 h 69"/>
                  <a:gd name="T62" fmla="*/ 457 w 709"/>
                  <a:gd name="T63" fmla="*/ 65 h 69"/>
                  <a:gd name="T64" fmla="*/ 475 w 709"/>
                  <a:gd name="T65" fmla="*/ 64 h 69"/>
                  <a:gd name="T66" fmla="*/ 491 w 709"/>
                  <a:gd name="T67" fmla="*/ 64 h 69"/>
                  <a:gd name="T68" fmla="*/ 506 w 709"/>
                  <a:gd name="T69" fmla="*/ 60 h 69"/>
                  <a:gd name="T70" fmla="*/ 522 w 709"/>
                  <a:gd name="T71" fmla="*/ 58 h 69"/>
                  <a:gd name="T72" fmla="*/ 536 w 709"/>
                  <a:gd name="T73" fmla="*/ 58 h 69"/>
                  <a:gd name="T74" fmla="*/ 551 w 709"/>
                  <a:gd name="T75" fmla="*/ 56 h 69"/>
                  <a:gd name="T76" fmla="*/ 565 w 709"/>
                  <a:gd name="T77" fmla="*/ 54 h 69"/>
                  <a:gd name="T78" fmla="*/ 578 w 709"/>
                  <a:gd name="T79" fmla="*/ 50 h 69"/>
                  <a:gd name="T80" fmla="*/ 590 w 709"/>
                  <a:gd name="T81" fmla="*/ 49 h 69"/>
                  <a:gd name="T82" fmla="*/ 605 w 709"/>
                  <a:gd name="T83" fmla="*/ 46 h 69"/>
                  <a:gd name="T84" fmla="*/ 617 w 709"/>
                  <a:gd name="T85" fmla="*/ 44 h 69"/>
                  <a:gd name="T86" fmla="*/ 627 w 709"/>
                  <a:gd name="T87" fmla="*/ 42 h 69"/>
                  <a:gd name="T88" fmla="*/ 638 w 709"/>
                  <a:gd name="T89" fmla="*/ 40 h 69"/>
                  <a:gd name="T90" fmla="*/ 647 w 709"/>
                  <a:gd name="T91" fmla="*/ 38 h 69"/>
                  <a:gd name="T92" fmla="*/ 656 w 709"/>
                  <a:gd name="T93" fmla="*/ 34 h 69"/>
                  <a:gd name="T94" fmla="*/ 667 w 709"/>
                  <a:gd name="T95" fmla="*/ 30 h 69"/>
                  <a:gd name="T96" fmla="*/ 674 w 709"/>
                  <a:gd name="T97" fmla="*/ 28 h 69"/>
                  <a:gd name="T98" fmla="*/ 679 w 709"/>
                  <a:gd name="T99" fmla="*/ 26 h 69"/>
                  <a:gd name="T100" fmla="*/ 687 w 709"/>
                  <a:gd name="T101" fmla="*/ 24 h 69"/>
                  <a:gd name="T102" fmla="*/ 692 w 709"/>
                  <a:gd name="T103" fmla="*/ 19 h 69"/>
                  <a:gd name="T104" fmla="*/ 697 w 709"/>
                  <a:gd name="T105" fmla="*/ 16 h 69"/>
                  <a:gd name="T106" fmla="*/ 701 w 709"/>
                  <a:gd name="T107" fmla="*/ 14 h 69"/>
                  <a:gd name="T108" fmla="*/ 703 w 709"/>
                  <a:gd name="T109" fmla="*/ 10 h 69"/>
                  <a:gd name="T110" fmla="*/ 706 w 709"/>
                  <a:gd name="T111" fmla="*/ 6 h 69"/>
                  <a:gd name="T112" fmla="*/ 708 w 709"/>
                  <a:gd name="T113" fmla="*/ 3 h 69"/>
                  <a:gd name="T114" fmla="*/ 708 w 709"/>
                  <a:gd name="T115" fmla="*/ 0 h 69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709" h="69">
                    <a:moveTo>
                      <a:pt x="0" y="0"/>
                    </a:moveTo>
                    <a:lnTo>
                      <a:pt x="0" y="3"/>
                    </a:lnTo>
                    <a:lnTo>
                      <a:pt x="2" y="6"/>
                    </a:lnTo>
                    <a:lnTo>
                      <a:pt x="5" y="10"/>
                    </a:lnTo>
                    <a:lnTo>
                      <a:pt x="7" y="14"/>
                    </a:lnTo>
                    <a:lnTo>
                      <a:pt x="11" y="16"/>
                    </a:lnTo>
                    <a:lnTo>
                      <a:pt x="16" y="19"/>
                    </a:lnTo>
                    <a:lnTo>
                      <a:pt x="21" y="24"/>
                    </a:lnTo>
                    <a:lnTo>
                      <a:pt x="29" y="26"/>
                    </a:lnTo>
                    <a:lnTo>
                      <a:pt x="34" y="28"/>
                    </a:lnTo>
                    <a:lnTo>
                      <a:pt x="41" y="30"/>
                    </a:lnTo>
                    <a:lnTo>
                      <a:pt x="52" y="34"/>
                    </a:lnTo>
                    <a:lnTo>
                      <a:pt x="61" y="38"/>
                    </a:lnTo>
                    <a:lnTo>
                      <a:pt x="70" y="40"/>
                    </a:lnTo>
                    <a:lnTo>
                      <a:pt x="81" y="42"/>
                    </a:lnTo>
                    <a:lnTo>
                      <a:pt x="91" y="44"/>
                    </a:lnTo>
                    <a:lnTo>
                      <a:pt x="103" y="46"/>
                    </a:lnTo>
                    <a:lnTo>
                      <a:pt x="114" y="49"/>
                    </a:lnTo>
                    <a:lnTo>
                      <a:pt x="128" y="50"/>
                    </a:lnTo>
                    <a:lnTo>
                      <a:pt x="141" y="54"/>
                    </a:lnTo>
                    <a:lnTo>
                      <a:pt x="157" y="56"/>
                    </a:lnTo>
                    <a:lnTo>
                      <a:pt x="170" y="58"/>
                    </a:lnTo>
                    <a:lnTo>
                      <a:pt x="186" y="58"/>
                    </a:lnTo>
                    <a:lnTo>
                      <a:pt x="202" y="60"/>
                    </a:lnTo>
                    <a:lnTo>
                      <a:pt x="217" y="64"/>
                    </a:lnTo>
                    <a:lnTo>
                      <a:pt x="233" y="64"/>
                    </a:lnTo>
                    <a:lnTo>
                      <a:pt x="249" y="65"/>
                    </a:lnTo>
                    <a:lnTo>
                      <a:pt x="282" y="65"/>
                    </a:lnTo>
                    <a:lnTo>
                      <a:pt x="300" y="68"/>
                    </a:lnTo>
                    <a:lnTo>
                      <a:pt x="408" y="68"/>
                    </a:lnTo>
                    <a:lnTo>
                      <a:pt x="424" y="65"/>
                    </a:lnTo>
                    <a:lnTo>
                      <a:pt x="457" y="65"/>
                    </a:lnTo>
                    <a:lnTo>
                      <a:pt x="475" y="64"/>
                    </a:lnTo>
                    <a:lnTo>
                      <a:pt x="491" y="64"/>
                    </a:lnTo>
                    <a:lnTo>
                      <a:pt x="506" y="60"/>
                    </a:lnTo>
                    <a:lnTo>
                      <a:pt x="522" y="58"/>
                    </a:lnTo>
                    <a:lnTo>
                      <a:pt x="536" y="58"/>
                    </a:lnTo>
                    <a:lnTo>
                      <a:pt x="551" y="56"/>
                    </a:lnTo>
                    <a:lnTo>
                      <a:pt x="565" y="54"/>
                    </a:lnTo>
                    <a:lnTo>
                      <a:pt x="578" y="50"/>
                    </a:lnTo>
                    <a:lnTo>
                      <a:pt x="590" y="49"/>
                    </a:lnTo>
                    <a:lnTo>
                      <a:pt x="605" y="46"/>
                    </a:lnTo>
                    <a:lnTo>
                      <a:pt x="617" y="44"/>
                    </a:lnTo>
                    <a:lnTo>
                      <a:pt x="627" y="42"/>
                    </a:lnTo>
                    <a:lnTo>
                      <a:pt x="638" y="40"/>
                    </a:lnTo>
                    <a:lnTo>
                      <a:pt x="647" y="38"/>
                    </a:lnTo>
                    <a:lnTo>
                      <a:pt x="656" y="34"/>
                    </a:lnTo>
                    <a:lnTo>
                      <a:pt x="667" y="30"/>
                    </a:lnTo>
                    <a:lnTo>
                      <a:pt x="674" y="28"/>
                    </a:lnTo>
                    <a:lnTo>
                      <a:pt x="679" y="26"/>
                    </a:lnTo>
                    <a:lnTo>
                      <a:pt x="687" y="24"/>
                    </a:lnTo>
                    <a:lnTo>
                      <a:pt x="692" y="19"/>
                    </a:lnTo>
                    <a:lnTo>
                      <a:pt x="697" y="16"/>
                    </a:lnTo>
                    <a:lnTo>
                      <a:pt x="701" y="14"/>
                    </a:lnTo>
                    <a:lnTo>
                      <a:pt x="703" y="10"/>
                    </a:lnTo>
                    <a:lnTo>
                      <a:pt x="706" y="6"/>
                    </a:lnTo>
                    <a:lnTo>
                      <a:pt x="708" y="3"/>
                    </a:lnTo>
                    <a:lnTo>
                      <a:pt x="708" y="0"/>
                    </a:lnTo>
                  </a:path>
                </a:pathLst>
              </a:custGeom>
              <a:gradFill rotWithShape="0">
                <a:gsLst>
                  <a:gs pos="0">
                    <a:srgbClr val="B9B9B9"/>
                  </a:gs>
                  <a:gs pos="100000">
                    <a:srgbClr val="CECECE"/>
                  </a:gs>
                </a:gsLst>
                <a:lin ang="5400000" scaled="1"/>
              </a:gradFill>
              <a:ln w="127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148" name="Rectangle 68"/>
            <p:cNvSpPr>
              <a:spLocks noChangeArrowheads="1"/>
            </p:cNvSpPr>
            <p:nvPr/>
          </p:nvSpPr>
          <p:spPr bwMode="auto">
            <a:xfrm>
              <a:off x="2304" y="936"/>
              <a:ext cx="863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>
                <a:defRPr/>
              </a:pPr>
              <a:r>
                <a:rPr lang="es-ES_tradnl" sz="1400">
                  <a:solidFill>
                    <a:srgbClr val="081D58"/>
                  </a:solidFill>
                  <a:latin typeface="Century Gothic" charset="0"/>
                  <a:cs typeface="+mn-cs"/>
                </a:rPr>
                <a:t>Presupuesto</a:t>
              </a:r>
            </a:p>
          </p:txBody>
        </p:sp>
        <p:sp>
          <p:nvSpPr>
            <p:cNvPr id="46149" name="Rectangle 69"/>
            <p:cNvSpPr>
              <a:spLocks noChangeArrowheads="1"/>
            </p:cNvSpPr>
            <p:nvPr/>
          </p:nvSpPr>
          <p:spPr bwMode="auto">
            <a:xfrm>
              <a:off x="2380" y="960"/>
              <a:ext cx="48" cy="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s-AR" sz="1800">
                <a:solidFill>
                  <a:srgbClr val="000000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46150" name="Rectangle 70"/>
            <p:cNvSpPr>
              <a:spLocks noChangeArrowheads="1"/>
            </p:cNvSpPr>
            <p:nvPr/>
          </p:nvSpPr>
          <p:spPr bwMode="auto">
            <a:xfrm>
              <a:off x="3040" y="960"/>
              <a:ext cx="48" cy="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s-AR" sz="1800">
                <a:solidFill>
                  <a:srgbClr val="000000"/>
                </a:solidFill>
                <a:latin typeface="Arial" charset="0"/>
                <a:cs typeface="+mn-cs"/>
              </a:endParaRPr>
            </a:p>
          </p:txBody>
        </p:sp>
      </p:grpSp>
      <p:grpSp>
        <p:nvGrpSpPr>
          <p:cNvPr id="1091655" name="Group 71"/>
          <p:cNvGrpSpPr>
            <a:grpSpLocks/>
          </p:cNvGrpSpPr>
          <p:nvPr/>
        </p:nvGrpSpPr>
        <p:grpSpPr bwMode="auto">
          <a:xfrm>
            <a:off x="2971800" y="3048000"/>
            <a:ext cx="841375" cy="601663"/>
            <a:chOff x="1872" y="1925"/>
            <a:chExt cx="530" cy="379"/>
          </a:xfrm>
        </p:grpSpPr>
        <p:grpSp>
          <p:nvGrpSpPr>
            <p:cNvPr id="32831" name="Group 72"/>
            <p:cNvGrpSpPr>
              <a:grpSpLocks/>
            </p:cNvGrpSpPr>
            <p:nvPr/>
          </p:nvGrpSpPr>
          <p:grpSpPr bwMode="auto">
            <a:xfrm>
              <a:off x="1909" y="1925"/>
              <a:ext cx="493" cy="379"/>
              <a:chOff x="1953" y="2469"/>
              <a:chExt cx="493" cy="427"/>
            </a:xfrm>
          </p:grpSpPr>
          <p:sp>
            <p:nvSpPr>
              <p:cNvPr id="32833" name="Freeform 73"/>
              <p:cNvSpPr>
                <a:spLocks/>
              </p:cNvSpPr>
              <p:nvPr/>
            </p:nvSpPr>
            <p:spPr bwMode="auto">
              <a:xfrm>
                <a:off x="1953" y="2469"/>
                <a:ext cx="493" cy="427"/>
              </a:xfrm>
              <a:custGeom>
                <a:avLst/>
                <a:gdLst>
                  <a:gd name="T0" fmla="*/ 492 w 493"/>
                  <a:gd name="T1" fmla="*/ 360 h 427"/>
                  <a:gd name="T2" fmla="*/ 489 w 493"/>
                  <a:gd name="T3" fmla="*/ 366 h 427"/>
                  <a:gd name="T4" fmla="*/ 481 w 493"/>
                  <a:gd name="T5" fmla="*/ 379 h 427"/>
                  <a:gd name="T6" fmla="*/ 472 w 493"/>
                  <a:gd name="T7" fmla="*/ 384 h 427"/>
                  <a:gd name="T8" fmla="*/ 464 w 493"/>
                  <a:gd name="T9" fmla="*/ 390 h 427"/>
                  <a:gd name="T10" fmla="*/ 450 w 493"/>
                  <a:gd name="T11" fmla="*/ 396 h 427"/>
                  <a:gd name="T12" fmla="*/ 436 w 493"/>
                  <a:gd name="T13" fmla="*/ 400 h 427"/>
                  <a:gd name="T14" fmla="*/ 420 w 493"/>
                  <a:gd name="T15" fmla="*/ 406 h 427"/>
                  <a:gd name="T16" fmla="*/ 401 w 493"/>
                  <a:gd name="T17" fmla="*/ 410 h 427"/>
                  <a:gd name="T18" fmla="*/ 383 w 493"/>
                  <a:gd name="T19" fmla="*/ 414 h 427"/>
                  <a:gd name="T20" fmla="*/ 363 w 493"/>
                  <a:gd name="T21" fmla="*/ 416 h 427"/>
                  <a:gd name="T22" fmla="*/ 341 w 493"/>
                  <a:gd name="T23" fmla="*/ 422 h 427"/>
                  <a:gd name="T24" fmla="*/ 318 w 493"/>
                  <a:gd name="T25" fmla="*/ 424 h 427"/>
                  <a:gd name="T26" fmla="*/ 283 w 493"/>
                  <a:gd name="T27" fmla="*/ 426 h 427"/>
                  <a:gd name="T28" fmla="*/ 196 w 493"/>
                  <a:gd name="T29" fmla="*/ 424 h 427"/>
                  <a:gd name="T30" fmla="*/ 162 w 493"/>
                  <a:gd name="T31" fmla="*/ 422 h 427"/>
                  <a:gd name="T32" fmla="*/ 140 w 493"/>
                  <a:gd name="T33" fmla="*/ 420 h 427"/>
                  <a:gd name="T34" fmla="*/ 118 w 493"/>
                  <a:gd name="T35" fmla="*/ 416 h 427"/>
                  <a:gd name="T36" fmla="*/ 98 w 493"/>
                  <a:gd name="T37" fmla="*/ 412 h 427"/>
                  <a:gd name="T38" fmla="*/ 79 w 493"/>
                  <a:gd name="T39" fmla="*/ 406 h 427"/>
                  <a:gd name="T40" fmla="*/ 64 w 493"/>
                  <a:gd name="T41" fmla="*/ 402 h 427"/>
                  <a:gd name="T42" fmla="*/ 48 w 493"/>
                  <a:gd name="T43" fmla="*/ 397 h 427"/>
                  <a:gd name="T44" fmla="*/ 36 w 493"/>
                  <a:gd name="T45" fmla="*/ 392 h 427"/>
                  <a:gd name="T46" fmla="*/ 23 w 493"/>
                  <a:gd name="T47" fmla="*/ 389 h 427"/>
                  <a:gd name="T48" fmla="*/ 15 w 493"/>
                  <a:gd name="T49" fmla="*/ 381 h 427"/>
                  <a:gd name="T50" fmla="*/ 5 w 493"/>
                  <a:gd name="T51" fmla="*/ 371 h 427"/>
                  <a:gd name="T52" fmla="*/ 1 w 493"/>
                  <a:gd name="T53" fmla="*/ 365 h 427"/>
                  <a:gd name="T54" fmla="*/ 0 w 493"/>
                  <a:gd name="T55" fmla="*/ 357 h 427"/>
                  <a:gd name="T56" fmla="*/ 0 w 493"/>
                  <a:gd name="T57" fmla="*/ 69 h 427"/>
                  <a:gd name="T58" fmla="*/ 0 w 493"/>
                  <a:gd name="T59" fmla="*/ 65 h 427"/>
                  <a:gd name="T60" fmla="*/ 3 w 493"/>
                  <a:gd name="T61" fmla="*/ 57 h 427"/>
                  <a:gd name="T62" fmla="*/ 8 w 493"/>
                  <a:gd name="T63" fmla="*/ 50 h 427"/>
                  <a:gd name="T64" fmla="*/ 15 w 493"/>
                  <a:gd name="T65" fmla="*/ 45 h 427"/>
                  <a:gd name="T66" fmla="*/ 23 w 493"/>
                  <a:gd name="T67" fmla="*/ 37 h 427"/>
                  <a:gd name="T68" fmla="*/ 36 w 493"/>
                  <a:gd name="T69" fmla="*/ 34 h 427"/>
                  <a:gd name="T70" fmla="*/ 48 w 493"/>
                  <a:gd name="T71" fmla="*/ 26 h 427"/>
                  <a:gd name="T72" fmla="*/ 64 w 493"/>
                  <a:gd name="T73" fmla="*/ 21 h 427"/>
                  <a:gd name="T74" fmla="*/ 79 w 493"/>
                  <a:gd name="T75" fmla="*/ 16 h 427"/>
                  <a:gd name="T76" fmla="*/ 98 w 493"/>
                  <a:gd name="T77" fmla="*/ 14 h 427"/>
                  <a:gd name="T78" fmla="*/ 118 w 493"/>
                  <a:gd name="T79" fmla="*/ 10 h 427"/>
                  <a:gd name="T80" fmla="*/ 140 w 493"/>
                  <a:gd name="T81" fmla="*/ 6 h 427"/>
                  <a:gd name="T82" fmla="*/ 162 w 493"/>
                  <a:gd name="T83" fmla="*/ 4 h 427"/>
                  <a:gd name="T84" fmla="*/ 196 w 493"/>
                  <a:gd name="T85" fmla="*/ 2 h 427"/>
                  <a:gd name="T86" fmla="*/ 283 w 493"/>
                  <a:gd name="T87" fmla="*/ 0 h 427"/>
                  <a:gd name="T88" fmla="*/ 318 w 493"/>
                  <a:gd name="T89" fmla="*/ 2 h 427"/>
                  <a:gd name="T90" fmla="*/ 341 w 493"/>
                  <a:gd name="T91" fmla="*/ 4 h 427"/>
                  <a:gd name="T92" fmla="*/ 363 w 493"/>
                  <a:gd name="T93" fmla="*/ 6 h 427"/>
                  <a:gd name="T94" fmla="*/ 383 w 493"/>
                  <a:gd name="T95" fmla="*/ 12 h 427"/>
                  <a:gd name="T96" fmla="*/ 401 w 493"/>
                  <a:gd name="T97" fmla="*/ 16 h 427"/>
                  <a:gd name="T98" fmla="*/ 420 w 493"/>
                  <a:gd name="T99" fmla="*/ 20 h 427"/>
                  <a:gd name="T100" fmla="*/ 436 w 493"/>
                  <a:gd name="T101" fmla="*/ 24 h 427"/>
                  <a:gd name="T102" fmla="*/ 450 w 493"/>
                  <a:gd name="T103" fmla="*/ 30 h 427"/>
                  <a:gd name="T104" fmla="*/ 464 w 493"/>
                  <a:gd name="T105" fmla="*/ 36 h 427"/>
                  <a:gd name="T106" fmla="*/ 472 w 493"/>
                  <a:gd name="T107" fmla="*/ 40 h 427"/>
                  <a:gd name="T108" fmla="*/ 481 w 493"/>
                  <a:gd name="T109" fmla="*/ 47 h 427"/>
                  <a:gd name="T110" fmla="*/ 487 w 493"/>
                  <a:gd name="T111" fmla="*/ 52 h 427"/>
                  <a:gd name="T112" fmla="*/ 491 w 493"/>
                  <a:gd name="T113" fmla="*/ 60 h 427"/>
                  <a:gd name="T114" fmla="*/ 492 w 493"/>
                  <a:gd name="T115" fmla="*/ 66 h 427"/>
                  <a:gd name="T116" fmla="*/ 492 w 493"/>
                  <a:gd name="T117" fmla="*/ 353 h 42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493" h="427">
                    <a:moveTo>
                      <a:pt x="492" y="357"/>
                    </a:moveTo>
                    <a:lnTo>
                      <a:pt x="492" y="360"/>
                    </a:lnTo>
                    <a:lnTo>
                      <a:pt x="491" y="365"/>
                    </a:lnTo>
                    <a:lnTo>
                      <a:pt x="489" y="366"/>
                    </a:lnTo>
                    <a:lnTo>
                      <a:pt x="487" y="371"/>
                    </a:lnTo>
                    <a:lnTo>
                      <a:pt x="481" y="379"/>
                    </a:lnTo>
                    <a:lnTo>
                      <a:pt x="477" y="381"/>
                    </a:lnTo>
                    <a:lnTo>
                      <a:pt x="472" y="384"/>
                    </a:lnTo>
                    <a:lnTo>
                      <a:pt x="469" y="389"/>
                    </a:lnTo>
                    <a:lnTo>
                      <a:pt x="464" y="390"/>
                    </a:lnTo>
                    <a:lnTo>
                      <a:pt x="456" y="392"/>
                    </a:lnTo>
                    <a:lnTo>
                      <a:pt x="450" y="396"/>
                    </a:lnTo>
                    <a:lnTo>
                      <a:pt x="444" y="397"/>
                    </a:lnTo>
                    <a:lnTo>
                      <a:pt x="436" y="400"/>
                    </a:lnTo>
                    <a:lnTo>
                      <a:pt x="428" y="402"/>
                    </a:lnTo>
                    <a:lnTo>
                      <a:pt x="420" y="406"/>
                    </a:lnTo>
                    <a:lnTo>
                      <a:pt x="410" y="406"/>
                    </a:lnTo>
                    <a:lnTo>
                      <a:pt x="401" y="410"/>
                    </a:lnTo>
                    <a:lnTo>
                      <a:pt x="392" y="412"/>
                    </a:lnTo>
                    <a:lnTo>
                      <a:pt x="383" y="414"/>
                    </a:lnTo>
                    <a:lnTo>
                      <a:pt x="372" y="416"/>
                    </a:lnTo>
                    <a:lnTo>
                      <a:pt x="363" y="416"/>
                    </a:lnTo>
                    <a:lnTo>
                      <a:pt x="352" y="420"/>
                    </a:lnTo>
                    <a:lnTo>
                      <a:pt x="341" y="422"/>
                    </a:lnTo>
                    <a:lnTo>
                      <a:pt x="330" y="422"/>
                    </a:lnTo>
                    <a:lnTo>
                      <a:pt x="318" y="424"/>
                    </a:lnTo>
                    <a:lnTo>
                      <a:pt x="294" y="424"/>
                    </a:lnTo>
                    <a:lnTo>
                      <a:pt x="283" y="426"/>
                    </a:lnTo>
                    <a:lnTo>
                      <a:pt x="209" y="426"/>
                    </a:lnTo>
                    <a:lnTo>
                      <a:pt x="196" y="424"/>
                    </a:lnTo>
                    <a:lnTo>
                      <a:pt x="173" y="424"/>
                    </a:lnTo>
                    <a:lnTo>
                      <a:pt x="162" y="422"/>
                    </a:lnTo>
                    <a:lnTo>
                      <a:pt x="151" y="422"/>
                    </a:lnTo>
                    <a:lnTo>
                      <a:pt x="140" y="420"/>
                    </a:lnTo>
                    <a:lnTo>
                      <a:pt x="129" y="416"/>
                    </a:lnTo>
                    <a:lnTo>
                      <a:pt x="118" y="416"/>
                    </a:lnTo>
                    <a:lnTo>
                      <a:pt x="109" y="414"/>
                    </a:lnTo>
                    <a:lnTo>
                      <a:pt x="98" y="412"/>
                    </a:lnTo>
                    <a:lnTo>
                      <a:pt x="89" y="410"/>
                    </a:lnTo>
                    <a:lnTo>
                      <a:pt x="79" y="406"/>
                    </a:lnTo>
                    <a:lnTo>
                      <a:pt x="72" y="406"/>
                    </a:lnTo>
                    <a:lnTo>
                      <a:pt x="64" y="402"/>
                    </a:lnTo>
                    <a:lnTo>
                      <a:pt x="56" y="400"/>
                    </a:lnTo>
                    <a:lnTo>
                      <a:pt x="48" y="397"/>
                    </a:lnTo>
                    <a:lnTo>
                      <a:pt x="42" y="396"/>
                    </a:lnTo>
                    <a:lnTo>
                      <a:pt x="36" y="392"/>
                    </a:lnTo>
                    <a:lnTo>
                      <a:pt x="28" y="390"/>
                    </a:lnTo>
                    <a:lnTo>
                      <a:pt x="23" y="389"/>
                    </a:lnTo>
                    <a:lnTo>
                      <a:pt x="20" y="384"/>
                    </a:lnTo>
                    <a:lnTo>
                      <a:pt x="15" y="381"/>
                    </a:lnTo>
                    <a:lnTo>
                      <a:pt x="11" y="379"/>
                    </a:lnTo>
                    <a:lnTo>
                      <a:pt x="5" y="371"/>
                    </a:lnTo>
                    <a:lnTo>
                      <a:pt x="3" y="366"/>
                    </a:lnTo>
                    <a:lnTo>
                      <a:pt x="1" y="365"/>
                    </a:lnTo>
                    <a:lnTo>
                      <a:pt x="0" y="360"/>
                    </a:lnTo>
                    <a:lnTo>
                      <a:pt x="0" y="357"/>
                    </a:lnTo>
                    <a:lnTo>
                      <a:pt x="0" y="355"/>
                    </a:lnTo>
                    <a:lnTo>
                      <a:pt x="0" y="69"/>
                    </a:lnTo>
                    <a:lnTo>
                      <a:pt x="0" y="66"/>
                    </a:lnTo>
                    <a:lnTo>
                      <a:pt x="0" y="65"/>
                    </a:lnTo>
                    <a:lnTo>
                      <a:pt x="1" y="60"/>
                    </a:lnTo>
                    <a:lnTo>
                      <a:pt x="3" y="57"/>
                    </a:lnTo>
                    <a:lnTo>
                      <a:pt x="5" y="52"/>
                    </a:lnTo>
                    <a:lnTo>
                      <a:pt x="8" y="50"/>
                    </a:lnTo>
                    <a:lnTo>
                      <a:pt x="11" y="47"/>
                    </a:lnTo>
                    <a:lnTo>
                      <a:pt x="15" y="45"/>
                    </a:lnTo>
                    <a:lnTo>
                      <a:pt x="20" y="40"/>
                    </a:lnTo>
                    <a:lnTo>
                      <a:pt x="23" y="37"/>
                    </a:lnTo>
                    <a:lnTo>
                      <a:pt x="28" y="36"/>
                    </a:lnTo>
                    <a:lnTo>
                      <a:pt x="36" y="34"/>
                    </a:lnTo>
                    <a:lnTo>
                      <a:pt x="42" y="30"/>
                    </a:lnTo>
                    <a:lnTo>
                      <a:pt x="48" y="26"/>
                    </a:lnTo>
                    <a:lnTo>
                      <a:pt x="56" y="24"/>
                    </a:lnTo>
                    <a:lnTo>
                      <a:pt x="64" y="21"/>
                    </a:lnTo>
                    <a:lnTo>
                      <a:pt x="72" y="20"/>
                    </a:lnTo>
                    <a:lnTo>
                      <a:pt x="79" y="16"/>
                    </a:lnTo>
                    <a:lnTo>
                      <a:pt x="89" y="16"/>
                    </a:lnTo>
                    <a:lnTo>
                      <a:pt x="98" y="14"/>
                    </a:lnTo>
                    <a:lnTo>
                      <a:pt x="109" y="12"/>
                    </a:lnTo>
                    <a:lnTo>
                      <a:pt x="118" y="10"/>
                    </a:lnTo>
                    <a:lnTo>
                      <a:pt x="129" y="6"/>
                    </a:lnTo>
                    <a:lnTo>
                      <a:pt x="140" y="6"/>
                    </a:lnTo>
                    <a:lnTo>
                      <a:pt x="151" y="4"/>
                    </a:lnTo>
                    <a:lnTo>
                      <a:pt x="162" y="4"/>
                    </a:lnTo>
                    <a:lnTo>
                      <a:pt x="173" y="2"/>
                    </a:lnTo>
                    <a:lnTo>
                      <a:pt x="196" y="2"/>
                    </a:lnTo>
                    <a:lnTo>
                      <a:pt x="209" y="0"/>
                    </a:lnTo>
                    <a:lnTo>
                      <a:pt x="283" y="0"/>
                    </a:lnTo>
                    <a:lnTo>
                      <a:pt x="294" y="2"/>
                    </a:lnTo>
                    <a:lnTo>
                      <a:pt x="318" y="2"/>
                    </a:lnTo>
                    <a:lnTo>
                      <a:pt x="330" y="4"/>
                    </a:lnTo>
                    <a:lnTo>
                      <a:pt x="341" y="4"/>
                    </a:lnTo>
                    <a:lnTo>
                      <a:pt x="352" y="6"/>
                    </a:lnTo>
                    <a:lnTo>
                      <a:pt x="363" y="6"/>
                    </a:lnTo>
                    <a:lnTo>
                      <a:pt x="372" y="10"/>
                    </a:lnTo>
                    <a:lnTo>
                      <a:pt x="383" y="12"/>
                    </a:lnTo>
                    <a:lnTo>
                      <a:pt x="392" y="14"/>
                    </a:lnTo>
                    <a:lnTo>
                      <a:pt x="401" y="16"/>
                    </a:lnTo>
                    <a:lnTo>
                      <a:pt x="410" y="16"/>
                    </a:lnTo>
                    <a:lnTo>
                      <a:pt x="420" y="20"/>
                    </a:lnTo>
                    <a:lnTo>
                      <a:pt x="428" y="21"/>
                    </a:lnTo>
                    <a:lnTo>
                      <a:pt x="436" y="24"/>
                    </a:lnTo>
                    <a:lnTo>
                      <a:pt x="444" y="26"/>
                    </a:lnTo>
                    <a:lnTo>
                      <a:pt x="450" y="30"/>
                    </a:lnTo>
                    <a:lnTo>
                      <a:pt x="456" y="34"/>
                    </a:lnTo>
                    <a:lnTo>
                      <a:pt x="464" y="36"/>
                    </a:lnTo>
                    <a:lnTo>
                      <a:pt x="469" y="37"/>
                    </a:lnTo>
                    <a:lnTo>
                      <a:pt x="472" y="40"/>
                    </a:lnTo>
                    <a:lnTo>
                      <a:pt x="477" y="45"/>
                    </a:lnTo>
                    <a:lnTo>
                      <a:pt x="481" y="47"/>
                    </a:lnTo>
                    <a:lnTo>
                      <a:pt x="484" y="50"/>
                    </a:lnTo>
                    <a:lnTo>
                      <a:pt x="487" y="52"/>
                    </a:lnTo>
                    <a:lnTo>
                      <a:pt x="489" y="57"/>
                    </a:lnTo>
                    <a:lnTo>
                      <a:pt x="491" y="60"/>
                    </a:lnTo>
                    <a:lnTo>
                      <a:pt x="492" y="65"/>
                    </a:lnTo>
                    <a:lnTo>
                      <a:pt x="492" y="66"/>
                    </a:lnTo>
                    <a:lnTo>
                      <a:pt x="492" y="69"/>
                    </a:lnTo>
                    <a:lnTo>
                      <a:pt x="492" y="353"/>
                    </a:lnTo>
                    <a:lnTo>
                      <a:pt x="492" y="357"/>
                    </a:lnTo>
                  </a:path>
                </a:pathLst>
              </a:custGeom>
              <a:gradFill rotWithShape="0">
                <a:gsLst>
                  <a:gs pos="0">
                    <a:srgbClr val="B9B9B9"/>
                  </a:gs>
                  <a:gs pos="100000">
                    <a:srgbClr val="CECECE"/>
                  </a:gs>
                </a:gsLst>
                <a:lin ang="5400000" scaled="1"/>
              </a:gradFill>
              <a:ln w="127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34" name="Freeform 74"/>
              <p:cNvSpPr>
                <a:spLocks/>
              </p:cNvSpPr>
              <p:nvPr/>
            </p:nvSpPr>
            <p:spPr bwMode="auto">
              <a:xfrm>
                <a:off x="1953" y="2536"/>
                <a:ext cx="493" cy="70"/>
              </a:xfrm>
              <a:custGeom>
                <a:avLst/>
                <a:gdLst>
                  <a:gd name="T0" fmla="*/ 0 w 493"/>
                  <a:gd name="T1" fmla="*/ 0 h 70"/>
                  <a:gd name="T2" fmla="*/ 0 w 493"/>
                  <a:gd name="T3" fmla="*/ 3 h 70"/>
                  <a:gd name="T4" fmla="*/ 1 w 493"/>
                  <a:gd name="T5" fmla="*/ 6 h 70"/>
                  <a:gd name="T6" fmla="*/ 3 w 493"/>
                  <a:gd name="T7" fmla="*/ 10 h 70"/>
                  <a:gd name="T8" fmla="*/ 5 w 493"/>
                  <a:gd name="T9" fmla="*/ 14 h 70"/>
                  <a:gd name="T10" fmla="*/ 8 w 493"/>
                  <a:gd name="T11" fmla="*/ 16 h 70"/>
                  <a:gd name="T12" fmla="*/ 11 w 493"/>
                  <a:gd name="T13" fmla="*/ 19 h 70"/>
                  <a:gd name="T14" fmla="*/ 15 w 493"/>
                  <a:gd name="T15" fmla="*/ 24 h 70"/>
                  <a:gd name="T16" fmla="*/ 20 w 493"/>
                  <a:gd name="T17" fmla="*/ 26 h 70"/>
                  <a:gd name="T18" fmla="*/ 23 w 493"/>
                  <a:gd name="T19" fmla="*/ 29 h 70"/>
                  <a:gd name="T20" fmla="*/ 28 w 493"/>
                  <a:gd name="T21" fmla="*/ 30 h 70"/>
                  <a:gd name="T22" fmla="*/ 36 w 493"/>
                  <a:gd name="T23" fmla="*/ 35 h 70"/>
                  <a:gd name="T24" fmla="*/ 42 w 493"/>
                  <a:gd name="T25" fmla="*/ 39 h 70"/>
                  <a:gd name="T26" fmla="*/ 48 w 493"/>
                  <a:gd name="T27" fmla="*/ 40 h 70"/>
                  <a:gd name="T28" fmla="*/ 56 w 493"/>
                  <a:gd name="T29" fmla="*/ 42 h 70"/>
                  <a:gd name="T30" fmla="*/ 64 w 493"/>
                  <a:gd name="T31" fmla="*/ 45 h 70"/>
                  <a:gd name="T32" fmla="*/ 72 w 493"/>
                  <a:gd name="T33" fmla="*/ 47 h 70"/>
                  <a:gd name="T34" fmla="*/ 79 w 493"/>
                  <a:gd name="T35" fmla="*/ 50 h 70"/>
                  <a:gd name="T36" fmla="*/ 89 w 493"/>
                  <a:gd name="T37" fmla="*/ 51 h 70"/>
                  <a:gd name="T38" fmla="*/ 98 w 493"/>
                  <a:gd name="T39" fmla="*/ 55 h 70"/>
                  <a:gd name="T40" fmla="*/ 109 w 493"/>
                  <a:gd name="T41" fmla="*/ 56 h 70"/>
                  <a:gd name="T42" fmla="*/ 118 w 493"/>
                  <a:gd name="T43" fmla="*/ 59 h 70"/>
                  <a:gd name="T44" fmla="*/ 129 w 493"/>
                  <a:gd name="T45" fmla="*/ 59 h 70"/>
                  <a:gd name="T46" fmla="*/ 140 w 493"/>
                  <a:gd name="T47" fmla="*/ 61 h 70"/>
                  <a:gd name="T48" fmla="*/ 151 w 493"/>
                  <a:gd name="T49" fmla="*/ 65 h 70"/>
                  <a:gd name="T50" fmla="*/ 162 w 493"/>
                  <a:gd name="T51" fmla="*/ 65 h 70"/>
                  <a:gd name="T52" fmla="*/ 173 w 493"/>
                  <a:gd name="T53" fmla="*/ 66 h 70"/>
                  <a:gd name="T54" fmla="*/ 196 w 493"/>
                  <a:gd name="T55" fmla="*/ 66 h 70"/>
                  <a:gd name="T56" fmla="*/ 209 w 493"/>
                  <a:gd name="T57" fmla="*/ 69 h 70"/>
                  <a:gd name="T58" fmla="*/ 283 w 493"/>
                  <a:gd name="T59" fmla="*/ 69 h 70"/>
                  <a:gd name="T60" fmla="*/ 294 w 493"/>
                  <a:gd name="T61" fmla="*/ 66 h 70"/>
                  <a:gd name="T62" fmla="*/ 318 w 493"/>
                  <a:gd name="T63" fmla="*/ 66 h 70"/>
                  <a:gd name="T64" fmla="*/ 330 w 493"/>
                  <a:gd name="T65" fmla="*/ 65 h 70"/>
                  <a:gd name="T66" fmla="*/ 341 w 493"/>
                  <a:gd name="T67" fmla="*/ 65 h 70"/>
                  <a:gd name="T68" fmla="*/ 352 w 493"/>
                  <a:gd name="T69" fmla="*/ 61 h 70"/>
                  <a:gd name="T70" fmla="*/ 363 w 493"/>
                  <a:gd name="T71" fmla="*/ 59 h 70"/>
                  <a:gd name="T72" fmla="*/ 372 w 493"/>
                  <a:gd name="T73" fmla="*/ 59 h 70"/>
                  <a:gd name="T74" fmla="*/ 383 w 493"/>
                  <a:gd name="T75" fmla="*/ 56 h 70"/>
                  <a:gd name="T76" fmla="*/ 392 w 493"/>
                  <a:gd name="T77" fmla="*/ 55 h 70"/>
                  <a:gd name="T78" fmla="*/ 401 w 493"/>
                  <a:gd name="T79" fmla="*/ 51 h 70"/>
                  <a:gd name="T80" fmla="*/ 410 w 493"/>
                  <a:gd name="T81" fmla="*/ 50 h 70"/>
                  <a:gd name="T82" fmla="*/ 420 w 493"/>
                  <a:gd name="T83" fmla="*/ 47 h 70"/>
                  <a:gd name="T84" fmla="*/ 428 w 493"/>
                  <a:gd name="T85" fmla="*/ 45 h 70"/>
                  <a:gd name="T86" fmla="*/ 436 w 493"/>
                  <a:gd name="T87" fmla="*/ 42 h 70"/>
                  <a:gd name="T88" fmla="*/ 444 w 493"/>
                  <a:gd name="T89" fmla="*/ 40 h 70"/>
                  <a:gd name="T90" fmla="*/ 450 w 493"/>
                  <a:gd name="T91" fmla="*/ 39 h 70"/>
                  <a:gd name="T92" fmla="*/ 456 w 493"/>
                  <a:gd name="T93" fmla="*/ 35 h 70"/>
                  <a:gd name="T94" fmla="*/ 464 w 493"/>
                  <a:gd name="T95" fmla="*/ 30 h 70"/>
                  <a:gd name="T96" fmla="*/ 469 w 493"/>
                  <a:gd name="T97" fmla="*/ 29 h 70"/>
                  <a:gd name="T98" fmla="*/ 472 w 493"/>
                  <a:gd name="T99" fmla="*/ 26 h 70"/>
                  <a:gd name="T100" fmla="*/ 477 w 493"/>
                  <a:gd name="T101" fmla="*/ 24 h 70"/>
                  <a:gd name="T102" fmla="*/ 481 w 493"/>
                  <a:gd name="T103" fmla="*/ 19 h 70"/>
                  <a:gd name="T104" fmla="*/ 484 w 493"/>
                  <a:gd name="T105" fmla="*/ 16 h 70"/>
                  <a:gd name="T106" fmla="*/ 487 w 493"/>
                  <a:gd name="T107" fmla="*/ 14 h 70"/>
                  <a:gd name="T108" fmla="*/ 489 w 493"/>
                  <a:gd name="T109" fmla="*/ 10 h 70"/>
                  <a:gd name="T110" fmla="*/ 491 w 493"/>
                  <a:gd name="T111" fmla="*/ 6 h 70"/>
                  <a:gd name="T112" fmla="*/ 492 w 493"/>
                  <a:gd name="T113" fmla="*/ 3 h 70"/>
                  <a:gd name="T114" fmla="*/ 492 w 493"/>
                  <a:gd name="T115" fmla="*/ 0 h 7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493" h="70">
                    <a:moveTo>
                      <a:pt x="0" y="0"/>
                    </a:moveTo>
                    <a:lnTo>
                      <a:pt x="0" y="3"/>
                    </a:lnTo>
                    <a:lnTo>
                      <a:pt x="1" y="6"/>
                    </a:lnTo>
                    <a:lnTo>
                      <a:pt x="3" y="10"/>
                    </a:lnTo>
                    <a:lnTo>
                      <a:pt x="5" y="14"/>
                    </a:lnTo>
                    <a:lnTo>
                      <a:pt x="8" y="16"/>
                    </a:lnTo>
                    <a:lnTo>
                      <a:pt x="11" y="19"/>
                    </a:lnTo>
                    <a:lnTo>
                      <a:pt x="15" y="24"/>
                    </a:lnTo>
                    <a:lnTo>
                      <a:pt x="20" y="26"/>
                    </a:lnTo>
                    <a:lnTo>
                      <a:pt x="23" y="29"/>
                    </a:lnTo>
                    <a:lnTo>
                      <a:pt x="28" y="30"/>
                    </a:lnTo>
                    <a:lnTo>
                      <a:pt x="36" y="35"/>
                    </a:lnTo>
                    <a:lnTo>
                      <a:pt x="42" y="39"/>
                    </a:lnTo>
                    <a:lnTo>
                      <a:pt x="48" y="40"/>
                    </a:lnTo>
                    <a:lnTo>
                      <a:pt x="56" y="42"/>
                    </a:lnTo>
                    <a:lnTo>
                      <a:pt x="64" y="45"/>
                    </a:lnTo>
                    <a:lnTo>
                      <a:pt x="72" y="47"/>
                    </a:lnTo>
                    <a:lnTo>
                      <a:pt x="79" y="50"/>
                    </a:lnTo>
                    <a:lnTo>
                      <a:pt x="89" y="51"/>
                    </a:lnTo>
                    <a:lnTo>
                      <a:pt x="98" y="55"/>
                    </a:lnTo>
                    <a:lnTo>
                      <a:pt x="109" y="56"/>
                    </a:lnTo>
                    <a:lnTo>
                      <a:pt x="118" y="59"/>
                    </a:lnTo>
                    <a:lnTo>
                      <a:pt x="129" y="59"/>
                    </a:lnTo>
                    <a:lnTo>
                      <a:pt x="140" y="61"/>
                    </a:lnTo>
                    <a:lnTo>
                      <a:pt x="151" y="65"/>
                    </a:lnTo>
                    <a:lnTo>
                      <a:pt x="162" y="65"/>
                    </a:lnTo>
                    <a:lnTo>
                      <a:pt x="173" y="66"/>
                    </a:lnTo>
                    <a:lnTo>
                      <a:pt x="196" y="66"/>
                    </a:lnTo>
                    <a:lnTo>
                      <a:pt x="209" y="69"/>
                    </a:lnTo>
                    <a:lnTo>
                      <a:pt x="283" y="69"/>
                    </a:lnTo>
                    <a:lnTo>
                      <a:pt x="294" y="66"/>
                    </a:lnTo>
                    <a:lnTo>
                      <a:pt x="318" y="66"/>
                    </a:lnTo>
                    <a:lnTo>
                      <a:pt x="330" y="65"/>
                    </a:lnTo>
                    <a:lnTo>
                      <a:pt x="341" y="65"/>
                    </a:lnTo>
                    <a:lnTo>
                      <a:pt x="352" y="61"/>
                    </a:lnTo>
                    <a:lnTo>
                      <a:pt x="363" y="59"/>
                    </a:lnTo>
                    <a:lnTo>
                      <a:pt x="372" y="59"/>
                    </a:lnTo>
                    <a:lnTo>
                      <a:pt x="383" y="56"/>
                    </a:lnTo>
                    <a:lnTo>
                      <a:pt x="392" y="55"/>
                    </a:lnTo>
                    <a:lnTo>
                      <a:pt x="401" y="51"/>
                    </a:lnTo>
                    <a:lnTo>
                      <a:pt x="410" y="50"/>
                    </a:lnTo>
                    <a:lnTo>
                      <a:pt x="420" y="47"/>
                    </a:lnTo>
                    <a:lnTo>
                      <a:pt x="428" y="45"/>
                    </a:lnTo>
                    <a:lnTo>
                      <a:pt x="436" y="42"/>
                    </a:lnTo>
                    <a:lnTo>
                      <a:pt x="444" y="40"/>
                    </a:lnTo>
                    <a:lnTo>
                      <a:pt x="450" y="39"/>
                    </a:lnTo>
                    <a:lnTo>
                      <a:pt x="456" y="35"/>
                    </a:lnTo>
                    <a:lnTo>
                      <a:pt x="464" y="30"/>
                    </a:lnTo>
                    <a:lnTo>
                      <a:pt x="469" y="29"/>
                    </a:lnTo>
                    <a:lnTo>
                      <a:pt x="472" y="26"/>
                    </a:lnTo>
                    <a:lnTo>
                      <a:pt x="477" y="24"/>
                    </a:lnTo>
                    <a:lnTo>
                      <a:pt x="481" y="19"/>
                    </a:lnTo>
                    <a:lnTo>
                      <a:pt x="484" y="16"/>
                    </a:lnTo>
                    <a:lnTo>
                      <a:pt x="487" y="14"/>
                    </a:lnTo>
                    <a:lnTo>
                      <a:pt x="489" y="10"/>
                    </a:lnTo>
                    <a:lnTo>
                      <a:pt x="491" y="6"/>
                    </a:lnTo>
                    <a:lnTo>
                      <a:pt x="492" y="3"/>
                    </a:lnTo>
                    <a:lnTo>
                      <a:pt x="492" y="0"/>
                    </a:lnTo>
                  </a:path>
                </a:pathLst>
              </a:custGeom>
              <a:gradFill rotWithShape="0">
                <a:gsLst>
                  <a:gs pos="0">
                    <a:srgbClr val="B9B9B9"/>
                  </a:gs>
                  <a:gs pos="100000">
                    <a:srgbClr val="CECECE"/>
                  </a:gs>
                </a:gsLst>
                <a:lin ang="5400000" scaled="1"/>
              </a:gradFill>
              <a:ln w="127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144" name="Rectangle 75"/>
            <p:cNvSpPr>
              <a:spLocks noChangeArrowheads="1"/>
            </p:cNvSpPr>
            <p:nvPr/>
          </p:nvSpPr>
          <p:spPr bwMode="auto">
            <a:xfrm>
              <a:off x="1872" y="2064"/>
              <a:ext cx="528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  <a:defRPr/>
              </a:pPr>
              <a:r>
                <a:rPr lang="es-ES_tradnl" sz="1400">
                  <a:solidFill>
                    <a:srgbClr val="081D58"/>
                  </a:solidFill>
                  <a:latin typeface="Century Gothic" charset="0"/>
                  <a:cs typeface="+mn-cs"/>
                </a:rPr>
                <a:t>UEPEX</a:t>
              </a:r>
            </a:p>
          </p:txBody>
        </p:sp>
      </p:grpSp>
      <p:grpSp>
        <p:nvGrpSpPr>
          <p:cNvPr id="1091660" name="Group 76"/>
          <p:cNvGrpSpPr>
            <a:grpSpLocks/>
          </p:cNvGrpSpPr>
          <p:nvPr/>
        </p:nvGrpSpPr>
        <p:grpSpPr bwMode="auto">
          <a:xfrm>
            <a:off x="4541838" y="3587750"/>
            <a:ext cx="1776412" cy="1627188"/>
            <a:chOff x="2861" y="2260"/>
            <a:chExt cx="1119" cy="1025"/>
          </a:xfrm>
        </p:grpSpPr>
        <p:grpSp>
          <p:nvGrpSpPr>
            <p:cNvPr id="32827" name="Group 77"/>
            <p:cNvGrpSpPr>
              <a:grpSpLocks/>
            </p:cNvGrpSpPr>
            <p:nvPr/>
          </p:nvGrpSpPr>
          <p:grpSpPr bwMode="auto">
            <a:xfrm>
              <a:off x="2861" y="2260"/>
              <a:ext cx="1119" cy="989"/>
              <a:chOff x="2750" y="2260"/>
              <a:chExt cx="1119" cy="989"/>
            </a:xfrm>
          </p:grpSpPr>
          <p:sp>
            <p:nvSpPr>
              <p:cNvPr id="32829" name="Freeform 78"/>
              <p:cNvSpPr>
                <a:spLocks/>
              </p:cNvSpPr>
              <p:nvPr/>
            </p:nvSpPr>
            <p:spPr bwMode="auto">
              <a:xfrm>
                <a:off x="2750" y="2260"/>
                <a:ext cx="1119" cy="989"/>
              </a:xfrm>
              <a:custGeom>
                <a:avLst/>
                <a:gdLst>
                  <a:gd name="T0" fmla="*/ 1118 w 1119"/>
                  <a:gd name="T1" fmla="*/ 834 h 989"/>
                  <a:gd name="T2" fmla="*/ 1110 w 1119"/>
                  <a:gd name="T3" fmla="*/ 849 h 989"/>
                  <a:gd name="T4" fmla="*/ 1093 w 1119"/>
                  <a:gd name="T5" fmla="*/ 880 h 989"/>
                  <a:gd name="T6" fmla="*/ 1072 w 1119"/>
                  <a:gd name="T7" fmla="*/ 890 h 989"/>
                  <a:gd name="T8" fmla="*/ 1054 w 1119"/>
                  <a:gd name="T9" fmla="*/ 905 h 989"/>
                  <a:gd name="T10" fmla="*/ 1022 w 1119"/>
                  <a:gd name="T11" fmla="*/ 917 h 989"/>
                  <a:gd name="T12" fmla="*/ 991 w 1119"/>
                  <a:gd name="T13" fmla="*/ 928 h 989"/>
                  <a:gd name="T14" fmla="*/ 955 w 1119"/>
                  <a:gd name="T15" fmla="*/ 942 h 989"/>
                  <a:gd name="T16" fmla="*/ 912 w 1119"/>
                  <a:gd name="T17" fmla="*/ 951 h 989"/>
                  <a:gd name="T18" fmla="*/ 870 w 1119"/>
                  <a:gd name="T19" fmla="*/ 961 h 989"/>
                  <a:gd name="T20" fmla="*/ 824 w 1119"/>
                  <a:gd name="T21" fmla="*/ 965 h 989"/>
                  <a:gd name="T22" fmla="*/ 776 w 1119"/>
                  <a:gd name="T23" fmla="*/ 978 h 989"/>
                  <a:gd name="T24" fmla="*/ 722 w 1119"/>
                  <a:gd name="T25" fmla="*/ 984 h 989"/>
                  <a:gd name="T26" fmla="*/ 644 w 1119"/>
                  <a:gd name="T27" fmla="*/ 988 h 989"/>
                  <a:gd name="T28" fmla="*/ 446 w 1119"/>
                  <a:gd name="T29" fmla="*/ 984 h 989"/>
                  <a:gd name="T30" fmla="*/ 367 w 1119"/>
                  <a:gd name="T31" fmla="*/ 978 h 989"/>
                  <a:gd name="T32" fmla="*/ 319 w 1119"/>
                  <a:gd name="T33" fmla="*/ 973 h 989"/>
                  <a:gd name="T34" fmla="*/ 269 w 1119"/>
                  <a:gd name="T35" fmla="*/ 965 h 989"/>
                  <a:gd name="T36" fmla="*/ 223 w 1119"/>
                  <a:gd name="T37" fmla="*/ 955 h 989"/>
                  <a:gd name="T38" fmla="*/ 181 w 1119"/>
                  <a:gd name="T39" fmla="*/ 942 h 989"/>
                  <a:gd name="T40" fmla="*/ 144 w 1119"/>
                  <a:gd name="T41" fmla="*/ 932 h 989"/>
                  <a:gd name="T42" fmla="*/ 110 w 1119"/>
                  <a:gd name="T43" fmla="*/ 921 h 989"/>
                  <a:gd name="T44" fmla="*/ 82 w 1119"/>
                  <a:gd name="T45" fmla="*/ 909 h 989"/>
                  <a:gd name="T46" fmla="*/ 53 w 1119"/>
                  <a:gd name="T47" fmla="*/ 903 h 989"/>
                  <a:gd name="T48" fmla="*/ 33 w 1119"/>
                  <a:gd name="T49" fmla="*/ 884 h 989"/>
                  <a:gd name="T50" fmla="*/ 11 w 1119"/>
                  <a:gd name="T51" fmla="*/ 861 h 989"/>
                  <a:gd name="T52" fmla="*/ 3 w 1119"/>
                  <a:gd name="T53" fmla="*/ 847 h 989"/>
                  <a:gd name="T54" fmla="*/ 0 w 1119"/>
                  <a:gd name="T55" fmla="*/ 828 h 989"/>
                  <a:gd name="T56" fmla="*/ 0 w 1119"/>
                  <a:gd name="T57" fmla="*/ 160 h 989"/>
                  <a:gd name="T58" fmla="*/ 0 w 1119"/>
                  <a:gd name="T59" fmla="*/ 150 h 989"/>
                  <a:gd name="T60" fmla="*/ 8 w 1119"/>
                  <a:gd name="T61" fmla="*/ 131 h 989"/>
                  <a:gd name="T62" fmla="*/ 17 w 1119"/>
                  <a:gd name="T63" fmla="*/ 116 h 989"/>
                  <a:gd name="T64" fmla="*/ 33 w 1119"/>
                  <a:gd name="T65" fmla="*/ 104 h 989"/>
                  <a:gd name="T66" fmla="*/ 53 w 1119"/>
                  <a:gd name="T67" fmla="*/ 85 h 989"/>
                  <a:gd name="T68" fmla="*/ 82 w 1119"/>
                  <a:gd name="T69" fmla="*/ 79 h 989"/>
                  <a:gd name="T70" fmla="*/ 110 w 1119"/>
                  <a:gd name="T71" fmla="*/ 60 h 989"/>
                  <a:gd name="T72" fmla="*/ 144 w 1119"/>
                  <a:gd name="T73" fmla="*/ 48 h 989"/>
                  <a:gd name="T74" fmla="*/ 181 w 1119"/>
                  <a:gd name="T75" fmla="*/ 37 h 989"/>
                  <a:gd name="T76" fmla="*/ 223 w 1119"/>
                  <a:gd name="T77" fmla="*/ 33 h 989"/>
                  <a:gd name="T78" fmla="*/ 269 w 1119"/>
                  <a:gd name="T79" fmla="*/ 23 h 989"/>
                  <a:gd name="T80" fmla="*/ 319 w 1119"/>
                  <a:gd name="T81" fmla="*/ 15 h 989"/>
                  <a:gd name="T82" fmla="*/ 367 w 1119"/>
                  <a:gd name="T83" fmla="*/ 10 h 989"/>
                  <a:gd name="T84" fmla="*/ 446 w 1119"/>
                  <a:gd name="T85" fmla="*/ 4 h 989"/>
                  <a:gd name="T86" fmla="*/ 644 w 1119"/>
                  <a:gd name="T87" fmla="*/ 0 h 989"/>
                  <a:gd name="T88" fmla="*/ 722 w 1119"/>
                  <a:gd name="T89" fmla="*/ 4 h 989"/>
                  <a:gd name="T90" fmla="*/ 776 w 1119"/>
                  <a:gd name="T91" fmla="*/ 10 h 989"/>
                  <a:gd name="T92" fmla="*/ 824 w 1119"/>
                  <a:gd name="T93" fmla="*/ 15 h 989"/>
                  <a:gd name="T94" fmla="*/ 870 w 1119"/>
                  <a:gd name="T95" fmla="*/ 27 h 989"/>
                  <a:gd name="T96" fmla="*/ 912 w 1119"/>
                  <a:gd name="T97" fmla="*/ 37 h 989"/>
                  <a:gd name="T98" fmla="*/ 955 w 1119"/>
                  <a:gd name="T99" fmla="*/ 46 h 989"/>
                  <a:gd name="T100" fmla="*/ 991 w 1119"/>
                  <a:gd name="T101" fmla="*/ 56 h 989"/>
                  <a:gd name="T102" fmla="*/ 1022 w 1119"/>
                  <a:gd name="T103" fmla="*/ 71 h 989"/>
                  <a:gd name="T104" fmla="*/ 1054 w 1119"/>
                  <a:gd name="T105" fmla="*/ 83 h 989"/>
                  <a:gd name="T106" fmla="*/ 1072 w 1119"/>
                  <a:gd name="T107" fmla="*/ 94 h 989"/>
                  <a:gd name="T108" fmla="*/ 1093 w 1119"/>
                  <a:gd name="T109" fmla="*/ 108 h 989"/>
                  <a:gd name="T110" fmla="*/ 1107 w 1119"/>
                  <a:gd name="T111" fmla="*/ 121 h 989"/>
                  <a:gd name="T112" fmla="*/ 1115 w 1119"/>
                  <a:gd name="T113" fmla="*/ 139 h 989"/>
                  <a:gd name="T114" fmla="*/ 1118 w 1119"/>
                  <a:gd name="T115" fmla="*/ 154 h 989"/>
                  <a:gd name="T116" fmla="*/ 1118 w 1119"/>
                  <a:gd name="T117" fmla="*/ 820 h 989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1119" h="989">
                    <a:moveTo>
                      <a:pt x="1118" y="828"/>
                    </a:moveTo>
                    <a:lnTo>
                      <a:pt x="1118" y="834"/>
                    </a:lnTo>
                    <a:lnTo>
                      <a:pt x="1115" y="847"/>
                    </a:lnTo>
                    <a:lnTo>
                      <a:pt x="1110" y="849"/>
                    </a:lnTo>
                    <a:lnTo>
                      <a:pt x="1107" y="861"/>
                    </a:lnTo>
                    <a:lnTo>
                      <a:pt x="1093" y="880"/>
                    </a:lnTo>
                    <a:lnTo>
                      <a:pt x="1085" y="884"/>
                    </a:lnTo>
                    <a:lnTo>
                      <a:pt x="1072" y="890"/>
                    </a:lnTo>
                    <a:lnTo>
                      <a:pt x="1065" y="903"/>
                    </a:lnTo>
                    <a:lnTo>
                      <a:pt x="1054" y="905"/>
                    </a:lnTo>
                    <a:lnTo>
                      <a:pt x="1036" y="909"/>
                    </a:lnTo>
                    <a:lnTo>
                      <a:pt x="1022" y="917"/>
                    </a:lnTo>
                    <a:lnTo>
                      <a:pt x="1008" y="921"/>
                    </a:lnTo>
                    <a:lnTo>
                      <a:pt x="991" y="928"/>
                    </a:lnTo>
                    <a:lnTo>
                      <a:pt x="974" y="932"/>
                    </a:lnTo>
                    <a:lnTo>
                      <a:pt x="955" y="942"/>
                    </a:lnTo>
                    <a:lnTo>
                      <a:pt x="931" y="942"/>
                    </a:lnTo>
                    <a:lnTo>
                      <a:pt x="912" y="951"/>
                    </a:lnTo>
                    <a:lnTo>
                      <a:pt x="892" y="955"/>
                    </a:lnTo>
                    <a:lnTo>
                      <a:pt x="870" y="961"/>
                    </a:lnTo>
                    <a:lnTo>
                      <a:pt x="846" y="965"/>
                    </a:lnTo>
                    <a:lnTo>
                      <a:pt x="824" y="965"/>
                    </a:lnTo>
                    <a:lnTo>
                      <a:pt x="799" y="973"/>
                    </a:lnTo>
                    <a:lnTo>
                      <a:pt x="776" y="978"/>
                    </a:lnTo>
                    <a:lnTo>
                      <a:pt x="751" y="978"/>
                    </a:lnTo>
                    <a:lnTo>
                      <a:pt x="722" y="984"/>
                    </a:lnTo>
                    <a:lnTo>
                      <a:pt x="669" y="984"/>
                    </a:lnTo>
                    <a:lnTo>
                      <a:pt x="644" y="988"/>
                    </a:lnTo>
                    <a:lnTo>
                      <a:pt x="474" y="988"/>
                    </a:lnTo>
                    <a:lnTo>
                      <a:pt x="446" y="984"/>
                    </a:lnTo>
                    <a:lnTo>
                      <a:pt x="393" y="984"/>
                    </a:lnTo>
                    <a:lnTo>
                      <a:pt x="367" y="978"/>
                    </a:lnTo>
                    <a:lnTo>
                      <a:pt x="342" y="978"/>
                    </a:lnTo>
                    <a:lnTo>
                      <a:pt x="319" y="973"/>
                    </a:lnTo>
                    <a:lnTo>
                      <a:pt x="294" y="965"/>
                    </a:lnTo>
                    <a:lnTo>
                      <a:pt x="269" y="965"/>
                    </a:lnTo>
                    <a:lnTo>
                      <a:pt x="248" y="961"/>
                    </a:lnTo>
                    <a:lnTo>
                      <a:pt x="223" y="955"/>
                    </a:lnTo>
                    <a:lnTo>
                      <a:pt x="203" y="951"/>
                    </a:lnTo>
                    <a:lnTo>
                      <a:pt x="181" y="942"/>
                    </a:lnTo>
                    <a:lnTo>
                      <a:pt x="163" y="942"/>
                    </a:lnTo>
                    <a:lnTo>
                      <a:pt x="144" y="932"/>
                    </a:lnTo>
                    <a:lnTo>
                      <a:pt x="127" y="928"/>
                    </a:lnTo>
                    <a:lnTo>
                      <a:pt x="110" y="921"/>
                    </a:lnTo>
                    <a:lnTo>
                      <a:pt x="96" y="917"/>
                    </a:lnTo>
                    <a:lnTo>
                      <a:pt x="82" y="909"/>
                    </a:lnTo>
                    <a:lnTo>
                      <a:pt x="64" y="905"/>
                    </a:lnTo>
                    <a:lnTo>
                      <a:pt x="53" y="903"/>
                    </a:lnTo>
                    <a:lnTo>
                      <a:pt x="46" y="890"/>
                    </a:lnTo>
                    <a:lnTo>
                      <a:pt x="33" y="884"/>
                    </a:lnTo>
                    <a:lnTo>
                      <a:pt x="25" y="880"/>
                    </a:lnTo>
                    <a:lnTo>
                      <a:pt x="11" y="861"/>
                    </a:lnTo>
                    <a:lnTo>
                      <a:pt x="8" y="849"/>
                    </a:lnTo>
                    <a:lnTo>
                      <a:pt x="3" y="847"/>
                    </a:lnTo>
                    <a:lnTo>
                      <a:pt x="0" y="834"/>
                    </a:lnTo>
                    <a:lnTo>
                      <a:pt x="0" y="828"/>
                    </a:lnTo>
                    <a:lnTo>
                      <a:pt x="0" y="824"/>
                    </a:lnTo>
                    <a:lnTo>
                      <a:pt x="0" y="160"/>
                    </a:lnTo>
                    <a:lnTo>
                      <a:pt x="0" y="154"/>
                    </a:lnTo>
                    <a:lnTo>
                      <a:pt x="0" y="150"/>
                    </a:lnTo>
                    <a:lnTo>
                      <a:pt x="3" y="139"/>
                    </a:lnTo>
                    <a:lnTo>
                      <a:pt x="8" y="131"/>
                    </a:lnTo>
                    <a:lnTo>
                      <a:pt x="11" y="121"/>
                    </a:lnTo>
                    <a:lnTo>
                      <a:pt x="17" y="116"/>
                    </a:lnTo>
                    <a:lnTo>
                      <a:pt x="25" y="108"/>
                    </a:lnTo>
                    <a:lnTo>
                      <a:pt x="33" y="104"/>
                    </a:lnTo>
                    <a:lnTo>
                      <a:pt x="46" y="94"/>
                    </a:lnTo>
                    <a:lnTo>
                      <a:pt x="53" y="85"/>
                    </a:lnTo>
                    <a:lnTo>
                      <a:pt x="64" y="83"/>
                    </a:lnTo>
                    <a:lnTo>
                      <a:pt x="82" y="79"/>
                    </a:lnTo>
                    <a:lnTo>
                      <a:pt x="96" y="71"/>
                    </a:lnTo>
                    <a:lnTo>
                      <a:pt x="110" y="60"/>
                    </a:lnTo>
                    <a:lnTo>
                      <a:pt x="127" y="56"/>
                    </a:lnTo>
                    <a:lnTo>
                      <a:pt x="144" y="48"/>
                    </a:lnTo>
                    <a:lnTo>
                      <a:pt x="163" y="46"/>
                    </a:lnTo>
                    <a:lnTo>
                      <a:pt x="181" y="37"/>
                    </a:lnTo>
                    <a:lnTo>
                      <a:pt x="203" y="37"/>
                    </a:lnTo>
                    <a:lnTo>
                      <a:pt x="223" y="33"/>
                    </a:lnTo>
                    <a:lnTo>
                      <a:pt x="248" y="27"/>
                    </a:lnTo>
                    <a:lnTo>
                      <a:pt x="269" y="23"/>
                    </a:lnTo>
                    <a:lnTo>
                      <a:pt x="294" y="15"/>
                    </a:lnTo>
                    <a:lnTo>
                      <a:pt x="319" y="15"/>
                    </a:lnTo>
                    <a:lnTo>
                      <a:pt x="342" y="10"/>
                    </a:lnTo>
                    <a:lnTo>
                      <a:pt x="367" y="10"/>
                    </a:lnTo>
                    <a:lnTo>
                      <a:pt x="393" y="4"/>
                    </a:lnTo>
                    <a:lnTo>
                      <a:pt x="446" y="4"/>
                    </a:lnTo>
                    <a:lnTo>
                      <a:pt x="474" y="0"/>
                    </a:lnTo>
                    <a:lnTo>
                      <a:pt x="644" y="0"/>
                    </a:lnTo>
                    <a:lnTo>
                      <a:pt x="669" y="4"/>
                    </a:lnTo>
                    <a:lnTo>
                      <a:pt x="722" y="4"/>
                    </a:lnTo>
                    <a:lnTo>
                      <a:pt x="751" y="10"/>
                    </a:lnTo>
                    <a:lnTo>
                      <a:pt x="776" y="10"/>
                    </a:lnTo>
                    <a:lnTo>
                      <a:pt x="799" y="15"/>
                    </a:lnTo>
                    <a:lnTo>
                      <a:pt x="824" y="15"/>
                    </a:lnTo>
                    <a:lnTo>
                      <a:pt x="846" y="23"/>
                    </a:lnTo>
                    <a:lnTo>
                      <a:pt x="870" y="27"/>
                    </a:lnTo>
                    <a:lnTo>
                      <a:pt x="892" y="33"/>
                    </a:lnTo>
                    <a:lnTo>
                      <a:pt x="912" y="37"/>
                    </a:lnTo>
                    <a:lnTo>
                      <a:pt x="931" y="37"/>
                    </a:lnTo>
                    <a:lnTo>
                      <a:pt x="955" y="46"/>
                    </a:lnTo>
                    <a:lnTo>
                      <a:pt x="974" y="48"/>
                    </a:lnTo>
                    <a:lnTo>
                      <a:pt x="991" y="56"/>
                    </a:lnTo>
                    <a:lnTo>
                      <a:pt x="1008" y="60"/>
                    </a:lnTo>
                    <a:lnTo>
                      <a:pt x="1022" y="71"/>
                    </a:lnTo>
                    <a:lnTo>
                      <a:pt x="1036" y="79"/>
                    </a:lnTo>
                    <a:lnTo>
                      <a:pt x="1054" y="83"/>
                    </a:lnTo>
                    <a:lnTo>
                      <a:pt x="1065" y="85"/>
                    </a:lnTo>
                    <a:lnTo>
                      <a:pt x="1072" y="94"/>
                    </a:lnTo>
                    <a:lnTo>
                      <a:pt x="1085" y="104"/>
                    </a:lnTo>
                    <a:lnTo>
                      <a:pt x="1093" y="108"/>
                    </a:lnTo>
                    <a:lnTo>
                      <a:pt x="1101" y="116"/>
                    </a:lnTo>
                    <a:lnTo>
                      <a:pt x="1107" y="121"/>
                    </a:lnTo>
                    <a:lnTo>
                      <a:pt x="1110" y="131"/>
                    </a:lnTo>
                    <a:lnTo>
                      <a:pt x="1115" y="139"/>
                    </a:lnTo>
                    <a:lnTo>
                      <a:pt x="1118" y="150"/>
                    </a:lnTo>
                    <a:lnTo>
                      <a:pt x="1118" y="154"/>
                    </a:lnTo>
                    <a:lnTo>
                      <a:pt x="1118" y="160"/>
                    </a:lnTo>
                    <a:lnTo>
                      <a:pt x="1118" y="820"/>
                    </a:lnTo>
                    <a:lnTo>
                      <a:pt x="1118" y="828"/>
                    </a:lnTo>
                  </a:path>
                </a:pathLst>
              </a:custGeom>
              <a:gradFill rotWithShape="0">
                <a:gsLst>
                  <a:gs pos="0">
                    <a:srgbClr val="B9B9B9"/>
                  </a:gs>
                  <a:gs pos="100000">
                    <a:srgbClr val="CECECE"/>
                  </a:gs>
                </a:gsLst>
                <a:lin ang="5400000" scaled="1"/>
              </a:gradFill>
              <a:ln w="127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30" name="Freeform 79"/>
              <p:cNvSpPr>
                <a:spLocks/>
              </p:cNvSpPr>
              <p:nvPr/>
            </p:nvSpPr>
            <p:spPr bwMode="auto">
              <a:xfrm>
                <a:off x="2750" y="2416"/>
                <a:ext cx="1119" cy="162"/>
              </a:xfrm>
              <a:custGeom>
                <a:avLst/>
                <a:gdLst>
                  <a:gd name="T0" fmla="*/ 0 w 1119"/>
                  <a:gd name="T1" fmla="*/ 0 h 162"/>
                  <a:gd name="T2" fmla="*/ 0 w 1119"/>
                  <a:gd name="T3" fmla="*/ 6 h 162"/>
                  <a:gd name="T4" fmla="*/ 3 w 1119"/>
                  <a:gd name="T5" fmla="*/ 15 h 162"/>
                  <a:gd name="T6" fmla="*/ 8 w 1119"/>
                  <a:gd name="T7" fmla="*/ 23 h 162"/>
                  <a:gd name="T8" fmla="*/ 11 w 1119"/>
                  <a:gd name="T9" fmla="*/ 33 h 162"/>
                  <a:gd name="T10" fmla="*/ 17 w 1119"/>
                  <a:gd name="T11" fmla="*/ 38 h 162"/>
                  <a:gd name="T12" fmla="*/ 25 w 1119"/>
                  <a:gd name="T13" fmla="*/ 44 h 162"/>
                  <a:gd name="T14" fmla="*/ 33 w 1119"/>
                  <a:gd name="T15" fmla="*/ 56 h 162"/>
                  <a:gd name="T16" fmla="*/ 46 w 1119"/>
                  <a:gd name="T17" fmla="*/ 61 h 162"/>
                  <a:gd name="T18" fmla="*/ 53 w 1119"/>
                  <a:gd name="T19" fmla="*/ 67 h 162"/>
                  <a:gd name="T20" fmla="*/ 64 w 1119"/>
                  <a:gd name="T21" fmla="*/ 71 h 162"/>
                  <a:gd name="T22" fmla="*/ 82 w 1119"/>
                  <a:gd name="T23" fmla="*/ 82 h 162"/>
                  <a:gd name="T24" fmla="*/ 96 w 1119"/>
                  <a:gd name="T25" fmla="*/ 90 h 162"/>
                  <a:gd name="T26" fmla="*/ 110 w 1119"/>
                  <a:gd name="T27" fmla="*/ 94 h 162"/>
                  <a:gd name="T28" fmla="*/ 127 w 1119"/>
                  <a:gd name="T29" fmla="*/ 98 h 162"/>
                  <a:gd name="T30" fmla="*/ 144 w 1119"/>
                  <a:gd name="T31" fmla="*/ 105 h 162"/>
                  <a:gd name="T32" fmla="*/ 163 w 1119"/>
                  <a:gd name="T33" fmla="*/ 109 h 162"/>
                  <a:gd name="T34" fmla="*/ 181 w 1119"/>
                  <a:gd name="T35" fmla="*/ 117 h 162"/>
                  <a:gd name="T36" fmla="*/ 203 w 1119"/>
                  <a:gd name="T37" fmla="*/ 119 h 162"/>
                  <a:gd name="T38" fmla="*/ 223 w 1119"/>
                  <a:gd name="T39" fmla="*/ 128 h 162"/>
                  <a:gd name="T40" fmla="*/ 248 w 1119"/>
                  <a:gd name="T41" fmla="*/ 132 h 162"/>
                  <a:gd name="T42" fmla="*/ 269 w 1119"/>
                  <a:gd name="T43" fmla="*/ 138 h 162"/>
                  <a:gd name="T44" fmla="*/ 294 w 1119"/>
                  <a:gd name="T45" fmla="*/ 138 h 162"/>
                  <a:gd name="T46" fmla="*/ 319 w 1119"/>
                  <a:gd name="T47" fmla="*/ 142 h 162"/>
                  <a:gd name="T48" fmla="*/ 342 w 1119"/>
                  <a:gd name="T49" fmla="*/ 151 h 162"/>
                  <a:gd name="T50" fmla="*/ 367 w 1119"/>
                  <a:gd name="T51" fmla="*/ 151 h 162"/>
                  <a:gd name="T52" fmla="*/ 393 w 1119"/>
                  <a:gd name="T53" fmla="*/ 155 h 162"/>
                  <a:gd name="T54" fmla="*/ 446 w 1119"/>
                  <a:gd name="T55" fmla="*/ 155 h 162"/>
                  <a:gd name="T56" fmla="*/ 474 w 1119"/>
                  <a:gd name="T57" fmla="*/ 161 h 162"/>
                  <a:gd name="T58" fmla="*/ 644 w 1119"/>
                  <a:gd name="T59" fmla="*/ 161 h 162"/>
                  <a:gd name="T60" fmla="*/ 669 w 1119"/>
                  <a:gd name="T61" fmla="*/ 155 h 162"/>
                  <a:gd name="T62" fmla="*/ 722 w 1119"/>
                  <a:gd name="T63" fmla="*/ 155 h 162"/>
                  <a:gd name="T64" fmla="*/ 751 w 1119"/>
                  <a:gd name="T65" fmla="*/ 151 h 162"/>
                  <a:gd name="T66" fmla="*/ 776 w 1119"/>
                  <a:gd name="T67" fmla="*/ 151 h 162"/>
                  <a:gd name="T68" fmla="*/ 799 w 1119"/>
                  <a:gd name="T69" fmla="*/ 142 h 162"/>
                  <a:gd name="T70" fmla="*/ 824 w 1119"/>
                  <a:gd name="T71" fmla="*/ 138 h 162"/>
                  <a:gd name="T72" fmla="*/ 846 w 1119"/>
                  <a:gd name="T73" fmla="*/ 138 h 162"/>
                  <a:gd name="T74" fmla="*/ 870 w 1119"/>
                  <a:gd name="T75" fmla="*/ 132 h 162"/>
                  <a:gd name="T76" fmla="*/ 892 w 1119"/>
                  <a:gd name="T77" fmla="*/ 128 h 162"/>
                  <a:gd name="T78" fmla="*/ 912 w 1119"/>
                  <a:gd name="T79" fmla="*/ 119 h 162"/>
                  <a:gd name="T80" fmla="*/ 931 w 1119"/>
                  <a:gd name="T81" fmla="*/ 117 h 162"/>
                  <a:gd name="T82" fmla="*/ 955 w 1119"/>
                  <a:gd name="T83" fmla="*/ 109 h 162"/>
                  <a:gd name="T84" fmla="*/ 974 w 1119"/>
                  <a:gd name="T85" fmla="*/ 105 h 162"/>
                  <a:gd name="T86" fmla="*/ 991 w 1119"/>
                  <a:gd name="T87" fmla="*/ 98 h 162"/>
                  <a:gd name="T88" fmla="*/ 1008 w 1119"/>
                  <a:gd name="T89" fmla="*/ 94 h 162"/>
                  <a:gd name="T90" fmla="*/ 1022 w 1119"/>
                  <a:gd name="T91" fmla="*/ 90 h 162"/>
                  <a:gd name="T92" fmla="*/ 1036 w 1119"/>
                  <a:gd name="T93" fmla="*/ 82 h 162"/>
                  <a:gd name="T94" fmla="*/ 1054 w 1119"/>
                  <a:gd name="T95" fmla="*/ 71 h 162"/>
                  <a:gd name="T96" fmla="*/ 1065 w 1119"/>
                  <a:gd name="T97" fmla="*/ 67 h 162"/>
                  <a:gd name="T98" fmla="*/ 1072 w 1119"/>
                  <a:gd name="T99" fmla="*/ 61 h 162"/>
                  <a:gd name="T100" fmla="*/ 1085 w 1119"/>
                  <a:gd name="T101" fmla="*/ 56 h 162"/>
                  <a:gd name="T102" fmla="*/ 1093 w 1119"/>
                  <a:gd name="T103" fmla="*/ 44 h 162"/>
                  <a:gd name="T104" fmla="*/ 1101 w 1119"/>
                  <a:gd name="T105" fmla="*/ 38 h 162"/>
                  <a:gd name="T106" fmla="*/ 1107 w 1119"/>
                  <a:gd name="T107" fmla="*/ 33 h 162"/>
                  <a:gd name="T108" fmla="*/ 1110 w 1119"/>
                  <a:gd name="T109" fmla="*/ 23 h 162"/>
                  <a:gd name="T110" fmla="*/ 1115 w 1119"/>
                  <a:gd name="T111" fmla="*/ 15 h 162"/>
                  <a:gd name="T112" fmla="*/ 1118 w 1119"/>
                  <a:gd name="T113" fmla="*/ 6 h 162"/>
                  <a:gd name="T114" fmla="*/ 1118 w 1119"/>
                  <a:gd name="T115" fmla="*/ 0 h 16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119" h="162">
                    <a:moveTo>
                      <a:pt x="0" y="0"/>
                    </a:moveTo>
                    <a:lnTo>
                      <a:pt x="0" y="6"/>
                    </a:lnTo>
                    <a:lnTo>
                      <a:pt x="3" y="15"/>
                    </a:lnTo>
                    <a:lnTo>
                      <a:pt x="8" y="23"/>
                    </a:lnTo>
                    <a:lnTo>
                      <a:pt x="11" y="33"/>
                    </a:lnTo>
                    <a:lnTo>
                      <a:pt x="17" y="38"/>
                    </a:lnTo>
                    <a:lnTo>
                      <a:pt x="25" y="44"/>
                    </a:lnTo>
                    <a:lnTo>
                      <a:pt x="33" y="56"/>
                    </a:lnTo>
                    <a:lnTo>
                      <a:pt x="46" y="61"/>
                    </a:lnTo>
                    <a:lnTo>
                      <a:pt x="53" y="67"/>
                    </a:lnTo>
                    <a:lnTo>
                      <a:pt x="64" y="71"/>
                    </a:lnTo>
                    <a:lnTo>
                      <a:pt x="82" y="82"/>
                    </a:lnTo>
                    <a:lnTo>
                      <a:pt x="96" y="90"/>
                    </a:lnTo>
                    <a:lnTo>
                      <a:pt x="110" y="94"/>
                    </a:lnTo>
                    <a:lnTo>
                      <a:pt x="127" y="98"/>
                    </a:lnTo>
                    <a:lnTo>
                      <a:pt x="144" y="105"/>
                    </a:lnTo>
                    <a:lnTo>
                      <a:pt x="163" y="109"/>
                    </a:lnTo>
                    <a:lnTo>
                      <a:pt x="181" y="117"/>
                    </a:lnTo>
                    <a:lnTo>
                      <a:pt x="203" y="119"/>
                    </a:lnTo>
                    <a:lnTo>
                      <a:pt x="223" y="128"/>
                    </a:lnTo>
                    <a:lnTo>
                      <a:pt x="248" y="132"/>
                    </a:lnTo>
                    <a:lnTo>
                      <a:pt x="269" y="138"/>
                    </a:lnTo>
                    <a:lnTo>
                      <a:pt x="294" y="138"/>
                    </a:lnTo>
                    <a:lnTo>
                      <a:pt x="319" y="142"/>
                    </a:lnTo>
                    <a:lnTo>
                      <a:pt x="342" y="151"/>
                    </a:lnTo>
                    <a:lnTo>
                      <a:pt x="367" y="151"/>
                    </a:lnTo>
                    <a:lnTo>
                      <a:pt x="393" y="155"/>
                    </a:lnTo>
                    <a:lnTo>
                      <a:pt x="446" y="155"/>
                    </a:lnTo>
                    <a:lnTo>
                      <a:pt x="474" y="161"/>
                    </a:lnTo>
                    <a:lnTo>
                      <a:pt x="644" y="161"/>
                    </a:lnTo>
                    <a:lnTo>
                      <a:pt x="669" y="155"/>
                    </a:lnTo>
                    <a:lnTo>
                      <a:pt x="722" y="155"/>
                    </a:lnTo>
                    <a:lnTo>
                      <a:pt x="751" y="151"/>
                    </a:lnTo>
                    <a:lnTo>
                      <a:pt x="776" y="151"/>
                    </a:lnTo>
                    <a:lnTo>
                      <a:pt x="799" y="142"/>
                    </a:lnTo>
                    <a:lnTo>
                      <a:pt x="824" y="138"/>
                    </a:lnTo>
                    <a:lnTo>
                      <a:pt x="846" y="138"/>
                    </a:lnTo>
                    <a:lnTo>
                      <a:pt x="870" y="132"/>
                    </a:lnTo>
                    <a:lnTo>
                      <a:pt x="892" y="128"/>
                    </a:lnTo>
                    <a:lnTo>
                      <a:pt x="912" y="119"/>
                    </a:lnTo>
                    <a:lnTo>
                      <a:pt x="931" y="117"/>
                    </a:lnTo>
                    <a:lnTo>
                      <a:pt x="955" y="109"/>
                    </a:lnTo>
                    <a:lnTo>
                      <a:pt x="974" y="105"/>
                    </a:lnTo>
                    <a:lnTo>
                      <a:pt x="991" y="98"/>
                    </a:lnTo>
                    <a:lnTo>
                      <a:pt x="1008" y="94"/>
                    </a:lnTo>
                    <a:lnTo>
                      <a:pt x="1022" y="90"/>
                    </a:lnTo>
                    <a:lnTo>
                      <a:pt x="1036" y="82"/>
                    </a:lnTo>
                    <a:lnTo>
                      <a:pt x="1054" y="71"/>
                    </a:lnTo>
                    <a:lnTo>
                      <a:pt x="1065" y="67"/>
                    </a:lnTo>
                    <a:lnTo>
                      <a:pt x="1072" y="61"/>
                    </a:lnTo>
                    <a:lnTo>
                      <a:pt x="1085" y="56"/>
                    </a:lnTo>
                    <a:lnTo>
                      <a:pt x="1093" y="44"/>
                    </a:lnTo>
                    <a:lnTo>
                      <a:pt x="1101" y="38"/>
                    </a:lnTo>
                    <a:lnTo>
                      <a:pt x="1107" y="33"/>
                    </a:lnTo>
                    <a:lnTo>
                      <a:pt x="1110" y="23"/>
                    </a:lnTo>
                    <a:lnTo>
                      <a:pt x="1115" y="15"/>
                    </a:lnTo>
                    <a:lnTo>
                      <a:pt x="1118" y="6"/>
                    </a:lnTo>
                    <a:lnTo>
                      <a:pt x="1118" y="0"/>
                    </a:lnTo>
                  </a:path>
                </a:pathLst>
              </a:custGeom>
              <a:gradFill rotWithShape="0">
                <a:gsLst>
                  <a:gs pos="0">
                    <a:srgbClr val="B9B9B9"/>
                  </a:gs>
                  <a:gs pos="100000">
                    <a:srgbClr val="CECECE"/>
                  </a:gs>
                </a:gsLst>
                <a:lin ang="5400000" scaled="1"/>
              </a:gradFill>
              <a:ln w="127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140" name="Rectangle 80"/>
            <p:cNvSpPr>
              <a:spLocks noChangeArrowheads="1"/>
            </p:cNvSpPr>
            <p:nvPr/>
          </p:nvSpPr>
          <p:spPr bwMode="auto">
            <a:xfrm>
              <a:off x="2924" y="2559"/>
              <a:ext cx="986" cy="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>
                <a:defRPr/>
              </a:pPr>
              <a:r>
                <a:rPr lang="es-ES_tradnl" sz="1400" b="1">
                  <a:solidFill>
                    <a:srgbClr val="081D58"/>
                  </a:solidFill>
                  <a:latin typeface="Century Gothic" charset="0"/>
                  <a:cs typeface="+mn-cs"/>
                </a:rPr>
                <a:t>Sistema</a:t>
              </a:r>
            </a:p>
            <a:p>
              <a:pPr algn="ctr" defTabSz="762000" eaLnBrk="0" hangingPunct="0">
                <a:defRPr/>
              </a:pPr>
              <a:r>
                <a:rPr lang="es-ES_tradnl" sz="1400" b="1">
                  <a:solidFill>
                    <a:srgbClr val="081D58"/>
                  </a:solidFill>
                  <a:latin typeface="Century Gothic" charset="0"/>
                  <a:cs typeface="+mn-cs"/>
                </a:rPr>
                <a:t>Integrado de Información Financiera SIDIF Central</a:t>
              </a:r>
            </a:p>
          </p:txBody>
        </p:sp>
      </p:grpSp>
      <p:grpSp>
        <p:nvGrpSpPr>
          <p:cNvPr id="1091665" name="Group 81"/>
          <p:cNvGrpSpPr>
            <a:grpSpLocks/>
          </p:cNvGrpSpPr>
          <p:nvPr/>
        </p:nvGrpSpPr>
        <p:grpSpPr bwMode="auto">
          <a:xfrm>
            <a:off x="3657600" y="2514600"/>
            <a:ext cx="1370013" cy="625475"/>
            <a:chOff x="2304" y="1584"/>
            <a:chExt cx="863" cy="394"/>
          </a:xfrm>
        </p:grpSpPr>
        <p:grpSp>
          <p:nvGrpSpPr>
            <p:cNvPr id="32819" name="Group 82"/>
            <p:cNvGrpSpPr>
              <a:grpSpLocks/>
            </p:cNvGrpSpPr>
            <p:nvPr/>
          </p:nvGrpSpPr>
          <p:grpSpPr bwMode="auto">
            <a:xfrm>
              <a:off x="2372" y="1584"/>
              <a:ext cx="732" cy="394"/>
              <a:chOff x="2372" y="1584"/>
              <a:chExt cx="732" cy="394"/>
            </a:xfrm>
          </p:grpSpPr>
          <p:grpSp>
            <p:nvGrpSpPr>
              <p:cNvPr id="32821" name="Group 83"/>
              <p:cNvGrpSpPr>
                <a:grpSpLocks/>
              </p:cNvGrpSpPr>
              <p:nvPr/>
            </p:nvGrpSpPr>
            <p:grpSpPr bwMode="auto">
              <a:xfrm>
                <a:off x="2379" y="1584"/>
                <a:ext cx="709" cy="394"/>
                <a:chOff x="2379" y="1558"/>
                <a:chExt cx="709" cy="420"/>
              </a:xfrm>
            </p:grpSpPr>
            <p:sp>
              <p:nvSpPr>
                <p:cNvPr id="32825" name="Freeform 84"/>
                <p:cNvSpPr>
                  <a:spLocks/>
                </p:cNvSpPr>
                <p:nvPr/>
              </p:nvSpPr>
              <p:spPr bwMode="auto">
                <a:xfrm>
                  <a:off x="2379" y="1558"/>
                  <a:ext cx="709" cy="420"/>
                </a:xfrm>
                <a:custGeom>
                  <a:avLst/>
                  <a:gdLst>
                    <a:gd name="T0" fmla="*/ 708 w 709"/>
                    <a:gd name="T1" fmla="*/ 354 h 420"/>
                    <a:gd name="T2" fmla="*/ 703 w 709"/>
                    <a:gd name="T3" fmla="*/ 360 h 420"/>
                    <a:gd name="T4" fmla="*/ 692 w 709"/>
                    <a:gd name="T5" fmla="*/ 373 h 420"/>
                    <a:gd name="T6" fmla="*/ 679 w 709"/>
                    <a:gd name="T7" fmla="*/ 378 h 420"/>
                    <a:gd name="T8" fmla="*/ 667 w 709"/>
                    <a:gd name="T9" fmla="*/ 384 h 420"/>
                    <a:gd name="T10" fmla="*/ 647 w 709"/>
                    <a:gd name="T11" fmla="*/ 389 h 420"/>
                    <a:gd name="T12" fmla="*/ 627 w 709"/>
                    <a:gd name="T13" fmla="*/ 393 h 420"/>
                    <a:gd name="T14" fmla="*/ 605 w 709"/>
                    <a:gd name="T15" fmla="*/ 400 h 420"/>
                    <a:gd name="T16" fmla="*/ 578 w 709"/>
                    <a:gd name="T17" fmla="*/ 403 h 420"/>
                    <a:gd name="T18" fmla="*/ 551 w 709"/>
                    <a:gd name="T19" fmla="*/ 408 h 420"/>
                    <a:gd name="T20" fmla="*/ 522 w 709"/>
                    <a:gd name="T21" fmla="*/ 409 h 420"/>
                    <a:gd name="T22" fmla="*/ 491 w 709"/>
                    <a:gd name="T23" fmla="*/ 415 h 420"/>
                    <a:gd name="T24" fmla="*/ 457 w 709"/>
                    <a:gd name="T25" fmla="*/ 417 h 420"/>
                    <a:gd name="T26" fmla="*/ 408 w 709"/>
                    <a:gd name="T27" fmla="*/ 419 h 420"/>
                    <a:gd name="T28" fmla="*/ 282 w 709"/>
                    <a:gd name="T29" fmla="*/ 417 h 420"/>
                    <a:gd name="T30" fmla="*/ 233 w 709"/>
                    <a:gd name="T31" fmla="*/ 415 h 420"/>
                    <a:gd name="T32" fmla="*/ 202 w 709"/>
                    <a:gd name="T33" fmla="*/ 413 h 420"/>
                    <a:gd name="T34" fmla="*/ 170 w 709"/>
                    <a:gd name="T35" fmla="*/ 409 h 420"/>
                    <a:gd name="T36" fmla="*/ 141 w 709"/>
                    <a:gd name="T37" fmla="*/ 405 h 420"/>
                    <a:gd name="T38" fmla="*/ 114 w 709"/>
                    <a:gd name="T39" fmla="*/ 400 h 420"/>
                    <a:gd name="T40" fmla="*/ 91 w 709"/>
                    <a:gd name="T41" fmla="*/ 395 h 420"/>
                    <a:gd name="T42" fmla="*/ 70 w 709"/>
                    <a:gd name="T43" fmla="*/ 391 h 420"/>
                    <a:gd name="T44" fmla="*/ 52 w 709"/>
                    <a:gd name="T45" fmla="*/ 385 h 420"/>
                    <a:gd name="T46" fmla="*/ 34 w 709"/>
                    <a:gd name="T47" fmla="*/ 383 h 420"/>
                    <a:gd name="T48" fmla="*/ 21 w 709"/>
                    <a:gd name="T49" fmla="*/ 375 h 420"/>
                    <a:gd name="T50" fmla="*/ 7 w 709"/>
                    <a:gd name="T51" fmla="*/ 365 h 420"/>
                    <a:gd name="T52" fmla="*/ 2 w 709"/>
                    <a:gd name="T53" fmla="*/ 359 h 420"/>
                    <a:gd name="T54" fmla="*/ 0 w 709"/>
                    <a:gd name="T55" fmla="*/ 351 h 420"/>
                    <a:gd name="T56" fmla="*/ 0 w 709"/>
                    <a:gd name="T57" fmla="*/ 68 h 420"/>
                    <a:gd name="T58" fmla="*/ 0 w 709"/>
                    <a:gd name="T59" fmla="*/ 64 h 420"/>
                    <a:gd name="T60" fmla="*/ 5 w 709"/>
                    <a:gd name="T61" fmla="*/ 56 h 420"/>
                    <a:gd name="T62" fmla="*/ 11 w 709"/>
                    <a:gd name="T63" fmla="*/ 49 h 420"/>
                    <a:gd name="T64" fmla="*/ 21 w 709"/>
                    <a:gd name="T65" fmla="*/ 44 h 420"/>
                    <a:gd name="T66" fmla="*/ 34 w 709"/>
                    <a:gd name="T67" fmla="*/ 36 h 420"/>
                    <a:gd name="T68" fmla="*/ 52 w 709"/>
                    <a:gd name="T69" fmla="*/ 34 h 420"/>
                    <a:gd name="T70" fmla="*/ 70 w 709"/>
                    <a:gd name="T71" fmla="*/ 26 h 420"/>
                    <a:gd name="T72" fmla="*/ 91 w 709"/>
                    <a:gd name="T73" fmla="*/ 20 h 420"/>
                    <a:gd name="T74" fmla="*/ 114 w 709"/>
                    <a:gd name="T75" fmla="*/ 16 h 420"/>
                    <a:gd name="T76" fmla="*/ 141 w 709"/>
                    <a:gd name="T77" fmla="*/ 14 h 420"/>
                    <a:gd name="T78" fmla="*/ 170 w 709"/>
                    <a:gd name="T79" fmla="*/ 10 h 420"/>
                    <a:gd name="T80" fmla="*/ 202 w 709"/>
                    <a:gd name="T81" fmla="*/ 6 h 420"/>
                    <a:gd name="T82" fmla="*/ 233 w 709"/>
                    <a:gd name="T83" fmla="*/ 4 h 420"/>
                    <a:gd name="T84" fmla="*/ 282 w 709"/>
                    <a:gd name="T85" fmla="*/ 2 h 420"/>
                    <a:gd name="T86" fmla="*/ 408 w 709"/>
                    <a:gd name="T87" fmla="*/ 0 h 420"/>
                    <a:gd name="T88" fmla="*/ 457 w 709"/>
                    <a:gd name="T89" fmla="*/ 2 h 420"/>
                    <a:gd name="T90" fmla="*/ 491 w 709"/>
                    <a:gd name="T91" fmla="*/ 4 h 420"/>
                    <a:gd name="T92" fmla="*/ 522 w 709"/>
                    <a:gd name="T93" fmla="*/ 6 h 420"/>
                    <a:gd name="T94" fmla="*/ 551 w 709"/>
                    <a:gd name="T95" fmla="*/ 11 h 420"/>
                    <a:gd name="T96" fmla="*/ 578 w 709"/>
                    <a:gd name="T97" fmla="*/ 16 h 420"/>
                    <a:gd name="T98" fmla="*/ 605 w 709"/>
                    <a:gd name="T99" fmla="*/ 19 h 420"/>
                    <a:gd name="T100" fmla="*/ 627 w 709"/>
                    <a:gd name="T101" fmla="*/ 24 h 420"/>
                    <a:gd name="T102" fmla="*/ 647 w 709"/>
                    <a:gd name="T103" fmla="*/ 30 h 420"/>
                    <a:gd name="T104" fmla="*/ 667 w 709"/>
                    <a:gd name="T105" fmla="*/ 35 h 420"/>
                    <a:gd name="T106" fmla="*/ 679 w 709"/>
                    <a:gd name="T107" fmla="*/ 40 h 420"/>
                    <a:gd name="T108" fmla="*/ 692 w 709"/>
                    <a:gd name="T109" fmla="*/ 46 h 420"/>
                    <a:gd name="T110" fmla="*/ 701 w 709"/>
                    <a:gd name="T111" fmla="*/ 51 h 420"/>
                    <a:gd name="T112" fmla="*/ 706 w 709"/>
                    <a:gd name="T113" fmla="*/ 59 h 420"/>
                    <a:gd name="T114" fmla="*/ 708 w 709"/>
                    <a:gd name="T115" fmla="*/ 65 h 420"/>
                    <a:gd name="T116" fmla="*/ 708 w 709"/>
                    <a:gd name="T117" fmla="*/ 348 h 420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709" h="420">
                      <a:moveTo>
                        <a:pt x="708" y="351"/>
                      </a:moveTo>
                      <a:lnTo>
                        <a:pt x="708" y="354"/>
                      </a:lnTo>
                      <a:lnTo>
                        <a:pt x="706" y="359"/>
                      </a:lnTo>
                      <a:lnTo>
                        <a:pt x="703" y="360"/>
                      </a:lnTo>
                      <a:lnTo>
                        <a:pt x="701" y="365"/>
                      </a:lnTo>
                      <a:lnTo>
                        <a:pt x="692" y="373"/>
                      </a:lnTo>
                      <a:lnTo>
                        <a:pt x="687" y="375"/>
                      </a:lnTo>
                      <a:lnTo>
                        <a:pt x="679" y="378"/>
                      </a:lnTo>
                      <a:lnTo>
                        <a:pt x="674" y="383"/>
                      </a:lnTo>
                      <a:lnTo>
                        <a:pt x="667" y="384"/>
                      </a:lnTo>
                      <a:lnTo>
                        <a:pt x="656" y="385"/>
                      </a:lnTo>
                      <a:lnTo>
                        <a:pt x="647" y="389"/>
                      </a:lnTo>
                      <a:lnTo>
                        <a:pt x="638" y="391"/>
                      </a:lnTo>
                      <a:lnTo>
                        <a:pt x="627" y="393"/>
                      </a:lnTo>
                      <a:lnTo>
                        <a:pt x="617" y="395"/>
                      </a:lnTo>
                      <a:lnTo>
                        <a:pt x="605" y="400"/>
                      </a:lnTo>
                      <a:lnTo>
                        <a:pt x="590" y="400"/>
                      </a:lnTo>
                      <a:lnTo>
                        <a:pt x="578" y="403"/>
                      </a:lnTo>
                      <a:lnTo>
                        <a:pt x="565" y="405"/>
                      </a:lnTo>
                      <a:lnTo>
                        <a:pt x="551" y="408"/>
                      </a:lnTo>
                      <a:lnTo>
                        <a:pt x="536" y="409"/>
                      </a:lnTo>
                      <a:lnTo>
                        <a:pt x="522" y="409"/>
                      </a:lnTo>
                      <a:lnTo>
                        <a:pt x="506" y="413"/>
                      </a:lnTo>
                      <a:lnTo>
                        <a:pt x="491" y="415"/>
                      </a:lnTo>
                      <a:lnTo>
                        <a:pt x="475" y="415"/>
                      </a:lnTo>
                      <a:lnTo>
                        <a:pt x="457" y="417"/>
                      </a:lnTo>
                      <a:lnTo>
                        <a:pt x="424" y="417"/>
                      </a:lnTo>
                      <a:lnTo>
                        <a:pt x="408" y="419"/>
                      </a:lnTo>
                      <a:lnTo>
                        <a:pt x="300" y="419"/>
                      </a:lnTo>
                      <a:lnTo>
                        <a:pt x="282" y="417"/>
                      </a:lnTo>
                      <a:lnTo>
                        <a:pt x="249" y="417"/>
                      </a:lnTo>
                      <a:lnTo>
                        <a:pt x="233" y="415"/>
                      </a:lnTo>
                      <a:lnTo>
                        <a:pt x="217" y="415"/>
                      </a:lnTo>
                      <a:lnTo>
                        <a:pt x="202" y="413"/>
                      </a:lnTo>
                      <a:lnTo>
                        <a:pt x="186" y="409"/>
                      </a:lnTo>
                      <a:lnTo>
                        <a:pt x="170" y="409"/>
                      </a:lnTo>
                      <a:lnTo>
                        <a:pt x="157" y="408"/>
                      </a:lnTo>
                      <a:lnTo>
                        <a:pt x="141" y="405"/>
                      </a:lnTo>
                      <a:lnTo>
                        <a:pt x="128" y="403"/>
                      </a:lnTo>
                      <a:lnTo>
                        <a:pt x="114" y="400"/>
                      </a:lnTo>
                      <a:lnTo>
                        <a:pt x="103" y="400"/>
                      </a:lnTo>
                      <a:lnTo>
                        <a:pt x="91" y="395"/>
                      </a:lnTo>
                      <a:lnTo>
                        <a:pt x="81" y="393"/>
                      </a:lnTo>
                      <a:lnTo>
                        <a:pt x="70" y="391"/>
                      </a:lnTo>
                      <a:lnTo>
                        <a:pt x="61" y="389"/>
                      </a:lnTo>
                      <a:lnTo>
                        <a:pt x="52" y="385"/>
                      </a:lnTo>
                      <a:lnTo>
                        <a:pt x="41" y="384"/>
                      </a:lnTo>
                      <a:lnTo>
                        <a:pt x="34" y="383"/>
                      </a:lnTo>
                      <a:lnTo>
                        <a:pt x="29" y="378"/>
                      </a:lnTo>
                      <a:lnTo>
                        <a:pt x="21" y="375"/>
                      </a:lnTo>
                      <a:lnTo>
                        <a:pt x="16" y="373"/>
                      </a:lnTo>
                      <a:lnTo>
                        <a:pt x="7" y="365"/>
                      </a:lnTo>
                      <a:lnTo>
                        <a:pt x="5" y="360"/>
                      </a:lnTo>
                      <a:lnTo>
                        <a:pt x="2" y="359"/>
                      </a:lnTo>
                      <a:lnTo>
                        <a:pt x="0" y="354"/>
                      </a:lnTo>
                      <a:lnTo>
                        <a:pt x="0" y="351"/>
                      </a:lnTo>
                      <a:lnTo>
                        <a:pt x="0" y="349"/>
                      </a:lnTo>
                      <a:lnTo>
                        <a:pt x="0" y="68"/>
                      </a:lnTo>
                      <a:lnTo>
                        <a:pt x="0" y="65"/>
                      </a:lnTo>
                      <a:lnTo>
                        <a:pt x="0" y="64"/>
                      </a:lnTo>
                      <a:lnTo>
                        <a:pt x="2" y="59"/>
                      </a:lnTo>
                      <a:lnTo>
                        <a:pt x="5" y="56"/>
                      </a:lnTo>
                      <a:lnTo>
                        <a:pt x="7" y="51"/>
                      </a:lnTo>
                      <a:lnTo>
                        <a:pt x="11" y="49"/>
                      </a:lnTo>
                      <a:lnTo>
                        <a:pt x="16" y="46"/>
                      </a:lnTo>
                      <a:lnTo>
                        <a:pt x="21" y="44"/>
                      </a:lnTo>
                      <a:lnTo>
                        <a:pt x="29" y="40"/>
                      </a:lnTo>
                      <a:lnTo>
                        <a:pt x="34" y="36"/>
                      </a:lnTo>
                      <a:lnTo>
                        <a:pt x="41" y="35"/>
                      </a:lnTo>
                      <a:lnTo>
                        <a:pt x="52" y="34"/>
                      </a:lnTo>
                      <a:lnTo>
                        <a:pt x="61" y="30"/>
                      </a:lnTo>
                      <a:lnTo>
                        <a:pt x="70" y="26"/>
                      </a:lnTo>
                      <a:lnTo>
                        <a:pt x="81" y="24"/>
                      </a:lnTo>
                      <a:lnTo>
                        <a:pt x="91" y="20"/>
                      </a:lnTo>
                      <a:lnTo>
                        <a:pt x="103" y="19"/>
                      </a:lnTo>
                      <a:lnTo>
                        <a:pt x="114" y="16"/>
                      </a:lnTo>
                      <a:lnTo>
                        <a:pt x="128" y="16"/>
                      </a:lnTo>
                      <a:lnTo>
                        <a:pt x="141" y="14"/>
                      </a:lnTo>
                      <a:lnTo>
                        <a:pt x="157" y="11"/>
                      </a:lnTo>
                      <a:lnTo>
                        <a:pt x="170" y="10"/>
                      </a:lnTo>
                      <a:lnTo>
                        <a:pt x="186" y="6"/>
                      </a:lnTo>
                      <a:lnTo>
                        <a:pt x="202" y="6"/>
                      </a:lnTo>
                      <a:lnTo>
                        <a:pt x="217" y="4"/>
                      </a:lnTo>
                      <a:lnTo>
                        <a:pt x="233" y="4"/>
                      </a:lnTo>
                      <a:lnTo>
                        <a:pt x="249" y="2"/>
                      </a:lnTo>
                      <a:lnTo>
                        <a:pt x="282" y="2"/>
                      </a:lnTo>
                      <a:lnTo>
                        <a:pt x="300" y="0"/>
                      </a:lnTo>
                      <a:lnTo>
                        <a:pt x="408" y="0"/>
                      </a:lnTo>
                      <a:lnTo>
                        <a:pt x="424" y="2"/>
                      </a:lnTo>
                      <a:lnTo>
                        <a:pt x="457" y="2"/>
                      </a:lnTo>
                      <a:lnTo>
                        <a:pt x="475" y="4"/>
                      </a:lnTo>
                      <a:lnTo>
                        <a:pt x="491" y="4"/>
                      </a:lnTo>
                      <a:lnTo>
                        <a:pt x="506" y="6"/>
                      </a:lnTo>
                      <a:lnTo>
                        <a:pt x="522" y="6"/>
                      </a:lnTo>
                      <a:lnTo>
                        <a:pt x="536" y="10"/>
                      </a:lnTo>
                      <a:lnTo>
                        <a:pt x="551" y="11"/>
                      </a:lnTo>
                      <a:lnTo>
                        <a:pt x="565" y="14"/>
                      </a:lnTo>
                      <a:lnTo>
                        <a:pt x="578" y="16"/>
                      </a:lnTo>
                      <a:lnTo>
                        <a:pt x="590" y="16"/>
                      </a:lnTo>
                      <a:lnTo>
                        <a:pt x="605" y="19"/>
                      </a:lnTo>
                      <a:lnTo>
                        <a:pt x="617" y="20"/>
                      </a:lnTo>
                      <a:lnTo>
                        <a:pt x="627" y="24"/>
                      </a:lnTo>
                      <a:lnTo>
                        <a:pt x="638" y="26"/>
                      </a:lnTo>
                      <a:lnTo>
                        <a:pt x="647" y="30"/>
                      </a:lnTo>
                      <a:lnTo>
                        <a:pt x="656" y="34"/>
                      </a:lnTo>
                      <a:lnTo>
                        <a:pt x="667" y="35"/>
                      </a:lnTo>
                      <a:lnTo>
                        <a:pt x="674" y="36"/>
                      </a:lnTo>
                      <a:lnTo>
                        <a:pt x="679" y="40"/>
                      </a:lnTo>
                      <a:lnTo>
                        <a:pt x="687" y="44"/>
                      </a:lnTo>
                      <a:lnTo>
                        <a:pt x="692" y="46"/>
                      </a:lnTo>
                      <a:lnTo>
                        <a:pt x="697" y="49"/>
                      </a:lnTo>
                      <a:lnTo>
                        <a:pt x="701" y="51"/>
                      </a:lnTo>
                      <a:lnTo>
                        <a:pt x="703" y="56"/>
                      </a:lnTo>
                      <a:lnTo>
                        <a:pt x="706" y="59"/>
                      </a:lnTo>
                      <a:lnTo>
                        <a:pt x="708" y="64"/>
                      </a:lnTo>
                      <a:lnTo>
                        <a:pt x="708" y="65"/>
                      </a:lnTo>
                      <a:lnTo>
                        <a:pt x="708" y="68"/>
                      </a:lnTo>
                      <a:lnTo>
                        <a:pt x="708" y="348"/>
                      </a:lnTo>
                      <a:lnTo>
                        <a:pt x="708" y="351"/>
                      </a:lnTo>
                    </a:path>
                  </a:pathLst>
                </a:custGeom>
                <a:gradFill rotWithShape="0">
                  <a:gsLst>
                    <a:gs pos="0">
                      <a:srgbClr val="B9B9B9"/>
                    </a:gs>
                    <a:gs pos="100000">
                      <a:srgbClr val="CECECE"/>
                    </a:gs>
                  </a:gsLst>
                  <a:lin ang="5400000" scaled="1"/>
                </a:gradFill>
                <a:ln w="1270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26" name="Freeform 85"/>
                <p:cNvSpPr>
                  <a:spLocks/>
                </p:cNvSpPr>
                <p:nvPr/>
              </p:nvSpPr>
              <p:spPr bwMode="auto">
                <a:xfrm>
                  <a:off x="2379" y="1624"/>
                  <a:ext cx="709" cy="69"/>
                </a:xfrm>
                <a:custGeom>
                  <a:avLst/>
                  <a:gdLst>
                    <a:gd name="T0" fmla="*/ 0 w 709"/>
                    <a:gd name="T1" fmla="*/ 0 h 69"/>
                    <a:gd name="T2" fmla="*/ 0 w 709"/>
                    <a:gd name="T3" fmla="*/ 3 h 69"/>
                    <a:gd name="T4" fmla="*/ 2 w 709"/>
                    <a:gd name="T5" fmla="*/ 6 h 69"/>
                    <a:gd name="T6" fmla="*/ 5 w 709"/>
                    <a:gd name="T7" fmla="*/ 10 h 69"/>
                    <a:gd name="T8" fmla="*/ 7 w 709"/>
                    <a:gd name="T9" fmla="*/ 14 h 69"/>
                    <a:gd name="T10" fmla="*/ 11 w 709"/>
                    <a:gd name="T11" fmla="*/ 16 h 69"/>
                    <a:gd name="T12" fmla="*/ 16 w 709"/>
                    <a:gd name="T13" fmla="*/ 19 h 69"/>
                    <a:gd name="T14" fmla="*/ 21 w 709"/>
                    <a:gd name="T15" fmla="*/ 24 h 69"/>
                    <a:gd name="T16" fmla="*/ 29 w 709"/>
                    <a:gd name="T17" fmla="*/ 26 h 69"/>
                    <a:gd name="T18" fmla="*/ 34 w 709"/>
                    <a:gd name="T19" fmla="*/ 28 h 69"/>
                    <a:gd name="T20" fmla="*/ 41 w 709"/>
                    <a:gd name="T21" fmla="*/ 30 h 69"/>
                    <a:gd name="T22" fmla="*/ 52 w 709"/>
                    <a:gd name="T23" fmla="*/ 34 h 69"/>
                    <a:gd name="T24" fmla="*/ 61 w 709"/>
                    <a:gd name="T25" fmla="*/ 38 h 69"/>
                    <a:gd name="T26" fmla="*/ 70 w 709"/>
                    <a:gd name="T27" fmla="*/ 40 h 69"/>
                    <a:gd name="T28" fmla="*/ 81 w 709"/>
                    <a:gd name="T29" fmla="*/ 42 h 69"/>
                    <a:gd name="T30" fmla="*/ 91 w 709"/>
                    <a:gd name="T31" fmla="*/ 44 h 69"/>
                    <a:gd name="T32" fmla="*/ 103 w 709"/>
                    <a:gd name="T33" fmla="*/ 46 h 69"/>
                    <a:gd name="T34" fmla="*/ 114 w 709"/>
                    <a:gd name="T35" fmla="*/ 49 h 69"/>
                    <a:gd name="T36" fmla="*/ 128 w 709"/>
                    <a:gd name="T37" fmla="*/ 50 h 69"/>
                    <a:gd name="T38" fmla="*/ 141 w 709"/>
                    <a:gd name="T39" fmla="*/ 54 h 69"/>
                    <a:gd name="T40" fmla="*/ 157 w 709"/>
                    <a:gd name="T41" fmla="*/ 56 h 69"/>
                    <a:gd name="T42" fmla="*/ 170 w 709"/>
                    <a:gd name="T43" fmla="*/ 58 h 69"/>
                    <a:gd name="T44" fmla="*/ 186 w 709"/>
                    <a:gd name="T45" fmla="*/ 58 h 69"/>
                    <a:gd name="T46" fmla="*/ 202 w 709"/>
                    <a:gd name="T47" fmla="*/ 60 h 69"/>
                    <a:gd name="T48" fmla="*/ 217 w 709"/>
                    <a:gd name="T49" fmla="*/ 64 h 69"/>
                    <a:gd name="T50" fmla="*/ 233 w 709"/>
                    <a:gd name="T51" fmla="*/ 64 h 69"/>
                    <a:gd name="T52" fmla="*/ 249 w 709"/>
                    <a:gd name="T53" fmla="*/ 65 h 69"/>
                    <a:gd name="T54" fmla="*/ 282 w 709"/>
                    <a:gd name="T55" fmla="*/ 65 h 69"/>
                    <a:gd name="T56" fmla="*/ 300 w 709"/>
                    <a:gd name="T57" fmla="*/ 68 h 69"/>
                    <a:gd name="T58" fmla="*/ 408 w 709"/>
                    <a:gd name="T59" fmla="*/ 68 h 69"/>
                    <a:gd name="T60" fmla="*/ 424 w 709"/>
                    <a:gd name="T61" fmla="*/ 65 h 69"/>
                    <a:gd name="T62" fmla="*/ 457 w 709"/>
                    <a:gd name="T63" fmla="*/ 65 h 69"/>
                    <a:gd name="T64" fmla="*/ 475 w 709"/>
                    <a:gd name="T65" fmla="*/ 64 h 69"/>
                    <a:gd name="T66" fmla="*/ 491 w 709"/>
                    <a:gd name="T67" fmla="*/ 64 h 69"/>
                    <a:gd name="T68" fmla="*/ 506 w 709"/>
                    <a:gd name="T69" fmla="*/ 60 h 69"/>
                    <a:gd name="T70" fmla="*/ 522 w 709"/>
                    <a:gd name="T71" fmla="*/ 58 h 69"/>
                    <a:gd name="T72" fmla="*/ 536 w 709"/>
                    <a:gd name="T73" fmla="*/ 58 h 69"/>
                    <a:gd name="T74" fmla="*/ 551 w 709"/>
                    <a:gd name="T75" fmla="*/ 56 h 69"/>
                    <a:gd name="T76" fmla="*/ 565 w 709"/>
                    <a:gd name="T77" fmla="*/ 54 h 69"/>
                    <a:gd name="T78" fmla="*/ 578 w 709"/>
                    <a:gd name="T79" fmla="*/ 50 h 69"/>
                    <a:gd name="T80" fmla="*/ 590 w 709"/>
                    <a:gd name="T81" fmla="*/ 49 h 69"/>
                    <a:gd name="T82" fmla="*/ 605 w 709"/>
                    <a:gd name="T83" fmla="*/ 46 h 69"/>
                    <a:gd name="T84" fmla="*/ 617 w 709"/>
                    <a:gd name="T85" fmla="*/ 44 h 69"/>
                    <a:gd name="T86" fmla="*/ 627 w 709"/>
                    <a:gd name="T87" fmla="*/ 42 h 69"/>
                    <a:gd name="T88" fmla="*/ 638 w 709"/>
                    <a:gd name="T89" fmla="*/ 40 h 69"/>
                    <a:gd name="T90" fmla="*/ 647 w 709"/>
                    <a:gd name="T91" fmla="*/ 38 h 69"/>
                    <a:gd name="T92" fmla="*/ 656 w 709"/>
                    <a:gd name="T93" fmla="*/ 34 h 69"/>
                    <a:gd name="T94" fmla="*/ 667 w 709"/>
                    <a:gd name="T95" fmla="*/ 30 h 69"/>
                    <a:gd name="T96" fmla="*/ 674 w 709"/>
                    <a:gd name="T97" fmla="*/ 28 h 69"/>
                    <a:gd name="T98" fmla="*/ 679 w 709"/>
                    <a:gd name="T99" fmla="*/ 26 h 69"/>
                    <a:gd name="T100" fmla="*/ 687 w 709"/>
                    <a:gd name="T101" fmla="*/ 24 h 69"/>
                    <a:gd name="T102" fmla="*/ 692 w 709"/>
                    <a:gd name="T103" fmla="*/ 19 h 69"/>
                    <a:gd name="T104" fmla="*/ 697 w 709"/>
                    <a:gd name="T105" fmla="*/ 16 h 69"/>
                    <a:gd name="T106" fmla="*/ 701 w 709"/>
                    <a:gd name="T107" fmla="*/ 14 h 69"/>
                    <a:gd name="T108" fmla="*/ 703 w 709"/>
                    <a:gd name="T109" fmla="*/ 10 h 69"/>
                    <a:gd name="T110" fmla="*/ 706 w 709"/>
                    <a:gd name="T111" fmla="*/ 6 h 69"/>
                    <a:gd name="T112" fmla="*/ 708 w 709"/>
                    <a:gd name="T113" fmla="*/ 3 h 69"/>
                    <a:gd name="T114" fmla="*/ 708 w 709"/>
                    <a:gd name="T115" fmla="*/ 0 h 69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0" t="0" r="r" b="b"/>
                  <a:pathLst>
                    <a:path w="709" h="69">
                      <a:moveTo>
                        <a:pt x="0" y="0"/>
                      </a:moveTo>
                      <a:lnTo>
                        <a:pt x="0" y="3"/>
                      </a:lnTo>
                      <a:lnTo>
                        <a:pt x="2" y="6"/>
                      </a:lnTo>
                      <a:lnTo>
                        <a:pt x="5" y="10"/>
                      </a:lnTo>
                      <a:lnTo>
                        <a:pt x="7" y="14"/>
                      </a:lnTo>
                      <a:lnTo>
                        <a:pt x="11" y="16"/>
                      </a:lnTo>
                      <a:lnTo>
                        <a:pt x="16" y="19"/>
                      </a:lnTo>
                      <a:lnTo>
                        <a:pt x="21" y="24"/>
                      </a:lnTo>
                      <a:lnTo>
                        <a:pt x="29" y="26"/>
                      </a:lnTo>
                      <a:lnTo>
                        <a:pt x="34" y="28"/>
                      </a:lnTo>
                      <a:lnTo>
                        <a:pt x="41" y="30"/>
                      </a:lnTo>
                      <a:lnTo>
                        <a:pt x="52" y="34"/>
                      </a:lnTo>
                      <a:lnTo>
                        <a:pt x="61" y="38"/>
                      </a:lnTo>
                      <a:lnTo>
                        <a:pt x="70" y="40"/>
                      </a:lnTo>
                      <a:lnTo>
                        <a:pt x="81" y="42"/>
                      </a:lnTo>
                      <a:lnTo>
                        <a:pt x="91" y="44"/>
                      </a:lnTo>
                      <a:lnTo>
                        <a:pt x="103" y="46"/>
                      </a:lnTo>
                      <a:lnTo>
                        <a:pt x="114" y="49"/>
                      </a:lnTo>
                      <a:lnTo>
                        <a:pt x="128" y="50"/>
                      </a:lnTo>
                      <a:lnTo>
                        <a:pt x="141" y="54"/>
                      </a:lnTo>
                      <a:lnTo>
                        <a:pt x="157" y="56"/>
                      </a:lnTo>
                      <a:lnTo>
                        <a:pt x="170" y="58"/>
                      </a:lnTo>
                      <a:lnTo>
                        <a:pt x="186" y="58"/>
                      </a:lnTo>
                      <a:lnTo>
                        <a:pt x="202" y="60"/>
                      </a:lnTo>
                      <a:lnTo>
                        <a:pt x="217" y="64"/>
                      </a:lnTo>
                      <a:lnTo>
                        <a:pt x="233" y="64"/>
                      </a:lnTo>
                      <a:lnTo>
                        <a:pt x="249" y="65"/>
                      </a:lnTo>
                      <a:lnTo>
                        <a:pt x="282" y="65"/>
                      </a:lnTo>
                      <a:lnTo>
                        <a:pt x="300" y="68"/>
                      </a:lnTo>
                      <a:lnTo>
                        <a:pt x="408" y="68"/>
                      </a:lnTo>
                      <a:lnTo>
                        <a:pt x="424" y="65"/>
                      </a:lnTo>
                      <a:lnTo>
                        <a:pt x="457" y="65"/>
                      </a:lnTo>
                      <a:lnTo>
                        <a:pt x="475" y="64"/>
                      </a:lnTo>
                      <a:lnTo>
                        <a:pt x="491" y="64"/>
                      </a:lnTo>
                      <a:lnTo>
                        <a:pt x="506" y="60"/>
                      </a:lnTo>
                      <a:lnTo>
                        <a:pt x="522" y="58"/>
                      </a:lnTo>
                      <a:lnTo>
                        <a:pt x="536" y="58"/>
                      </a:lnTo>
                      <a:lnTo>
                        <a:pt x="551" y="56"/>
                      </a:lnTo>
                      <a:lnTo>
                        <a:pt x="565" y="54"/>
                      </a:lnTo>
                      <a:lnTo>
                        <a:pt x="578" y="50"/>
                      </a:lnTo>
                      <a:lnTo>
                        <a:pt x="590" y="49"/>
                      </a:lnTo>
                      <a:lnTo>
                        <a:pt x="605" y="46"/>
                      </a:lnTo>
                      <a:lnTo>
                        <a:pt x="617" y="44"/>
                      </a:lnTo>
                      <a:lnTo>
                        <a:pt x="627" y="42"/>
                      </a:lnTo>
                      <a:lnTo>
                        <a:pt x="638" y="40"/>
                      </a:lnTo>
                      <a:lnTo>
                        <a:pt x="647" y="38"/>
                      </a:lnTo>
                      <a:lnTo>
                        <a:pt x="656" y="34"/>
                      </a:lnTo>
                      <a:lnTo>
                        <a:pt x="667" y="30"/>
                      </a:lnTo>
                      <a:lnTo>
                        <a:pt x="674" y="28"/>
                      </a:lnTo>
                      <a:lnTo>
                        <a:pt x="679" y="26"/>
                      </a:lnTo>
                      <a:lnTo>
                        <a:pt x="687" y="24"/>
                      </a:lnTo>
                      <a:lnTo>
                        <a:pt x="692" y="19"/>
                      </a:lnTo>
                      <a:lnTo>
                        <a:pt x="697" y="16"/>
                      </a:lnTo>
                      <a:lnTo>
                        <a:pt x="701" y="14"/>
                      </a:lnTo>
                      <a:lnTo>
                        <a:pt x="703" y="10"/>
                      </a:lnTo>
                      <a:lnTo>
                        <a:pt x="706" y="6"/>
                      </a:lnTo>
                      <a:lnTo>
                        <a:pt x="708" y="3"/>
                      </a:lnTo>
                      <a:lnTo>
                        <a:pt x="708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B9B9B9"/>
                    </a:gs>
                    <a:gs pos="100000">
                      <a:srgbClr val="CECECE"/>
                    </a:gs>
                  </a:gsLst>
                  <a:lin ang="5400000" scaled="1"/>
                </a:gradFill>
                <a:ln w="1270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134" name="Rectangle 86"/>
              <p:cNvSpPr>
                <a:spLocks noChangeArrowheads="1"/>
              </p:cNvSpPr>
              <p:nvPr/>
            </p:nvSpPr>
            <p:spPr bwMode="auto">
              <a:xfrm>
                <a:off x="2372" y="1812"/>
                <a:ext cx="48" cy="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3E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AR" sz="1800">
                  <a:solidFill>
                    <a:srgbClr val="000000"/>
                  </a:solidFill>
                  <a:latin typeface="Arial" charset="0"/>
                  <a:cs typeface="+mn-cs"/>
                </a:endParaRPr>
              </a:p>
            </p:txBody>
          </p:sp>
          <p:sp>
            <p:nvSpPr>
              <p:cNvPr id="46135" name="Rectangle 87"/>
              <p:cNvSpPr>
                <a:spLocks noChangeArrowheads="1"/>
              </p:cNvSpPr>
              <p:nvPr/>
            </p:nvSpPr>
            <p:spPr bwMode="auto">
              <a:xfrm>
                <a:off x="2372" y="1728"/>
                <a:ext cx="48" cy="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AR" sz="1800">
                  <a:solidFill>
                    <a:srgbClr val="000000"/>
                  </a:solidFill>
                  <a:latin typeface="Arial" charset="0"/>
                  <a:cs typeface="+mn-cs"/>
                </a:endParaRPr>
              </a:p>
            </p:txBody>
          </p:sp>
          <p:sp>
            <p:nvSpPr>
              <p:cNvPr id="46136" name="Rectangle 88"/>
              <p:cNvSpPr>
                <a:spLocks noChangeArrowheads="1"/>
              </p:cNvSpPr>
              <p:nvPr/>
            </p:nvSpPr>
            <p:spPr bwMode="auto">
              <a:xfrm>
                <a:off x="3056" y="1776"/>
                <a:ext cx="48" cy="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AR" sz="1800">
                  <a:solidFill>
                    <a:srgbClr val="000000"/>
                  </a:solidFill>
                  <a:latin typeface="Arial" charset="0"/>
                  <a:cs typeface="+mn-cs"/>
                </a:endParaRPr>
              </a:p>
            </p:txBody>
          </p:sp>
        </p:grpSp>
        <p:sp>
          <p:nvSpPr>
            <p:cNvPr id="46132" name="Rectangle 89"/>
            <p:cNvSpPr>
              <a:spLocks noChangeArrowheads="1"/>
            </p:cNvSpPr>
            <p:nvPr/>
          </p:nvSpPr>
          <p:spPr bwMode="auto">
            <a:xfrm>
              <a:off x="2304" y="1731"/>
              <a:ext cx="863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>
                <a:defRPr/>
              </a:pPr>
              <a:r>
                <a:rPr lang="es-ES_tradnl" sz="1400">
                  <a:solidFill>
                    <a:srgbClr val="000000"/>
                  </a:solidFill>
                  <a:latin typeface="Century Gothic" charset="0"/>
                  <a:cs typeface="+mn-cs"/>
                </a:rPr>
                <a:t>SIGADE</a:t>
              </a:r>
            </a:p>
          </p:txBody>
        </p:sp>
      </p:grpSp>
      <p:sp>
        <p:nvSpPr>
          <p:cNvPr id="46119" name="Rectangle 90"/>
          <p:cNvSpPr>
            <a:spLocks noChangeArrowheads="1"/>
          </p:cNvSpPr>
          <p:nvPr/>
        </p:nvSpPr>
        <p:spPr bwMode="auto">
          <a:xfrm>
            <a:off x="4343400" y="4578350"/>
            <a:ext cx="76200" cy="7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AR" sz="180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cxnSp>
        <p:nvCxnSpPr>
          <p:cNvPr id="1091675" name="AutoShape 91"/>
          <p:cNvCxnSpPr>
            <a:cxnSpLocks noChangeShapeType="1"/>
            <a:stCxn id="46168" idx="3"/>
            <a:endCxn id="46128" idx="1"/>
          </p:cNvCxnSpPr>
          <p:nvPr/>
        </p:nvCxnSpPr>
        <p:spPr bwMode="auto">
          <a:xfrm>
            <a:off x="2732088" y="4627563"/>
            <a:ext cx="430212" cy="7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91676" name="AutoShape 92"/>
          <p:cNvCxnSpPr>
            <a:cxnSpLocks noChangeShapeType="1"/>
            <a:stCxn id="46127" idx="3"/>
            <a:endCxn id="46122" idx="1"/>
          </p:cNvCxnSpPr>
          <p:nvPr/>
        </p:nvCxnSpPr>
        <p:spPr bwMode="auto">
          <a:xfrm>
            <a:off x="3983038" y="4635500"/>
            <a:ext cx="5318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122" name="Rectangle 93"/>
          <p:cNvSpPr>
            <a:spLocks noChangeArrowheads="1"/>
          </p:cNvSpPr>
          <p:nvPr/>
        </p:nvSpPr>
        <p:spPr bwMode="auto">
          <a:xfrm>
            <a:off x="4514850" y="4597400"/>
            <a:ext cx="76200" cy="7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AR" sz="180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grpSp>
        <p:nvGrpSpPr>
          <p:cNvPr id="1091678" name="Group 94"/>
          <p:cNvGrpSpPr>
            <a:grpSpLocks/>
          </p:cNvGrpSpPr>
          <p:nvPr/>
        </p:nvGrpSpPr>
        <p:grpSpPr bwMode="auto">
          <a:xfrm>
            <a:off x="3124200" y="4376738"/>
            <a:ext cx="858838" cy="601662"/>
            <a:chOff x="1968" y="2357"/>
            <a:chExt cx="541" cy="379"/>
          </a:xfrm>
        </p:grpSpPr>
        <p:grpSp>
          <p:nvGrpSpPr>
            <p:cNvPr id="32813" name="Group 95"/>
            <p:cNvGrpSpPr>
              <a:grpSpLocks/>
            </p:cNvGrpSpPr>
            <p:nvPr/>
          </p:nvGrpSpPr>
          <p:grpSpPr bwMode="auto">
            <a:xfrm>
              <a:off x="2005" y="2357"/>
              <a:ext cx="493" cy="379"/>
              <a:chOff x="1953" y="2469"/>
              <a:chExt cx="493" cy="427"/>
            </a:xfrm>
          </p:grpSpPr>
          <p:sp>
            <p:nvSpPr>
              <p:cNvPr id="32817" name="Freeform 96"/>
              <p:cNvSpPr>
                <a:spLocks/>
              </p:cNvSpPr>
              <p:nvPr/>
            </p:nvSpPr>
            <p:spPr bwMode="auto">
              <a:xfrm>
                <a:off x="1953" y="2469"/>
                <a:ext cx="493" cy="427"/>
              </a:xfrm>
              <a:custGeom>
                <a:avLst/>
                <a:gdLst>
                  <a:gd name="T0" fmla="*/ 492 w 493"/>
                  <a:gd name="T1" fmla="*/ 360 h 427"/>
                  <a:gd name="T2" fmla="*/ 489 w 493"/>
                  <a:gd name="T3" fmla="*/ 366 h 427"/>
                  <a:gd name="T4" fmla="*/ 481 w 493"/>
                  <a:gd name="T5" fmla="*/ 379 h 427"/>
                  <a:gd name="T6" fmla="*/ 472 w 493"/>
                  <a:gd name="T7" fmla="*/ 384 h 427"/>
                  <a:gd name="T8" fmla="*/ 464 w 493"/>
                  <a:gd name="T9" fmla="*/ 390 h 427"/>
                  <a:gd name="T10" fmla="*/ 450 w 493"/>
                  <a:gd name="T11" fmla="*/ 396 h 427"/>
                  <a:gd name="T12" fmla="*/ 436 w 493"/>
                  <a:gd name="T13" fmla="*/ 400 h 427"/>
                  <a:gd name="T14" fmla="*/ 420 w 493"/>
                  <a:gd name="T15" fmla="*/ 406 h 427"/>
                  <a:gd name="T16" fmla="*/ 401 w 493"/>
                  <a:gd name="T17" fmla="*/ 410 h 427"/>
                  <a:gd name="T18" fmla="*/ 383 w 493"/>
                  <a:gd name="T19" fmla="*/ 414 h 427"/>
                  <a:gd name="T20" fmla="*/ 363 w 493"/>
                  <a:gd name="T21" fmla="*/ 416 h 427"/>
                  <a:gd name="T22" fmla="*/ 341 w 493"/>
                  <a:gd name="T23" fmla="*/ 422 h 427"/>
                  <a:gd name="T24" fmla="*/ 318 w 493"/>
                  <a:gd name="T25" fmla="*/ 424 h 427"/>
                  <a:gd name="T26" fmla="*/ 283 w 493"/>
                  <a:gd name="T27" fmla="*/ 426 h 427"/>
                  <a:gd name="T28" fmla="*/ 196 w 493"/>
                  <a:gd name="T29" fmla="*/ 424 h 427"/>
                  <a:gd name="T30" fmla="*/ 162 w 493"/>
                  <a:gd name="T31" fmla="*/ 422 h 427"/>
                  <a:gd name="T32" fmla="*/ 140 w 493"/>
                  <a:gd name="T33" fmla="*/ 420 h 427"/>
                  <a:gd name="T34" fmla="*/ 118 w 493"/>
                  <a:gd name="T35" fmla="*/ 416 h 427"/>
                  <a:gd name="T36" fmla="*/ 98 w 493"/>
                  <a:gd name="T37" fmla="*/ 412 h 427"/>
                  <a:gd name="T38" fmla="*/ 79 w 493"/>
                  <a:gd name="T39" fmla="*/ 406 h 427"/>
                  <a:gd name="T40" fmla="*/ 64 w 493"/>
                  <a:gd name="T41" fmla="*/ 402 h 427"/>
                  <a:gd name="T42" fmla="*/ 48 w 493"/>
                  <a:gd name="T43" fmla="*/ 397 h 427"/>
                  <a:gd name="T44" fmla="*/ 36 w 493"/>
                  <a:gd name="T45" fmla="*/ 392 h 427"/>
                  <a:gd name="T46" fmla="*/ 23 w 493"/>
                  <a:gd name="T47" fmla="*/ 389 h 427"/>
                  <a:gd name="T48" fmla="*/ 15 w 493"/>
                  <a:gd name="T49" fmla="*/ 381 h 427"/>
                  <a:gd name="T50" fmla="*/ 5 w 493"/>
                  <a:gd name="T51" fmla="*/ 371 h 427"/>
                  <a:gd name="T52" fmla="*/ 1 w 493"/>
                  <a:gd name="T53" fmla="*/ 365 h 427"/>
                  <a:gd name="T54" fmla="*/ 0 w 493"/>
                  <a:gd name="T55" fmla="*/ 357 h 427"/>
                  <a:gd name="T56" fmla="*/ 0 w 493"/>
                  <a:gd name="T57" fmla="*/ 69 h 427"/>
                  <a:gd name="T58" fmla="*/ 0 w 493"/>
                  <a:gd name="T59" fmla="*/ 65 h 427"/>
                  <a:gd name="T60" fmla="*/ 3 w 493"/>
                  <a:gd name="T61" fmla="*/ 57 h 427"/>
                  <a:gd name="T62" fmla="*/ 8 w 493"/>
                  <a:gd name="T63" fmla="*/ 50 h 427"/>
                  <a:gd name="T64" fmla="*/ 15 w 493"/>
                  <a:gd name="T65" fmla="*/ 45 h 427"/>
                  <a:gd name="T66" fmla="*/ 23 w 493"/>
                  <a:gd name="T67" fmla="*/ 37 h 427"/>
                  <a:gd name="T68" fmla="*/ 36 w 493"/>
                  <a:gd name="T69" fmla="*/ 34 h 427"/>
                  <a:gd name="T70" fmla="*/ 48 w 493"/>
                  <a:gd name="T71" fmla="*/ 26 h 427"/>
                  <a:gd name="T72" fmla="*/ 64 w 493"/>
                  <a:gd name="T73" fmla="*/ 21 h 427"/>
                  <a:gd name="T74" fmla="*/ 79 w 493"/>
                  <a:gd name="T75" fmla="*/ 16 h 427"/>
                  <a:gd name="T76" fmla="*/ 98 w 493"/>
                  <a:gd name="T77" fmla="*/ 14 h 427"/>
                  <a:gd name="T78" fmla="*/ 118 w 493"/>
                  <a:gd name="T79" fmla="*/ 10 h 427"/>
                  <a:gd name="T80" fmla="*/ 140 w 493"/>
                  <a:gd name="T81" fmla="*/ 6 h 427"/>
                  <a:gd name="T82" fmla="*/ 162 w 493"/>
                  <a:gd name="T83" fmla="*/ 4 h 427"/>
                  <a:gd name="T84" fmla="*/ 196 w 493"/>
                  <a:gd name="T85" fmla="*/ 2 h 427"/>
                  <a:gd name="T86" fmla="*/ 283 w 493"/>
                  <a:gd name="T87" fmla="*/ 0 h 427"/>
                  <a:gd name="T88" fmla="*/ 318 w 493"/>
                  <a:gd name="T89" fmla="*/ 2 h 427"/>
                  <a:gd name="T90" fmla="*/ 341 w 493"/>
                  <a:gd name="T91" fmla="*/ 4 h 427"/>
                  <a:gd name="T92" fmla="*/ 363 w 493"/>
                  <a:gd name="T93" fmla="*/ 6 h 427"/>
                  <a:gd name="T94" fmla="*/ 383 w 493"/>
                  <a:gd name="T95" fmla="*/ 12 h 427"/>
                  <a:gd name="T96" fmla="*/ 401 w 493"/>
                  <a:gd name="T97" fmla="*/ 16 h 427"/>
                  <a:gd name="T98" fmla="*/ 420 w 493"/>
                  <a:gd name="T99" fmla="*/ 20 h 427"/>
                  <a:gd name="T100" fmla="*/ 436 w 493"/>
                  <a:gd name="T101" fmla="*/ 24 h 427"/>
                  <a:gd name="T102" fmla="*/ 450 w 493"/>
                  <a:gd name="T103" fmla="*/ 30 h 427"/>
                  <a:gd name="T104" fmla="*/ 464 w 493"/>
                  <a:gd name="T105" fmla="*/ 36 h 427"/>
                  <a:gd name="T106" fmla="*/ 472 w 493"/>
                  <a:gd name="T107" fmla="*/ 40 h 427"/>
                  <a:gd name="T108" fmla="*/ 481 w 493"/>
                  <a:gd name="T109" fmla="*/ 47 h 427"/>
                  <a:gd name="T110" fmla="*/ 487 w 493"/>
                  <a:gd name="T111" fmla="*/ 52 h 427"/>
                  <a:gd name="T112" fmla="*/ 491 w 493"/>
                  <a:gd name="T113" fmla="*/ 60 h 427"/>
                  <a:gd name="T114" fmla="*/ 492 w 493"/>
                  <a:gd name="T115" fmla="*/ 66 h 427"/>
                  <a:gd name="T116" fmla="*/ 492 w 493"/>
                  <a:gd name="T117" fmla="*/ 353 h 42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493" h="427">
                    <a:moveTo>
                      <a:pt x="492" y="357"/>
                    </a:moveTo>
                    <a:lnTo>
                      <a:pt x="492" y="360"/>
                    </a:lnTo>
                    <a:lnTo>
                      <a:pt x="491" y="365"/>
                    </a:lnTo>
                    <a:lnTo>
                      <a:pt x="489" y="366"/>
                    </a:lnTo>
                    <a:lnTo>
                      <a:pt x="487" y="371"/>
                    </a:lnTo>
                    <a:lnTo>
                      <a:pt x="481" y="379"/>
                    </a:lnTo>
                    <a:lnTo>
                      <a:pt x="477" y="381"/>
                    </a:lnTo>
                    <a:lnTo>
                      <a:pt x="472" y="384"/>
                    </a:lnTo>
                    <a:lnTo>
                      <a:pt x="469" y="389"/>
                    </a:lnTo>
                    <a:lnTo>
                      <a:pt x="464" y="390"/>
                    </a:lnTo>
                    <a:lnTo>
                      <a:pt x="456" y="392"/>
                    </a:lnTo>
                    <a:lnTo>
                      <a:pt x="450" y="396"/>
                    </a:lnTo>
                    <a:lnTo>
                      <a:pt x="444" y="397"/>
                    </a:lnTo>
                    <a:lnTo>
                      <a:pt x="436" y="400"/>
                    </a:lnTo>
                    <a:lnTo>
                      <a:pt x="428" y="402"/>
                    </a:lnTo>
                    <a:lnTo>
                      <a:pt x="420" y="406"/>
                    </a:lnTo>
                    <a:lnTo>
                      <a:pt x="410" y="406"/>
                    </a:lnTo>
                    <a:lnTo>
                      <a:pt x="401" y="410"/>
                    </a:lnTo>
                    <a:lnTo>
                      <a:pt x="392" y="412"/>
                    </a:lnTo>
                    <a:lnTo>
                      <a:pt x="383" y="414"/>
                    </a:lnTo>
                    <a:lnTo>
                      <a:pt x="372" y="416"/>
                    </a:lnTo>
                    <a:lnTo>
                      <a:pt x="363" y="416"/>
                    </a:lnTo>
                    <a:lnTo>
                      <a:pt x="352" y="420"/>
                    </a:lnTo>
                    <a:lnTo>
                      <a:pt x="341" y="422"/>
                    </a:lnTo>
                    <a:lnTo>
                      <a:pt x="330" y="422"/>
                    </a:lnTo>
                    <a:lnTo>
                      <a:pt x="318" y="424"/>
                    </a:lnTo>
                    <a:lnTo>
                      <a:pt x="294" y="424"/>
                    </a:lnTo>
                    <a:lnTo>
                      <a:pt x="283" y="426"/>
                    </a:lnTo>
                    <a:lnTo>
                      <a:pt x="209" y="426"/>
                    </a:lnTo>
                    <a:lnTo>
                      <a:pt x="196" y="424"/>
                    </a:lnTo>
                    <a:lnTo>
                      <a:pt x="173" y="424"/>
                    </a:lnTo>
                    <a:lnTo>
                      <a:pt x="162" y="422"/>
                    </a:lnTo>
                    <a:lnTo>
                      <a:pt x="151" y="422"/>
                    </a:lnTo>
                    <a:lnTo>
                      <a:pt x="140" y="420"/>
                    </a:lnTo>
                    <a:lnTo>
                      <a:pt x="129" y="416"/>
                    </a:lnTo>
                    <a:lnTo>
                      <a:pt x="118" y="416"/>
                    </a:lnTo>
                    <a:lnTo>
                      <a:pt x="109" y="414"/>
                    </a:lnTo>
                    <a:lnTo>
                      <a:pt x="98" y="412"/>
                    </a:lnTo>
                    <a:lnTo>
                      <a:pt x="89" y="410"/>
                    </a:lnTo>
                    <a:lnTo>
                      <a:pt x="79" y="406"/>
                    </a:lnTo>
                    <a:lnTo>
                      <a:pt x="72" y="406"/>
                    </a:lnTo>
                    <a:lnTo>
                      <a:pt x="64" y="402"/>
                    </a:lnTo>
                    <a:lnTo>
                      <a:pt x="56" y="400"/>
                    </a:lnTo>
                    <a:lnTo>
                      <a:pt x="48" y="397"/>
                    </a:lnTo>
                    <a:lnTo>
                      <a:pt x="42" y="396"/>
                    </a:lnTo>
                    <a:lnTo>
                      <a:pt x="36" y="392"/>
                    </a:lnTo>
                    <a:lnTo>
                      <a:pt x="28" y="390"/>
                    </a:lnTo>
                    <a:lnTo>
                      <a:pt x="23" y="389"/>
                    </a:lnTo>
                    <a:lnTo>
                      <a:pt x="20" y="384"/>
                    </a:lnTo>
                    <a:lnTo>
                      <a:pt x="15" y="381"/>
                    </a:lnTo>
                    <a:lnTo>
                      <a:pt x="11" y="379"/>
                    </a:lnTo>
                    <a:lnTo>
                      <a:pt x="5" y="371"/>
                    </a:lnTo>
                    <a:lnTo>
                      <a:pt x="3" y="366"/>
                    </a:lnTo>
                    <a:lnTo>
                      <a:pt x="1" y="365"/>
                    </a:lnTo>
                    <a:lnTo>
                      <a:pt x="0" y="360"/>
                    </a:lnTo>
                    <a:lnTo>
                      <a:pt x="0" y="357"/>
                    </a:lnTo>
                    <a:lnTo>
                      <a:pt x="0" y="355"/>
                    </a:lnTo>
                    <a:lnTo>
                      <a:pt x="0" y="69"/>
                    </a:lnTo>
                    <a:lnTo>
                      <a:pt x="0" y="66"/>
                    </a:lnTo>
                    <a:lnTo>
                      <a:pt x="0" y="65"/>
                    </a:lnTo>
                    <a:lnTo>
                      <a:pt x="1" y="60"/>
                    </a:lnTo>
                    <a:lnTo>
                      <a:pt x="3" y="57"/>
                    </a:lnTo>
                    <a:lnTo>
                      <a:pt x="5" y="52"/>
                    </a:lnTo>
                    <a:lnTo>
                      <a:pt x="8" y="50"/>
                    </a:lnTo>
                    <a:lnTo>
                      <a:pt x="11" y="47"/>
                    </a:lnTo>
                    <a:lnTo>
                      <a:pt x="15" y="45"/>
                    </a:lnTo>
                    <a:lnTo>
                      <a:pt x="20" y="40"/>
                    </a:lnTo>
                    <a:lnTo>
                      <a:pt x="23" y="37"/>
                    </a:lnTo>
                    <a:lnTo>
                      <a:pt x="28" y="36"/>
                    </a:lnTo>
                    <a:lnTo>
                      <a:pt x="36" y="34"/>
                    </a:lnTo>
                    <a:lnTo>
                      <a:pt x="42" y="30"/>
                    </a:lnTo>
                    <a:lnTo>
                      <a:pt x="48" y="26"/>
                    </a:lnTo>
                    <a:lnTo>
                      <a:pt x="56" y="24"/>
                    </a:lnTo>
                    <a:lnTo>
                      <a:pt x="64" y="21"/>
                    </a:lnTo>
                    <a:lnTo>
                      <a:pt x="72" y="20"/>
                    </a:lnTo>
                    <a:lnTo>
                      <a:pt x="79" y="16"/>
                    </a:lnTo>
                    <a:lnTo>
                      <a:pt x="89" y="16"/>
                    </a:lnTo>
                    <a:lnTo>
                      <a:pt x="98" y="14"/>
                    </a:lnTo>
                    <a:lnTo>
                      <a:pt x="109" y="12"/>
                    </a:lnTo>
                    <a:lnTo>
                      <a:pt x="118" y="10"/>
                    </a:lnTo>
                    <a:lnTo>
                      <a:pt x="129" y="6"/>
                    </a:lnTo>
                    <a:lnTo>
                      <a:pt x="140" y="6"/>
                    </a:lnTo>
                    <a:lnTo>
                      <a:pt x="151" y="4"/>
                    </a:lnTo>
                    <a:lnTo>
                      <a:pt x="162" y="4"/>
                    </a:lnTo>
                    <a:lnTo>
                      <a:pt x="173" y="2"/>
                    </a:lnTo>
                    <a:lnTo>
                      <a:pt x="196" y="2"/>
                    </a:lnTo>
                    <a:lnTo>
                      <a:pt x="209" y="0"/>
                    </a:lnTo>
                    <a:lnTo>
                      <a:pt x="283" y="0"/>
                    </a:lnTo>
                    <a:lnTo>
                      <a:pt x="294" y="2"/>
                    </a:lnTo>
                    <a:lnTo>
                      <a:pt x="318" y="2"/>
                    </a:lnTo>
                    <a:lnTo>
                      <a:pt x="330" y="4"/>
                    </a:lnTo>
                    <a:lnTo>
                      <a:pt x="341" y="4"/>
                    </a:lnTo>
                    <a:lnTo>
                      <a:pt x="352" y="6"/>
                    </a:lnTo>
                    <a:lnTo>
                      <a:pt x="363" y="6"/>
                    </a:lnTo>
                    <a:lnTo>
                      <a:pt x="372" y="10"/>
                    </a:lnTo>
                    <a:lnTo>
                      <a:pt x="383" y="12"/>
                    </a:lnTo>
                    <a:lnTo>
                      <a:pt x="392" y="14"/>
                    </a:lnTo>
                    <a:lnTo>
                      <a:pt x="401" y="16"/>
                    </a:lnTo>
                    <a:lnTo>
                      <a:pt x="410" y="16"/>
                    </a:lnTo>
                    <a:lnTo>
                      <a:pt x="420" y="20"/>
                    </a:lnTo>
                    <a:lnTo>
                      <a:pt x="428" y="21"/>
                    </a:lnTo>
                    <a:lnTo>
                      <a:pt x="436" y="24"/>
                    </a:lnTo>
                    <a:lnTo>
                      <a:pt x="444" y="26"/>
                    </a:lnTo>
                    <a:lnTo>
                      <a:pt x="450" y="30"/>
                    </a:lnTo>
                    <a:lnTo>
                      <a:pt x="456" y="34"/>
                    </a:lnTo>
                    <a:lnTo>
                      <a:pt x="464" y="36"/>
                    </a:lnTo>
                    <a:lnTo>
                      <a:pt x="469" y="37"/>
                    </a:lnTo>
                    <a:lnTo>
                      <a:pt x="472" y="40"/>
                    </a:lnTo>
                    <a:lnTo>
                      <a:pt x="477" y="45"/>
                    </a:lnTo>
                    <a:lnTo>
                      <a:pt x="481" y="47"/>
                    </a:lnTo>
                    <a:lnTo>
                      <a:pt x="484" y="50"/>
                    </a:lnTo>
                    <a:lnTo>
                      <a:pt x="487" y="52"/>
                    </a:lnTo>
                    <a:lnTo>
                      <a:pt x="489" y="57"/>
                    </a:lnTo>
                    <a:lnTo>
                      <a:pt x="491" y="60"/>
                    </a:lnTo>
                    <a:lnTo>
                      <a:pt x="492" y="65"/>
                    </a:lnTo>
                    <a:lnTo>
                      <a:pt x="492" y="66"/>
                    </a:lnTo>
                    <a:lnTo>
                      <a:pt x="492" y="69"/>
                    </a:lnTo>
                    <a:lnTo>
                      <a:pt x="492" y="353"/>
                    </a:lnTo>
                    <a:lnTo>
                      <a:pt x="492" y="357"/>
                    </a:lnTo>
                  </a:path>
                </a:pathLst>
              </a:custGeom>
              <a:gradFill rotWithShape="0">
                <a:gsLst>
                  <a:gs pos="0">
                    <a:srgbClr val="B9B9B9"/>
                  </a:gs>
                  <a:gs pos="100000">
                    <a:srgbClr val="CECECE"/>
                  </a:gs>
                </a:gsLst>
                <a:lin ang="5400000" scaled="1"/>
              </a:gradFill>
              <a:ln w="127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8" name="Freeform 97"/>
              <p:cNvSpPr>
                <a:spLocks/>
              </p:cNvSpPr>
              <p:nvPr/>
            </p:nvSpPr>
            <p:spPr bwMode="auto">
              <a:xfrm>
                <a:off x="1953" y="2536"/>
                <a:ext cx="493" cy="70"/>
              </a:xfrm>
              <a:custGeom>
                <a:avLst/>
                <a:gdLst>
                  <a:gd name="T0" fmla="*/ 0 w 493"/>
                  <a:gd name="T1" fmla="*/ 0 h 70"/>
                  <a:gd name="T2" fmla="*/ 0 w 493"/>
                  <a:gd name="T3" fmla="*/ 3 h 70"/>
                  <a:gd name="T4" fmla="*/ 1 w 493"/>
                  <a:gd name="T5" fmla="*/ 6 h 70"/>
                  <a:gd name="T6" fmla="*/ 3 w 493"/>
                  <a:gd name="T7" fmla="*/ 10 h 70"/>
                  <a:gd name="T8" fmla="*/ 5 w 493"/>
                  <a:gd name="T9" fmla="*/ 14 h 70"/>
                  <a:gd name="T10" fmla="*/ 8 w 493"/>
                  <a:gd name="T11" fmla="*/ 16 h 70"/>
                  <a:gd name="T12" fmla="*/ 11 w 493"/>
                  <a:gd name="T13" fmla="*/ 19 h 70"/>
                  <a:gd name="T14" fmla="*/ 15 w 493"/>
                  <a:gd name="T15" fmla="*/ 24 h 70"/>
                  <a:gd name="T16" fmla="*/ 20 w 493"/>
                  <a:gd name="T17" fmla="*/ 26 h 70"/>
                  <a:gd name="T18" fmla="*/ 23 w 493"/>
                  <a:gd name="T19" fmla="*/ 29 h 70"/>
                  <a:gd name="T20" fmla="*/ 28 w 493"/>
                  <a:gd name="T21" fmla="*/ 30 h 70"/>
                  <a:gd name="T22" fmla="*/ 36 w 493"/>
                  <a:gd name="T23" fmla="*/ 35 h 70"/>
                  <a:gd name="T24" fmla="*/ 42 w 493"/>
                  <a:gd name="T25" fmla="*/ 39 h 70"/>
                  <a:gd name="T26" fmla="*/ 48 w 493"/>
                  <a:gd name="T27" fmla="*/ 40 h 70"/>
                  <a:gd name="T28" fmla="*/ 56 w 493"/>
                  <a:gd name="T29" fmla="*/ 42 h 70"/>
                  <a:gd name="T30" fmla="*/ 64 w 493"/>
                  <a:gd name="T31" fmla="*/ 45 h 70"/>
                  <a:gd name="T32" fmla="*/ 72 w 493"/>
                  <a:gd name="T33" fmla="*/ 47 h 70"/>
                  <a:gd name="T34" fmla="*/ 79 w 493"/>
                  <a:gd name="T35" fmla="*/ 50 h 70"/>
                  <a:gd name="T36" fmla="*/ 89 w 493"/>
                  <a:gd name="T37" fmla="*/ 51 h 70"/>
                  <a:gd name="T38" fmla="*/ 98 w 493"/>
                  <a:gd name="T39" fmla="*/ 55 h 70"/>
                  <a:gd name="T40" fmla="*/ 109 w 493"/>
                  <a:gd name="T41" fmla="*/ 56 h 70"/>
                  <a:gd name="T42" fmla="*/ 118 w 493"/>
                  <a:gd name="T43" fmla="*/ 59 h 70"/>
                  <a:gd name="T44" fmla="*/ 129 w 493"/>
                  <a:gd name="T45" fmla="*/ 59 h 70"/>
                  <a:gd name="T46" fmla="*/ 140 w 493"/>
                  <a:gd name="T47" fmla="*/ 61 h 70"/>
                  <a:gd name="T48" fmla="*/ 151 w 493"/>
                  <a:gd name="T49" fmla="*/ 65 h 70"/>
                  <a:gd name="T50" fmla="*/ 162 w 493"/>
                  <a:gd name="T51" fmla="*/ 65 h 70"/>
                  <a:gd name="T52" fmla="*/ 173 w 493"/>
                  <a:gd name="T53" fmla="*/ 66 h 70"/>
                  <a:gd name="T54" fmla="*/ 196 w 493"/>
                  <a:gd name="T55" fmla="*/ 66 h 70"/>
                  <a:gd name="T56" fmla="*/ 209 w 493"/>
                  <a:gd name="T57" fmla="*/ 69 h 70"/>
                  <a:gd name="T58" fmla="*/ 283 w 493"/>
                  <a:gd name="T59" fmla="*/ 69 h 70"/>
                  <a:gd name="T60" fmla="*/ 294 w 493"/>
                  <a:gd name="T61" fmla="*/ 66 h 70"/>
                  <a:gd name="T62" fmla="*/ 318 w 493"/>
                  <a:gd name="T63" fmla="*/ 66 h 70"/>
                  <a:gd name="T64" fmla="*/ 330 w 493"/>
                  <a:gd name="T65" fmla="*/ 65 h 70"/>
                  <a:gd name="T66" fmla="*/ 341 w 493"/>
                  <a:gd name="T67" fmla="*/ 65 h 70"/>
                  <a:gd name="T68" fmla="*/ 352 w 493"/>
                  <a:gd name="T69" fmla="*/ 61 h 70"/>
                  <a:gd name="T70" fmla="*/ 363 w 493"/>
                  <a:gd name="T71" fmla="*/ 59 h 70"/>
                  <a:gd name="T72" fmla="*/ 372 w 493"/>
                  <a:gd name="T73" fmla="*/ 59 h 70"/>
                  <a:gd name="T74" fmla="*/ 383 w 493"/>
                  <a:gd name="T75" fmla="*/ 56 h 70"/>
                  <a:gd name="T76" fmla="*/ 392 w 493"/>
                  <a:gd name="T77" fmla="*/ 55 h 70"/>
                  <a:gd name="T78" fmla="*/ 401 w 493"/>
                  <a:gd name="T79" fmla="*/ 51 h 70"/>
                  <a:gd name="T80" fmla="*/ 410 w 493"/>
                  <a:gd name="T81" fmla="*/ 50 h 70"/>
                  <a:gd name="T82" fmla="*/ 420 w 493"/>
                  <a:gd name="T83" fmla="*/ 47 h 70"/>
                  <a:gd name="T84" fmla="*/ 428 w 493"/>
                  <a:gd name="T85" fmla="*/ 45 h 70"/>
                  <a:gd name="T86" fmla="*/ 436 w 493"/>
                  <a:gd name="T87" fmla="*/ 42 h 70"/>
                  <a:gd name="T88" fmla="*/ 444 w 493"/>
                  <a:gd name="T89" fmla="*/ 40 h 70"/>
                  <a:gd name="T90" fmla="*/ 450 w 493"/>
                  <a:gd name="T91" fmla="*/ 39 h 70"/>
                  <a:gd name="T92" fmla="*/ 456 w 493"/>
                  <a:gd name="T93" fmla="*/ 35 h 70"/>
                  <a:gd name="T94" fmla="*/ 464 w 493"/>
                  <a:gd name="T95" fmla="*/ 30 h 70"/>
                  <a:gd name="T96" fmla="*/ 469 w 493"/>
                  <a:gd name="T97" fmla="*/ 29 h 70"/>
                  <a:gd name="T98" fmla="*/ 472 w 493"/>
                  <a:gd name="T99" fmla="*/ 26 h 70"/>
                  <a:gd name="T100" fmla="*/ 477 w 493"/>
                  <a:gd name="T101" fmla="*/ 24 h 70"/>
                  <a:gd name="T102" fmla="*/ 481 w 493"/>
                  <a:gd name="T103" fmla="*/ 19 h 70"/>
                  <a:gd name="T104" fmla="*/ 484 w 493"/>
                  <a:gd name="T105" fmla="*/ 16 h 70"/>
                  <a:gd name="T106" fmla="*/ 487 w 493"/>
                  <a:gd name="T107" fmla="*/ 14 h 70"/>
                  <a:gd name="T108" fmla="*/ 489 w 493"/>
                  <a:gd name="T109" fmla="*/ 10 h 70"/>
                  <a:gd name="T110" fmla="*/ 491 w 493"/>
                  <a:gd name="T111" fmla="*/ 6 h 70"/>
                  <a:gd name="T112" fmla="*/ 492 w 493"/>
                  <a:gd name="T113" fmla="*/ 3 h 70"/>
                  <a:gd name="T114" fmla="*/ 492 w 493"/>
                  <a:gd name="T115" fmla="*/ 0 h 7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493" h="70">
                    <a:moveTo>
                      <a:pt x="0" y="0"/>
                    </a:moveTo>
                    <a:lnTo>
                      <a:pt x="0" y="3"/>
                    </a:lnTo>
                    <a:lnTo>
                      <a:pt x="1" y="6"/>
                    </a:lnTo>
                    <a:lnTo>
                      <a:pt x="3" y="10"/>
                    </a:lnTo>
                    <a:lnTo>
                      <a:pt x="5" y="14"/>
                    </a:lnTo>
                    <a:lnTo>
                      <a:pt x="8" y="16"/>
                    </a:lnTo>
                    <a:lnTo>
                      <a:pt x="11" y="19"/>
                    </a:lnTo>
                    <a:lnTo>
                      <a:pt x="15" y="24"/>
                    </a:lnTo>
                    <a:lnTo>
                      <a:pt x="20" y="26"/>
                    </a:lnTo>
                    <a:lnTo>
                      <a:pt x="23" y="29"/>
                    </a:lnTo>
                    <a:lnTo>
                      <a:pt x="28" y="30"/>
                    </a:lnTo>
                    <a:lnTo>
                      <a:pt x="36" y="35"/>
                    </a:lnTo>
                    <a:lnTo>
                      <a:pt x="42" y="39"/>
                    </a:lnTo>
                    <a:lnTo>
                      <a:pt x="48" y="40"/>
                    </a:lnTo>
                    <a:lnTo>
                      <a:pt x="56" y="42"/>
                    </a:lnTo>
                    <a:lnTo>
                      <a:pt x="64" y="45"/>
                    </a:lnTo>
                    <a:lnTo>
                      <a:pt x="72" y="47"/>
                    </a:lnTo>
                    <a:lnTo>
                      <a:pt x="79" y="50"/>
                    </a:lnTo>
                    <a:lnTo>
                      <a:pt x="89" y="51"/>
                    </a:lnTo>
                    <a:lnTo>
                      <a:pt x="98" y="55"/>
                    </a:lnTo>
                    <a:lnTo>
                      <a:pt x="109" y="56"/>
                    </a:lnTo>
                    <a:lnTo>
                      <a:pt x="118" y="59"/>
                    </a:lnTo>
                    <a:lnTo>
                      <a:pt x="129" y="59"/>
                    </a:lnTo>
                    <a:lnTo>
                      <a:pt x="140" y="61"/>
                    </a:lnTo>
                    <a:lnTo>
                      <a:pt x="151" y="65"/>
                    </a:lnTo>
                    <a:lnTo>
                      <a:pt x="162" y="65"/>
                    </a:lnTo>
                    <a:lnTo>
                      <a:pt x="173" y="66"/>
                    </a:lnTo>
                    <a:lnTo>
                      <a:pt x="196" y="66"/>
                    </a:lnTo>
                    <a:lnTo>
                      <a:pt x="209" y="69"/>
                    </a:lnTo>
                    <a:lnTo>
                      <a:pt x="283" y="69"/>
                    </a:lnTo>
                    <a:lnTo>
                      <a:pt x="294" y="66"/>
                    </a:lnTo>
                    <a:lnTo>
                      <a:pt x="318" y="66"/>
                    </a:lnTo>
                    <a:lnTo>
                      <a:pt x="330" y="65"/>
                    </a:lnTo>
                    <a:lnTo>
                      <a:pt x="341" y="65"/>
                    </a:lnTo>
                    <a:lnTo>
                      <a:pt x="352" y="61"/>
                    </a:lnTo>
                    <a:lnTo>
                      <a:pt x="363" y="59"/>
                    </a:lnTo>
                    <a:lnTo>
                      <a:pt x="372" y="59"/>
                    </a:lnTo>
                    <a:lnTo>
                      <a:pt x="383" y="56"/>
                    </a:lnTo>
                    <a:lnTo>
                      <a:pt x="392" y="55"/>
                    </a:lnTo>
                    <a:lnTo>
                      <a:pt x="401" y="51"/>
                    </a:lnTo>
                    <a:lnTo>
                      <a:pt x="410" y="50"/>
                    </a:lnTo>
                    <a:lnTo>
                      <a:pt x="420" y="47"/>
                    </a:lnTo>
                    <a:lnTo>
                      <a:pt x="428" y="45"/>
                    </a:lnTo>
                    <a:lnTo>
                      <a:pt x="436" y="42"/>
                    </a:lnTo>
                    <a:lnTo>
                      <a:pt x="444" y="40"/>
                    </a:lnTo>
                    <a:lnTo>
                      <a:pt x="450" y="39"/>
                    </a:lnTo>
                    <a:lnTo>
                      <a:pt x="456" y="35"/>
                    </a:lnTo>
                    <a:lnTo>
                      <a:pt x="464" y="30"/>
                    </a:lnTo>
                    <a:lnTo>
                      <a:pt x="469" y="29"/>
                    </a:lnTo>
                    <a:lnTo>
                      <a:pt x="472" y="26"/>
                    </a:lnTo>
                    <a:lnTo>
                      <a:pt x="477" y="24"/>
                    </a:lnTo>
                    <a:lnTo>
                      <a:pt x="481" y="19"/>
                    </a:lnTo>
                    <a:lnTo>
                      <a:pt x="484" y="16"/>
                    </a:lnTo>
                    <a:lnTo>
                      <a:pt x="487" y="14"/>
                    </a:lnTo>
                    <a:lnTo>
                      <a:pt x="489" y="10"/>
                    </a:lnTo>
                    <a:lnTo>
                      <a:pt x="491" y="6"/>
                    </a:lnTo>
                    <a:lnTo>
                      <a:pt x="492" y="3"/>
                    </a:lnTo>
                    <a:lnTo>
                      <a:pt x="492" y="0"/>
                    </a:lnTo>
                  </a:path>
                </a:pathLst>
              </a:custGeom>
              <a:gradFill rotWithShape="0">
                <a:gsLst>
                  <a:gs pos="0">
                    <a:srgbClr val="B9B9B9"/>
                  </a:gs>
                  <a:gs pos="100000">
                    <a:srgbClr val="CECECE"/>
                  </a:gs>
                </a:gsLst>
                <a:lin ang="5400000" scaled="1"/>
              </a:gradFill>
              <a:ln w="127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126" name="Rectangle 98"/>
            <p:cNvSpPr>
              <a:spLocks noChangeArrowheads="1"/>
            </p:cNvSpPr>
            <p:nvPr/>
          </p:nvSpPr>
          <p:spPr bwMode="auto">
            <a:xfrm>
              <a:off x="1968" y="2466"/>
              <a:ext cx="528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>
                <a:lnSpc>
                  <a:spcPct val="80000"/>
                </a:lnSpc>
                <a:defRPr/>
              </a:pPr>
              <a:r>
                <a:rPr lang="es-ES_tradnl" sz="1400">
                  <a:solidFill>
                    <a:srgbClr val="081D58"/>
                  </a:solidFill>
                  <a:latin typeface="Century Gothic" charset="0"/>
                  <a:cs typeface="+mn-cs"/>
                </a:rPr>
                <a:t>SIDIF local</a:t>
              </a:r>
            </a:p>
          </p:txBody>
        </p:sp>
        <p:sp>
          <p:nvSpPr>
            <p:cNvPr id="46127" name="Rectangle 99"/>
            <p:cNvSpPr>
              <a:spLocks noChangeArrowheads="1"/>
            </p:cNvSpPr>
            <p:nvPr/>
          </p:nvSpPr>
          <p:spPr bwMode="auto">
            <a:xfrm>
              <a:off x="2461" y="2496"/>
              <a:ext cx="48" cy="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s-AR" sz="1800">
                <a:solidFill>
                  <a:srgbClr val="000000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46128" name="Rectangle 100"/>
            <p:cNvSpPr>
              <a:spLocks noChangeArrowheads="1"/>
            </p:cNvSpPr>
            <p:nvPr/>
          </p:nvSpPr>
          <p:spPr bwMode="auto">
            <a:xfrm>
              <a:off x="1992" y="2496"/>
              <a:ext cx="48" cy="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s-AR" sz="1800">
                <a:solidFill>
                  <a:srgbClr val="000000"/>
                </a:solidFill>
                <a:latin typeface="Arial" charset="0"/>
                <a:cs typeface="+mn-cs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91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91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9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91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91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9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91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91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9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1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91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9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91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91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9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91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91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9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91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91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9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6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6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91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91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9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6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6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91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91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9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91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91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9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6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91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91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9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91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91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9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91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91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9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91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91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9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91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91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9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091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91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9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91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91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9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91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091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9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091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91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9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091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91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9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091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091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9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091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091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9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091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091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09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091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091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09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6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6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091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091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9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091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091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09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6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6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091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091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09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3277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327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1091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109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1091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109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 animBg="1"/>
      <p:bldP spid="46083" grpId="0"/>
      <p:bldP spid="1091590" grpId="0" animBg="1"/>
      <p:bldP spid="1091603" grpId="0" animBg="1"/>
      <p:bldP spid="1091604" grpId="0" animBg="1"/>
      <p:bldP spid="46098" grpId="0"/>
      <p:bldP spid="46099" grpId="0"/>
      <p:bldP spid="46101" grpId="0"/>
      <p:bldP spid="46104" grpId="0"/>
      <p:bldP spid="46119" grpId="0"/>
      <p:bldP spid="461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2"/>
          <p:cNvSpPr txBox="1">
            <a:spLocks noChangeArrowheads="1"/>
          </p:cNvSpPr>
          <p:nvPr/>
        </p:nvSpPr>
        <p:spPr bwMode="auto">
          <a:xfrm>
            <a:off x="-395536" y="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1800" b="1" dirty="0"/>
              <a:t>TRANSPARENCIA EN LAS RENDICIONES DE CUENTAS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442664" y="381000"/>
            <a:ext cx="7467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s-ES_tradnl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+mn-cs"/>
              </a:rPr>
              <a:t>Pronunciamientos internacionales</a:t>
            </a:r>
            <a:endParaRPr lang="es-ES_tradnl" sz="2000" b="1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52400" y="1219200"/>
            <a:ext cx="8839200" cy="4572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C2C29B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b="1">
                <a:solidFill>
                  <a:srgbClr val="0066FF"/>
                </a:solidFill>
                <a:latin typeface="Comic Sans MS" charset="0"/>
              </a:rPr>
              <a:t>Manual de Transparencia del F.M.I.</a:t>
            </a:r>
            <a:endParaRPr lang="es-ES" b="1">
              <a:solidFill>
                <a:srgbClr val="0066FF"/>
              </a:solidFill>
              <a:latin typeface="Comic Sans MS" charset="0"/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1066800" y="1600200"/>
            <a:ext cx="7696200" cy="2540000"/>
          </a:xfrm>
          <a:prstGeom prst="rect">
            <a:avLst/>
          </a:prstGeom>
          <a:solidFill>
            <a:srgbClr val="CCFFFF"/>
          </a:solidFill>
          <a:ln w="9525">
            <a:solidFill>
              <a:srgbClr val="33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s-ES_tradnl" sz="2000" b="1">
                <a:solidFill>
                  <a:srgbClr val="0066FF"/>
                </a:solidFill>
              </a:rPr>
              <a:t>Claridad de ROLES y RESPONSABILIDADES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s-ES_tradnl" sz="2000" b="1">
                <a:solidFill>
                  <a:srgbClr val="0066FF"/>
                </a:solidFill>
              </a:rPr>
              <a:t>Disponibilidad PÚBLICA en la información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s-ES_tradnl" sz="2000" b="1">
                <a:solidFill>
                  <a:srgbClr val="0066FF"/>
                </a:solidFill>
              </a:rPr>
              <a:t>Transparencia en la preparación, ejecución y información del PRESUPUESTO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s-ES_tradnl" sz="2000" b="1">
                <a:solidFill>
                  <a:srgbClr val="0066FF"/>
                </a:solidFill>
              </a:rPr>
              <a:t>Sistema CONTABLE completo e INTEGRADO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s-ES_tradnl" sz="2000" b="1">
                <a:solidFill>
                  <a:srgbClr val="0066FF"/>
                </a:solidFill>
              </a:rPr>
              <a:t>Garantía e independencia de la INTEGRIDAD</a:t>
            </a:r>
            <a:endParaRPr lang="es-ES" sz="2000" b="1">
              <a:solidFill>
                <a:srgbClr val="0066FF"/>
              </a:solidFill>
            </a:endParaRPr>
          </a:p>
        </p:txBody>
      </p:sp>
      <p:sp>
        <p:nvSpPr>
          <p:cNvPr id="99334" name="AutoShape 6"/>
          <p:cNvSpPr>
            <a:spLocks noChangeArrowheads="1"/>
          </p:cNvSpPr>
          <p:nvPr/>
        </p:nvSpPr>
        <p:spPr bwMode="auto">
          <a:xfrm>
            <a:off x="304800" y="3276600"/>
            <a:ext cx="1295400" cy="2667000"/>
          </a:xfrm>
          <a:prstGeom prst="curvedRightArrow">
            <a:avLst>
              <a:gd name="adj1" fmla="val 29414"/>
              <a:gd name="adj2" fmla="val 82353"/>
              <a:gd name="adj3" fmla="val 33333"/>
            </a:avLst>
          </a:prstGeom>
          <a:solidFill>
            <a:srgbClr val="3399FF"/>
          </a:solidFill>
          <a:ln w="9525">
            <a:solidFill>
              <a:srgbClr val="3399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s-ES_tradnl"/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1676400" y="4800600"/>
            <a:ext cx="6553200" cy="1187450"/>
          </a:xfrm>
          <a:prstGeom prst="rect">
            <a:avLst/>
          </a:prstGeom>
          <a:gradFill rotWithShape="0">
            <a:gsLst>
              <a:gs pos="0">
                <a:srgbClr val="76765E"/>
              </a:gs>
              <a:gs pos="50000">
                <a:srgbClr val="FFFFCC"/>
              </a:gs>
              <a:gs pos="100000">
                <a:srgbClr val="76765E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b="1">
                <a:solidFill>
                  <a:srgbClr val="0066FF"/>
                </a:solidFill>
                <a:latin typeface="Comic Sans MS" charset="0"/>
              </a:rPr>
              <a:t>XXI                            CONFERENCIA INTERAMERICANA     DE CONTABILIDAD</a:t>
            </a:r>
            <a:endParaRPr lang="es-ES" b="1">
              <a:solidFill>
                <a:srgbClr val="0066FF"/>
              </a:solidFill>
              <a:latin typeface="Comic Sans MS" charset="0"/>
            </a:endParaRPr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1524000" y="3281363"/>
            <a:ext cx="6705600" cy="396875"/>
          </a:xfrm>
          <a:prstGeom prst="rect">
            <a:avLst/>
          </a:prstGeom>
          <a:gradFill rotWithShape="0">
            <a:gsLst>
              <a:gs pos="0">
                <a:srgbClr val="2774C2"/>
              </a:gs>
              <a:gs pos="100000">
                <a:srgbClr val="3399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s-ES_tradnl" sz="2000" b="1">
                <a:solidFill>
                  <a:schemeClr val="bg1"/>
                </a:solidFill>
              </a:rPr>
              <a:t>Sistema CONTABLE completo e INTEGRADO</a:t>
            </a:r>
            <a:endParaRPr lang="es-E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animBg="1" autoUpdateAnimBg="0"/>
      <p:bldP spid="99333" grpId="0" animBg="1" autoUpdateAnimBg="0"/>
      <p:bldP spid="99334" grpId="0" animBg="1"/>
      <p:bldP spid="99335" grpId="0" animBg="1" autoUpdateAnimBg="0"/>
      <p:bldP spid="99336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052736"/>
            <a:ext cx="6624736" cy="55206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683568" y="1706032"/>
            <a:ext cx="8064896" cy="830997"/>
          </a:xfrm>
          <a:prstGeom prst="rect">
            <a:avLst/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Arial Rounded MT Bold" charset="0"/>
                <a:cs typeface="Arial Rounded MT Bold" charset="0"/>
              </a:rPr>
              <a:t>El </a:t>
            </a:r>
            <a:r>
              <a:rPr lang="en-US" dirty="0" err="1">
                <a:solidFill>
                  <a:schemeClr val="bg1"/>
                </a:solidFill>
                <a:latin typeface="Arial Rounded MT Bold" charset="0"/>
                <a:cs typeface="Arial Rounded MT Bold" charset="0"/>
              </a:rPr>
              <a:t>Impacto</a:t>
            </a:r>
            <a:r>
              <a:rPr lang="en-US" dirty="0">
                <a:solidFill>
                  <a:schemeClr val="bg1"/>
                </a:solidFill>
                <a:latin typeface="Arial Rounded MT Bold" charset="0"/>
                <a:cs typeface="Arial Rounded MT Bold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Arial Rounded MT Bold" charset="0"/>
                <a:cs typeface="Arial Rounded MT Bold" charset="0"/>
              </a:rPr>
              <a:t>las</a:t>
            </a:r>
            <a:r>
              <a:rPr lang="en-US" dirty="0">
                <a:solidFill>
                  <a:schemeClr val="bg1"/>
                </a:solidFill>
                <a:latin typeface="Arial Rounded MT Bold" charset="0"/>
                <a:cs typeface="Arial Rounded MT Bold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 Rounded MT Bold" charset="0"/>
                <a:cs typeface="Arial Rounded MT Bold" charset="0"/>
              </a:rPr>
              <a:t>TICs en la Ley de Administración Financiera </a:t>
            </a:r>
            <a:endParaRPr lang="en-US" dirty="0">
              <a:solidFill>
                <a:schemeClr val="bg1"/>
              </a:solidFill>
              <a:latin typeface="Arial Rounded MT Bold" charset="0"/>
              <a:cs typeface="Arial Rounded MT Bold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7824" y="3074184"/>
            <a:ext cx="36724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err="1" smtClean="0">
                <a:latin typeface="Arial Rounded MT Bold"/>
                <a:cs typeface="Arial Rounded MT Bold"/>
              </a:rPr>
              <a:t>Seguridad</a:t>
            </a:r>
            <a:endParaRPr lang="en-US" dirty="0" smtClean="0">
              <a:latin typeface="Arial Rounded MT Bold"/>
              <a:cs typeface="Arial Rounded MT Bold"/>
            </a:endParaRPr>
          </a:p>
          <a:p>
            <a:pPr marL="342900" indent="-342900">
              <a:buFont typeface="Arial"/>
              <a:buChar char="•"/>
            </a:pPr>
            <a:r>
              <a:rPr lang="en-US" dirty="0" err="1" smtClean="0">
                <a:latin typeface="Arial Rounded MT Bold"/>
                <a:cs typeface="Arial Rounded MT Bold"/>
              </a:rPr>
              <a:t>Uniformidad</a:t>
            </a:r>
            <a:endParaRPr lang="en-US" dirty="0" smtClean="0">
              <a:latin typeface="Arial Rounded MT Bold"/>
              <a:cs typeface="Arial Rounded MT Bold"/>
            </a:endParaRPr>
          </a:p>
          <a:p>
            <a:pPr marL="342900" indent="-342900">
              <a:buFont typeface="Arial"/>
              <a:buChar char="•"/>
            </a:pPr>
            <a:r>
              <a:rPr lang="en-US" dirty="0" err="1" smtClean="0">
                <a:latin typeface="Arial Rounded MT Bold"/>
                <a:cs typeface="Arial Rounded MT Bold"/>
              </a:rPr>
              <a:t>Velocidad</a:t>
            </a:r>
            <a:endParaRPr lang="en-US" dirty="0" smtClean="0">
              <a:latin typeface="Arial Rounded MT Bold"/>
              <a:cs typeface="Arial Rounded MT Bold"/>
            </a:endParaRPr>
          </a:p>
          <a:p>
            <a:pPr marL="342900" indent="-342900">
              <a:buFont typeface="Arial"/>
              <a:buChar char="•"/>
            </a:pPr>
            <a:r>
              <a:rPr lang="en-US" dirty="0" err="1" smtClean="0">
                <a:latin typeface="Arial Rounded MT Bold"/>
                <a:cs typeface="Arial Rounded MT Bold"/>
              </a:rPr>
              <a:t>Verificación</a:t>
            </a:r>
            <a:endParaRPr lang="en-US" dirty="0" smtClean="0">
              <a:latin typeface="Arial Rounded MT Bold"/>
              <a:cs typeface="Arial Rounded MT Bold"/>
            </a:endParaRPr>
          </a:p>
          <a:p>
            <a:pPr marL="342900" indent="-342900">
              <a:buFont typeface="Arial"/>
              <a:buChar char="•"/>
            </a:pPr>
            <a:r>
              <a:rPr lang="en-US" dirty="0" err="1" smtClean="0">
                <a:latin typeface="Arial Rounded MT Bold"/>
                <a:cs typeface="Arial Rounded MT Bold"/>
              </a:rPr>
              <a:t>Encriptación</a:t>
            </a:r>
            <a:endParaRPr lang="en-US" dirty="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683568" y="1340768"/>
            <a:ext cx="8064896" cy="830997"/>
          </a:xfrm>
          <a:prstGeom prst="rect">
            <a:avLst/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Arial Rounded MT Bold" charset="0"/>
                <a:cs typeface="Arial Rounded MT Bold" charset="0"/>
              </a:rPr>
              <a:t>El </a:t>
            </a:r>
            <a:r>
              <a:rPr lang="en-US" dirty="0" err="1">
                <a:solidFill>
                  <a:schemeClr val="bg1"/>
                </a:solidFill>
                <a:latin typeface="Arial Rounded MT Bold" charset="0"/>
                <a:cs typeface="Arial Rounded MT Bold" charset="0"/>
              </a:rPr>
              <a:t>Impacto</a:t>
            </a:r>
            <a:r>
              <a:rPr lang="en-US" dirty="0">
                <a:solidFill>
                  <a:schemeClr val="bg1"/>
                </a:solidFill>
                <a:latin typeface="Arial Rounded MT Bold" charset="0"/>
                <a:cs typeface="Arial Rounded MT Bold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Arial Rounded MT Bold" charset="0"/>
                <a:cs typeface="Arial Rounded MT Bold" charset="0"/>
              </a:rPr>
              <a:t>las</a:t>
            </a:r>
            <a:r>
              <a:rPr lang="en-US" dirty="0">
                <a:solidFill>
                  <a:schemeClr val="bg1"/>
                </a:solidFill>
                <a:latin typeface="Arial Rounded MT Bold" charset="0"/>
                <a:cs typeface="Arial Rounded MT Bold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 Rounded MT Bold" charset="0"/>
                <a:cs typeface="Arial Rounded MT Bold" charset="0"/>
              </a:rPr>
              <a:t>TICs en la Ley de Administración Financiera </a:t>
            </a:r>
            <a:endParaRPr lang="en-US" dirty="0">
              <a:solidFill>
                <a:schemeClr val="bg1"/>
              </a:solidFill>
              <a:latin typeface="Arial Rounded MT Bold" charset="0"/>
              <a:cs typeface="Arial Rounded MT Bold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63888" y="2415664"/>
            <a:ext cx="2040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 Rounded MT Bold"/>
                <a:cs typeface="Arial Rounded MT Bold"/>
              </a:rPr>
              <a:t>NORMATIVA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3068960"/>
            <a:ext cx="9289032" cy="2539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b="1" dirty="0" smtClean="0">
                <a:latin typeface="Arial Narrow"/>
                <a:cs typeface="Arial Narrow"/>
              </a:rPr>
              <a:t>LEY 25506 – FIRMA DIGITAL (NORMA BASE)</a:t>
            </a:r>
          </a:p>
          <a:p>
            <a:pPr marL="342900" indent="-342900">
              <a:buFont typeface="Arial"/>
              <a:buChar char="•"/>
            </a:pPr>
            <a:r>
              <a:rPr lang="en-US" b="1" dirty="0" smtClean="0">
                <a:latin typeface="Arial Narrow"/>
                <a:cs typeface="Arial Narrow"/>
              </a:rPr>
              <a:t>DEC. 2628/02 PEN – FIRMA DIGITAL (REGLAMENTO)</a:t>
            </a:r>
          </a:p>
          <a:p>
            <a:pPr marL="342900" indent="-342900">
              <a:buFont typeface="Arial"/>
              <a:buChar char="•"/>
            </a:pPr>
            <a:r>
              <a:rPr lang="en-US" b="1" dirty="0" smtClean="0">
                <a:latin typeface="Arial Narrow"/>
                <a:cs typeface="Arial Narrow"/>
              </a:rPr>
              <a:t>RES. 25/11 HACIENDA – FIRMA DIGITAL (IMPLEMENTACIÓN LAF)</a:t>
            </a:r>
          </a:p>
          <a:p>
            <a:pPr marL="342900" indent="-342900">
              <a:buFont typeface="Arial"/>
              <a:buChar char="•"/>
            </a:pPr>
            <a:r>
              <a:rPr lang="en-US" b="1" dirty="0" smtClean="0">
                <a:latin typeface="Arial Narrow"/>
                <a:cs typeface="Arial Narrow"/>
              </a:rPr>
              <a:t>DISP. 28/11 CGN – FIRMA DIGITAL (DESIG. OFICIALES DE REG.)</a:t>
            </a:r>
          </a:p>
          <a:p>
            <a:pPr marL="342900" indent="-342900">
              <a:buFont typeface="Arial"/>
              <a:buChar char="•"/>
            </a:pPr>
            <a:r>
              <a:rPr lang="en-US" b="1" dirty="0" smtClean="0">
                <a:latin typeface="Arial Narrow"/>
                <a:cs typeface="Arial Narrow"/>
              </a:rPr>
              <a:t>DISP. 43/11 CGN – FIRMA DIGITAL Y MANUAL DE FIRMA</a:t>
            </a:r>
          </a:p>
          <a:p>
            <a:pPr marL="342900" indent="-342900">
              <a:buFont typeface="Arial"/>
              <a:buChar char="•"/>
            </a:pPr>
            <a:r>
              <a:rPr lang="en-US" b="1" dirty="0" smtClean="0">
                <a:latin typeface="Arial Narrow"/>
                <a:cs typeface="Arial Narrow"/>
              </a:rPr>
              <a:t>RES 81/12 HACIENDA – MARCO Y FUNCIONALIDADES SIDIF INTERNET</a:t>
            </a:r>
            <a:endParaRPr lang="en-US" b="1" dirty="0">
              <a:latin typeface="Arial Narrow"/>
              <a:cs typeface="Arial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17032"/>
            <a:ext cx="2027632" cy="164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TextBox 5"/>
          <p:cNvSpPr txBox="1">
            <a:spLocks noChangeArrowheads="1"/>
          </p:cNvSpPr>
          <p:nvPr/>
        </p:nvSpPr>
        <p:spPr bwMode="auto">
          <a:xfrm>
            <a:off x="3275856" y="4797152"/>
            <a:ext cx="3124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entury Gothic" charset="0"/>
                <a:cs typeface="Century Gothic" charset="0"/>
              </a:rPr>
              <a:t>Profesor Juan José Permuy</a:t>
            </a:r>
          </a:p>
          <a:p>
            <a:pPr eaLnBrk="1" hangingPunct="1"/>
            <a:r>
              <a:rPr lang="en-US" sz="1400">
                <a:latin typeface="Century Gothic" charset="0"/>
                <a:cs typeface="Century Gothic" charset="0"/>
              </a:rPr>
              <a:t>juanjpermuy@yahoo.com.ar</a:t>
            </a:r>
          </a:p>
        </p:txBody>
      </p:sp>
      <p:sp>
        <p:nvSpPr>
          <p:cNvPr id="94212" name="Rectangle 6"/>
          <p:cNvSpPr>
            <a:spLocks noChangeArrowheads="1"/>
          </p:cNvSpPr>
          <p:nvPr/>
        </p:nvSpPr>
        <p:spPr bwMode="auto">
          <a:xfrm>
            <a:off x="899592" y="2132856"/>
            <a:ext cx="62646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4000" dirty="0" err="1">
                <a:latin typeface="Century Gothic" charset="0"/>
                <a:cs typeface="Century Gothic" charset="0"/>
              </a:rPr>
              <a:t>Muchas</a:t>
            </a:r>
            <a:r>
              <a:rPr lang="en-US" sz="4000" dirty="0">
                <a:latin typeface="Century Gothic" charset="0"/>
                <a:cs typeface="Century Gothic" charset="0"/>
              </a:rPr>
              <a:t> Gracias</a:t>
            </a:r>
            <a:r>
              <a:rPr lang="en-US" sz="4000" dirty="0" smtClean="0">
                <a:latin typeface="Century Gothic" charset="0"/>
                <a:cs typeface="Century Gothic" charset="0"/>
              </a:rPr>
              <a:t>!!!</a:t>
            </a:r>
            <a:endParaRPr lang="en-US" sz="4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42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4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  <p:bldP spid="94212" grpId="1"/>
      <p:bldP spid="94212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7430196"/>
              </p:ext>
            </p:extLst>
          </p:nvPr>
        </p:nvGraphicFramePr>
        <p:xfrm>
          <a:off x="2483768" y="1801020"/>
          <a:ext cx="6300192" cy="1844005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2304256"/>
                <a:gridCol w="1895872"/>
                <a:gridCol w="2100064"/>
              </a:tblGrid>
              <a:tr h="4679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 Rounded MT Bold"/>
                          <a:cs typeface="Arial Rounded MT Bold"/>
                        </a:rPr>
                        <a:t>Recolección</a:t>
                      </a:r>
                      <a:endParaRPr lang="en-US" sz="1400" dirty="0">
                        <a:latin typeface="Arial Rounded MT Bold"/>
                        <a:cs typeface="Arial Rounded MT Bold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Rounded MT Bold"/>
                        <a:cs typeface="Arial Rounded MT Bold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Arial Rounded MT Bold"/>
                          <a:ea typeface="+mn-ea"/>
                          <a:cs typeface="Arial Rounded MT Bold"/>
                        </a:rPr>
                        <a:t>Grandes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 Rounded MT Bold"/>
                          <a:ea typeface="+mn-ea"/>
                          <a:cs typeface="Arial Rounded MT Bold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Arial Rounded MT Bold"/>
                          <a:ea typeface="+mn-ea"/>
                          <a:cs typeface="Arial Rounded MT Bold"/>
                        </a:rPr>
                        <a:t>cantidades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 Rounded MT Bold"/>
                          <a:ea typeface="+mn-ea"/>
                          <a:cs typeface="Arial Rounded MT Bold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Arial Rounded MT Bold"/>
                          <a:ea typeface="+mn-ea"/>
                          <a:cs typeface="Arial Rounded MT Bold"/>
                        </a:rPr>
                        <a:t>datos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Arial Rounded MT Bold"/>
                        <a:ea typeface="+mn-ea"/>
                        <a:cs typeface="Arial Rounded MT Bold"/>
                      </a:endParaRPr>
                    </a:p>
                  </a:txBody>
                  <a:tcPr anchor="ctr" anchorCtr="1"/>
                </a:tc>
              </a:tr>
              <a:tr h="4679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 Rounded MT Bold"/>
                          <a:cs typeface="Arial Rounded MT Bold"/>
                        </a:rPr>
                        <a:t>Procesamiento</a:t>
                      </a:r>
                      <a:endParaRPr lang="en-US" sz="1400" dirty="0">
                        <a:latin typeface="Arial Rounded MT Bold"/>
                        <a:cs typeface="Arial Rounded MT Bold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Rounded MT Bold"/>
                        <a:cs typeface="Arial Rounded MT Bold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Rounded MT Bold"/>
                          <a:cs typeface="Arial Rounded MT Bold"/>
                        </a:rPr>
                        <a:t>Mayor </a:t>
                      </a:r>
                      <a:r>
                        <a:rPr lang="en-US" sz="1400" dirty="0" err="1" smtClean="0">
                          <a:latin typeface="Arial Rounded MT Bold"/>
                          <a:cs typeface="Arial Rounded MT Bold"/>
                        </a:rPr>
                        <a:t>velocidad</a:t>
                      </a:r>
                      <a:r>
                        <a:rPr lang="en-US" sz="1400" dirty="0" smtClean="0">
                          <a:latin typeface="Arial Rounded MT Bold"/>
                          <a:cs typeface="Arial Rounded MT Bold"/>
                        </a:rPr>
                        <a:t> de </a:t>
                      </a:r>
                      <a:r>
                        <a:rPr lang="en-US" sz="1400" dirty="0" err="1" smtClean="0">
                          <a:latin typeface="Arial Rounded MT Bold"/>
                          <a:cs typeface="Arial Rounded MT Bold"/>
                        </a:rPr>
                        <a:t>procesos</a:t>
                      </a:r>
                      <a:endParaRPr lang="en-US" sz="1400" dirty="0">
                        <a:latin typeface="Arial Rounded MT Bold"/>
                        <a:cs typeface="Arial Rounded MT Bold"/>
                      </a:endParaRPr>
                    </a:p>
                  </a:txBody>
                  <a:tcPr anchor="ctr" anchorCtr="1"/>
                </a:tc>
              </a:tr>
              <a:tr h="807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 Rounded MT Bold"/>
                          <a:cs typeface="Arial Rounded MT Bold"/>
                        </a:rPr>
                        <a:t>Almacenamiento</a:t>
                      </a:r>
                      <a:endParaRPr lang="en-US" sz="1400" dirty="0">
                        <a:latin typeface="Arial Rounded MT Bold"/>
                        <a:cs typeface="Arial Rounded MT Bold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Rounded MT Bold"/>
                        <a:cs typeface="Arial Rounded MT Bold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 Rounded MT Bold"/>
                          <a:cs typeface="Arial Rounded MT Bold"/>
                        </a:rPr>
                        <a:t>Extraordinaria</a:t>
                      </a:r>
                      <a:r>
                        <a:rPr lang="en-US" sz="1400" dirty="0" smtClean="0">
                          <a:latin typeface="Arial Rounded MT Bold"/>
                          <a:cs typeface="Arial Rounded MT Bold"/>
                        </a:rPr>
                        <a:t> </a:t>
                      </a:r>
                      <a:r>
                        <a:rPr lang="en-US" sz="1400" dirty="0" err="1" smtClean="0">
                          <a:latin typeface="Arial Rounded MT Bold"/>
                          <a:cs typeface="Arial Rounded MT Bold"/>
                        </a:rPr>
                        <a:t>capacidad</a:t>
                      </a:r>
                      <a:r>
                        <a:rPr lang="en-US" sz="1400" dirty="0" smtClean="0">
                          <a:latin typeface="Arial Rounded MT Bold"/>
                          <a:cs typeface="Arial Rounded MT Bold"/>
                        </a:rPr>
                        <a:t> de </a:t>
                      </a:r>
                      <a:r>
                        <a:rPr lang="en-US" sz="1400" dirty="0" err="1" smtClean="0">
                          <a:latin typeface="Arial Rounded MT Bold"/>
                          <a:cs typeface="Arial Rounded MT Bold"/>
                        </a:rPr>
                        <a:t>almacenamiento</a:t>
                      </a:r>
                      <a:endParaRPr lang="en-US" sz="1400" dirty="0">
                        <a:latin typeface="Arial Rounded MT Bold"/>
                        <a:cs typeface="Arial Rounded MT Bold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7504" y="2132856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latin typeface="Arial Rounded MT Bold"/>
                <a:cs typeface="Arial Rounded MT Bold"/>
              </a:rPr>
              <a:t>Impacto</a:t>
            </a:r>
            <a:r>
              <a:rPr lang="en-US" sz="1800" dirty="0" smtClean="0">
                <a:latin typeface="Arial Rounded MT Bold"/>
                <a:cs typeface="Arial Rounded MT Bold"/>
              </a:rPr>
              <a:t> de la </a:t>
            </a:r>
            <a:r>
              <a:rPr lang="en-US" sz="1800" dirty="0" err="1" smtClean="0">
                <a:latin typeface="Arial Rounded MT Bold"/>
                <a:cs typeface="Arial Rounded MT Bold"/>
              </a:rPr>
              <a:t>Tecnología</a:t>
            </a:r>
            <a:r>
              <a:rPr lang="en-US" sz="1800" dirty="0" smtClean="0">
                <a:latin typeface="Arial Rounded MT Bold"/>
                <a:cs typeface="Arial Rounded MT Bold"/>
              </a:rPr>
              <a:t> </a:t>
            </a:r>
            <a:r>
              <a:rPr lang="en-US" sz="1800" dirty="0" err="1" smtClean="0">
                <a:latin typeface="Arial Rounded MT Bold"/>
                <a:cs typeface="Arial Rounded MT Bold"/>
              </a:rPr>
              <a:t>sobre</a:t>
            </a:r>
            <a:r>
              <a:rPr lang="en-US" sz="1800" dirty="0" smtClean="0">
                <a:latin typeface="Arial Rounded MT Bold"/>
                <a:cs typeface="Arial Rounded MT Bold"/>
              </a:rPr>
              <a:t>:</a:t>
            </a:r>
            <a:endParaRPr lang="en-US" sz="1800" dirty="0">
              <a:latin typeface="Arial Rounded MT Bold"/>
              <a:cs typeface="Arial Rounded MT 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76056" y="2420888"/>
            <a:ext cx="1537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 Rounded MT Bold"/>
                <a:cs typeface="Arial Rounded MT Bold"/>
              </a:rPr>
              <a:t>De </a:t>
            </a:r>
            <a:r>
              <a:rPr lang="en-US" dirty="0" err="1" smtClean="0">
                <a:latin typeface="Arial Rounded MT Bold"/>
                <a:cs typeface="Arial Rounded MT Bold"/>
              </a:rPr>
              <a:t>Datos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4860032" y="1844824"/>
            <a:ext cx="216024" cy="1800200"/>
          </a:xfrm>
          <a:prstGeom prst="righ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7544" y="4365104"/>
            <a:ext cx="1571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Arial Rounded MT Bold"/>
                <a:cs typeface="Arial Rounded MT Bold"/>
              </a:rPr>
              <a:t>Ventajas</a:t>
            </a:r>
            <a:r>
              <a:rPr lang="en-US" dirty="0" smtClean="0">
                <a:latin typeface="Arial Rounded MT Bold"/>
                <a:cs typeface="Arial Rounded MT Bold"/>
              </a:rPr>
              <a:t>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1520" y="5703639"/>
            <a:ext cx="1836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Arial Rounded MT Bold"/>
                <a:cs typeface="Arial Rounded MT Bold"/>
              </a:rPr>
              <a:t>Amenazas</a:t>
            </a:r>
            <a:r>
              <a:rPr lang="en-US" dirty="0" smtClean="0">
                <a:latin typeface="Arial Rounded MT Bold"/>
                <a:cs typeface="Arial Rounded MT Bold"/>
              </a:rPr>
              <a:t>: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67744" y="4293096"/>
            <a:ext cx="6552728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Aumento</a:t>
            </a:r>
            <a:r>
              <a:rPr lang="en-US" b="1" dirty="0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 de </a:t>
            </a:r>
            <a:r>
              <a:rPr lang="en-US" b="1" dirty="0" err="1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velocidad</a:t>
            </a:r>
            <a:r>
              <a:rPr lang="en-US" b="1" dirty="0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 y </a:t>
            </a:r>
            <a:r>
              <a:rPr lang="en-US" b="1" dirty="0" err="1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capacidad</a:t>
            </a:r>
            <a:r>
              <a:rPr lang="en-US" b="1" dirty="0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 y </a:t>
            </a:r>
            <a:r>
              <a:rPr lang="en-US" b="1" dirty="0" err="1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reducción</a:t>
            </a:r>
            <a:r>
              <a:rPr lang="en-US" b="1" dirty="0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 de </a:t>
            </a:r>
            <a:r>
              <a:rPr lang="en-US" b="1" dirty="0" err="1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costos</a:t>
            </a:r>
            <a:endParaRPr lang="en-US" b="1" dirty="0">
              <a:solidFill>
                <a:schemeClr val="bg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67744" y="5589240"/>
            <a:ext cx="6552728" cy="648072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Integridad</a:t>
            </a:r>
            <a:r>
              <a:rPr lang="en-US" b="1" dirty="0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 y </a:t>
            </a:r>
            <a:r>
              <a:rPr lang="en-US" b="1" dirty="0" err="1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seguridad</a:t>
            </a:r>
            <a:r>
              <a:rPr lang="en-US" b="1" dirty="0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 en </a:t>
            </a:r>
            <a:r>
              <a:rPr lang="en-US" b="1" dirty="0" err="1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administración</a:t>
            </a:r>
            <a:r>
              <a:rPr lang="en-US" b="1" dirty="0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 de </a:t>
            </a:r>
            <a:r>
              <a:rPr lang="en-US" b="1" dirty="0" err="1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datos</a:t>
            </a:r>
            <a:endParaRPr lang="en-US" b="1" dirty="0">
              <a:solidFill>
                <a:schemeClr val="bg1"/>
              </a:solidFill>
              <a:latin typeface="Abadi MT Condensed Light"/>
              <a:cs typeface="Abadi MT Condense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6694439"/>
              </p:ext>
            </p:extLst>
          </p:nvPr>
        </p:nvGraphicFramePr>
        <p:xfrm>
          <a:off x="2483768" y="1628800"/>
          <a:ext cx="6300192" cy="2714102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2304256"/>
                <a:gridCol w="1895872"/>
                <a:gridCol w="2100064"/>
              </a:tblGrid>
              <a:tr h="807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 Rounded MT Bold"/>
                          <a:cs typeface="Arial Rounded MT Bold"/>
                        </a:rPr>
                        <a:t>Posibilidad</a:t>
                      </a:r>
                      <a:r>
                        <a:rPr lang="en-US" sz="1400" dirty="0" smtClean="0">
                          <a:latin typeface="Arial Rounded MT Bold"/>
                          <a:cs typeface="Arial Rounded MT Bold"/>
                        </a:rPr>
                        <a:t> de </a:t>
                      </a:r>
                      <a:r>
                        <a:rPr lang="en-US" sz="1400" dirty="0" err="1" smtClean="0">
                          <a:latin typeface="Arial Rounded MT Bold"/>
                          <a:cs typeface="Arial Rounded MT Bold"/>
                        </a:rPr>
                        <a:t>recuperación</a:t>
                      </a:r>
                      <a:r>
                        <a:rPr lang="en-US" sz="1400" dirty="0" smtClean="0">
                          <a:latin typeface="Arial Rounded MT Bold"/>
                          <a:cs typeface="Arial Rounded MT Bold"/>
                        </a:rPr>
                        <a:t> </a:t>
                      </a:r>
                      <a:endParaRPr lang="en-US" sz="1400" dirty="0">
                        <a:latin typeface="Arial Rounded MT Bold"/>
                        <a:cs typeface="Arial Rounded MT Bold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Rounded MT Bold"/>
                        <a:cs typeface="Arial Rounded MT Bold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 Rounded MT Bold"/>
                          <a:cs typeface="Arial Rounded MT Bold"/>
                        </a:rPr>
                        <a:t>Desarrollo</a:t>
                      </a:r>
                      <a:r>
                        <a:rPr lang="en-US" sz="1400" dirty="0" smtClean="0">
                          <a:latin typeface="Arial Rounded MT Bold"/>
                          <a:cs typeface="Arial Rounded MT Bold"/>
                        </a:rPr>
                        <a:t> de </a:t>
                      </a:r>
                      <a:r>
                        <a:rPr lang="en-US" sz="1400" dirty="0" err="1" smtClean="0">
                          <a:latin typeface="Arial Rounded MT Bold"/>
                          <a:cs typeface="Arial Rounded MT Bold"/>
                        </a:rPr>
                        <a:t>herramientas</a:t>
                      </a:r>
                      <a:r>
                        <a:rPr lang="en-US" sz="1400" baseline="0" dirty="0" smtClean="0">
                          <a:latin typeface="Arial Rounded MT Bold"/>
                          <a:cs typeface="Arial Rounded MT Bold"/>
                        </a:rPr>
                        <a:t> </a:t>
                      </a:r>
                      <a:r>
                        <a:rPr lang="en-US" sz="1400" baseline="0" dirty="0" err="1" smtClean="0">
                          <a:latin typeface="Arial Rounded MT Bold"/>
                          <a:cs typeface="Arial Rounded MT Bold"/>
                        </a:rPr>
                        <a:t>avanzadas</a:t>
                      </a:r>
                      <a:r>
                        <a:rPr lang="en-US" sz="1400" baseline="0" dirty="0" smtClean="0">
                          <a:latin typeface="Arial Rounded MT Bold"/>
                          <a:cs typeface="Arial Rounded MT Bold"/>
                        </a:rPr>
                        <a:t> de </a:t>
                      </a:r>
                      <a:r>
                        <a:rPr lang="en-US" sz="1400" baseline="0" dirty="0" err="1" smtClean="0">
                          <a:latin typeface="Arial Rounded MT Bold"/>
                          <a:cs typeface="Arial Rounded MT Bold"/>
                        </a:rPr>
                        <a:t>búsqueda</a:t>
                      </a:r>
                      <a:endParaRPr lang="en-US" sz="1400" dirty="0">
                        <a:latin typeface="Arial Rounded MT Bold"/>
                        <a:cs typeface="Arial Rounded MT Bold"/>
                      </a:endParaRPr>
                    </a:p>
                  </a:txBody>
                  <a:tcPr anchor="ctr" anchorCtr="1"/>
                </a:tc>
              </a:tr>
              <a:tr h="9771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 Rounded MT Bold"/>
                          <a:cs typeface="Arial Rounded MT Bold"/>
                        </a:rPr>
                        <a:t>Posibilidad</a:t>
                      </a:r>
                      <a:r>
                        <a:rPr lang="en-US" sz="1400" dirty="0" smtClean="0">
                          <a:latin typeface="Arial Rounded MT Bold"/>
                          <a:cs typeface="Arial Rounded MT Bold"/>
                        </a:rPr>
                        <a:t> de </a:t>
                      </a:r>
                      <a:r>
                        <a:rPr lang="en-US" sz="1400" dirty="0" err="1" smtClean="0">
                          <a:latin typeface="Arial Rounded MT Bold"/>
                          <a:cs typeface="Arial Rounded MT Bold"/>
                        </a:rPr>
                        <a:t>manipulación</a:t>
                      </a:r>
                      <a:r>
                        <a:rPr lang="en-US" sz="1400" dirty="0" smtClean="0">
                          <a:latin typeface="Arial Rounded MT Bold"/>
                          <a:cs typeface="Arial Rounded MT Bold"/>
                        </a:rPr>
                        <a:t> </a:t>
                      </a:r>
                      <a:r>
                        <a:rPr lang="en-US" sz="1400" dirty="0" err="1" smtClean="0">
                          <a:latin typeface="Arial Rounded MT Bold"/>
                          <a:cs typeface="Arial Rounded MT Bold"/>
                        </a:rPr>
                        <a:t>por</a:t>
                      </a:r>
                      <a:r>
                        <a:rPr lang="en-US" sz="1400" dirty="0" smtClean="0">
                          <a:latin typeface="Arial Rounded MT Bold"/>
                          <a:cs typeface="Arial Rounded MT Bold"/>
                        </a:rPr>
                        <a:t> </a:t>
                      </a:r>
                      <a:r>
                        <a:rPr lang="en-US" sz="1400" dirty="0" err="1" smtClean="0">
                          <a:latin typeface="Arial Rounded MT Bold"/>
                          <a:cs typeface="Arial Rounded MT Bold"/>
                        </a:rPr>
                        <a:t>distintos</a:t>
                      </a:r>
                      <a:r>
                        <a:rPr lang="en-US" sz="1400" dirty="0" smtClean="0">
                          <a:latin typeface="Arial Rounded MT Bold"/>
                          <a:cs typeface="Arial Rounded MT Bold"/>
                        </a:rPr>
                        <a:t> </a:t>
                      </a:r>
                      <a:r>
                        <a:rPr lang="en-US" sz="1400" dirty="0" err="1" smtClean="0">
                          <a:latin typeface="Arial Rounded MT Bold"/>
                          <a:cs typeface="Arial Rounded MT Bold"/>
                        </a:rPr>
                        <a:t>usuarios</a:t>
                      </a:r>
                      <a:endParaRPr lang="en-US" sz="1400" dirty="0">
                        <a:latin typeface="Arial Rounded MT Bold"/>
                        <a:cs typeface="Arial Rounded MT Bold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Rounded MT Bold"/>
                        <a:cs typeface="Arial Rounded MT Bold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 Rounded MT Bold"/>
                          <a:cs typeface="Arial Rounded MT Bold"/>
                        </a:rPr>
                        <a:t>Desarrollo</a:t>
                      </a:r>
                      <a:r>
                        <a:rPr lang="en-US" sz="1400" dirty="0" smtClean="0">
                          <a:latin typeface="Arial Rounded MT Bold"/>
                          <a:cs typeface="Arial Rounded MT Bold"/>
                        </a:rPr>
                        <a:t> de </a:t>
                      </a:r>
                      <a:r>
                        <a:rPr lang="en-US" sz="1400" dirty="0" err="1" smtClean="0">
                          <a:latin typeface="Arial Rounded MT Bold"/>
                          <a:cs typeface="Arial Rounded MT Bold"/>
                        </a:rPr>
                        <a:t>modelos</a:t>
                      </a:r>
                      <a:r>
                        <a:rPr lang="en-US" sz="1400" dirty="0" smtClean="0">
                          <a:latin typeface="Arial Rounded MT Bold"/>
                          <a:cs typeface="Arial Rounded MT Bold"/>
                        </a:rPr>
                        <a:t> </a:t>
                      </a:r>
                      <a:r>
                        <a:rPr lang="en-US" sz="1400" dirty="0" err="1" smtClean="0">
                          <a:latin typeface="Arial Rounded MT Bold"/>
                          <a:cs typeface="Arial Rounded MT Bold"/>
                        </a:rPr>
                        <a:t>alternativos</a:t>
                      </a:r>
                      <a:endParaRPr lang="en-US" sz="1400" dirty="0">
                        <a:latin typeface="Arial Rounded MT Bold"/>
                        <a:cs typeface="Arial Rounded MT Bold"/>
                      </a:endParaRPr>
                    </a:p>
                  </a:txBody>
                  <a:tcPr anchor="ctr" anchorCtr="1"/>
                </a:tc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 Rounded MT Bold"/>
                          <a:cs typeface="Arial Rounded MT Bold"/>
                        </a:rPr>
                        <a:t>Transmisión</a:t>
                      </a:r>
                      <a:r>
                        <a:rPr lang="en-US" sz="1400" dirty="0" smtClean="0">
                          <a:latin typeface="Arial Rounded MT Bold"/>
                          <a:cs typeface="Arial Rounded MT Bold"/>
                        </a:rPr>
                        <a:t>, </a:t>
                      </a:r>
                      <a:r>
                        <a:rPr lang="en-US" sz="1400" dirty="0" err="1" smtClean="0">
                          <a:latin typeface="Arial Rounded MT Bold"/>
                          <a:cs typeface="Arial Rounded MT Bold"/>
                        </a:rPr>
                        <a:t>comunicación</a:t>
                      </a:r>
                      <a:r>
                        <a:rPr lang="en-US" sz="1400" dirty="0" smtClean="0">
                          <a:latin typeface="Arial Rounded MT Bold"/>
                          <a:cs typeface="Arial Rounded MT Bold"/>
                        </a:rPr>
                        <a:t> y </a:t>
                      </a:r>
                      <a:r>
                        <a:rPr lang="en-US" sz="1400" dirty="0" err="1" smtClean="0">
                          <a:latin typeface="Arial Rounded MT Bold"/>
                          <a:cs typeface="Arial Rounded MT Bold"/>
                        </a:rPr>
                        <a:t>distribución</a:t>
                      </a:r>
                      <a:r>
                        <a:rPr lang="en-US" sz="1400" dirty="0" smtClean="0">
                          <a:latin typeface="Arial Rounded MT Bold"/>
                          <a:cs typeface="Arial Rounded MT Bold"/>
                        </a:rPr>
                        <a:t> </a:t>
                      </a:r>
                      <a:endParaRPr lang="en-US" sz="1400" dirty="0">
                        <a:latin typeface="Arial Rounded MT Bold"/>
                        <a:cs typeface="Arial Rounded MT Bold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Rounded MT Bold"/>
                        <a:cs typeface="Arial Rounded MT Bold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 Rounded MT Bold"/>
                          <a:cs typeface="Arial Rounded MT Bold"/>
                        </a:rPr>
                        <a:t>Vias</a:t>
                      </a:r>
                      <a:r>
                        <a:rPr lang="en-US" sz="1400" baseline="0" dirty="0" smtClean="0">
                          <a:latin typeface="Arial Rounded MT Bold"/>
                          <a:cs typeface="Arial Rounded MT Bold"/>
                        </a:rPr>
                        <a:t> </a:t>
                      </a:r>
                      <a:r>
                        <a:rPr lang="en-US" sz="1400" baseline="0" dirty="0" err="1" smtClean="0">
                          <a:latin typeface="Arial Rounded MT Bold"/>
                          <a:cs typeface="Arial Rounded MT Bold"/>
                        </a:rPr>
                        <a:t>alternativas</a:t>
                      </a:r>
                      <a:r>
                        <a:rPr lang="en-US" sz="1400" baseline="0" dirty="0" smtClean="0">
                          <a:latin typeface="Arial Rounded MT Bold"/>
                          <a:cs typeface="Arial Rounded MT Bold"/>
                        </a:rPr>
                        <a:t> de </a:t>
                      </a:r>
                      <a:r>
                        <a:rPr lang="en-US" sz="1400" baseline="0" dirty="0" err="1" smtClean="0">
                          <a:latin typeface="Arial Rounded MT Bold"/>
                          <a:cs typeface="Arial Rounded MT Bold"/>
                        </a:rPr>
                        <a:t>distribución</a:t>
                      </a:r>
                      <a:endParaRPr lang="en-US" sz="1400" dirty="0">
                        <a:latin typeface="Arial Rounded MT Bold"/>
                        <a:cs typeface="Arial Rounded MT Bold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7504" y="263691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latin typeface="Arial Rounded MT Bold"/>
                <a:cs typeface="Arial Rounded MT Bold"/>
              </a:rPr>
              <a:t>Impacto</a:t>
            </a:r>
            <a:r>
              <a:rPr lang="en-US" sz="1800" dirty="0" smtClean="0">
                <a:latin typeface="Arial Rounded MT Bold"/>
                <a:cs typeface="Arial Rounded MT Bold"/>
              </a:rPr>
              <a:t> de la </a:t>
            </a:r>
            <a:r>
              <a:rPr lang="en-US" sz="1800" dirty="0" err="1" smtClean="0">
                <a:latin typeface="Arial Rounded MT Bold"/>
                <a:cs typeface="Arial Rounded MT Bold"/>
              </a:rPr>
              <a:t>Tecnología</a:t>
            </a:r>
            <a:r>
              <a:rPr lang="en-US" sz="1800" dirty="0" smtClean="0">
                <a:latin typeface="Arial Rounded MT Bold"/>
                <a:cs typeface="Arial Rounded MT Bold"/>
              </a:rPr>
              <a:t> </a:t>
            </a:r>
            <a:r>
              <a:rPr lang="en-US" sz="1800" dirty="0" err="1" smtClean="0">
                <a:latin typeface="Arial Rounded MT Bold"/>
                <a:cs typeface="Arial Rounded MT Bold"/>
              </a:rPr>
              <a:t>sobre</a:t>
            </a:r>
            <a:r>
              <a:rPr lang="en-US" sz="1800" dirty="0" smtClean="0">
                <a:latin typeface="Arial Rounded MT Bold"/>
                <a:cs typeface="Arial Rounded MT Bold"/>
              </a:rPr>
              <a:t>:</a:t>
            </a:r>
            <a:endParaRPr lang="en-US" sz="1800" dirty="0">
              <a:latin typeface="Arial Rounded MT Bold"/>
              <a:cs typeface="Arial Rounded MT 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76056" y="2780928"/>
            <a:ext cx="1537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 Rounded MT Bold"/>
                <a:cs typeface="Arial Rounded MT Bold"/>
              </a:rPr>
              <a:t>De </a:t>
            </a:r>
            <a:r>
              <a:rPr lang="en-US" dirty="0" err="1" smtClean="0">
                <a:latin typeface="Arial Rounded MT Bold"/>
                <a:cs typeface="Arial Rounded MT Bold"/>
              </a:rPr>
              <a:t>Datos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4860032" y="1772816"/>
            <a:ext cx="216024" cy="2448272"/>
          </a:xfrm>
          <a:prstGeom prst="righ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7544" y="4725144"/>
            <a:ext cx="1571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Arial Rounded MT Bold"/>
                <a:cs typeface="Arial Rounded MT Bold"/>
              </a:rPr>
              <a:t>Ventajas</a:t>
            </a:r>
            <a:r>
              <a:rPr lang="en-US" dirty="0" smtClean="0">
                <a:latin typeface="Arial Rounded MT Bold"/>
                <a:cs typeface="Arial Rounded MT Bold"/>
              </a:rPr>
              <a:t>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1520" y="5703639"/>
            <a:ext cx="1836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Arial Rounded MT Bold"/>
                <a:cs typeface="Arial Rounded MT Bold"/>
              </a:rPr>
              <a:t>Amenazas</a:t>
            </a:r>
            <a:r>
              <a:rPr lang="en-US" dirty="0" smtClean="0">
                <a:latin typeface="Arial Rounded MT Bold"/>
                <a:cs typeface="Arial Rounded MT Bold"/>
              </a:rPr>
              <a:t>: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85984" y="4500570"/>
            <a:ext cx="6552728" cy="8640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Flexibilidad</a:t>
            </a:r>
            <a:r>
              <a:rPr lang="en-US" sz="2000" b="1" dirty="0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en la </a:t>
            </a:r>
            <a:r>
              <a:rPr lang="en-US" sz="2000" b="1" dirty="0" err="1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elaboración</a:t>
            </a:r>
            <a:r>
              <a:rPr lang="en-US" sz="2000" b="1" dirty="0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 de </a:t>
            </a:r>
            <a:r>
              <a:rPr lang="en-US" sz="2000" b="1" dirty="0" err="1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modelos</a:t>
            </a:r>
            <a:r>
              <a:rPr lang="en-US" sz="2000" b="1" dirty="0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alternativos</a:t>
            </a:r>
            <a:r>
              <a:rPr lang="en-US" sz="2000" b="1" dirty="0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. </a:t>
            </a:r>
            <a:r>
              <a:rPr lang="en-US" sz="2000" b="1" dirty="0" err="1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Oportunidad</a:t>
            </a:r>
            <a:r>
              <a:rPr lang="en-US" sz="2000" b="1" dirty="0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 en </a:t>
            </a:r>
            <a:r>
              <a:rPr lang="en-US" sz="2000" b="1" dirty="0" err="1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comunicación</a:t>
            </a:r>
            <a:r>
              <a:rPr lang="en-US" sz="2000" b="1" dirty="0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 de </a:t>
            </a:r>
            <a:r>
              <a:rPr lang="en-US" sz="2000" b="1" dirty="0" err="1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información</a:t>
            </a:r>
            <a:r>
              <a:rPr lang="en-US" sz="2000" b="1" dirty="0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.</a:t>
            </a:r>
            <a:endParaRPr lang="en-US" sz="2000" b="1" dirty="0">
              <a:solidFill>
                <a:schemeClr val="bg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67744" y="5589240"/>
            <a:ext cx="6552728" cy="864096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Integridad</a:t>
            </a:r>
            <a:r>
              <a:rPr lang="en-US" sz="2000" b="1" dirty="0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 y </a:t>
            </a:r>
            <a:r>
              <a:rPr lang="en-US" sz="2000" b="1" dirty="0" err="1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seguridad</a:t>
            </a:r>
            <a:r>
              <a:rPr lang="en-US" sz="2000" b="1" dirty="0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 en </a:t>
            </a:r>
            <a:r>
              <a:rPr lang="en-US" sz="2000" b="1" dirty="0" err="1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comunicaciones</a:t>
            </a:r>
            <a:r>
              <a:rPr lang="en-US" sz="2000" b="1" dirty="0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. </a:t>
            </a:r>
            <a:r>
              <a:rPr lang="en-US" sz="2000" b="1" dirty="0" err="1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Accesos</a:t>
            </a:r>
            <a:r>
              <a:rPr lang="en-US" sz="2000" b="1" dirty="0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 no </a:t>
            </a:r>
            <a:r>
              <a:rPr lang="en-US" sz="2000" b="1" dirty="0" err="1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deseados</a:t>
            </a:r>
            <a:r>
              <a:rPr lang="en-US" sz="2000" b="1" dirty="0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por</a:t>
            </a:r>
            <a:r>
              <a:rPr lang="en-US" sz="2000" b="1" dirty="0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 parte de </a:t>
            </a:r>
            <a:r>
              <a:rPr lang="en-US" sz="2000" b="1" dirty="0" err="1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terceros</a:t>
            </a:r>
            <a:r>
              <a:rPr lang="en-US" b="1" dirty="0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.</a:t>
            </a:r>
            <a:endParaRPr lang="en-US" b="1" dirty="0">
              <a:solidFill>
                <a:schemeClr val="bg1"/>
              </a:solidFill>
              <a:latin typeface="Abadi MT Condensed Light"/>
              <a:cs typeface="Abadi MT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644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81000" y="1828800"/>
            <a:ext cx="8382000" cy="46482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196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_tradnl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122" name="Text Box 3"/>
          <p:cNvSpPr txBox="1">
            <a:spLocks noChangeArrowheads="1"/>
          </p:cNvSpPr>
          <p:nvPr/>
        </p:nvSpPr>
        <p:spPr bwMode="auto">
          <a:xfrm>
            <a:off x="471736" y="-27384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b="1" dirty="0"/>
              <a:t>MARCO ANTERIOR A LA LEY 24.156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95536" y="353616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s-ES_tradnl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Decreto - Ley 23354/56 de Contabilidad Pública</a:t>
            </a:r>
            <a:endParaRPr lang="es-ES_tradnl" b="1" dirty="0" smtClean="0">
              <a:cs typeface="+mn-cs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362200" y="1600200"/>
            <a:ext cx="4419600" cy="1368425"/>
          </a:xfrm>
          <a:prstGeom prst="rect">
            <a:avLst/>
          </a:prstGeom>
          <a:solidFill>
            <a:srgbClr val="DDDDDD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s-ES_tradnl" sz="2000" b="1"/>
              <a:t>NO Sistema.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_tradnl" sz="2000" b="1"/>
              <a:t>NO Integración.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_tradnl" sz="2000" b="1"/>
              <a:t>Ramas de registro dispersas.</a:t>
            </a:r>
            <a:endParaRPr lang="es-ES_tradnl" b="1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4572000" y="30480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533400" y="3733800"/>
            <a:ext cx="8077200" cy="434975"/>
          </a:xfrm>
          <a:prstGeom prst="rect">
            <a:avLst/>
          </a:prstGeom>
          <a:solidFill>
            <a:srgbClr val="FDDCC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2000" b="1"/>
              <a:t>Carencia de oportunidad y confiabilidad de la información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1676400" y="4953000"/>
            <a:ext cx="5715000" cy="911225"/>
          </a:xfrm>
          <a:prstGeom prst="rect">
            <a:avLst/>
          </a:prstGeom>
          <a:solidFill>
            <a:srgbClr val="DDDDDD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2000" b="1"/>
              <a:t>INADECUADO SUSTENTO PARA</a:t>
            </a:r>
          </a:p>
          <a:p>
            <a:pPr algn="ctr">
              <a:spcBef>
                <a:spcPct val="50000"/>
              </a:spcBef>
            </a:pPr>
            <a:r>
              <a:rPr lang="es-ES_tradnl" sz="2000" b="1"/>
              <a:t>TOMA DE DECISIONES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4572000" y="42672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nimBg="1" autoUpdateAnimBg="0"/>
      <p:bldP spid="6150" grpId="0" animBg="1"/>
      <p:bldP spid="6151" grpId="0" animBg="1" autoUpdateAnimBg="0"/>
      <p:bldP spid="6152" grpId="0" animBg="1" autoUpdateAnimBg="0"/>
      <p:bldP spid="61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81000" y="1828800"/>
            <a:ext cx="8382000" cy="46482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196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_tradnl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 flipV="1">
            <a:off x="3886200" y="3048000"/>
            <a:ext cx="2819400" cy="0"/>
          </a:xfrm>
          <a:prstGeom prst="line">
            <a:avLst/>
          </a:prstGeom>
          <a:noFill/>
          <a:ln w="152400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 flipV="1">
            <a:off x="3886200" y="3810000"/>
            <a:ext cx="2819400" cy="0"/>
          </a:xfrm>
          <a:prstGeom prst="line">
            <a:avLst/>
          </a:prstGeom>
          <a:noFill/>
          <a:ln w="152400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V="1">
            <a:off x="3886200" y="4572000"/>
            <a:ext cx="2819400" cy="0"/>
          </a:xfrm>
          <a:prstGeom prst="line">
            <a:avLst/>
          </a:prstGeom>
          <a:noFill/>
          <a:ln w="152400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 flipV="1">
            <a:off x="3886200" y="5410200"/>
            <a:ext cx="2819400" cy="0"/>
          </a:xfrm>
          <a:prstGeom prst="line">
            <a:avLst/>
          </a:prstGeom>
          <a:noFill/>
          <a:ln w="152400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323528" y="17696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b="1"/>
              <a:t>MARCO ANTERIOR A LA LEY 24.156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247328" y="398696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s-ES_tradnl" b="1" smtClean="0"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Esquema de registración</a:t>
            </a:r>
            <a:endParaRPr lang="es-ES_tradnl" b="1" smtClean="0">
              <a:cs typeface="+mn-cs"/>
            </a:endParaRPr>
          </a:p>
        </p:txBody>
      </p:sp>
      <p:sp>
        <p:nvSpPr>
          <p:cNvPr id="9224" name="Text Box 9"/>
          <p:cNvSpPr txBox="1">
            <a:spLocks noChangeArrowheads="1"/>
          </p:cNvSpPr>
          <p:nvPr/>
        </p:nvSpPr>
        <p:spPr bwMode="auto">
          <a:xfrm>
            <a:off x="6553200" y="2057400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2000" b="1"/>
              <a:t>REGISTROS</a:t>
            </a:r>
          </a:p>
        </p:txBody>
      </p:sp>
      <p:sp>
        <p:nvSpPr>
          <p:cNvPr id="9225" name="Line 10"/>
          <p:cNvSpPr>
            <a:spLocks noChangeShapeType="1"/>
          </p:cNvSpPr>
          <p:nvPr/>
        </p:nvSpPr>
        <p:spPr bwMode="auto">
          <a:xfrm flipV="1">
            <a:off x="6400800" y="2422525"/>
            <a:ext cx="2438400" cy="15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Text Box 11"/>
          <p:cNvSpPr txBox="1">
            <a:spLocks noChangeArrowheads="1"/>
          </p:cNvSpPr>
          <p:nvPr/>
        </p:nvSpPr>
        <p:spPr bwMode="auto">
          <a:xfrm>
            <a:off x="6477000" y="2819400"/>
            <a:ext cx="2286000" cy="406400"/>
          </a:xfrm>
          <a:prstGeom prst="rect">
            <a:avLst/>
          </a:prstGeom>
          <a:solidFill>
            <a:srgbClr val="F3FB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sz="2000" b="1"/>
              <a:t>Presupuesto</a:t>
            </a:r>
          </a:p>
        </p:txBody>
      </p:sp>
      <p:sp>
        <p:nvSpPr>
          <p:cNvPr id="9227" name="Text Box 12"/>
          <p:cNvSpPr txBox="1">
            <a:spLocks noChangeArrowheads="1"/>
          </p:cNvSpPr>
          <p:nvPr/>
        </p:nvSpPr>
        <p:spPr bwMode="auto">
          <a:xfrm>
            <a:off x="6477000" y="3581400"/>
            <a:ext cx="2286000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sz="2000" b="1"/>
              <a:t>Fondos y valores</a:t>
            </a:r>
          </a:p>
        </p:txBody>
      </p:sp>
      <p:sp>
        <p:nvSpPr>
          <p:cNvPr id="9228" name="Text Box 13"/>
          <p:cNvSpPr txBox="1">
            <a:spLocks noChangeArrowheads="1"/>
          </p:cNvSpPr>
          <p:nvPr/>
        </p:nvSpPr>
        <p:spPr bwMode="auto">
          <a:xfrm>
            <a:off x="6477000" y="4343400"/>
            <a:ext cx="22860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sz="2000" b="1"/>
              <a:t>Patrimonio</a:t>
            </a:r>
          </a:p>
        </p:txBody>
      </p:sp>
      <p:sp>
        <p:nvSpPr>
          <p:cNvPr id="9229" name="Text Box 14"/>
          <p:cNvSpPr txBox="1">
            <a:spLocks noChangeArrowheads="1"/>
          </p:cNvSpPr>
          <p:nvPr/>
        </p:nvSpPr>
        <p:spPr bwMode="auto">
          <a:xfrm>
            <a:off x="6477000" y="5181600"/>
            <a:ext cx="2286000" cy="406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sz="2000" b="1"/>
              <a:t>Responsables</a:t>
            </a:r>
          </a:p>
        </p:txBody>
      </p:sp>
      <p:sp>
        <p:nvSpPr>
          <p:cNvPr id="9230" name="Text Box 15"/>
          <p:cNvSpPr txBox="1">
            <a:spLocks noChangeArrowheads="1"/>
          </p:cNvSpPr>
          <p:nvPr/>
        </p:nvSpPr>
        <p:spPr bwMode="auto">
          <a:xfrm>
            <a:off x="914400" y="2859088"/>
            <a:ext cx="2971800" cy="264795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s-ES_tradnl" b="1" i="1"/>
          </a:p>
          <a:p>
            <a:pPr algn="ctr">
              <a:spcBef>
                <a:spcPct val="50000"/>
              </a:spcBef>
            </a:pPr>
            <a:endParaRPr lang="es-ES_tradnl" b="1" i="1"/>
          </a:p>
          <a:p>
            <a:pPr algn="ctr">
              <a:spcBef>
                <a:spcPct val="50000"/>
              </a:spcBef>
            </a:pPr>
            <a:r>
              <a:rPr lang="es-ES_tradnl" b="1" i="1"/>
              <a:t>TRANSACCIONES</a:t>
            </a:r>
          </a:p>
          <a:p>
            <a:pPr algn="ctr">
              <a:spcBef>
                <a:spcPct val="50000"/>
              </a:spcBef>
            </a:pPr>
            <a:endParaRPr lang="es-ES_tradnl" b="1" i="1"/>
          </a:p>
          <a:p>
            <a:pPr algn="ctr">
              <a:spcBef>
                <a:spcPct val="50000"/>
              </a:spcBef>
            </a:pPr>
            <a:endParaRPr lang="es-ES_tradnl" b="1" i="1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/>
      <p:bldP spid="10244" grpId="0" animBg="1"/>
      <p:bldP spid="10245" grpId="0" animBg="1"/>
      <p:bldP spid="102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81000" y="1828800"/>
            <a:ext cx="8382000" cy="46482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196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_tradnl">
              <a:latin typeface="Times New Roman" pitchFamily="18" charset="0"/>
              <a:ea typeface="+mn-ea"/>
              <a:cs typeface="+mn-cs"/>
            </a:endParaRPr>
          </a:p>
        </p:txBody>
      </p:sp>
      <p:graphicFrame>
        <p:nvGraphicFramePr>
          <p:cNvPr id="11266" name="Object 1024"/>
          <p:cNvGraphicFramePr>
            <a:graphicFrameLocks noChangeAspect="1"/>
          </p:cNvGraphicFramePr>
          <p:nvPr/>
        </p:nvGraphicFramePr>
        <p:xfrm>
          <a:off x="3886200" y="3124200"/>
          <a:ext cx="4149725" cy="2209800"/>
        </p:xfrm>
        <a:graphic>
          <a:graphicData uri="http://schemas.openxmlformats.org/presentationml/2006/ole">
            <p:oleObj spid="_x0000_s11305" name="Imagen" r:id="rId4" imgW="6773863" imgH="4129088" progId="">
              <p:embed/>
            </p:oleObj>
          </a:graphicData>
        </a:graphic>
      </p:graphicFrame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467544" y="0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b="1"/>
              <a:t>MARCO ANTERIOR A LA LEY 24.156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91344" y="38100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s-ES_tradnl" b="1" smtClean="0"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Esquema de registración</a:t>
            </a:r>
            <a:endParaRPr lang="es-ES_tradnl" b="1" smtClean="0">
              <a:cs typeface="+mn-cs"/>
            </a:endParaRP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6553200" y="2057400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2000" b="1"/>
              <a:t>REGISTROS</a:t>
            </a: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6477000" y="2819400"/>
            <a:ext cx="2286000" cy="406400"/>
          </a:xfrm>
          <a:prstGeom prst="rect">
            <a:avLst/>
          </a:prstGeom>
          <a:solidFill>
            <a:srgbClr val="F3FB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sz="2000" b="1"/>
              <a:t>Presupuesto</a:t>
            </a:r>
          </a:p>
        </p:txBody>
      </p:sp>
      <p:sp>
        <p:nvSpPr>
          <p:cNvPr id="11271" name="Text Box 8"/>
          <p:cNvSpPr txBox="1">
            <a:spLocks noChangeArrowheads="1"/>
          </p:cNvSpPr>
          <p:nvPr/>
        </p:nvSpPr>
        <p:spPr bwMode="auto">
          <a:xfrm>
            <a:off x="6477000" y="3581400"/>
            <a:ext cx="2286000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sz="2000" b="1"/>
              <a:t>Fondos y valores</a:t>
            </a:r>
          </a:p>
        </p:txBody>
      </p:sp>
      <p:sp>
        <p:nvSpPr>
          <p:cNvPr id="11272" name="Text Box 9"/>
          <p:cNvSpPr txBox="1">
            <a:spLocks noChangeArrowheads="1"/>
          </p:cNvSpPr>
          <p:nvPr/>
        </p:nvSpPr>
        <p:spPr bwMode="auto">
          <a:xfrm>
            <a:off x="6477000" y="4343400"/>
            <a:ext cx="22860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sz="2000" b="1"/>
              <a:t>Patrimonio</a:t>
            </a:r>
          </a:p>
        </p:txBody>
      </p:sp>
      <p:sp>
        <p:nvSpPr>
          <p:cNvPr id="11273" name="Text Box 10"/>
          <p:cNvSpPr txBox="1">
            <a:spLocks noChangeArrowheads="1"/>
          </p:cNvSpPr>
          <p:nvPr/>
        </p:nvSpPr>
        <p:spPr bwMode="auto">
          <a:xfrm>
            <a:off x="6477000" y="5181600"/>
            <a:ext cx="2286000" cy="406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sz="2000" b="1"/>
              <a:t>Responsables</a:t>
            </a:r>
          </a:p>
        </p:txBody>
      </p:sp>
      <p:sp>
        <p:nvSpPr>
          <p:cNvPr id="11274" name="Text Box 11"/>
          <p:cNvSpPr txBox="1">
            <a:spLocks noChangeArrowheads="1"/>
          </p:cNvSpPr>
          <p:nvPr/>
        </p:nvSpPr>
        <p:spPr bwMode="auto">
          <a:xfrm>
            <a:off x="914400" y="2859088"/>
            <a:ext cx="2971800" cy="264795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s-ES_tradnl" b="1" i="1"/>
          </a:p>
          <a:p>
            <a:pPr algn="ctr">
              <a:spcBef>
                <a:spcPct val="50000"/>
              </a:spcBef>
            </a:pPr>
            <a:endParaRPr lang="es-ES_tradnl" b="1" i="1"/>
          </a:p>
          <a:p>
            <a:pPr algn="ctr">
              <a:spcBef>
                <a:spcPct val="50000"/>
              </a:spcBef>
            </a:pPr>
            <a:r>
              <a:rPr lang="es-ES_tradnl" b="1" i="1"/>
              <a:t>TRANSACCIONES</a:t>
            </a:r>
          </a:p>
          <a:p>
            <a:pPr algn="ctr">
              <a:spcBef>
                <a:spcPct val="50000"/>
              </a:spcBef>
            </a:pPr>
            <a:endParaRPr lang="es-ES_tradnl" b="1" i="1"/>
          </a:p>
          <a:p>
            <a:pPr algn="ctr">
              <a:spcBef>
                <a:spcPct val="50000"/>
              </a:spcBef>
            </a:pPr>
            <a:endParaRPr lang="es-ES_tradnl" b="1" i="1"/>
          </a:p>
        </p:txBody>
      </p:sp>
      <p:sp>
        <p:nvSpPr>
          <p:cNvPr id="11275" name="WordArt 12"/>
          <p:cNvSpPr>
            <a:spLocks noChangeArrowheads="1" noChangeShapeType="1" noTextEdit="1"/>
          </p:cNvSpPr>
          <p:nvPr/>
        </p:nvSpPr>
        <p:spPr bwMode="auto">
          <a:xfrm>
            <a:off x="3962400" y="3048000"/>
            <a:ext cx="2209800" cy="874713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Impact"/>
                <a:ea typeface="Impact"/>
                <a:cs typeface="Impact"/>
              </a:rPr>
              <a:t>Integración</a:t>
            </a:r>
          </a:p>
        </p:txBody>
      </p:sp>
      <p:sp>
        <p:nvSpPr>
          <p:cNvPr id="11276" name="AutoShape 13"/>
          <p:cNvSpPr>
            <a:spLocks noChangeArrowheads="1"/>
          </p:cNvSpPr>
          <p:nvPr/>
        </p:nvSpPr>
        <p:spPr bwMode="auto">
          <a:xfrm>
            <a:off x="3276600" y="2514600"/>
            <a:ext cx="3581400" cy="3352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A50021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Line 14"/>
          <p:cNvSpPr>
            <a:spLocks noChangeShapeType="1"/>
          </p:cNvSpPr>
          <p:nvPr/>
        </p:nvSpPr>
        <p:spPr bwMode="auto">
          <a:xfrm flipV="1">
            <a:off x="6400800" y="2422525"/>
            <a:ext cx="2438400" cy="15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026"/>
          <p:cNvSpPr txBox="1">
            <a:spLocks noChangeArrowheads="1"/>
          </p:cNvSpPr>
          <p:nvPr/>
        </p:nvSpPr>
        <p:spPr bwMode="auto">
          <a:xfrm>
            <a:off x="152400" y="1371600"/>
            <a:ext cx="5638800" cy="58896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b="1">
                <a:solidFill>
                  <a:srgbClr val="FFFF00"/>
                </a:solidFill>
              </a:rPr>
              <a:t>LEY DE</a:t>
            </a:r>
            <a:r>
              <a:rPr lang="es-ES_tradnl" b="1">
                <a:solidFill>
                  <a:srgbClr val="000099"/>
                </a:solidFill>
              </a:rPr>
              <a:t> </a:t>
            </a:r>
            <a:r>
              <a:rPr lang="es-ES_tradnl" sz="3200" b="1">
                <a:solidFill>
                  <a:schemeClr val="bg1"/>
                </a:solidFill>
              </a:rPr>
              <a:t>¿¿CONTABILIDAD??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27651" name="Rectangle 1027"/>
          <p:cNvSpPr>
            <a:spLocks noChangeArrowheads="1"/>
          </p:cNvSpPr>
          <p:nvPr/>
        </p:nvSpPr>
        <p:spPr bwMode="auto">
          <a:xfrm>
            <a:off x="152400" y="1371600"/>
            <a:ext cx="5638800" cy="518160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7652" name="Rectangle 1028"/>
          <p:cNvSpPr>
            <a:spLocks noChangeArrowheads="1"/>
          </p:cNvSpPr>
          <p:nvPr/>
        </p:nvSpPr>
        <p:spPr bwMode="auto">
          <a:xfrm>
            <a:off x="228600" y="3886200"/>
            <a:ext cx="8686800" cy="4572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3399FF"/>
              </a:gs>
            </a:gsLst>
            <a:lin ang="0" scaled="1"/>
          </a:gra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7653" name="Rectangle 1029"/>
          <p:cNvSpPr>
            <a:spLocks noChangeArrowheads="1"/>
          </p:cNvSpPr>
          <p:nvPr/>
        </p:nvSpPr>
        <p:spPr bwMode="auto">
          <a:xfrm>
            <a:off x="228600" y="3352800"/>
            <a:ext cx="8686800" cy="4572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3399FF"/>
              </a:gs>
            </a:gsLst>
            <a:lin ang="0" scaled="1"/>
          </a:gra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7654" name="Rectangle 1030"/>
          <p:cNvSpPr>
            <a:spLocks noChangeArrowheads="1"/>
          </p:cNvSpPr>
          <p:nvPr/>
        </p:nvSpPr>
        <p:spPr bwMode="auto">
          <a:xfrm>
            <a:off x="228600" y="2514600"/>
            <a:ext cx="8686800" cy="7620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3399FF"/>
              </a:gs>
            </a:gsLst>
            <a:lin ang="0" scaled="1"/>
          </a:gra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7655" name="Text Box 1031"/>
          <p:cNvSpPr txBox="1">
            <a:spLocks noChangeArrowheads="1"/>
          </p:cNvSpPr>
          <p:nvPr/>
        </p:nvSpPr>
        <p:spPr bwMode="auto">
          <a:xfrm>
            <a:off x="228600" y="2514600"/>
            <a:ext cx="426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_tradnl" sz="1800" b="1"/>
              <a:t>NO Sistema</a:t>
            </a:r>
            <a:endParaRPr lang="es-ES" sz="1800" b="1"/>
          </a:p>
        </p:txBody>
      </p:sp>
      <p:sp>
        <p:nvSpPr>
          <p:cNvPr id="27656" name="Text Box 1032"/>
          <p:cNvSpPr txBox="1">
            <a:spLocks noChangeArrowheads="1"/>
          </p:cNvSpPr>
          <p:nvPr/>
        </p:nvSpPr>
        <p:spPr bwMode="auto">
          <a:xfrm>
            <a:off x="228600" y="2971800"/>
            <a:ext cx="426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_tradnl" sz="1800" b="1"/>
              <a:t>NO Integración</a:t>
            </a:r>
            <a:endParaRPr lang="es-ES" sz="1800" b="1"/>
          </a:p>
        </p:txBody>
      </p:sp>
      <p:sp>
        <p:nvSpPr>
          <p:cNvPr id="27657" name="Text Box 1033"/>
          <p:cNvSpPr txBox="1">
            <a:spLocks noChangeArrowheads="1"/>
          </p:cNvSpPr>
          <p:nvPr/>
        </p:nvSpPr>
        <p:spPr bwMode="auto">
          <a:xfrm>
            <a:off x="228600" y="3429000"/>
            <a:ext cx="426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_tradnl" sz="1800" b="1"/>
              <a:t>Utilización de Partida Simple</a:t>
            </a:r>
            <a:endParaRPr lang="es-ES" sz="1800" b="1"/>
          </a:p>
        </p:txBody>
      </p:sp>
      <p:sp>
        <p:nvSpPr>
          <p:cNvPr id="27658" name="Text Box 1034"/>
          <p:cNvSpPr txBox="1">
            <a:spLocks noChangeArrowheads="1"/>
          </p:cNvSpPr>
          <p:nvPr/>
        </p:nvSpPr>
        <p:spPr bwMode="auto">
          <a:xfrm>
            <a:off x="228600" y="3962400"/>
            <a:ext cx="426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_tradnl" sz="1800" b="1"/>
              <a:t>Múltiples registros dispersos</a:t>
            </a:r>
            <a:endParaRPr lang="es-ES" sz="1800" b="1"/>
          </a:p>
        </p:txBody>
      </p:sp>
      <p:sp>
        <p:nvSpPr>
          <p:cNvPr id="27659" name="Text Box 1035"/>
          <p:cNvSpPr txBox="1">
            <a:spLocks noChangeArrowheads="1"/>
          </p:cNvSpPr>
          <p:nvPr/>
        </p:nvSpPr>
        <p:spPr bwMode="auto">
          <a:xfrm>
            <a:off x="4572000" y="2590800"/>
            <a:ext cx="426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s-ES_tradnl" sz="1800" b="1">
                <a:solidFill>
                  <a:schemeClr val="bg1"/>
                </a:solidFill>
              </a:rPr>
              <a:t>SISTEMA                                                    INTEGRADO</a:t>
            </a:r>
            <a:endParaRPr lang="es-ES" sz="1800" b="1">
              <a:solidFill>
                <a:schemeClr val="bg1"/>
              </a:solidFill>
            </a:endParaRPr>
          </a:p>
        </p:txBody>
      </p:sp>
      <p:sp>
        <p:nvSpPr>
          <p:cNvPr id="27660" name="Text Box 1036"/>
          <p:cNvSpPr txBox="1">
            <a:spLocks noChangeArrowheads="1"/>
          </p:cNvSpPr>
          <p:nvPr/>
        </p:nvSpPr>
        <p:spPr bwMode="auto">
          <a:xfrm>
            <a:off x="4572000" y="3429000"/>
            <a:ext cx="426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s-ES_tradnl" sz="1800" b="1">
                <a:solidFill>
                  <a:schemeClr val="bg1"/>
                </a:solidFill>
              </a:rPr>
              <a:t>Contabilidad por Partida Doble</a:t>
            </a:r>
            <a:endParaRPr lang="es-ES" sz="1800" b="1">
              <a:solidFill>
                <a:schemeClr val="bg1"/>
              </a:solidFill>
            </a:endParaRPr>
          </a:p>
        </p:txBody>
      </p:sp>
      <p:sp>
        <p:nvSpPr>
          <p:cNvPr id="27661" name="Text Box 1037"/>
          <p:cNvSpPr txBox="1">
            <a:spLocks noChangeArrowheads="1"/>
          </p:cNvSpPr>
          <p:nvPr/>
        </p:nvSpPr>
        <p:spPr bwMode="auto">
          <a:xfrm>
            <a:off x="4572000" y="3962400"/>
            <a:ext cx="426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s-ES_tradnl" sz="1800" b="1">
                <a:solidFill>
                  <a:schemeClr val="bg1"/>
                </a:solidFill>
              </a:rPr>
              <a:t>Registro Único</a:t>
            </a:r>
            <a:endParaRPr lang="es-ES" sz="1800" b="1">
              <a:solidFill>
                <a:schemeClr val="bg1"/>
              </a:solidFill>
            </a:endParaRPr>
          </a:p>
        </p:txBody>
      </p:sp>
      <p:sp>
        <p:nvSpPr>
          <p:cNvPr id="27662" name="Rectangle 1038"/>
          <p:cNvSpPr>
            <a:spLocks noChangeArrowheads="1"/>
          </p:cNvSpPr>
          <p:nvPr/>
        </p:nvSpPr>
        <p:spPr bwMode="auto">
          <a:xfrm>
            <a:off x="228600" y="4419600"/>
            <a:ext cx="8686800" cy="12192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3399FF"/>
              </a:gs>
            </a:gsLst>
            <a:lin ang="0" scaled="1"/>
          </a:gra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7663" name="Text Box 1039"/>
          <p:cNvSpPr txBox="1">
            <a:spLocks noChangeArrowheads="1"/>
          </p:cNvSpPr>
          <p:nvPr/>
        </p:nvSpPr>
        <p:spPr bwMode="auto">
          <a:xfrm>
            <a:off x="228600" y="4876800"/>
            <a:ext cx="426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sz="1800" b="1"/>
              <a:t>COMPROMISO</a:t>
            </a:r>
            <a:endParaRPr lang="es-ES" sz="1800" b="1"/>
          </a:p>
        </p:txBody>
      </p:sp>
      <p:sp>
        <p:nvSpPr>
          <p:cNvPr id="27664" name="Text Box 1040"/>
          <p:cNvSpPr txBox="1">
            <a:spLocks noChangeArrowheads="1"/>
          </p:cNvSpPr>
          <p:nvPr/>
        </p:nvSpPr>
        <p:spPr bwMode="auto">
          <a:xfrm>
            <a:off x="4572000" y="4876800"/>
            <a:ext cx="426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s-ES_tradnl" sz="1800" b="1">
                <a:solidFill>
                  <a:schemeClr val="bg1"/>
                </a:solidFill>
              </a:rPr>
              <a:t>DEVENGADO</a:t>
            </a:r>
            <a:endParaRPr lang="es-ES" sz="1800" b="1">
              <a:solidFill>
                <a:schemeClr val="bg1"/>
              </a:solidFill>
            </a:endParaRPr>
          </a:p>
        </p:txBody>
      </p:sp>
      <p:sp>
        <p:nvSpPr>
          <p:cNvPr id="27665" name="Text Box 1041"/>
          <p:cNvSpPr txBox="1">
            <a:spLocks noChangeArrowheads="1"/>
          </p:cNvSpPr>
          <p:nvPr/>
        </p:nvSpPr>
        <p:spPr bwMode="auto">
          <a:xfrm>
            <a:off x="1905000" y="4419600"/>
            <a:ext cx="518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sz="1800" b="1" u="sng"/>
              <a:t>Ejecución del presupuesto en el momento del:</a:t>
            </a:r>
            <a:endParaRPr lang="es-ES" sz="1800" b="1" u="sng"/>
          </a:p>
        </p:txBody>
      </p:sp>
      <p:sp>
        <p:nvSpPr>
          <p:cNvPr id="27666" name="Text Box 1042"/>
          <p:cNvSpPr txBox="1">
            <a:spLocks noChangeArrowheads="1"/>
          </p:cNvSpPr>
          <p:nvPr/>
        </p:nvSpPr>
        <p:spPr bwMode="auto">
          <a:xfrm>
            <a:off x="228600" y="5195888"/>
            <a:ext cx="426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sz="1800" b="1"/>
              <a:t>Prevalece criterio jurídico</a:t>
            </a:r>
            <a:endParaRPr lang="es-ES" sz="1800" b="1"/>
          </a:p>
        </p:txBody>
      </p:sp>
      <p:sp>
        <p:nvSpPr>
          <p:cNvPr id="27667" name="Text Box 1043"/>
          <p:cNvSpPr txBox="1">
            <a:spLocks noChangeArrowheads="1"/>
          </p:cNvSpPr>
          <p:nvPr/>
        </p:nvSpPr>
        <p:spPr bwMode="auto">
          <a:xfrm>
            <a:off x="4572000" y="5195888"/>
            <a:ext cx="426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s-ES_tradnl" sz="1800" b="1">
                <a:solidFill>
                  <a:schemeClr val="bg1"/>
                </a:solidFill>
              </a:rPr>
              <a:t>Prevalece criterio contable</a:t>
            </a:r>
            <a:endParaRPr lang="es-ES" sz="1800" b="1">
              <a:solidFill>
                <a:schemeClr val="bg1"/>
              </a:solidFill>
            </a:endParaRPr>
          </a:p>
        </p:txBody>
      </p:sp>
      <p:sp>
        <p:nvSpPr>
          <p:cNvPr id="27668" name="Text Box 1044"/>
          <p:cNvSpPr txBox="1">
            <a:spLocks noChangeArrowheads="1"/>
          </p:cNvSpPr>
          <p:nvPr/>
        </p:nvSpPr>
        <p:spPr bwMode="auto">
          <a:xfrm rot="436164">
            <a:off x="533400" y="2133600"/>
            <a:ext cx="6362700" cy="466725"/>
          </a:xfrm>
          <a:prstGeom prst="rect">
            <a:avLst/>
          </a:prstGeom>
          <a:solidFill>
            <a:srgbClr val="3399FF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b="1">
                <a:solidFill>
                  <a:schemeClr val="bg1"/>
                </a:solidFill>
              </a:rPr>
              <a:t>LEY DE ADMINISTRACIÓN FINANCIERA</a:t>
            </a:r>
            <a:endParaRPr lang="es-ES" b="1">
              <a:solidFill>
                <a:schemeClr val="bg1"/>
              </a:solidFill>
            </a:endParaRPr>
          </a:p>
        </p:txBody>
      </p:sp>
      <p:sp>
        <p:nvSpPr>
          <p:cNvPr id="27669" name="Text Box 1045"/>
          <p:cNvSpPr txBox="1">
            <a:spLocks noChangeArrowheads="1"/>
          </p:cNvSpPr>
          <p:nvPr/>
        </p:nvSpPr>
        <p:spPr bwMode="auto">
          <a:xfrm>
            <a:off x="152400" y="5835650"/>
            <a:ext cx="5562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sz="1800" b="1">
                <a:solidFill>
                  <a:srgbClr val="FF0000"/>
                </a:solidFill>
              </a:rPr>
              <a:t>Carencia de información oportuna y confiable para toma de decisiones</a:t>
            </a:r>
            <a:endParaRPr lang="es-ES" sz="1800" b="1">
              <a:solidFill>
                <a:srgbClr val="FF0000"/>
              </a:solidFill>
            </a:endParaRPr>
          </a:p>
        </p:txBody>
      </p:sp>
      <p:sp>
        <p:nvSpPr>
          <p:cNvPr id="27670" name="Text Box 1046"/>
          <p:cNvSpPr txBox="1">
            <a:spLocks noChangeArrowheads="1"/>
          </p:cNvSpPr>
          <p:nvPr/>
        </p:nvSpPr>
        <p:spPr bwMode="auto">
          <a:xfrm>
            <a:off x="319336" y="425624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s-ES_tradnl" b="1" smtClean="0"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Evolución Normativa</a:t>
            </a:r>
            <a:endParaRPr lang="es-ES_tradnl" b="1" smtClean="0">
              <a:cs typeface="+mn-cs"/>
            </a:endParaRPr>
          </a:p>
        </p:txBody>
      </p:sp>
      <p:sp>
        <p:nvSpPr>
          <p:cNvPr id="13334" name="Text Box 1047"/>
          <p:cNvSpPr txBox="1">
            <a:spLocks noChangeArrowheads="1"/>
          </p:cNvSpPr>
          <p:nvPr/>
        </p:nvSpPr>
        <p:spPr bwMode="auto">
          <a:xfrm>
            <a:off x="395536" y="44624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2000" b="1" dirty="0"/>
              <a:t>SECTOR PÚBLICO NACIONAL NO FINANCIERO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1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7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8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nimBg="1" autoUpdateAnimBg="0"/>
      <p:bldP spid="27651" grpId="0" animBg="1"/>
      <p:bldP spid="27652" grpId="0" animBg="1"/>
      <p:bldP spid="27653" grpId="0" animBg="1"/>
      <p:bldP spid="27654" grpId="0" animBg="1"/>
      <p:bldP spid="27655" grpId="0" autoUpdateAnimBg="0"/>
      <p:bldP spid="27656" grpId="0" autoUpdateAnimBg="0"/>
      <p:bldP spid="27657" grpId="0" autoUpdateAnimBg="0"/>
      <p:bldP spid="27658" grpId="0" autoUpdateAnimBg="0"/>
      <p:bldP spid="27659" grpId="0" autoUpdateAnimBg="0"/>
      <p:bldP spid="27660" grpId="0" autoUpdateAnimBg="0"/>
      <p:bldP spid="27661" grpId="0" autoUpdateAnimBg="0"/>
      <p:bldP spid="27662" grpId="0" animBg="1"/>
      <p:bldP spid="27663" grpId="0" autoUpdateAnimBg="0"/>
      <p:bldP spid="27664" grpId="0" autoUpdateAnimBg="0"/>
      <p:bldP spid="27665" grpId="0" autoUpdateAnimBg="0"/>
      <p:bldP spid="27666" grpId="0" autoUpdateAnimBg="0"/>
      <p:bldP spid="27667" grpId="0" autoUpdateAnimBg="0"/>
      <p:bldP spid="27668" grpId="0" animBg="1" autoUpdateAnimBg="0"/>
      <p:bldP spid="2766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81000" y="1828800"/>
            <a:ext cx="8382000" cy="46482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196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_tradnl">
              <a:latin typeface="Times New Roman" pitchFamily="18" charset="0"/>
              <a:ea typeface="+mn-ea"/>
              <a:cs typeface="+mn-cs"/>
            </a:endParaRPr>
          </a:p>
        </p:txBody>
      </p:sp>
      <p:graphicFrame>
        <p:nvGraphicFramePr>
          <p:cNvPr id="111616" name="Object 1024"/>
          <p:cNvGraphicFramePr>
            <a:graphicFrameLocks noChangeAspect="1"/>
          </p:cNvGraphicFramePr>
          <p:nvPr/>
        </p:nvGraphicFramePr>
        <p:xfrm>
          <a:off x="5181600" y="3886200"/>
          <a:ext cx="2514600" cy="2495550"/>
        </p:xfrm>
        <a:graphic>
          <a:graphicData uri="http://schemas.openxmlformats.org/presentationml/2006/ole">
            <p:oleObj spid="_x0000_s14422" name="Imagen" r:id="rId4" imgW="830275" imgH="824789" progId="">
              <p:embed/>
            </p:oleObj>
          </a:graphicData>
        </a:graphic>
      </p:graphicFrame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181600" y="5638800"/>
            <a:ext cx="2743200" cy="396875"/>
          </a:xfrm>
          <a:prstGeom prst="rect">
            <a:avLst/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2000" b="1">
                <a:latin typeface="Book Antiqua" charset="0"/>
              </a:rPr>
              <a:t>CONTABILIDAD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410200" y="40386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1800" b="1">
                <a:solidFill>
                  <a:schemeClr val="accent2"/>
                </a:solidFill>
              </a:rPr>
              <a:t>PRESUPUESTO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267200" y="48768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1800" b="1">
                <a:solidFill>
                  <a:srgbClr val="990000"/>
                </a:solidFill>
              </a:rPr>
              <a:t>TESORERÍA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7010400" y="4800600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1800" b="1">
                <a:solidFill>
                  <a:srgbClr val="008000"/>
                </a:solidFill>
              </a:rPr>
              <a:t>CRÉDITOPÚBLICO</a:t>
            </a:r>
          </a:p>
        </p:txBody>
      </p:sp>
      <p:sp>
        <p:nvSpPr>
          <p:cNvPr id="14344" name="WordArt 8"/>
          <p:cNvSpPr>
            <a:spLocks noChangeArrowheads="1" noChangeShapeType="1" noTextEdit="1"/>
          </p:cNvSpPr>
          <p:nvPr/>
        </p:nvSpPr>
        <p:spPr bwMode="auto">
          <a:xfrm>
            <a:off x="6019800" y="4648200"/>
            <a:ext cx="1066800" cy="819150"/>
          </a:xfrm>
          <a:prstGeom prst="rect">
            <a:avLst/>
          </a:prstGeom>
        </p:spPr>
        <p:txBody>
          <a:bodyPr spcFirstLastPara="1" wrap="none" fromWordArt="1">
            <a:prstTxWarp prst="textCircle">
              <a:avLst>
                <a:gd name="adj" fmla="val 11140436"/>
              </a:avLst>
            </a:prstTxWarp>
          </a:bodyPr>
          <a:lstStyle/>
          <a:p>
            <a:pPr algn="ctr"/>
            <a:r>
              <a:rPr lang="en-US" sz="14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Integración       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85800" y="1371600"/>
            <a:ext cx="6432550" cy="3203575"/>
            <a:chOff x="730" y="768"/>
            <a:chExt cx="5532" cy="3304"/>
          </a:xfrm>
        </p:grpSpPr>
        <p:sp>
          <p:nvSpPr>
            <p:cNvPr id="14346" name="AutoShape 10"/>
            <p:cNvSpPr>
              <a:spLocks noChangeArrowheads="1"/>
            </p:cNvSpPr>
            <p:nvPr/>
          </p:nvSpPr>
          <p:spPr bwMode="auto">
            <a:xfrm>
              <a:off x="960" y="816"/>
              <a:ext cx="1672" cy="3256"/>
            </a:xfrm>
            <a:prstGeom prst="diamond">
              <a:avLst/>
            </a:prstGeom>
            <a:gradFill rotWithShape="0">
              <a:gsLst>
                <a:gs pos="0">
                  <a:srgbClr val="AED8DE"/>
                </a:gs>
                <a:gs pos="50000">
                  <a:srgbClr val="048698"/>
                </a:gs>
                <a:gs pos="100000">
                  <a:srgbClr val="AED8DE"/>
                </a:gs>
              </a:gsLst>
              <a:lin ang="2700000" scaled="1"/>
            </a:gradFill>
            <a:ln w="12700">
              <a:solidFill>
                <a:srgbClr val="B760F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graphicFrame>
          <p:nvGraphicFramePr>
            <p:cNvPr id="14347" name="Object 102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152" y="864"/>
            <a:ext cx="2469" cy="2416"/>
          </p:xfrm>
          <a:graphic>
            <a:graphicData uri="http://schemas.openxmlformats.org/presentationml/2006/ole">
              <p:oleObj spid="_x0000_s14423" name="Imagen" r:id="rId5" imgW="5060950" imgH="4953000" progId="">
                <p:embed/>
              </p:oleObj>
            </a:graphicData>
          </a:graphic>
        </p:graphicFrame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730" y="3097"/>
              <a:ext cx="4182" cy="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endParaRPr lang="es-ES_tradnl" sz="4800">
                <a:solidFill>
                  <a:srgbClr val="030303"/>
                </a:solidFill>
                <a:latin typeface="Arial" charset="0"/>
              </a:endParaRPr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1535" y="1632"/>
              <a:ext cx="4727" cy="1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defRPr/>
              </a:pPr>
              <a:r>
                <a:rPr lang="es-ES_tradnl" sz="10600">
                  <a:solidFill>
                    <a:srgbClr val="030303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  <a:cs typeface="+mn-cs"/>
                </a:rPr>
                <a:t>S.I.D.I.F.</a:t>
              </a:r>
            </a:p>
          </p:txBody>
        </p:sp>
        <p:graphicFrame>
          <p:nvGraphicFramePr>
            <p:cNvPr id="14350" name="Object 102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056" y="768"/>
            <a:ext cx="2469" cy="2416"/>
          </p:xfrm>
          <a:graphic>
            <a:graphicData uri="http://schemas.openxmlformats.org/presentationml/2006/ole">
              <p:oleObj spid="_x0000_s14424" name="Imagen" r:id="rId6" imgW="5060950" imgH="4953000" progId="">
                <p:embed/>
              </p:oleObj>
            </a:graphicData>
          </a:graphic>
        </p:graphicFrame>
      </p:grpSp>
      <p:sp>
        <p:nvSpPr>
          <p:cNvPr id="14345" name="Text Box 15"/>
          <p:cNvSpPr txBox="1">
            <a:spLocks noChangeArrowheads="1"/>
          </p:cNvSpPr>
          <p:nvPr/>
        </p:nvSpPr>
        <p:spPr bwMode="auto">
          <a:xfrm>
            <a:off x="857200" y="0"/>
            <a:ext cx="7315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b="1" dirty="0"/>
              <a:t>SISTEMA DE CONTABILIDAD                          Sistema Integrado de Información Financiera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111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111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 autoUpdateAnimBg="0"/>
      <p:bldP spid="14341" grpId="0" autoUpdateAnimBg="0"/>
      <p:bldP spid="14342" grpId="0" autoUpdateAnimBg="0"/>
      <p:bldP spid="14343" grpId="0" autoUpdateAnimBg="0"/>
      <p:bldP spid="14344" grpId="0" animBg="1"/>
    </p:bldLst>
  </p:timing>
</p:sld>
</file>

<file path=ppt/theme/theme1.xml><?xml version="1.0" encoding="utf-8"?>
<a:theme xmlns:a="http://schemas.openxmlformats.org/drawingml/2006/main" name="Diseño predeterminado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iseño predeterminado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1546</TotalTime>
  <Words>1013</Words>
  <Application>Microsoft Macintosh PowerPoint</Application>
  <PresentationFormat>Presentación en pantalla (4:3)</PresentationFormat>
  <Paragraphs>294</Paragraphs>
  <Slides>26</Slides>
  <Notes>9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26</vt:i4>
      </vt:variant>
    </vt:vector>
  </HeadingPairs>
  <TitlesOfParts>
    <vt:vector size="29" baseType="lpstr">
      <vt:lpstr>Diseño predeterminado</vt:lpstr>
      <vt:lpstr>Imagen</vt:lpstr>
      <vt:lpstr>Clip</vt:lpstr>
      <vt:lpstr>Las TICs y su impacto en la LAF 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</vt:vector>
  </TitlesOfParts>
  <Company>Ministerio de Economia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Maroni</dc:creator>
  <cp:lastModifiedBy>Capacitacion</cp:lastModifiedBy>
  <cp:revision>32</cp:revision>
  <dcterms:created xsi:type="dcterms:W3CDTF">2002-07-03T19:41:19Z</dcterms:created>
  <dcterms:modified xsi:type="dcterms:W3CDTF">2013-05-29T18:13:29Z</dcterms:modified>
</cp:coreProperties>
</file>