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Default Extension="vml" ContentType="application/vnd.openxmlformats-officedocument.vmlDrawing"/>
  <Default Extension="gif" ContentType="image/gif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6" r:id="rId1"/>
  </p:sldMasterIdLst>
  <p:notesMasterIdLst>
    <p:notesMasterId r:id="rId48"/>
  </p:notesMasterIdLst>
  <p:handoutMasterIdLst>
    <p:handoutMasterId r:id="rId49"/>
  </p:handoutMasterIdLst>
  <p:sldIdLst>
    <p:sldId id="273" r:id="rId2"/>
    <p:sldId id="298" r:id="rId3"/>
    <p:sldId id="299" r:id="rId4"/>
    <p:sldId id="300" r:id="rId5"/>
    <p:sldId id="301" r:id="rId6"/>
    <p:sldId id="302" r:id="rId7"/>
    <p:sldId id="356" r:id="rId8"/>
    <p:sldId id="372" r:id="rId9"/>
    <p:sldId id="294" r:id="rId10"/>
    <p:sldId id="295" r:id="rId11"/>
    <p:sldId id="296" r:id="rId12"/>
    <p:sldId id="258" r:id="rId13"/>
    <p:sldId id="257" r:id="rId14"/>
    <p:sldId id="262" r:id="rId15"/>
    <p:sldId id="359" r:id="rId16"/>
    <p:sldId id="360" r:id="rId17"/>
    <p:sldId id="361" r:id="rId18"/>
    <p:sldId id="362" r:id="rId19"/>
    <p:sldId id="307" r:id="rId20"/>
    <p:sldId id="308" r:id="rId21"/>
    <p:sldId id="311" r:id="rId22"/>
    <p:sldId id="312" r:id="rId23"/>
    <p:sldId id="313" r:id="rId24"/>
    <p:sldId id="354" r:id="rId25"/>
    <p:sldId id="358" r:id="rId26"/>
    <p:sldId id="355" r:id="rId27"/>
    <p:sldId id="357" r:id="rId28"/>
    <p:sldId id="316" r:id="rId29"/>
    <p:sldId id="318" r:id="rId30"/>
    <p:sldId id="319" r:id="rId31"/>
    <p:sldId id="323" r:id="rId32"/>
    <p:sldId id="324" r:id="rId33"/>
    <p:sldId id="363" r:id="rId34"/>
    <p:sldId id="328" r:id="rId35"/>
    <p:sldId id="331" r:id="rId36"/>
    <p:sldId id="365" r:id="rId37"/>
    <p:sldId id="370" r:id="rId38"/>
    <p:sldId id="364" r:id="rId39"/>
    <p:sldId id="366" r:id="rId40"/>
    <p:sldId id="368" r:id="rId41"/>
    <p:sldId id="369" r:id="rId42"/>
    <p:sldId id="344" r:id="rId43"/>
    <p:sldId id="346" r:id="rId44"/>
    <p:sldId id="347" r:id="rId45"/>
    <p:sldId id="371" r:id="rId46"/>
    <p:sldId id="374" r:id="rId47"/>
  </p:sldIdLst>
  <p:sldSz cx="9144000" cy="6858000" type="screen4x3"/>
  <p:notesSz cx="6797675" cy="99298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CC6600"/>
    <a:srgbClr val="990000"/>
    <a:srgbClr val="FF9900"/>
    <a:srgbClr val="FFCC99"/>
    <a:srgbClr val="FF9933"/>
    <a:srgbClr val="FFCC00"/>
    <a:srgbClr val="FF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594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31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oja%20de%20c&#225;lculo%20en%20Politicas%20presupuestarias%20y%20gestion%20publica%20por%20resultados_chile%202013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title>
      <c:tx>
        <c:rich>
          <a:bodyPr/>
          <a:lstStyle/>
          <a:p>
            <a:pPr>
              <a:defRPr lang="es-AR"/>
            </a:pP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GASTO PRIMARIO  POR  HABITANTE</a:t>
            </a:r>
            <a:endParaRPr 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c:rich>
      </c:tx>
      <c:layout/>
    </c:title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'[Hoja de cálculo en Politicas presupuestarias y gestion publica por resultados_chile 2013]Hoja1'!$V$4:$V$5</c:f>
              <c:strCache>
                <c:ptCount val="1"/>
                <c:pt idx="0">
                  <c:v>Gasto por  habitante</c:v>
                </c:pt>
              </c:strCache>
            </c:strRef>
          </c:tx>
          <c:spPr>
            <a:gradFill>
              <a:gsLst>
                <a:gs pos="0">
                  <a:srgbClr val="FC9FCB"/>
                </a:gs>
                <a:gs pos="13000">
                  <a:srgbClr val="F8B049"/>
                </a:gs>
                <a:gs pos="21001">
                  <a:srgbClr val="F8B049"/>
                </a:gs>
                <a:gs pos="63000">
                  <a:srgbClr val="FEE7F2"/>
                </a:gs>
                <a:gs pos="67000">
                  <a:srgbClr val="F952A0"/>
                </a:gs>
                <a:gs pos="69000">
                  <a:srgbClr val="C50849"/>
                </a:gs>
                <a:gs pos="82001">
                  <a:srgbClr val="B43E85"/>
                </a:gs>
                <a:gs pos="100000">
                  <a:srgbClr val="F8B049"/>
                </a:gs>
              </a:gsLst>
              <a:lin ang="5400000" scaled="0"/>
            </a:gradFill>
          </c:spPr>
          <c:cat>
            <c:strRef>
              <c:f>'[Hoja de cálculo en Politicas presupuestarias y gestion publica por resultados_chile 2013]Hoja1'!$U$6:$U$31</c:f>
              <c:strCache>
                <c:ptCount val="25"/>
                <c:pt idx="1">
                  <c:v>Santa Cruz</c:v>
                </c:pt>
                <c:pt idx="2">
                  <c:v>Tierra del Fuego </c:v>
                </c:pt>
                <c:pt idx="3">
                  <c:v>Neuquén</c:v>
                </c:pt>
                <c:pt idx="4">
                  <c:v>Chubut</c:v>
                </c:pt>
                <c:pt idx="5">
                  <c:v>La Pampa</c:v>
                </c:pt>
                <c:pt idx="6">
                  <c:v>La Rioja</c:v>
                </c:pt>
                <c:pt idx="7">
                  <c:v>Formosa</c:v>
                </c:pt>
                <c:pt idx="8">
                  <c:v>Catamarca</c:v>
                </c:pt>
                <c:pt idx="9">
                  <c:v>San Luis</c:v>
                </c:pt>
                <c:pt idx="10">
                  <c:v>Río Negro</c:v>
                </c:pt>
                <c:pt idx="11">
                  <c:v>Chaco</c:v>
                </c:pt>
                <c:pt idx="12">
                  <c:v>Santiago del Estero</c:v>
                </c:pt>
                <c:pt idx="13">
                  <c:v>Jujuy</c:v>
                </c:pt>
                <c:pt idx="14">
                  <c:v>Entre Ríos</c:v>
                </c:pt>
                <c:pt idx="15">
                  <c:v>CABA</c:v>
                </c:pt>
                <c:pt idx="16">
                  <c:v>San Juan</c:v>
                </c:pt>
                <c:pt idx="17">
                  <c:v>Tucumán</c:v>
                </c:pt>
                <c:pt idx="18">
                  <c:v>Córdoba</c:v>
                </c:pt>
                <c:pt idx="19">
                  <c:v>Misiones</c:v>
                </c:pt>
                <c:pt idx="20">
                  <c:v>Mendoza</c:v>
                </c:pt>
                <c:pt idx="21">
                  <c:v>Santa Fe</c:v>
                </c:pt>
                <c:pt idx="22">
                  <c:v>Salta</c:v>
                </c:pt>
                <c:pt idx="23">
                  <c:v>Corrientes</c:v>
                </c:pt>
                <c:pt idx="24">
                  <c:v>Buenos Aires</c:v>
                </c:pt>
              </c:strCache>
            </c:strRef>
          </c:cat>
          <c:val>
            <c:numRef>
              <c:f>'[Hoja de cálculo en Politicas presupuestarias y gestion publica por resultados_chile 2013]Hoja1'!$V$6:$V$31</c:f>
              <c:numCache>
                <c:formatCode>_-* #,##0\ _€_-;\-* #,##0\ _€_-;_-* "-"??\ _€_-;_-@_-</c:formatCode>
                <c:ptCount val="25"/>
                <c:pt idx="1">
                  <c:v>26564.174023709136</c:v>
                </c:pt>
                <c:pt idx="2">
                  <c:v>18931.180421183701</c:v>
                </c:pt>
                <c:pt idx="3">
                  <c:v>12094.889537233827</c:v>
                </c:pt>
                <c:pt idx="4">
                  <c:v>11266.971045654353</c:v>
                </c:pt>
                <c:pt idx="5">
                  <c:v>10943.178638903421</c:v>
                </c:pt>
                <c:pt idx="6">
                  <c:v>9205.2831264950055</c:v>
                </c:pt>
                <c:pt idx="7">
                  <c:v>9175.995107562987</c:v>
                </c:pt>
                <c:pt idx="8">
                  <c:v>9174.6087515025683</c:v>
                </c:pt>
                <c:pt idx="9">
                  <c:v>8090.1635416087538</c:v>
                </c:pt>
                <c:pt idx="10">
                  <c:v>7437.9411751219204</c:v>
                </c:pt>
                <c:pt idx="11">
                  <c:v>6794.4284547347825</c:v>
                </c:pt>
                <c:pt idx="12">
                  <c:v>6499.1325585860804</c:v>
                </c:pt>
                <c:pt idx="13">
                  <c:v>6463.2573234403508</c:v>
                </c:pt>
                <c:pt idx="14">
                  <c:v>6439.8252680848627</c:v>
                </c:pt>
                <c:pt idx="15">
                  <c:v>6197.1438490257224</c:v>
                </c:pt>
                <c:pt idx="16">
                  <c:v>5818.835321045075</c:v>
                </c:pt>
                <c:pt idx="17">
                  <c:v>5380.105455859225</c:v>
                </c:pt>
                <c:pt idx="18">
                  <c:v>5276.2574544983117</c:v>
                </c:pt>
                <c:pt idx="19">
                  <c:v>5034.0921034208568</c:v>
                </c:pt>
                <c:pt idx="20">
                  <c:v>5005.8310302957634</c:v>
                </c:pt>
                <c:pt idx="21">
                  <c:v>4873.5486211342604</c:v>
                </c:pt>
                <c:pt idx="22">
                  <c:v>4440.0288313902247</c:v>
                </c:pt>
                <c:pt idx="23">
                  <c:v>4282.2981217664628</c:v>
                </c:pt>
                <c:pt idx="24">
                  <c:v>3959.6759536737572</c:v>
                </c:pt>
              </c:numCache>
            </c:numRef>
          </c:val>
        </c:ser>
        <c:dLbls/>
        <c:shape val="box"/>
        <c:axId val="54448128"/>
        <c:axId val="54449664"/>
        <c:axId val="0"/>
      </c:bar3DChart>
      <c:catAx>
        <c:axId val="54448128"/>
        <c:scaling>
          <c:orientation val="minMax"/>
        </c:scaling>
        <c:axPos val="b"/>
        <c:tickLblPos val="nextTo"/>
        <c:txPr>
          <a:bodyPr/>
          <a:lstStyle/>
          <a:p>
            <a:pPr>
              <a:defRPr lang="es-AR"/>
            </a:pPr>
            <a:endParaRPr lang="es-ES"/>
          </a:p>
        </c:txPr>
        <c:crossAx val="54449664"/>
        <c:crosses val="autoZero"/>
        <c:auto val="1"/>
        <c:lblAlgn val="ctr"/>
        <c:lblOffset val="100"/>
      </c:catAx>
      <c:valAx>
        <c:axId val="54449664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lang="es-AR"/>
            </a:pPr>
            <a:endParaRPr lang="es-ES"/>
          </a:p>
        </c:txPr>
        <c:crossAx val="54448128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lang="es-AR"/>
          </a:pPr>
          <a:endParaRPr lang="es-ES"/>
        </a:p>
      </c:txPr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style val="28"/>
  <c:chart>
    <c:title>
      <c:tx>
        <c:rich>
          <a:bodyPr/>
          <a:lstStyle/>
          <a:p>
            <a:pPr>
              <a:defRPr lang="es-AR"/>
            </a:pPr>
            <a:r>
              <a:rPr lang="es-AR" sz="2800" b="1" dirty="0" smtClean="0">
                <a:solidFill>
                  <a:schemeClr val="tx2"/>
                </a:solidFill>
                <a:effectLst/>
                <a:latin typeface="Comic Sans MS" pitchFamily="66" charset="0"/>
              </a:rPr>
              <a:t>GASTO EN PERSONAL</a:t>
            </a:r>
            <a:r>
              <a:rPr lang="es-AR" sz="2800" b="1" baseline="0" dirty="0" smtClean="0">
                <a:solidFill>
                  <a:schemeClr val="tx2"/>
                </a:solidFill>
                <a:effectLst/>
                <a:latin typeface="Comic Sans MS" pitchFamily="66" charset="0"/>
              </a:rPr>
              <a:t> SOBRE EL GASTO PRIMARIO</a:t>
            </a:r>
            <a:endParaRPr lang="es-AR" sz="2800" b="1" dirty="0" smtClean="0">
              <a:solidFill>
                <a:schemeClr val="tx2"/>
              </a:solidFill>
              <a:effectLst/>
              <a:latin typeface="Comic Sans MS" pitchFamily="66" charset="0"/>
            </a:endParaRPr>
          </a:p>
        </c:rich>
      </c:tx>
      <c:layout>
        <c:manualLayout>
          <c:xMode val="edge"/>
          <c:yMode val="edge"/>
          <c:x val="0.17977948099211041"/>
          <c:y val="1.2163399469024515E-2"/>
        </c:manualLayout>
      </c:layout>
    </c:title>
    <c:view3D>
      <c:rAngAx val="1"/>
    </c:view3D>
    <c:plotArea>
      <c:layout/>
      <c:bar3DChart>
        <c:barDir val="col"/>
        <c:grouping val="clustered"/>
        <c:ser>
          <c:idx val="0"/>
          <c:order val="0"/>
          <c:spPr>
            <a:solidFill>
              <a:schemeClr val="accent3">
                <a:lumMod val="75000"/>
              </a:schemeClr>
            </a:solidFill>
          </c:spPr>
          <c:cat>
            <c:strRef>
              <c:f>Hoja2!$C$2:$C$25</c:f>
              <c:strCache>
                <c:ptCount val="24"/>
                <c:pt idx="0">
                  <c:v>Tierra del Fuego </c:v>
                </c:pt>
                <c:pt idx="1">
                  <c:v>Corrientes</c:v>
                </c:pt>
                <c:pt idx="2">
                  <c:v>Buenos Aires</c:v>
                </c:pt>
                <c:pt idx="3">
                  <c:v>Río Negro</c:v>
                </c:pt>
                <c:pt idx="4">
                  <c:v>Neuquén</c:v>
                </c:pt>
                <c:pt idx="5">
                  <c:v>Santa Fe</c:v>
                </c:pt>
                <c:pt idx="6">
                  <c:v>Jujuy</c:v>
                </c:pt>
                <c:pt idx="7">
                  <c:v>Chubut</c:v>
                </c:pt>
                <c:pt idx="8">
                  <c:v>Catamarca</c:v>
                </c:pt>
                <c:pt idx="9">
                  <c:v>Mendoza</c:v>
                </c:pt>
                <c:pt idx="10">
                  <c:v>Entre Ríos</c:v>
                </c:pt>
                <c:pt idx="11">
                  <c:v>Chaco</c:v>
                </c:pt>
                <c:pt idx="12">
                  <c:v>CABA</c:v>
                </c:pt>
                <c:pt idx="13">
                  <c:v>Salta</c:v>
                </c:pt>
                <c:pt idx="14">
                  <c:v>Tucumán</c:v>
                </c:pt>
                <c:pt idx="15">
                  <c:v>San Juan</c:v>
                </c:pt>
                <c:pt idx="16">
                  <c:v>Córdoba</c:v>
                </c:pt>
                <c:pt idx="17">
                  <c:v>La Rioja</c:v>
                </c:pt>
                <c:pt idx="18">
                  <c:v>La Pampa</c:v>
                </c:pt>
                <c:pt idx="19">
                  <c:v>Misiones</c:v>
                </c:pt>
                <c:pt idx="20">
                  <c:v>Formosa</c:v>
                </c:pt>
                <c:pt idx="21">
                  <c:v>Santa Cruz</c:v>
                </c:pt>
                <c:pt idx="22">
                  <c:v>Santiago del Estero</c:v>
                </c:pt>
                <c:pt idx="23">
                  <c:v>San Luis</c:v>
                </c:pt>
              </c:strCache>
            </c:strRef>
          </c:cat>
          <c:val>
            <c:numRef>
              <c:f>Hoja2!$D$2:$D$25</c:f>
              <c:numCache>
                <c:formatCode>0%</c:formatCode>
                <c:ptCount val="24"/>
                <c:pt idx="0">
                  <c:v>0.6156120463731497</c:v>
                </c:pt>
                <c:pt idx="1">
                  <c:v>0.5786039092119255</c:v>
                </c:pt>
                <c:pt idx="2">
                  <c:v>0.55253474882163622</c:v>
                </c:pt>
                <c:pt idx="3">
                  <c:v>0.54951005512787054</c:v>
                </c:pt>
                <c:pt idx="4">
                  <c:v>0.54724503290735071</c:v>
                </c:pt>
                <c:pt idx="5">
                  <c:v>0.52738080872499249</c:v>
                </c:pt>
                <c:pt idx="6">
                  <c:v>0.51996036215235808</c:v>
                </c:pt>
                <c:pt idx="7">
                  <c:v>0.50803373381770756</c:v>
                </c:pt>
                <c:pt idx="8">
                  <c:v>0.50321265142660321</c:v>
                </c:pt>
                <c:pt idx="9">
                  <c:v>0.50288725250193833</c:v>
                </c:pt>
                <c:pt idx="10">
                  <c:v>0.49455991175372138</c:v>
                </c:pt>
                <c:pt idx="11">
                  <c:v>0.4892903175315102</c:v>
                </c:pt>
                <c:pt idx="12">
                  <c:v>0.48756179293199908</c:v>
                </c:pt>
                <c:pt idx="13">
                  <c:v>0.47633386034697506</c:v>
                </c:pt>
                <c:pt idx="14">
                  <c:v>0.4652655277872253</c:v>
                </c:pt>
                <c:pt idx="15">
                  <c:v>0.45512032041119505</c:v>
                </c:pt>
                <c:pt idx="16">
                  <c:v>0.44995742341827266</c:v>
                </c:pt>
                <c:pt idx="17">
                  <c:v>0.41554420759140731</c:v>
                </c:pt>
                <c:pt idx="18">
                  <c:v>0.40014531086049143</c:v>
                </c:pt>
                <c:pt idx="19">
                  <c:v>0.39714347312571191</c:v>
                </c:pt>
                <c:pt idx="20">
                  <c:v>0.3962601973506229</c:v>
                </c:pt>
                <c:pt idx="21">
                  <c:v>0.39403857788789393</c:v>
                </c:pt>
                <c:pt idx="22">
                  <c:v>0.32574830899938467</c:v>
                </c:pt>
                <c:pt idx="23">
                  <c:v>0.27948877742316808</c:v>
                </c:pt>
              </c:numCache>
            </c:numRef>
          </c:val>
        </c:ser>
        <c:dLbls/>
        <c:gapWidth val="75"/>
        <c:shape val="box"/>
        <c:axId val="54946816"/>
        <c:axId val="54956800"/>
        <c:axId val="0"/>
      </c:bar3DChart>
      <c:catAx>
        <c:axId val="54946816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lang="es-AR"/>
            </a:pPr>
            <a:endParaRPr lang="es-ES"/>
          </a:p>
        </c:txPr>
        <c:crossAx val="54956800"/>
        <c:crosses val="autoZero"/>
        <c:auto val="1"/>
        <c:lblAlgn val="ctr"/>
        <c:lblOffset val="100"/>
      </c:catAx>
      <c:valAx>
        <c:axId val="54956800"/>
        <c:scaling>
          <c:orientation val="minMax"/>
        </c:scaling>
        <c:axPos val="l"/>
        <c:majorGridlines/>
        <c:numFmt formatCode="0%" sourceLinked="1"/>
        <c:maj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lang="es-AR"/>
            </a:pPr>
            <a:endParaRPr lang="es-ES"/>
          </a:p>
        </c:txPr>
        <c:crossAx val="54946816"/>
        <c:crosses val="autoZero"/>
        <c:crossBetween val="between"/>
      </c:valAx>
    </c:plotArea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autoTitleDeleted val="1"/>
    <c:view3D>
      <c:rotX val="23"/>
      <c:hPercent val="58"/>
      <c:rotY val="39"/>
      <c:depthPercent val="100"/>
      <c:rAngAx val="1"/>
    </c:view3D>
    <c:floor>
      <c:spPr>
        <a:gradFill rotWithShape="0">
          <a:gsLst>
            <a:gs pos="0">
              <a:srgbClr val="808000"/>
            </a:gs>
            <a:gs pos="100000">
              <a:srgbClr val="808000">
                <a:gamma/>
                <a:tint val="51765"/>
                <a:invGamma/>
              </a:srgbClr>
            </a:gs>
          </a:gsLst>
          <a:lin ang="2700000" scaled="1"/>
        </a:gradFill>
        <a:ln w="3175">
          <a:solidFill>
            <a:schemeClr val="tx1"/>
          </a:solidFill>
          <a:prstDash val="solid"/>
        </a:ln>
      </c:spPr>
    </c:floor>
    <c:sideWall>
      <c:spPr>
        <a:noFill/>
        <a:ln w="3175">
          <a:solidFill>
            <a:schemeClr val="tx1"/>
          </a:solidFill>
          <a:prstDash val="solid"/>
        </a:ln>
      </c:spPr>
    </c:sideWall>
    <c:backWall>
      <c:spPr>
        <a:noFill/>
        <a:ln w="3175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5.8122518047462435E-2"/>
          <c:y val="1.5417597771041134E-2"/>
          <c:w val="0.94187748195253751"/>
          <c:h val="0.87544906446879944"/>
        </c:manualLayout>
      </c:layout>
      <c:bar3D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spPr>
            <a:solidFill>
              <a:schemeClr val="accent1"/>
            </a:solidFill>
            <a:ln w="11872">
              <a:solidFill>
                <a:schemeClr val="tx1"/>
              </a:solidFill>
              <a:prstDash val="solid"/>
            </a:ln>
          </c:spPr>
          <c:dPt>
            <c:idx val="0"/>
            <c:spPr>
              <a:solidFill>
                <a:srgbClr val="FFFF00"/>
              </a:solidFill>
              <a:ln w="11872">
                <a:solidFill>
                  <a:schemeClr val="tx1"/>
                </a:solidFill>
                <a:prstDash val="solid"/>
              </a:ln>
            </c:spPr>
          </c:dPt>
          <c:dPt>
            <c:idx val="1"/>
            <c:spPr>
              <a:pattFill prst="pct5">
                <a:fgClr>
                  <a:srgbClr val="00FF00"/>
                </a:fgClr>
                <a:bgClr>
                  <a:srgbClr val="00FF00"/>
                </a:bgClr>
              </a:pattFill>
              <a:ln w="11872">
                <a:solidFill>
                  <a:schemeClr val="tx1"/>
                </a:solidFill>
                <a:prstDash val="solid"/>
              </a:ln>
            </c:spPr>
          </c:dPt>
          <c:dPt>
            <c:idx val="2"/>
            <c:spPr>
              <a:pattFill prst="pct80">
                <a:fgClr>
                  <a:srgbClr val="FF00FF"/>
                </a:fgClr>
                <a:bgClr>
                  <a:srgbClr val="0000FF"/>
                </a:bgClr>
              </a:pattFill>
              <a:ln w="11872">
                <a:solidFill>
                  <a:schemeClr val="tx1"/>
                </a:solidFill>
                <a:prstDash val="solid"/>
              </a:ln>
            </c:spPr>
          </c:dPt>
          <c:dPt>
            <c:idx val="3"/>
            <c:spPr>
              <a:solidFill>
                <a:srgbClr val="00FFFF"/>
              </a:solidFill>
              <a:ln w="11872">
                <a:solidFill>
                  <a:schemeClr val="tx1"/>
                </a:solidFill>
                <a:prstDash val="solid"/>
              </a:ln>
            </c:spPr>
          </c:dPt>
          <c:dPt>
            <c:idx val="4"/>
            <c:spPr>
              <a:solidFill>
                <a:srgbClr val="800000"/>
              </a:solidFill>
              <a:ln w="11872">
                <a:solidFill>
                  <a:schemeClr val="tx1"/>
                </a:solidFill>
                <a:prstDash val="solid"/>
              </a:ln>
            </c:spPr>
          </c:dPt>
          <c:dPt>
            <c:idx val="5"/>
            <c:spPr>
              <a:solidFill>
                <a:srgbClr val="CC99FF"/>
              </a:solidFill>
              <a:ln w="11872">
                <a:solidFill>
                  <a:schemeClr val="tx1"/>
                </a:solidFill>
                <a:prstDash val="solid"/>
              </a:ln>
            </c:spPr>
          </c:dPt>
          <c:dPt>
            <c:idx val="6"/>
            <c:spPr>
              <a:solidFill>
                <a:srgbClr val="3366FF"/>
              </a:solidFill>
              <a:ln w="11872">
                <a:solidFill>
                  <a:schemeClr val="tx1"/>
                </a:solidFill>
                <a:prstDash val="solid"/>
              </a:ln>
            </c:spPr>
          </c:dPt>
          <c:dPt>
            <c:idx val="7"/>
            <c:spPr>
              <a:solidFill>
                <a:srgbClr val="808000"/>
              </a:solidFill>
              <a:ln w="11872">
                <a:solidFill>
                  <a:schemeClr val="tx1"/>
                </a:solidFill>
                <a:prstDash val="solid"/>
              </a:ln>
            </c:spPr>
          </c:dPt>
          <c:dPt>
            <c:idx val="8"/>
            <c:spPr>
              <a:solidFill>
                <a:srgbClr val="FF9900"/>
              </a:solidFill>
              <a:ln w="11872">
                <a:solidFill>
                  <a:schemeClr val="tx1"/>
                </a:solidFill>
                <a:prstDash val="solid"/>
              </a:ln>
            </c:spPr>
          </c:dPt>
          <c:dLbls>
            <c:dLbl>
              <c:idx val="0"/>
              <c:layout>
                <c:manualLayout>
                  <c:x val="3.1767924933715178E-2"/>
                  <c:y val="-4.8452009895732832E-2"/>
                </c:manualLayout>
              </c:layout>
              <c:showVal val="1"/>
            </c:dLbl>
            <c:dLbl>
              <c:idx val="1"/>
              <c:layout>
                <c:manualLayout>
                  <c:x val="1.8628854619173386E-2"/>
                  <c:y val="-5.7161744215677004E-2"/>
                </c:manualLayout>
              </c:layout>
              <c:showVal val="1"/>
            </c:dLbl>
            <c:dLbl>
              <c:idx val="2"/>
              <c:layout>
                <c:manualLayout>
                  <c:x val="2.1479807741485901E-2"/>
                  <c:y val="-5.5911386067751125E-2"/>
                </c:manualLayout>
              </c:layout>
              <c:showVal val="1"/>
            </c:dLbl>
            <c:dLbl>
              <c:idx val="3"/>
              <c:layout>
                <c:manualLayout>
                  <c:x val="1.9824695005912683E-2"/>
                  <c:y val="-4.3280717304714313E-2"/>
                </c:manualLayout>
              </c:layout>
              <c:showVal val="1"/>
            </c:dLbl>
            <c:dLbl>
              <c:idx val="4"/>
              <c:layout>
                <c:manualLayout>
                  <c:x val="2.0215759992723351E-2"/>
                  <c:y val="-1.9137908991825235E-2"/>
                </c:manualLayout>
              </c:layout>
              <c:showVal val="1"/>
            </c:dLbl>
            <c:dLbl>
              <c:idx val="5"/>
              <c:layout>
                <c:manualLayout>
                  <c:x val="1.6502668271814323E-2"/>
                  <c:y val="-3.4748403932411638E-2"/>
                </c:manualLayout>
              </c:layout>
              <c:spPr>
                <a:noFill/>
                <a:ln w="23743">
                  <a:noFill/>
                </a:ln>
              </c:spPr>
              <c:txPr>
                <a:bodyPr/>
                <a:lstStyle/>
                <a:p>
                  <a:pPr>
                    <a:defRPr lang="es-AR" sz="935" b="1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s-ES"/>
                </a:p>
              </c:txPr>
              <c:showVal val="1"/>
            </c:dLbl>
            <c:dLbl>
              <c:idx val="6"/>
              <c:layout>
                <c:manualLayout>
                  <c:x val="1.8123609094003963E-2"/>
                  <c:y val="-4.9421659431044013E-2"/>
                </c:manualLayout>
              </c:layout>
              <c:spPr>
                <a:noFill/>
                <a:ln w="23743">
                  <a:noFill/>
                </a:ln>
              </c:spPr>
              <c:txPr>
                <a:bodyPr/>
                <a:lstStyle/>
                <a:p>
                  <a:pPr>
                    <a:defRPr lang="es-AR" sz="935" b="1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s-ES"/>
                </a:p>
              </c:txPr>
              <c:showVal val="1"/>
            </c:dLbl>
            <c:dLbl>
              <c:idx val="7"/>
              <c:layout>
                <c:manualLayout>
                  <c:x val="2.4664735581429998E-2"/>
                  <c:y val="-3.2393297226311013E-2"/>
                </c:manualLayout>
              </c:layout>
              <c:spPr>
                <a:noFill/>
                <a:ln w="23743">
                  <a:noFill/>
                </a:ln>
              </c:spPr>
              <c:txPr>
                <a:bodyPr/>
                <a:lstStyle/>
                <a:p>
                  <a:pPr>
                    <a:defRPr lang="es-AR" sz="935" b="1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s-ES"/>
                </a:p>
              </c:txPr>
              <c:showVal val="1"/>
            </c:dLbl>
            <c:dLbl>
              <c:idx val="8"/>
              <c:layout>
                <c:manualLayout>
                  <c:x val="1.8905602602881003E-2"/>
                  <c:y val="-3.2935107836102012E-2"/>
                </c:manualLayout>
              </c:layout>
              <c:spPr>
                <a:noFill/>
                <a:ln w="23743">
                  <a:noFill/>
                </a:ln>
              </c:spPr>
              <c:txPr>
                <a:bodyPr/>
                <a:lstStyle/>
                <a:p>
                  <a:pPr>
                    <a:defRPr lang="es-AR" sz="935" b="1" i="0" u="none" strike="noStrike" baseline="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</a:defRPr>
                  </a:pPr>
                  <a:endParaRPr lang="es-ES"/>
                </a:p>
              </c:txPr>
              <c:showVal val="1"/>
            </c:dLbl>
            <c:spPr>
              <a:noFill/>
              <a:ln w="23743">
                <a:noFill/>
              </a:ln>
            </c:spPr>
            <c:txPr>
              <a:bodyPr/>
              <a:lstStyle/>
              <a:p>
                <a:pPr>
                  <a:defRPr lang="es-AR" sz="93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es-ES"/>
              </a:p>
            </c:txPr>
            <c:showVal val="1"/>
          </c:dLbls>
          <c:cat>
            <c:strRef>
              <c:f>Sheet1!$B$1:$J$1</c:f>
              <c:strCache>
                <c:ptCount val="9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</c:strCache>
            </c:strRef>
          </c:cat>
          <c:val>
            <c:numRef>
              <c:f>Sheet1!$B$2:$J$2</c:f>
              <c:numCache>
                <c:formatCode>0.00%</c:formatCode>
                <c:ptCount val="9"/>
                <c:pt idx="0">
                  <c:v>0.17439399110515999</c:v>
                </c:pt>
                <c:pt idx="1">
                  <c:v>0.11219999999999998</c:v>
                </c:pt>
                <c:pt idx="2">
                  <c:v>0.12379999999999999</c:v>
                </c:pt>
                <c:pt idx="3">
                  <c:v>6.0000000000000032E-2</c:v>
                </c:pt>
                <c:pt idx="4">
                  <c:v>9.7728684240653202E-2</c:v>
                </c:pt>
                <c:pt idx="5">
                  <c:v>0.1321</c:v>
                </c:pt>
                <c:pt idx="6">
                  <c:v>0.20290000000000041</c:v>
                </c:pt>
                <c:pt idx="7">
                  <c:v>0.32410000000000305</c:v>
                </c:pt>
                <c:pt idx="8">
                  <c:v>0.11</c:v>
                </c:pt>
              </c:numCache>
            </c:numRef>
          </c:val>
        </c:ser>
        <c:dLbls/>
        <c:gapWidth val="110"/>
        <c:gapDepth val="0"/>
        <c:shape val="cylinder"/>
        <c:axId val="80307328"/>
        <c:axId val="80308864"/>
        <c:axId val="0"/>
      </c:bar3DChart>
      <c:catAx>
        <c:axId val="80307328"/>
        <c:scaling>
          <c:orientation val="minMax"/>
        </c:scaling>
        <c:axPos val="b"/>
        <c:numFmt formatCode="General" sourceLinked="1"/>
        <c:tickLblPos val="low"/>
        <c:spPr>
          <a:ln w="296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lang="es-AR" sz="1200" b="1" i="0" u="none" strike="noStrike" baseline="0">
                <a:solidFill>
                  <a:schemeClr val="tx1"/>
                </a:solidFill>
                <a:latin typeface="Lucida Sans Unicode"/>
                <a:ea typeface="Lucida Sans Unicode"/>
                <a:cs typeface="Lucida Sans Unicode"/>
              </a:defRPr>
            </a:pPr>
            <a:endParaRPr lang="es-ES"/>
          </a:p>
        </c:txPr>
        <c:crossAx val="80308864"/>
        <c:crosses val="autoZero"/>
        <c:auto val="1"/>
        <c:lblAlgn val="ctr"/>
        <c:lblOffset val="100"/>
        <c:tickLblSkip val="1"/>
        <c:tickMarkSkip val="1"/>
      </c:catAx>
      <c:valAx>
        <c:axId val="80308864"/>
        <c:scaling>
          <c:orientation val="minMax"/>
        </c:scaling>
        <c:axPos val="l"/>
        <c:numFmt formatCode="0%" sourceLinked="0"/>
        <c:tickLblPos val="nextTo"/>
        <c:spPr>
          <a:ln w="2968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lang="es-AR" sz="935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ES"/>
          </a:p>
        </c:txPr>
        <c:crossAx val="80307328"/>
        <c:crosses val="autoZero"/>
        <c:crossBetween val="between"/>
      </c:valAx>
      <c:spPr>
        <a:noFill/>
        <a:ln w="23743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1963" b="1" i="0" u="none" strike="noStrike" baseline="0">
          <a:solidFill>
            <a:schemeClr val="tx1"/>
          </a:solidFill>
          <a:latin typeface="Arial"/>
          <a:ea typeface="Arial"/>
          <a:cs typeface="Arial"/>
        </a:defRPr>
      </a:pPr>
      <a:endParaRPr lang="es-E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757FE4-39B3-426C-BBE1-7A87B2006191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58CA1AE-3732-411A-976D-AE4EB41D1DB0}">
      <dgm:prSet phldrT="[Texto]"/>
      <dgm:spPr>
        <a:solidFill>
          <a:srgbClr val="92D050"/>
        </a:solidFill>
      </dgm:spPr>
      <dgm:t>
        <a:bodyPr/>
        <a:lstStyle/>
        <a:p>
          <a:r>
            <a:rPr lang="es-AR" dirty="0" smtClean="0">
              <a:solidFill>
                <a:schemeClr val="bg1"/>
              </a:solidFill>
            </a:rPr>
            <a:t>Transparencia y Gestión Pública</a:t>
          </a:r>
          <a:endParaRPr lang="es-AR" dirty="0">
            <a:solidFill>
              <a:schemeClr val="bg1"/>
            </a:solidFill>
          </a:endParaRPr>
        </a:p>
      </dgm:t>
    </dgm:pt>
    <dgm:pt modelId="{BFFDC03A-FBA2-4EB0-99FF-C39A58FADF01}" type="parTrans" cxnId="{5F3D6986-9D79-4936-B53E-6BCCA02D5C4F}">
      <dgm:prSet/>
      <dgm:spPr/>
      <dgm:t>
        <a:bodyPr/>
        <a:lstStyle/>
        <a:p>
          <a:endParaRPr lang="es-AR"/>
        </a:p>
      </dgm:t>
    </dgm:pt>
    <dgm:pt modelId="{6DAADDC4-40CD-4F0D-B267-E74A49A7F4DB}" type="sibTrans" cxnId="{5F3D6986-9D79-4936-B53E-6BCCA02D5C4F}">
      <dgm:prSet/>
      <dgm:spPr/>
      <dgm:t>
        <a:bodyPr/>
        <a:lstStyle/>
        <a:p>
          <a:endParaRPr lang="es-AR"/>
        </a:p>
      </dgm:t>
    </dgm:pt>
    <dgm:pt modelId="{FB56F565-B30B-467D-A98C-2CF36F6915E7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AR" dirty="0" smtClean="0">
              <a:solidFill>
                <a:schemeClr val="bg1"/>
              </a:solidFill>
            </a:rPr>
            <a:t>Política de Endeudamiento</a:t>
          </a:r>
          <a:endParaRPr lang="es-AR" dirty="0">
            <a:solidFill>
              <a:schemeClr val="bg1"/>
            </a:solidFill>
          </a:endParaRPr>
        </a:p>
      </dgm:t>
    </dgm:pt>
    <dgm:pt modelId="{05C86CFF-E9B3-4675-B343-D12B9D16DDF3}" type="parTrans" cxnId="{3D3A2FF8-9257-485F-8FBF-490750310D2A}">
      <dgm:prSet/>
      <dgm:spPr/>
      <dgm:t>
        <a:bodyPr/>
        <a:lstStyle/>
        <a:p>
          <a:endParaRPr lang="es-AR"/>
        </a:p>
      </dgm:t>
    </dgm:pt>
    <dgm:pt modelId="{42B45DB0-A766-43D1-B716-7409A3E8FE20}" type="sibTrans" cxnId="{3D3A2FF8-9257-485F-8FBF-490750310D2A}">
      <dgm:prSet/>
      <dgm:spPr/>
      <dgm:t>
        <a:bodyPr/>
        <a:lstStyle/>
        <a:p>
          <a:endParaRPr lang="es-AR"/>
        </a:p>
      </dgm:t>
    </dgm:pt>
    <dgm:pt modelId="{86547741-335F-4A6B-B701-D63350613C47}">
      <dgm:prSet phldrT="[Texto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s-AR" dirty="0" smtClean="0">
              <a:solidFill>
                <a:schemeClr val="bg1"/>
              </a:solidFill>
            </a:rPr>
            <a:t>Orientación del Gasto Público</a:t>
          </a:r>
          <a:endParaRPr lang="es-AR" dirty="0">
            <a:solidFill>
              <a:schemeClr val="bg1"/>
            </a:solidFill>
          </a:endParaRPr>
        </a:p>
      </dgm:t>
    </dgm:pt>
    <dgm:pt modelId="{66D35BA1-A555-423C-A244-8A726D107E23}" type="parTrans" cxnId="{6F7D4846-78E9-49C0-9698-248F62E84671}">
      <dgm:prSet/>
      <dgm:spPr/>
      <dgm:t>
        <a:bodyPr/>
        <a:lstStyle/>
        <a:p>
          <a:endParaRPr lang="es-AR"/>
        </a:p>
      </dgm:t>
    </dgm:pt>
    <dgm:pt modelId="{1896CC3B-8542-4A95-B5C2-848B034EF15D}" type="sibTrans" cxnId="{6F7D4846-78E9-49C0-9698-248F62E84671}">
      <dgm:prSet/>
      <dgm:spPr/>
      <dgm:t>
        <a:bodyPr/>
        <a:lstStyle/>
        <a:p>
          <a:endParaRPr lang="es-AR"/>
        </a:p>
      </dgm:t>
    </dgm:pt>
    <dgm:pt modelId="{7EC05AC4-070E-4C55-B412-42B2A9C41CBE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s-AR" dirty="0" smtClean="0">
              <a:solidFill>
                <a:schemeClr val="bg1"/>
              </a:solidFill>
            </a:rPr>
            <a:t>Equilibrio Financiero</a:t>
          </a:r>
          <a:endParaRPr lang="es-AR" dirty="0">
            <a:solidFill>
              <a:schemeClr val="bg1"/>
            </a:solidFill>
          </a:endParaRPr>
        </a:p>
      </dgm:t>
    </dgm:pt>
    <dgm:pt modelId="{F7EE8734-06DE-4FD3-B988-6C0D132CDFA9}" type="parTrans" cxnId="{BF1DC8EB-0342-4D3C-BEFA-E82383992159}">
      <dgm:prSet/>
      <dgm:spPr/>
      <dgm:t>
        <a:bodyPr/>
        <a:lstStyle/>
        <a:p>
          <a:endParaRPr lang="es-AR"/>
        </a:p>
      </dgm:t>
    </dgm:pt>
    <dgm:pt modelId="{94747D65-DC4E-4526-9F21-C82BF3737CBE}" type="sibTrans" cxnId="{BF1DC8EB-0342-4D3C-BEFA-E82383992159}">
      <dgm:prSet/>
      <dgm:spPr/>
      <dgm:t>
        <a:bodyPr/>
        <a:lstStyle/>
        <a:p>
          <a:endParaRPr lang="es-AR"/>
        </a:p>
      </dgm:t>
    </dgm:pt>
    <dgm:pt modelId="{D5DC08D4-58AA-4F95-AED9-E8D023FC9E42}">
      <dgm:prSet phldrT="[Texto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s-AR" dirty="0" smtClean="0">
              <a:solidFill>
                <a:schemeClr val="bg1"/>
              </a:solidFill>
            </a:rPr>
            <a:t>Organismo de Aplicación</a:t>
          </a:r>
          <a:endParaRPr lang="es-AR" dirty="0">
            <a:solidFill>
              <a:schemeClr val="bg1"/>
            </a:solidFill>
          </a:endParaRPr>
        </a:p>
      </dgm:t>
    </dgm:pt>
    <dgm:pt modelId="{754004FE-0E39-4494-A1B0-EB2220B328E1}" type="parTrans" cxnId="{FBB53CBC-A876-4D4E-B576-69949BBD3132}">
      <dgm:prSet/>
      <dgm:spPr/>
      <dgm:t>
        <a:bodyPr/>
        <a:lstStyle/>
        <a:p>
          <a:endParaRPr lang="es-AR"/>
        </a:p>
      </dgm:t>
    </dgm:pt>
    <dgm:pt modelId="{37DFBB53-78CA-433C-A296-E63856C8AC87}" type="sibTrans" cxnId="{FBB53CBC-A876-4D4E-B576-69949BBD3132}">
      <dgm:prSet/>
      <dgm:spPr/>
      <dgm:t>
        <a:bodyPr/>
        <a:lstStyle/>
        <a:p>
          <a:endParaRPr lang="es-AR"/>
        </a:p>
      </dgm:t>
    </dgm:pt>
    <dgm:pt modelId="{EA84D339-E170-451E-90AA-8088AD493D68}" type="pres">
      <dgm:prSet presAssocID="{6B757FE4-39B3-426C-BBE1-7A87B200619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61918B4-8D44-4130-A658-5C6C20AFE3BE}" type="pres">
      <dgm:prSet presAssocID="{358CA1AE-3732-411A-976D-AE4EB41D1DB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132AEF7-048C-4D9B-85B8-815D7380780F}" type="pres">
      <dgm:prSet presAssocID="{6DAADDC4-40CD-4F0D-B267-E74A49A7F4DB}" presName="sibTrans" presStyleCnt="0"/>
      <dgm:spPr/>
    </dgm:pt>
    <dgm:pt modelId="{FBEA5EE1-F13F-4093-89AA-09BFC27E715A}" type="pres">
      <dgm:prSet presAssocID="{FB56F565-B30B-467D-A98C-2CF36F6915E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B9E625F-CFA3-42AF-9792-CFF8899A735D}" type="pres">
      <dgm:prSet presAssocID="{42B45DB0-A766-43D1-B716-7409A3E8FE20}" presName="sibTrans" presStyleCnt="0"/>
      <dgm:spPr/>
    </dgm:pt>
    <dgm:pt modelId="{6B3D0EA1-9AFB-4402-897E-D6F1380E8FDA}" type="pres">
      <dgm:prSet presAssocID="{86547741-335F-4A6B-B701-D63350613C4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8636F9D-7D5A-46E0-96CF-940DAE833838}" type="pres">
      <dgm:prSet presAssocID="{1896CC3B-8542-4A95-B5C2-848B034EF15D}" presName="sibTrans" presStyleCnt="0"/>
      <dgm:spPr/>
    </dgm:pt>
    <dgm:pt modelId="{41862B28-610E-4EF3-86C6-9E28482F67F2}" type="pres">
      <dgm:prSet presAssocID="{7EC05AC4-070E-4C55-B412-42B2A9C41CB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1973EA1-8E9C-4328-867C-1CC8DBC65A81}" type="pres">
      <dgm:prSet presAssocID="{94747D65-DC4E-4526-9F21-C82BF3737CBE}" presName="sibTrans" presStyleCnt="0"/>
      <dgm:spPr/>
    </dgm:pt>
    <dgm:pt modelId="{B788F55F-E966-42C2-89AB-CC325473127F}" type="pres">
      <dgm:prSet presAssocID="{D5DC08D4-58AA-4F95-AED9-E8D023FC9E4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3D3A2FF8-9257-485F-8FBF-490750310D2A}" srcId="{6B757FE4-39B3-426C-BBE1-7A87B2006191}" destId="{FB56F565-B30B-467D-A98C-2CF36F6915E7}" srcOrd="1" destOrd="0" parTransId="{05C86CFF-E9B3-4675-B343-D12B9D16DDF3}" sibTransId="{42B45DB0-A766-43D1-B716-7409A3E8FE20}"/>
    <dgm:cxn modelId="{FBB53CBC-A876-4D4E-B576-69949BBD3132}" srcId="{6B757FE4-39B3-426C-BBE1-7A87B2006191}" destId="{D5DC08D4-58AA-4F95-AED9-E8D023FC9E42}" srcOrd="4" destOrd="0" parTransId="{754004FE-0E39-4494-A1B0-EB2220B328E1}" sibTransId="{37DFBB53-78CA-433C-A296-E63856C8AC87}"/>
    <dgm:cxn modelId="{BF17B4CA-B919-4F4D-ACBD-C030BB24BA9C}" type="presOf" srcId="{86547741-335F-4A6B-B701-D63350613C47}" destId="{6B3D0EA1-9AFB-4402-897E-D6F1380E8FDA}" srcOrd="0" destOrd="0" presId="urn:microsoft.com/office/officeart/2005/8/layout/default#1"/>
    <dgm:cxn modelId="{7D56C3F8-FDA6-44E9-9BA4-C728AAC3E633}" type="presOf" srcId="{7EC05AC4-070E-4C55-B412-42B2A9C41CBE}" destId="{41862B28-610E-4EF3-86C6-9E28482F67F2}" srcOrd="0" destOrd="0" presId="urn:microsoft.com/office/officeart/2005/8/layout/default#1"/>
    <dgm:cxn modelId="{6F7D4846-78E9-49C0-9698-248F62E84671}" srcId="{6B757FE4-39B3-426C-BBE1-7A87B2006191}" destId="{86547741-335F-4A6B-B701-D63350613C47}" srcOrd="2" destOrd="0" parTransId="{66D35BA1-A555-423C-A244-8A726D107E23}" sibTransId="{1896CC3B-8542-4A95-B5C2-848B034EF15D}"/>
    <dgm:cxn modelId="{D7B49DEE-A157-44FD-A841-07804EF71011}" type="presOf" srcId="{FB56F565-B30B-467D-A98C-2CF36F6915E7}" destId="{FBEA5EE1-F13F-4093-89AA-09BFC27E715A}" srcOrd="0" destOrd="0" presId="urn:microsoft.com/office/officeart/2005/8/layout/default#1"/>
    <dgm:cxn modelId="{6AE0484A-235C-4DE2-9011-E5B7C5F87FEF}" type="presOf" srcId="{358CA1AE-3732-411A-976D-AE4EB41D1DB0}" destId="{461918B4-8D44-4130-A658-5C6C20AFE3BE}" srcOrd="0" destOrd="0" presId="urn:microsoft.com/office/officeart/2005/8/layout/default#1"/>
    <dgm:cxn modelId="{BF1DC8EB-0342-4D3C-BEFA-E82383992159}" srcId="{6B757FE4-39B3-426C-BBE1-7A87B2006191}" destId="{7EC05AC4-070E-4C55-B412-42B2A9C41CBE}" srcOrd="3" destOrd="0" parTransId="{F7EE8734-06DE-4FD3-B988-6C0D132CDFA9}" sibTransId="{94747D65-DC4E-4526-9F21-C82BF3737CBE}"/>
    <dgm:cxn modelId="{5F3D6986-9D79-4936-B53E-6BCCA02D5C4F}" srcId="{6B757FE4-39B3-426C-BBE1-7A87B2006191}" destId="{358CA1AE-3732-411A-976D-AE4EB41D1DB0}" srcOrd="0" destOrd="0" parTransId="{BFFDC03A-FBA2-4EB0-99FF-C39A58FADF01}" sibTransId="{6DAADDC4-40CD-4F0D-B267-E74A49A7F4DB}"/>
    <dgm:cxn modelId="{A4491B35-FA3D-4EBA-87DF-26A1FB2279CA}" type="presOf" srcId="{6B757FE4-39B3-426C-BBE1-7A87B2006191}" destId="{EA84D339-E170-451E-90AA-8088AD493D68}" srcOrd="0" destOrd="0" presId="urn:microsoft.com/office/officeart/2005/8/layout/default#1"/>
    <dgm:cxn modelId="{C5602676-34A7-43DC-8E66-4ED77A660A16}" type="presOf" srcId="{D5DC08D4-58AA-4F95-AED9-E8D023FC9E42}" destId="{B788F55F-E966-42C2-89AB-CC325473127F}" srcOrd="0" destOrd="0" presId="urn:microsoft.com/office/officeart/2005/8/layout/default#1"/>
    <dgm:cxn modelId="{C08C31BF-B53F-474A-9818-3F1E616C26C4}" type="presParOf" srcId="{EA84D339-E170-451E-90AA-8088AD493D68}" destId="{461918B4-8D44-4130-A658-5C6C20AFE3BE}" srcOrd="0" destOrd="0" presId="urn:microsoft.com/office/officeart/2005/8/layout/default#1"/>
    <dgm:cxn modelId="{C608E98A-FF79-4B08-98C9-5118397D5DE3}" type="presParOf" srcId="{EA84D339-E170-451E-90AA-8088AD493D68}" destId="{4132AEF7-048C-4D9B-85B8-815D7380780F}" srcOrd="1" destOrd="0" presId="urn:microsoft.com/office/officeart/2005/8/layout/default#1"/>
    <dgm:cxn modelId="{3C95864D-2D5B-4388-9E57-F7A5435E4332}" type="presParOf" srcId="{EA84D339-E170-451E-90AA-8088AD493D68}" destId="{FBEA5EE1-F13F-4093-89AA-09BFC27E715A}" srcOrd="2" destOrd="0" presId="urn:microsoft.com/office/officeart/2005/8/layout/default#1"/>
    <dgm:cxn modelId="{597C3DF3-6DE7-432B-BE2D-B8636CDDE0FF}" type="presParOf" srcId="{EA84D339-E170-451E-90AA-8088AD493D68}" destId="{1B9E625F-CFA3-42AF-9792-CFF8899A735D}" srcOrd="3" destOrd="0" presId="urn:microsoft.com/office/officeart/2005/8/layout/default#1"/>
    <dgm:cxn modelId="{C17E4941-62E7-4CF8-B767-C2B7121B70A8}" type="presParOf" srcId="{EA84D339-E170-451E-90AA-8088AD493D68}" destId="{6B3D0EA1-9AFB-4402-897E-D6F1380E8FDA}" srcOrd="4" destOrd="0" presId="urn:microsoft.com/office/officeart/2005/8/layout/default#1"/>
    <dgm:cxn modelId="{F422FF77-E6BA-4390-8481-3171B83B6C11}" type="presParOf" srcId="{EA84D339-E170-451E-90AA-8088AD493D68}" destId="{D8636F9D-7D5A-46E0-96CF-940DAE833838}" srcOrd="5" destOrd="0" presId="urn:microsoft.com/office/officeart/2005/8/layout/default#1"/>
    <dgm:cxn modelId="{92D00663-480B-4753-ABDE-8C49157A54DE}" type="presParOf" srcId="{EA84D339-E170-451E-90AA-8088AD493D68}" destId="{41862B28-610E-4EF3-86C6-9E28482F67F2}" srcOrd="6" destOrd="0" presId="urn:microsoft.com/office/officeart/2005/8/layout/default#1"/>
    <dgm:cxn modelId="{CDD17AE4-8E81-4D06-97FB-F1EB43572E64}" type="presParOf" srcId="{EA84D339-E170-451E-90AA-8088AD493D68}" destId="{11973EA1-8E9C-4328-867C-1CC8DBC65A81}" srcOrd="7" destOrd="0" presId="urn:microsoft.com/office/officeart/2005/8/layout/default#1"/>
    <dgm:cxn modelId="{EB286EEA-6FE0-44FC-9960-DF457BD8B715}" type="presParOf" srcId="{EA84D339-E170-451E-90AA-8088AD493D68}" destId="{B788F55F-E966-42C2-89AB-CC325473127F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604C33-C60C-47B3-B86F-BEE3CBEC3E69}" type="doc">
      <dgm:prSet loTypeId="urn:microsoft.com/office/officeart/2005/8/layout/default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C41BE56-287E-40F1-BA60-98893E4C7A39}">
      <dgm:prSet phldrT="[Texto]"/>
      <dgm:spPr>
        <a:solidFill>
          <a:srgbClr val="CC6600"/>
        </a:solidFill>
      </dgm:spPr>
      <dgm:t>
        <a:bodyPr/>
        <a:lstStyle/>
        <a:p>
          <a:r>
            <a:rPr lang="es-AR" dirty="0" smtClean="0">
              <a:solidFill>
                <a:schemeClr val="bg1"/>
              </a:solidFill>
            </a:rPr>
            <a:t>Universalidad</a:t>
          </a:r>
          <a:endParaRPr lang="es-AR" dirty="0">
            <a:solidFill>
              <a:schemeClr val="bg1"/>
            </a:solidFill>
          </a:endParaRPr>
        </a:p>
      </dgm:t>
    </dgm:pt>
    <dgm:pt modelId="{C32231E2-2F2B-4EA2-AB95-F43BD07D3E92}" type="parTrans" cxnId="{9B5F3A59-70A2-4F09-815F-B03B6C64EBD1}">
      <dgm:prSet/>
      <dgm:spPr/>
      <dgm:t>
        <a:bodyPr/>
        <a:lstStyle/>
        <a:p>
          <a:endParaRPr lang="es-AR"/>
        </a:p>
      </dgm:t>
    </dgm:pt>
    <dgm:pt modelId="{94068A15-77C3-4C0C-9720-A9BCDA63DA63}" type="sibTrans" cxnId="{9B5F3A59-70A2-4F09-815F-B03B6C64EBD1}">
      <dgm:prSet/>
      <dgm:spPr/>
      <dgm:t>
        <a:bodyPr/>
        <a:lstStyle/>
        <a:p>
          <a:endParaRPr lang="es-AR"/>
        </a:p>
      </dgm:t>
    </dgm:pt>
    <dgm:pt modelId="{EF779F74-B6E5-46E1-8A40-1ED9EB60DEEE}">
      <dgm:prSet phldrT="[Texto]"/>
      <dgm:spPr>
        <a:solidFill>
          <a:srgbClr val="FF9933"/>
        </a:solidFill>
      </dgm:spPr>
      <dgm:t>
        <a:bodyPr/>
        <a:lstStyle/>
        <a:p>
          <a:r>
            <a:rPr lang="es-AR" dirty="0" smtClean="0">
              <a:solidFill>
                <a:schemeClr val="bg1"/>
              </a:solidFill>
            </a:rPr>
            <a:t>Marco </a:t>
          </a:r>
          <a:r>
            <a:rPr lang="es-AR" dirty="0" err="1" smtClean="0">
              <a:solidFill>
                <a:schemeClr val="bg1"/>
              </a:solidFill>
            </a:rPr>
            <a:t>Macrofiscal</a:t>
          </a:r>
          <a:endParaRPr lang="es-AR" dirty="0">
            <a:solidFill>
              <a:schemeClr val="bg1"/>
            </a:solidFill>
          </a:endParaRPr>
        </a:p>
      </dgm:t>
    </dgm:pt>
    <dgm:pt modelId="{16BDB65D-7A61-4740-80AA-CDE02C2DC990}" type="parTrans" cxnId="{2A69B1CC-472C-4F87-90D7-88BF53DE3F48}">
      <dgm:prSet/>
      <dgm:spPr/>
      <dgm:t>
        <a:bodyPr/>
        <a:lstStyle/>
        <a:p>
          <a:endParaRPr lang="es-AR"/>
        </a:p>
      </dgm:t>
    </dgm:pt>
    <dgm:pt modelId="{A54F0A14-C6A8-4FBD-8EB0-4FA118B1F627}" type="sibTrans" cxnId="{2A69B1CC-472C-4F87-90D7-88BF53DE3F48}">
      <dgm:prSet/>
      <dgm:spPr/>
      <dgm:t>
        <a:bodyPr/>
        <a:lstStyle/>
        <a:p>
          <a:endParaRPr lang="es-AR"/>
        </a:p>
      </dgm:t>
    </dgm:pt>
    <dgm:pt modelId="{4337DA5A-4DB8-48D4-AC12-5A453CAA600D}">
      <dgm:prSet phldrT="[Texto]"/>
      <dgm:spPr>
        <a:solidFill>
          <a:srgbClr val="990000"/>
        </a:solidFill>
      </dgm:spPr>
      <dgm:t>
        <a:bodyPr/>
        <a:lstStyle/>
        <a:p>
          <a:r>
            <a:rPr lang="es-AR" dirty="0" smtClean="0">
              <a:solidFill>
                <a:schemeClr val="bg1"/>
              </a:solidFill>
            </a:rPr>
            <a:t>Previsibilidad</a:t>
          </a:r>
          <a:endParaRPr lang="es-AR" dirty="0">
            <a:solidFill>
              <a:schemeClr val="bg1"/>
            </a:solidFill>
          </a:endParaRPr>
        </a:p>
      </dgm:t>
    </dgm:pt>
    <dgm:pt modelId="{F3035376-537A-4575-9642-1689059B738D}" type="parTrans" cxnId="{B81F9E49-10B6-4855-B69D-B550BF9C0763}">
      <dgm:prSet/>
      <dgm:spPr/>
      <dgm:t>
        <a:bodyPr/>
        <a:lstStyle/>
        <a:p>
          <a:endParaRPr lang="es-AR"/>
        </a:p>
      </dgm:t>
    </dgm:pt>
    <dgm:pt modelId="{B574BFC6-83D8-4868-87E7-0CE7B09DD152}" type="sibTrans" cxnId="{B81F9E49-10B6-4855-B69D-B550BF9C0763}">
      <dgm:prSet/>
      <dgm:spPr/>
      <dgm:t>
        <a:bodyPr/>
        <a:lstStyle/>
        <a:p>
          <a:endParaRPr lang="es-AR"/>
        </a:p>
      </dgm:t>
    </dgm:pt>
    <dgm:pt modelId="{EFE868E0-73BF-4B64-87CE-238F749D02A3}">
      <dgm:prSet phldrT="[Texto]"/>
      <dgm:spPr>
        <a:solidFill>
          <a:srgbClr val="FF9900"/>
        </a:solidFill>
      </dgm:spPr>
      <dgm:t>
        <a:bodyPr/>
        <a:lstStyle/>
        <a:p>
          <a:r>
            <a:rPr lang="es-AR" dirty="0" smtClean="0">
              <a:solidFill>
                <a:schemeClr val="bg1"/>
              </a:solidFill>
            </a:rPr>
            <a:t>Modernización de la gestión</a:t>
          </a:r>
          <a:endParaRPr lang="es-AR" dirty="0">
            <a:solidFill>
              <a:schemeClr val="bg1"/>
            </a:solidFill>
          </a:endParaRPr>
        </a:p>
      </dgm:t>
    </dgm:pt>
    <dgm:pt modelId="{A600A719-268C-4EB1-A112-FE6BE8C96E0A}" type="parTrans" cxnId="{01E69F8E-4ACB-40A0-B9AD-F94CF4AECFB0}">
      <dgm:prSet/>
      <dgm:spPr/>
      <dgm:t>
        <a:bodyPr/>
        <a:lstStyle/>
        <a:p>
          <a:endParaRPr lang="es-AR"/>
        </a:p>
      </dgm:t>
    </dgm:pt>
    <dgm:pt modelId="{E16BCF93-C9F8-4C5E-A35F-7B2D33A0FB31}" type="sibTrans" cxnId="{01E69F8E-4ACB-40A0-B9AD-F94CF4AECFB0}">
      <dgm:prSet/>
      <dgm:spPr/>
      <dgm:t>
        <a:bodyPr/>
        <a:lstStyle/>
        <a:p>
          <a:endParaRPr lang="es-AR"/>
        </a:p>
      </dgm:t>
    </dgm:pt>
    <dgm:pt modelId="{8A93AF24-FABD-4941-B9DD-82FDDD53040C}">
      <dgm:prSet phldrT="[Texto]"/>
      <dgm:spPr>
        <a:solidFill>
          <a:srgbClr val="FF9900"/>
        </a:solidFill>
      </dgm:spPr>
      <dgm:t>
        <a:bodyPr/>
        <a:lstStyle/>
        <a:p>
          <a:r>
            <a:rPr lang="es-AR" dirty="0" smtClean="0">
              <a:solidFill>
                <a:schemeClr val="bg1"/>
              </a:solidFill>
            </a:rPr>
            <a:t>Indicadores de gestión</a:t>
          </a:r>
          <a:endParaRPr lang="es-AR" dirty="0">
            <a:solidFill>
              <a:schemeClr val="bg1"/>
            </a:solidFill>
          </a:endParaRPr>
        </a:p>
      </dgm:t>
    </dgm:pt>
    <dgm:pt modelId="{093DA123-FA6B-4C7C-89AD-5CB67F42B2A1}" type="parTrans" cxnId="{4C788648-9CC8-4A4A-A15E-310F7E3F7ACF}">
      <dgm:prSet/>
      <dgm:spPr/>
      <dgm:t>
        <a:bodyPr/>
        <a:lstStyle/>
        <a:p>
          <a:endParaRPr lang="es-AR"/>
        </a:p>
      </dgm:t>
    </dgm:pt>
    <dgm:pt modelId="{249733D0-C940-4A00-86C9-EAF613B201B1}" type="sibTrans" cxnId="{4C788648-9CC8-4A4A-A15E-310F7E3F7ACF}">
      <dgm:prSet/>
      <dgm:spPr/>
      <dgm:t>
        <a:bodyPr/>
        <a:lstStyle/>
        <a:p>
          <a:endParaRPr lang="es-AR"/>
        </a:p>
      </dgm:t>
    </dgm:pt>
    <dgm:pt modelId="{17879F5A-F5AF-43DF-B32A-4C74C087FC9D}">
      <dgm:prSet phldrT="[Texto]"/>
      <dgm:spPr>
        <a:solidFill>
          <a:srgbClr val="CC3300"/>
        </a:solidFill>
      </dgm:spPr>
      <dgm:t>
        <a:bodyPr/>
        <a:lstStyle/>
        <a:p>
          <a:r>
            <a:rPr lang="es-AR" dirty="0" smtClean="0">
              <a:solidFill>
                <a:schemeClr val="bg1"/>
              </a:solidFill>
            </a:rPr>
            <a:t>Homogeneidad</a:t>
          </a:r>
          <a:endParaRPr lang="es-AR" dirty="0">
            <a:solidFill>
              <a:schemeClr val="bg1"/>
            </a:solidFill>
          </a:endParaRPr>
        </a:p>
      </dgm:t>
    </dgm:pt>
    <dgm:pt modelId="{FF0CA8CA-C85E-4791-87A7-0E53A52550EC}" type="parTrans" cxnId="{3EB89DB8-7C15-4B4A-A569-83AA0EF4F910}">
      <dgm:prSet/>
      <dgm:spPr/>
      <dgm:t>
        <a:bodyPr/>
        <a:lstStyle/>
        <a:p>
          <a:endParaRPr lang="es-AR"/>
        </a:p>
      </dgm:t>
    </dgm:pt>
    <dgm:pt modelId="{40E1E4F2-36DD-424A-AFC5-08FDB1512575}" type="sibTrans" cxnId="{3EB89DB8-7C15-4B4A-A569-83AA0EF4F910}">
      <dgm:prSet/>
      <dgm:spPr/>
      <dgm:t>
        <a:bodyPr/>
        <a:lstStyle/>
        <a:p>
          <a:endParaRPr lang="es-AR"/>
        </a:p>
      </dgm:t>
    </dgm:pt>
    <dgm:pt modelId="{58F042BB-AA71-485B-9E12-68A61FEA640E}">
      <dgm:prSet phldrT="[Texto]"/>
      <dgm:spPr>
        <a:solidFill>
          <a:srgbClr val="990000"/>
        </a:solidFill>
      </dgm:spPr>
      <dgm:t>
        <a:bodyPr/>
        <a:lstStyle/>
        <a:p>
          <a:r>
            <a:rPr lang="es-AR" dirty="0" smtClean="0">
              <a:solidFill>
                <a:schemeClr val="bg1"/>
              </a:solidFill>
            </a:rPr>
            <a:t>Publicidad</a:t>
          </a:r>
          <a:endParaRPr lang="es-AR" dirty="0">
            <a:solidFill>
              <a:schemeClr val="bg1"/>
            </a:solidFill>
          </a:endParaRPr>
        </a:p>
      </dgm:t>
    </dgm:pt>
    <dgm:pt modelId="{85B91C8A-96E1-4872-B036-BF64E6C1F839}" type="parTrans" cxnId="{62751E74-D690-42C7-BCBC-C2A86CB9FD33}">
      <dgm:prSet/>
      <dgm:spPr/>
      <dgm:t>
        <a:bodyPr/>
        <a:lstStyle/>
        <a:p>
          <a:endParaRPr lang="es-AR"/>
        </a:p>
      </dgm:t>
    </dgm:pt>
    <dgm:pt modelId="{6E9221E2-23C2-4C70-AFD8-6BF4CBD1B78F}" type="sibTrans" cxnId="{62751E74-D690-42C7-BCBC-C2A86CB9FD33}">
      <dgm:prSet/>
      <dgm:spPr/>
      <dgm:t>
        <a:bodyPr/>
        <a:lstStyle/>
        <a:p>
          <a:endParaRPr lang="es-AR"/>
        </a:p>
      </dgm:t>
    </dgm:pt>
    <dgm:pt modelId="{CA00ACC2-6FBB-46C8-93F5-8E074A6FC9E7}" type="pres">
      <dgm:prSet presAssocID="{D3604C33-C60C-47B3-B86F-BEE3CBEC3E6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64E9E624-F934-4091-8BE2-D3612208596B}" type="pres">
      <dgm:prSet presAssocID="{9C41BE56-287E-40F1-BA60-98893E4C7A39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F9049DF-9DD4-4EBC-AC86-B0967A0BA289}" type="pres">
      <dgm:prSet presAssocID="{94068A15-77C3-4C0C-9720-A9BCDA63DA63}" presName="sibTrans" presStyleCnt="0"/>
      <dgm:spPr/>
    </dgm:pt>
    <dgm:pt modelId="{AB211E90-B753-4635-8440-69EF9591CF0E}" type="pres">
      <dgm:prSet presAssocID="{EF779F74-B6E5-46E1-8A40-1ED9EB60DEEE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794A68A-DF5C-4A2A-BC2A-ED3842800AC1}" type="pres">
      <dgm:prSet presAssocID="{A54F0A14-C6A8-4FBD-8EB0-4FA118B1F627}" presName="sibTrans" presStyleCnt="0"/>
      <dgm:spPr/>
    </dgm:pt>
    <dgm:pt modelId="{6903DAF0-6FC2-4AAE-B5A9-24037D967339}" type="pres">
      <dgm:prSet presAssocID="{4337DA5A-4DB8-48D4-AC12-5A453CAA600D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167871B-C5DC-451C-A991-8B5B39069896}" type="pres">
      <dgm:prSet presAssocID="{B574BFC6-83D8-4868-87E7-0CE7B09DD152}" presName="sibTrans" presStyleCnt="0"/>
      <dgm:spPr/>
    </dgm:pt>
    <dgm:pt modelId="{45D65CA4-F863-46FA-9CFB-F054F7C5EE0B}" type="pres">
      <dgm:prSet presAssocID="{EFE868E0-73BF-4B64-87CE-238F749D02A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4938204-A764-40E9-95E9-6C4A9591ED1F}" type="pres">
      <dgm:prSet presAssocID="{E16BCF93-C9F8-4C5E-A35F-7B2D33A0FB31}" presName="sibTrans" presStyleCnt="0"/>
      <dgm:spPr/>
    </dgm:pt>
    <dgm:pt modelId="{50D5A20C-61BF-48D4-822D-EC07C09EB83E}" type="pres">
      <dgm:prSet presAssocID="{8A93AF24-FABD-4941-B9DD-82FDDD53040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2F91D8A-5A5D-4676-9BDF-5E5CCEE44BA5}" type="pres">
      <dgm:prSet presAssocID="{249733D0-C940-4A00-86C9-EAF613B201B1}" presName="sibTrans" presStyleCnt="0"/>
      <dgm:spPr/>
    </dgm:pt>
    <dgm:pt modelId="{3E664046-B1EF-467D-B1C2-B704C6DFF96B}" type="pres">
      <dgm:prSet presAssocID="{58F042BB-AA71-485B-9E12-68A61FEA640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B323254-7D90-48F0-A3BD-D59F241F87D9}" type="pres">
      <dgm:prSet presAssocID="{6E9221E2-23C2-4C70-AFD8-6BF4CBD1B78F}" presName="sibTrans" presStyleCnt="0"/>
      <dgm:spPr/>
    </dgm:pt>
    <dgm:pt modelId="{A3183E8C-FA6D-4638-8198-810142C6FD52}" type="pres">
      <dgm:prSet presAssocID="{17879F5A-F5AF-43DF-B32A-4C74C087FC9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CF4EA428-2A02-477B-81D2-7E383C19EC07}" type="presOf" srcId="{9C41BE56-287E-40F1-BA60-98893E4C7A39}" destId="{64E9E624-F934-4091-8BE2-D3612208596B}" srcOrd="0" destOrd="0" presId="urn:microsoft.com/office/officeart/2005/8/layout/default#2"/>
    <dgm:cxn modelId="{9BD770F3-7797-4055-BF13-1C51A919D3CE}" type="presOf" srcId="{EF779F74-B6E5-46E1-8A40-1ED9EB60DEEE}" destId="{AB211E90-B753-4635-8440-69EF9591CF0E}" srcOrd="0" destOrd="0" presId="urn:microsoft.com/office/officeart/2005/8/layout/default#2"/>
    <dgm:cxn modelId="{BC70D854-22CA-4FB9-87BB-12FBA13F69C9}" type="presOf" srcId="{58F042BB-AA71-485B-9E12-68A61FEA640E}" destId="{3E664046-B1EF-467D-B1C2-B704C6DFF96B}" srcOrd="0" destOrd="0" presId="urn:microsoft.com/office/officeart/2005/8/layout/default#2"/>
    <dgm:cxn modelId="{5E01410D-3645-4042-90AF-A1789055280A}" type="presOf" srcId="{17879F5A-F5AF-43DF-B32A-4C74C087FC9D}" destId="{A3183E8C-FA6D-4638-8198-810142C6FD52}" srcOrd="0" destOrd="0" presId="urn:microsoft.com/office/officeart/2005/8/layout/default#2"/>
    <dgm:cxn modelId="{F981C72B-6FC5-474E-BF3D-08E9B908BD7B}" type="presOf" srcId="{8A93AF24-FABD-4941-B9DD-82FDDD53040C}" destId="{50D5A20C-61BF-48D4-822D-EC07C09EB83E}" srcOrd="0" destOrd="0" presId="urn:microsoft.com/office/officeart/2005/8/layout/default#2"/>
    <dgm:cxn modelId="{9B5F3A59-70A2-4F09-815F-B03B6C64EBD1}" srcId="{D3604C33-C60C-47B3-B86F-BEE3CBEC3E69}" destId="{9C41BE56-287E-40F1-BA60-98893E4C7A39}" srcOrd="0" destOrd="0" parTransId="{C32231E2-2F2B-4EA2-AB95-F43BD07D3E92}" sibTransId="{94068A15-77C3-4C0C-9720-A9BCDA63DA63}"/>
    <dgm:cxn modelId="{01E69F8E-4ACB-40A0-B9AD-F94CF4AECFB0}" srcId="{D3604C33-C60C-47B3-B86F-BEE3CBEC3E69}" destId="{EFE868E0-73BF-4B64-87CE-238F749D02A3}" srcOrd="3" destOrd="0" parTransId="{A600A719-268C-4EB1-A112-FE6BE8C96E0A}" sibTransId="{E16BCF93-C9F8-4C5E-A35F-7B2D33A0FB31}"/>
    <dgm:cxn modelId="{2A69B1CC-472C-4F87-90D7-88BF53DE3F48}" srcId="{D3604C33-C60C-47B3-B86F-BEE3CBEC3E69}" destId="{EF779F74-B6E5-46E1-8A40-1ED9EB60DEEE}" srcOrd="1" destOrd="0" parTransId="{16BDB65D-7A61-4740-80AA-CDE02C2DC990}" sibTransId="{A54F0A14-C6A8-4FBD-8EB0-4FA118B1F627}"/>
    <dgm:cxn modelId="{EB0D1061-2EFA-4F38-9E70-BEB7581FA627}" type="presOf" srcId="{D3604C33-C60C-47B3-B86F-BEE3CBEC3E69}" destId="{CA00ACC2-6FBB-46C8-93F5-8E074A6FC9E7}" srcOrd="0" destOrd="0" presId="urn:microsoft.com/office/officeart/2005/8/layout/default#2"/>
    <dgm:cxn modelId="{B81F9E49-10B6-4855-B69D-B550BF9C0763}" srcId="{D3604C33-C60C-47B3-B86F-BEE3CBEC3E69}" destId="{4337DA5A-4DB8-48D4-AC12-5A453CAA600D}" srcOrd="2" destOrd="0" parTransId="{F3035376-537A-4575-9642-1689059B738D}" sibTransId="{B574BFC6-83D8-4868-87E7-0CE7B09DD152}"/>
    <dgm:cxn modelId="{3EB89DB8-7C15-4B4A-A569-83AA0EF4F910}" srcId="{D3604C33-C60C-47B3-B86F-BEE3CBEC3E69}" destId="{17879F5A-F5AF-43DF-B32A-4C74C087FC9D}" srcOrd="6" destOrd="0" parTransId="{FF0CA8CA-C85E-4791-87A7-0E53A52550EC}" sibTransId="{40E1E4F2-36DD-424A-AFC5-08FDB1512575}"/>
    <dgm:cxn modelId="{62751E74-D690-42C7-BCBC-C2A86CB9FD33}" srcId="{D3604C33-C60C-47B3-B86F-BEE3CBEC3E69}" destId="{58F042BB-AA71-485B-9E12-68A61FEA640E}" srcOrd="5" destOrd="0" parTransId="{85B91C8A-96E1-4872-B036-BF64E6C1F839}" sibTransId="{6E9221E2-23C2-4C70-AFD8-6BF4CBD1B78F}"/>
    <dgm:cxn modelId="{4C788648-9CC8-4A4A-A15E-310F7E3F7ACF}" srcId="{D3604C33-C60C-47B3-B86F-BEE3CBEC3E69}" destId="{8A93AF24-FABD-4941-B9DD-82FDDD53040C}" srcOrd="4" destOrd="0" parTransId="{093DA123-FA6B-4C7C-89AD-5CB67F42B2A1}" sibTransId="{249733D0-C940-4A00-86C9-EAF613B201B1}"/>
    <dgm:cxn modelId="{DCE3938D-4AFA-4BDC-82A0-A9326A50BAB0}" type="presOf" srcId="{4337DA5A-4DB8-48D4-AC12-5A453CAA600D}" destId="{6903DAF0-6FC2-4AAE-B5A9-24037D967339}" srcOrd="0" destOrd="0" presId="urn:microsoft.com/office/officeart/2005/8/layout/default#2"/>
    <dgm:cxn modelId="{E510852B-46F3-4D66-85B8-126CEDE7ADC0}" type="presOf" srcId="{EFE868E0-73BF-4B64-87CE-238F749D02A3}" destId="{45D65CA4-F863-46FA-9CFB-F054F7C5EE0B}" srcOrd="0" destOrd="0" presId="urn:microsoft.com/office/officeart/2005/8/layout/default#2"/>
    <dgm:cxn modelId="{210A5755-B29C-4B9E-B0BB-7AD9E96E1A2E}" type="presParOf" srcId="{CA00ACC2-6FBB-46C8-93F5-8E074A6FC9E7}" destId="{64E9E624-F934-4091-8BE2-D3612208596B}" srcOrd="0" destOrd="0" presId="urn:microsoft.com/office/officeart/2005/8/layout/default#2"/>
    <dgm:cxn modelId="{404D8190-5EDC-4E15-B8EF-AA2E1C58A97F}" type="presParOf" srcId="{CA00ACC2-6FBB-46C8-93F5-8E074A6FC9E7}" destId="{2F9049DF-9DD4-4EBC-AC86-B0967A0BA289}" srcOrd="1" destOrd="0" presId="urn:microsoft.com/office/officeart/2005/8/layout/default#2"/>
    <dgm:cxn modelId="{2BC6A4FA-9448-4306-94F7-AA0EEEB2AAAC}" type="presParOf" srcId="{CA00ACC2-6FBB-46C8-93F5-8E074A6FC9E7}" destId="{AB211E90-B753-4635-8440-69EF9591CF0E}" srcOrd="2" destOrd="0" presId="urn:microsoft.com/office/officeart/2005/8/layout/default#2"/>
    <dgm:cxn modelId="{B2F19782-AE4D-4FEE-AB16-C124E14B11A6}" type="presParOf" srcId="{CA00ACC2-6FBB-46C8-93F5-8E074A6FC9E7}" destId="{5794A68A-DF5C-4A2A-BC2A-ED3842800AC1}" srcOrd="3" destOrd="0" presId="urn:microsoft.com/office/officeart/2005/8/layout/default#2"/>
    <dgm:cxn modelId="{A0154C66-16CA-487B-9588-EED1DE085312}" type="presParOf" srcId="{CA00ACC2-6FBB-46C8-93F5-8E074A6FC9E7}" destId="{6903DAF0-6FC2-4AAE-B5A9-24037D967339}" srcOrd="4" destOrd="0" presId="urn:microsoft.com/office/officeart/2005/8/layout/default#2"/>
    <dgm:cxn modelId="{4FAEED89-795F-4BFF-9339-3E9FD9A57D92}" type="presParOf" srcId="{CA00ACC2-6FBB-46C8-93F5-8E074A6FC9E7}" destId="{C167871B-C5DC-451C-A991-8B5B39069896}" srcOrd="5" destOrd="0" presId="urn:microsoft.com/office/officeart/2005/8/layout/default#2"/>
    <dgm:cxn modelId="{0D7D6121-B3AD-4EDF-B067-9E07C4D41557}" type="presParOf" srcId="{CA00ACC2-6FBB-46C8-93F5-8E074A6FC9E7}" destId="{45D65CA4-F863-46FA-9CFB-F054F7C5EE0B}" srcOrd="6" destOrd="0" presId="urn:microsoft.com/office/officeart/2005/8/layout/default#2"/>
    <dgm:cxn modelId="{E4D84E12-A99F-4899-A458-3B59B42D6C42}" type="presParOf" srcId="{CA00ACC2-6FBB-46C8-93F5-8E074A6FC9E7}" destId="{E4938204-A764-40E9-95E9-6C4A9591ED1F}" srcOrd="7" destOrd="0" presId="urn:microsoft.com/office/officeart/2005/8/layout/default#2"/>
    <dgm:cxn modelId="{D0FEA43B-C166-4FCE-87EB-0806C5F9E20D}" type="presParOf" srcId="{CA00ACC2-6FBB-46C8-93F5-8E074A6FC9E7}" destId="{50D5A20C-61BF-48D4-822D-EC07C09EB83E}" srcOrd="8" destOrd="0" presId="urn:microsoft.com/office/officeart/2005/8/layout/default#2"/>
    <dgm:cxn modelId="{7E3F0124-0FE4-42EF-B6AE-B19726CC17C4}" type="presParOf" srcId="{CA00ACC2-6FBB-46C8-93F5-8E074A6FC9E7}" destId="{12F91D8A-5A5D-4676-9BDF-5E5CCEE44BA5}" srcOrd="9" destOrd="0" presId="urn:microsoft.com/office/officeart/2005/8/layout/default#2"/>
    <dgm:cxn modelId="{0293D119-3346-40B0-BC1F-CFA43969186E}" type="presParOf" srcId="{CA00ACC2-6FBB-46C8-93F5-8E074A6FC9E7}" destId="{3E664046-B1EF-467D-B1C2-B704C6DFF96B}" srcOrd="10" destOrd="0" presId="urn:microsoft.com/office/officeart/2005/8/layout/default#2"/>
    <dgm:cxn modelId="{DAB1DBD2-19B4-4B82-9DF1-AA6D8D350CD8}" type="presParOf" srcId="{CA00ACC2-6FBB-46C8-93F5-8E074A6FC9E7}" destId="{4B323254-7D90-48F0-A3BD-D59F241F87D9}" srcOrd="11" destOrd="0" presId="urn:microsoft.com/office/officeart/2005/8/layout/default#2"/>
    <dgm:cxn modelId="{BC810D78-60B7-4EC2-9048-C8318873EF8F}" type="presParOf" srcId="{CA00ACC2-6FBB-46C8-93F5-8E074A6FC9E7}" destId="{A3183E8C-FA6D-4638-8198-810142C6FD52}" srcOrd="12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918B4-8D44-4130-A658-5C6C20AFE3BE}">
      <dsp:nvSpPr>
        <dsp:cNvPr id="0" name=""/>
        <dsp:cNvSpPr/>
      </dsp:nvSpPr>
      <dsp:spPr>
        <a:xfrm>
          <a:off x="0" y="499555"/>
          <a:ext cx="2610289" cy="1566173"/>
        </a:xfrm>
        <a:prstGeom prst="rect">
          <a:avLst/>
        </a:prstGeom>
        <a:solidFill>
          <a:srgbClr val="92D05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 smtClean="0">
              <a:solidFill>
                <a:schemeClr val="bg1"/>
              </a:solidFill>
            </a:rPr>
            <a:t>Transparencia y Gestión Pública</a:t>
          </a:r>
          <a:endParaRPr lang="es-AR" sz="2700" kern="1200" dirty="0">
            <a:solidFill>
              <a:schemeClr val="bg1"/>
            </a:solidFill>
          </a:endParaRPr>
        </a:p>
      </dsp:txBody>
      <dsp:txXfrm>
        <a:off x="0" y="499555"/>
        <a:ext cx="2610289" cy="1566173"/>
      </dsp:txXfrm>
    </dsp:sp>
    <dsp:sp modelId="{FBEA5EE1-F13F-4093-89AA-09BFC27E715A}">
      <dsp:nvSpPr>
        <dsp:cNvPr id="0" name=""/>
        <dsp:cNvSpPr/>
      </dsp:nvSpPr>
      <dsp:spPr>
        <a:xfrm>
          <a:off x="2871319" y="499555"/>
          <a:ext cx="2610289" cy="1566173"/>
        </a:xfrm>
        <a:prstGeom prst="rect">
          <a:avLst/>
        </a:prstGeom>
        <a:solidFill>
          <a:schemeClr val="accent5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 smtClean="0">
              <a:solidFill>
                <a:schemeClr val="bg1"/>
              </a:solidFill>
            </a:rPr>
            <a:t>Política de Endeudamiento</a:t>
          </a:r>
          <a:endParaRPr lang="es-AR" sz="2700" kern="1200" dirty="0">
            <a:solidFill>
              <a:schemeClr val="bg1"/>
            </a:solidFill>
          </a:endParaRPr>
        </a:p>
      </dsp:txBody>
      <dsp:txXfrm>
        <a:off x="2871319" y="499555"/>
        <a:ext cx="2610289" cy="1566173"/>
      </dsp:txXfrm>
    </dsp:sp>
    <dsp:sp modelId="{6B3D0EA1-9AFB-4402-897E-D6F1380E8FDA}">
      <dsp:nvSpPr>
        <dsp:cNvPr id="0" name=""/>
        <dsp:cNvSpPr/>
      </dsp:nvSpPr>
      <dsp:spPr>
        <a:xfrm>
          <a:off x="5742638" y="499555"/>
          <a:ext cx="2610289" cy="1566173"/>
        </a:xfrm>
        <a:prstGeom prst="rect">
          <a:avLst/>
        </a:prstGeom>
        <a:solidFill>
          <a:schemeClr val="accent6">
            <a:lumMod val="5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 smtClean="0">
              <a:solidFill>
                <a:schemeClr val="bg1"/>
              </a:solidFill>
            </a:rPr>
            <a:t>Orientación del Gasto Público</a:t>
          </a:r>
          <a:endParaRPr lang="es-AR" sz="2700" kern="1200" dirty="0">
            <a:solidFill>
              <a:schemeClr val="bg1"/>
            </a:solidFill>
          </a:endParaRPr>
        </a:p>
      </dsp:txBody>
      <dsp:txXfrm>
        <a:off x="5742638" y="499555"/>
        <a:ext cx="2610289" cy="1566173"/>
      </dsp:txXfrm>
    </dsp:sp>
    <dsp:sp modelId="{41862B28-610E-4EF3-86C6-9E28482F67F2}">
      <dsp:nvSpPr>
        <dsp:cNvPr id="0" name=""/>
        <dsp:cNvSpPr/>
      </dsp:nvSpPr>
      <dsp:spPr>
        <a:xfrm>
          <a:off x="1435659" y="2326758"/>
          <a:ext cx="2610289" cy="1566173"/>
        </a:xfrm>
        <a:prstGeom prst="rect">
          <a:avLst/>
        </a:prstGeom>
        <a:solidFill>
          <a:schemeClr val="accent5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 smtClean="0">
              <a:solidFill>
                <a:schemeClr val="bg1"/>
              </a:solidFill>
            </a:rPr>
            <a:t>Equilibrio Financiero</a:t>
          </a:r>
          <a:endParaRPr lang="es-AR" sz="2700" kern="1200" dirty="0">
            <a:solidFill>
              <a:schemeClr val="bg1"/>
            </a:solidFill>
          </a:endParaRPr>
        </a:p>
      </dsp:txBody>
      <dsp:txXfrm>
        <a:off x="1435659" y="2326758"/>
        <a:ext cx="2610289" cy="1566173"/>
      </dsp:txXfrm>
    </dsp:sp>
    <dsp:sp modelId="{B788F55F-E966-42C2-89AB-CC325473127F}">
      <dsp:nvSpPr>
        <dsp:cNvPr id="0" name=""/>
        <dsp:cNvSpPr/>
      </dsp:nvSpPr>
      <dsp:spPr>
        <a:xfrm>
          <a:off x="4306978" y="2326758"/>
          <a:ext cx="2610289" cy="1566173"/>
        </a:xfrm>
        <a:prstGeom prst="rect">
          <a:avLst/>
        </a:prstGeom>
        <a:solidFill>
          <a:schemeClr val="accent5">
            <a:lumMod val="5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700" kern="1200" dirty="0" smtClean="0">
              <a:solidFill>
                <a:schemeClr val="bg1"/>
              </a:solidFill>
            </a:rPr>
            <a:t>Organismo de Aplicación</a:t>
          </a:r>
          <a:endParaRPr lang="es-AR" sz="2700" kern="1200" dirty="0">
            <a:solidFill>
              <a:schemeClr val="bg1"/>
            </a:solidFill>
          </a:endParaRPr>
        </a:p>
      </dsp:txBody>
      <dsp:txXfrm>
        <a:off x="4306978" y="2326758"/>
        <a:ext cx="2610289" cy="1566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9E624-F934-4091-8BE2-D3612208596B}">
      <dsp:nvSpPr>
        <dsp:cNvPr id="0" name=""/>
        <dsp:cNvSpPr/>
      </dsp:nvSpPr>
      <dsp:spPr>
        <a:xfrm>
          <a:off x="218598" y="3274"/>
          <a:ext cx="2435125" cy="1461075"/>
        </a:xfrm>
        <a:prstGeom prst="rect">
          <a:avLst/>
        </a:prstGeom>
        <a:solidFill>
          <a:srgbClr val="CC66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>
              <a:solidFill>
                <a:schemeClr val="bg1"/>
              </a:solidFill>
            </a:rPr>
            <a:t>Universalidad</a:t>
          </a:r>
          <a:endParaRPr lang="es-AR" sz="2500" kern="1200" dirty="0">
            <a:solidFill>
              <a:schemeClr val="bg1"/>
            </a:solidFill>
          </a:endParaRPr>
        </a:p>
      </dsp:txBody>
      <dsp:txXfrm>
        <a:off x="218598" y="3274"/>
        <a:ext cx="2435125" cy="1461075"/>
      </dsp:txXfrm>
    </dsp:sp>
    <dsp:sp modelId="{AB211E90-B753-4635-8440-69EF9591CF0E}">
      <dsp:nvSpPr>
        <dsp:cNvPr id="0" name=""/>
        <dsp:cNvSpPr/>
      </dsp:nvSpPr>
      <dsp:spPr>
        <a:xfrm>
          <a:off x="2897237" y="3274"/>
          <a:ext cx="2435125" cy="1461075"/>
        </a:xfrm>
        <a:prstGeom prst="rect">
          <a:avLst/>
        </a:prstGeom>
        <a:solidFill>
          <a:srgbClr val="FF9933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>
              <a:solidFill>
                <a:schemeClr val="bg1"/>
              </a:solidFill>
            </a:rPr>
            <a:t>Marco </a:t>
          </a:r>
          <a:r>
            <a:rPr lang="es-AR" sz="2500" kern="1200" dirty="0" err="1" smtClean="0">
              <a:solidFill>
                <a:schemeClr val="bg1"/>
              </a:solidFill>
            </a:rPr>
            <a:t>Macrofiscal</a:t>
          </a:r>
          <a:endParaRPr lang="es-AR" sz="2500" kern="1200" dirty="0">
            <a:solidFill>
              <a:schemeClr val="bg1"/>
            </a:solidFill>
          </a:endParaRPr>
        </a:p>
      </dsp:txBody>
      <dsp:txXfrm>
        <a:off x="2897237" y="3274"/>
        <a:ext cx="2435125" cy="1461075"/>
      </dsp:txXfrm>
    </dsp:sp>
    <dsp:sp modelId="{6903DAF0-6FC2-4AAE-B5A9-24037D967339}">
      <dsp:nvSpPr>
        <dsp:cNvPr id="0" name=""/>
        <dsp:cNvSpPr/>
      </dsp:nvSpPr>
      <dsp:spPr>
        <a:xfrm>
          <a:off x="5575875" y="3274"/>
          <a:ext cx="2435125" cy="1461075"/>
        </a:xfrm>
        <a:prstGeom prst="rect">
          <a:avLst/>
        </a:prstGeom>
        <a:solidFill>
          <a:srgbClr val="9900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>
              <a:solidFill>
                <a:schemeClr val="bg1"/>
              </a:solidFill>
            </a:rPr>
            <a:t>Previsibilidad</a:t>
          </a:r>
          <a:endParaRPr lang="es-AR" sz="2500" kern="1200" dirty="0">
            <a:solidFill>
              <a:schemeClr val="bg1"/>
            </a:solidFill>
          </a:endParaRPr>
        </a:p>
      </dsp:txBody>
      <dsp:txXfrm>
        <a:off x="5575875" y="3274"/>
        <a:ext cx="2435125" cy="1461075"/>
      </dsp:txXfrm>
    </dsp:sp>
    <dsp:sp modelId="{45D65CA4-F863-46FA-9CFB-F054F7C5EE0B}">
      <dsp:nvSpPr>
        <dsp:cNvPr id="0" name=""/>
        <dsp:cNvSpPr/>
      </dsp:nvSpPr>
      <dsp:spPr>
        <a:xfrm>
          <a:off x="218598" y="1707862"/>
          <a:ext cx="2435125" cy="1461075"/>
        </a:xfrm>
        <a:prstGeom prst="rect">
          <a:avLst/>
        </a:prstGeom>
        <a:solidFill>
          <a:srgbClr val="FF99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>
              <a:solidFill>
                <a:schemeClr val="bg1"/>
              </a:solidFill>
            </a:rPr>
            <a:t>Modernización de la gestión</a:t>
          </a:r>
          <a:endParaRPr lang="es-AR" sz="2500" kern="1200" dirty="0">
            <a:solidFill>
              <a:schemeClr val="bg1"/>
            </a:solidFill>
          </a:endParaRPr>
        </a:p>
      </dsp:txBody>
      <dsp:txXfrm>
        <a:off x="218598" y="1707862"/>
        <a:ext cx="2435125" cy="1461075"/>
      </dsp:txXfrm>
    </dsp:sp>
    <dsp:sp modelId="{50D5A20C-61BF-48D4-822D-EC07C09EB83E}">
      <dsp:nvSpPr>
        <dsp:cNvPr id="0" name=""/>
        <dsp:cNvSpPr/>
      </dsp:nvSpPr>
      <dsp:spPr>
        <a:xfrm>
          <a:off x="2897237" y="1707862"/>
          <a:ext cx="2435125" cy="1461075"/>
        </a:xfrm>
        <a:prstGeom prst="rect">
          <a:avLst/>
        </a:prstGeom>
        <a:solidFill>
          <a:srgbClr val="FF99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>
              <a:solidFill>
                <a:schemeClr val="bg1"/>
              </a:solidFill>
            </a:rPr>
            <a:t>Indicadores de gestión</a:t>
          </a:r>
          <a:endParaRPr lang="es-AR" sz="2500" kern="1200" dirty="0">
            <a:solidFill>
              <a:schemeClr val="bg1"/>
            </a:solidFill>
          </a:endParaRPr>
        </a:p>
      </dsp:txBody>
      <dsp:txXfrm>
        <a:off x="2897237" y="1707862"/>
        <a:ext cx="2435125" cy="1461075"/>
      </dsp:txXfrm>
    </dsp:sp>
    <dsp:sp modelId="{3E664046-B1EF-467D-B1C2-B704C6DFF96B}">
      <dsp:nvSpPr>
        <dsp:cNvPr id="0" name=""/>
        <dsp:cNvSpPr/>
      </dsp:nvSpPr>
      <dsp:spPr>
        <a:xfrm>
          <a:off x="5575875" y="1707862"/>
          <a:ext cx="2435125" cy="1461075"/>
        </a:xfrm>
        <a:prstGeom prst="rect">
          <a:avLst/>
        </a:prstGeom>
        <a:solidFill>
          <a:srgbClr val="9900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>
              <a:solidFill>
                <a:schemeClr val="bg1"/>
              </a:solidFill>
            </a:rPr>
            <a:t>Publicidad</a:t>
          </a:r>
          <a:endParaRPr lang="es-AR" sz="2500" kern="1200" dirty="0">
            <a:solidFill>
              <a:schemeClr val="bg1"/>
            </a:solidFill>
          </a:endParaRPr>
        </a:p>
      </dsp:txBody>
      <dsp:txXfrm>
        <a:off x="5575875" y="1707862"/>
        <a:ext cx="2435125" cy="1461075"/>
      </dsp:txXfrm>
    </dsp:sp>
    <dsp:sp modelId="{A3183E8C-FA6D-4638-8198-810142C6FD52}">
      <dsp:nvSpPr>
        <dsp:cNvPr id="0" name=""/>
        <dsp:cNvSpPr/>
      </dsp:nvSpPr>
      <dsp:spPr>
        <a:xfrm>
          <a:off x="2897237" y="3412450"/>
          <a:ext cx="2435125" cy="1461075"/>
        </a:xfrm>
        <a:prstGeom prst="rect">
          <a:avLst/>
        </a:prstGeom>
        <a:solidFill>
          <a:srgbClr val="CC3300"/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>
              <a:solidFill>
                <a:schemeClr val="bg1"/>
              </a:solidFill>
            </a:rPr>
            <a:t>Homogeneidad</a:t>
          </a:r>
          <a:endParaRPr lang="es-AR" sz="2500" kern="1200" dirty="0">
            <a:solidFill>
              <a:schemeClr val="bg1"/>
            </a:solidFill>
          </a:endParaRPr>
        </a:p>
      </dsp:txBody>
      <dsp:txXfrm>
        <a:off x="2897237" y="3412450"/>
        <a:ext cx="2435125" cy="1461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3E53FE9-E887-49E7-B9F2-D8273F5F94E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55262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A7386A-CA16-4C38-B071-B3CA13DBE22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14613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AR"/>
              <a:t>Provincia de Río Negro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E6128B-DD0A-4F94-A593-8F59EC4422A3}" type="slidenum">
              <a:rPr lang="es-AR"/>
              <a:pPr/>
              <a:t>28</a:t>
            </a:fld>
            <a:endParaRPr lang="es-AR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77451-4170-4861-AB6D-6E92B23A2A31}" type="slidenum">
              <a:rPr lang="es-ES"/>
              <a:pPr/>
              <a:t>32</a:t>
            </a:fld>
            <a:endParaRPr lang="es-E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7" y="4716662"/>
            <a:ext cx="4984962" cy="4468416"/>
          </a:xfr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F21EFB-DA61-4D1F-B64D-5500500A22E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F17A12-87B3-42C1-A7A1-82C792A8B9F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9606E-0F8A-4F59-94BE-47F3AB00BF3F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B8A31AB-E906-4120-81A2-C7188E46E934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231677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3B07C-EC8F-43D7-B7A9-2F0C91E7CC5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82391-1DD7-48B5-82AB-E75C627549CF}" type="slidenum">
              <a:rPr lang="es-ES" altLang="en-US"/>
              <a:pPr>
                <a:defRPr/>
              </a:pPr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xmlns="" val="86119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65276-7A72-46A6-B5A4-8BDB4E628EB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469486-4E8B-4BF9-B25E-641555D724D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40A5B-8CAD-45E5-B2DF-8BD234AC52B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0BDB6B-FA1C-4489-ABD9-47AABD68474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FAF9FE-7C2A-4A87-BE4A-BED2F73875FD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4FCA5-C577-46B0-AA83-10EF4B45582F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95EC53-1E43-4724-9576-1DBFE1DFFE7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5FCBCC-47D2-476D-A8EE-7D23089EA65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3A79684-8D3C-4713-8C86-0F2EFFA94F9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microsoft.com/office/2007/relationships/diagramDrawing" Target="../diagrams/drawing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Hoja_de_c_lculo_de_Microsoft_Office_Excel1.xls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0.wmf"/><Relationship Id="rId3" Type="http://schemas.openxmlformats.org/officeDocument/2006/relationships/image" Target="../media/image20.gi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1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5" Type="http://schemas.openxmlformats.org/officeDocument/2006/relationships/image" Target="../media/image32.e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gif"/><Relationship Id="rId14" Type="http://schemas.openxmlformats.org/officeDocument/2006/relationships/image" Target="../media/image31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Hoja_de_c_lculo_de_Microsoft_Office_Excel_97-20031.xls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Hoja_de_c_lculo_de_Microsoft_Office_Excel_97-20032.xls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leg.gov.ar/" TargetMode="External"/><Relationship Id="rId2" Type="http://schemas.openxmlformats.org/officeDocument/2006/relationships/hyperlink" Target="https://epresup.mecon.gov.ar/foro_presupuest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1520" y="980728"/>
            <a:ext cx="8712968" cy="864096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s-ES" b="1" dirty="0" smtClean="0">
                <a:latin typeface="Comic Sans MS" pitchFamily="66" charset="0"/>
              </a:rPr>
              <a:t/>
            </a:r>
            <a:br>
              <a:rPr lang="es-ES" b="1" dirty="0" smtClean="0">
                <a:latin typeface="Comic Sans MS" pitchFamily="66" charset="0"/>
              </a:rPr>
            </a:br>
            <a:r>
              <a:rPr lang="es-ES" b="1" dirty="0" smtClean="0">
                <a:latin typeface="Comic Sans MS" pitchFamily="66" charset="0"/>
              </a:rPr>
              <a:t/>
            </a:r>
            <a:br>
              <a:rPr lang="es-ES" b="1" dirty="0" smtClean="0">
                <a:latin typeface="Comic Sans MS" pitchFamily="66" charset="0"/>
              </a:rPr>
            </a:br>
            <a:r>
              <a:rPr lang="es-ES" b="1" dirty="0">
                <a:latin typeface="Comic Sans MS" pitchFamily="66" charset="0"/>
              </a:rPr>
              <a:t/>
            </a:r>
            <a:br>
              <a:rPr lang="es-ES" b="1" dirty="0">
                <a:latin typeface="Comic Sans MS" pitchFamily="66" charset="0"/>
              </a:rPr>
            </a:br>
            <a:r>
              <a:rPr lang="es-ES" b="1" dirty="0" smtClean="0">
                <a:latin typeface="Comic Sans MS" pitchFamily="66" charset="0"/>
              </a:rPr>
              <a:t/>
            </a:r>
            <a:br>
              <a:rPr lang="es-ES" b="1" dirty="0" smtClean="0">
                <a:latin typeface="Comic Sans MS" pitchFamily="66" charset="0"/>
              </a:rPr>
            </a:br>
            <a:r>
              <a:rPr lang="es-ES" b="1" dirty="0">
                <a:latin typeface="Comic Sans MS" pitchFamily="66" charset="0"/>
              </a:rPr>
              <a:t/>
            </a:r>
            <a:br>
              <a:rPr lang="es-ES" b="1" dirty="0">
                <a:latin typeface="Comic Sans MS" pitchFamily="66" charset="0"/>
              </a:rPr>
            </a:br>
            <a:r>
              <a:rPr lang="es-ES" b="1" dirty="0" smtClean="0">
                <a:latin typeface="Comic Sans MS" pitchFamily="66" charset="0"/>
              </a:rPr>
              <a:t/>
            </a:r>
            <a:br>
              <a:rPr lang="es-ES" b="1" dirty="0" smtClean="0">
                <a:latin typeface="Comic Sans MS" pitchFamily="66" charset="0"/>
              </a:rPr>
            </a:br>
            <a:r>
              <a:rPr lang="es-ES" b="1" dirty="0">
                <a:latin typeface="Comic Sans MS" pitchFamily="66" charset="0"/>
              </a:rPr>
              <a:t/>
            </a:r>
            <a:br>
              <a:rPr lang="es-ES" b="1" dirty="0">
                <a:latin typeface="Comic Sans MS" pitchFamily="66" charset="0"/>
              </a:rPr>
            </a:br>
            <a:r>
              <a:rPr lang="es-ES" b="1" dirty="0" smtClean="0">
                <a:latin typeface="Comic Sans MS" pitchFamily="66" charset="0"/>
              </a:rPr>
              <a:t/>
            </a:r>
            <a:br>
              <a:rPr lang="es-ES" b="1" dirty="0" smtClean="0">
                <a:latin typeface="Comic Sans MS" pitchFamily="66" charset="0"/>
              </a:rPr>
            </a:br>
            <a:r>
              <a:rPr lang="es-ES" b="1" dirty="0">
                <a:latin typeface="Comic Sans MS" pitchFamily="66" charset="0"/>
              </a:rPr>
              <a:t/>
            </a:r>
            <a:br>
              <a:rPr lang="es-ES" b="1" dirty="0">
                <a:latin typeface="Comic Sans MS" pitchFamily="66" charset="0"/>
              </a:rPr>
            </a:br>
            <a:r>
              <a:rPr lang="es-ES" b="1" dirty="0" smtClean="0">
                <a:latin typeface="Comic Sans MS" pitchFamily="66" charset="0"/>
              </a:rPr>
              <a:t/>
            </a:r>
            <a:br>
              <a:rPr lang="es-ES" b="1" dirty="0" smtClean="0">
                <a:latin typeface="Comic Sans MS" pitchFamily="66" charset="0"/>
              </a:rPr>
            </a:br>
            <a:r>
              <a:rPr lang="es-ES" b="1" dirty="0">
                <a:latin typeface="Comic Sans MS" pitchFamily="66" charset="0"/>
              </a:rPr>
              <a:t/>
            </a:r>
            <a:br>
              <a:rPr lang="es-ES" b="1" dirty="0">
                <a:latin typeface="Comic Sans MS" pitchFamily="66" charset="0"/>
              </a:rPr>
            </a:br>
            <a:r>
              <a:rPr lang="es-ES" b="1" dirty="0" smtClean="0">
                <a:latin typeface="Comic Sans MS" pitchFamily="66" charset="0"/>
              </a:rPr>
              <a:t/>
            </a:r>
            <a:br>
              <a:rPr lang="es-ES" b="1" dirty="0" smtClean="0">
                <a:latin typeface="Comic Sans MS" pitchFamily="66" charset="0"/>
              </a:rPr>
            </a:br>
            <a:r>
              <a:rPr lang="es-ES" b="1" dirty="0">
                <a:latin typeface="Comic Sans MS" pitchFamily="66" charset="0"/>
              </a:rPr>
              <a:t/>
            </a:r>
            <a:br>
              <a:rPr lang="es-ES" b="1" dirty="0">
                <a:latin typeface="Comic Sans MS" pitchFamily="66" charset="0"/>
              </a:rPr>
            </a:br>
            <a:r>
              <a:rPr lang="es-ES" b="1" dirty="0" smtClean="0">
                <a:latin typeface="Comic Sans MS" pitchFamily="66" charset="0"/>
              </a:rPr>
              <a:t/>
            </a:r>
            <a:br>
              <a:rPr lang="es-ES" b="1" dirty="0" smtClean="0">
                <a:latin typeface="Comic Sans MS" pitchFamily="66" charset="0"/>
              </a:rPr>
            </a:br>
            <a:r>
              <a:rPr lang="es-ES" b="1" dirty="0">
                <a:latin typeface="Comic Sans MS" pitchFamily="66" charset="0"/>
              </a:rPr>
              <a:t/>
            </a:r>
            <a:br>
              <a:rPr lang="es-ES" b="1" dirty="0">
                <a:latin typeface="Comic Sans MS" pitchFamily="66" charset="0"/>
              </a:rPr>
            </a:br>
            <a:r>
              <a:rPr lang="es-ES" b="1" dirty="0" smtClean="0">
                <a:latin typeface="Comic Sans MS" pitchFamily="66" charset="0"/>
              </a:rPr>
              <a:t/>
            </a:r>
            <a:br>
              <a:rPr lang="es-ES" b="1" dirty="0" smtClean="0">
                <a:latin typeface="Comic Sans MS" pitchFamily="66" charset="0"/>
              </a:rPr>
            </a:br>
            <a:r>
              <a:rPr lang="es-ES" b="1" dirty="0">
                <a:latin typeface="Comic Sans MS" pitchFamily="66" charset="0"/>
              </a:rPr>
              <a:t/>
            </a:r>
            <a:br>
              <a:rPr lang="es-ES" b="1" dirty="0">
                <a:latin typeface="Comic Sans MS" pitchFamily="66" charset="0"/>
              </a:rPr>
            </a:br>
            <a:r>
              <a:rPr lang="es-ES" b="1" dirty="0" smtClean="0">
                <a:latin typeface="Comic Sans MS" pitchFamily="66" charset="0"/>
              </a:rPr>
              <a:t/>
            </a:r>
            <a:br>
              <a:rPr lang="es-ES" b="1" dirty="0" smtClean="0">
                <a:latin typeface="Comic Sans MS" pitchFamily="66" charset="0"/>
              </a:rPr>
            </a:br>
            <a:r>
              <a:rPr lang="es-ES" b="1" dirty="0">
                <a:latin typeface="Comic Sans MS" pitchFamily="66" charset="0"/>
              </a:rPr>
              <a:t/>
            </a:r>
            <a:br>
              <a:rPr lang="es-ES" b="1" dirty="0">
                <a:latin typeface="Comic Sans MS" pitchFamily="66" charset="0"/>
              </a:rPr>
            </a:br>
            <a:r>
              <a:rPr lang="es-ES" b="1" dirty="0" smtClean="0">
                <a:latin typeface="Comic Sans MS" pitchFamily="66" charset="0"/>
              </a:rPr>
              <a:t/>
            </a:r>
            <a:br>
              <a:rPr lang="es-ES" b="1" dirty="0" smtClean="0">
                <a:latin typeface="Comic Sans MS" pitchFamily="66" charset="0"/>
              </a:rPr>
            </a:br>
            <a:r>
              <a:rPr lang="es-ES" b="1" dirty="0">
                <a:latin typeface="Comic Sans MS" pitchFamily="66" charset="0"/>
              </a:rPr>
              <a:t/>
            </a:r>
            <a:br>
              <a:rPr lang="es-ES" b="1" dirty="0">
                <a:latin typeface="Comic Sans MS" pitchFamily="66" charset="0"/>
              </a:rPr>
            </a:br>
            <a:r>
              <a:rPr lang="es-ES" b="1" dirty="0" smtClean="0">
                <a:latin typeface="Comic Sans MS" pitchFamily="66" charset="0"/>
              </a:rPr>
              <a:t/>
            </a:r>
            <a:br>
              <a:rPr lang="es-ES" b="1" dirty="0" smtClean="0">
                <a:latin typeface="Comic Sans MS" pitchFamily="66" charset="0"/>
              </a:rPr>
            </a:br>
            <a:r>
              <a:rPr lang="es-ES" b="1" dirty="0">
                <a:latin typeface="Comic Sans MS" pitchFamily="66" charset="0"/>
              </a:rPr>
              <a:t/>
            </a:r>
            <a:br>
              <a:rPr lang="es-ES" b="1" dirty="0">
                <a:latin typeface="Comic Sans MS" pitchFamily="66" charset="0"/>
              </a:rPr>
            </a:br>
            <a:r>
              <a:rPr lang="es-ES" b="1" dirty="0" smtClean="0">
                <a:latin typeface="Comic Sans MS" pitchFamily="66" charset="0"/>
              </a:rPr>
              <a:t/>
            </a:r>
            <a:br>
              <a:rPr lang="es-ES" b="1" dirty="0" smtClean="0">
                <a:latin typeface="Comic Sans MS" pitchFamily="66" charset="0"/>
              </a:rPr>
            </a:br>
            <a:r>
              <a:rPr lang="es-ES" b="1" dirty="0">
                <a:latin typeface="Comic Sans MS" pitchFamily="66" charset="0"/>
              </a:rPr>
              <a:t/>
            </a:r>
            <a:br>
              <a:rPr lang="es-ES" b="1" dirty="0">
                <a:latin typeface="Comic Sans MS" pitchFamily="66" charset="0"/>
              </a:rPr>
            </a:br>
            <a:r>
              <a:rPr lang="es-ES" b="1" dirty="0" smtClean="0">
                <a:latin typeface="Comic Sans MS" pitchFamily="66" charset="0"/>
              </a:rPr>
              <a:t/>
            </a:r>
            <a:br>
              <a:rPr lang="es-ES" b="1" dirty="0" smtClean="0">
                <a:latin typeface="Comic Sans MS" pitchFamily="66" charset="0"/>
              </a:rPr>
            </a:br>
            <a:r>
              <a:rPr lang="es-ES" b="1" dirty="0">
                <a:latin typeface="Comic Sans MS" pitchFamily="66" charset="0"/>
              </a:rPr>
              <a:t/>
            </a:r>
            <a:br>
              <a:rPr lang="es-ES" b="1" dirty="0">
                <a:latin typeface="Comic Sans MS" pitchFamily="66" charset="0"/>
              </a:rPr>
            </a:br>
            <a:r>
              <a:rPr lang="es-ES" b="1" dirty="0" smtClean="0">
                <a:latin typeface="Comic Sans MS" pitchFamily="66" charset="0"/>
              </a:rPr>
              <a:t/>
            </a:r>
            <a:br>
              <a:rPr lang="es-ES" b="1" dirty="0" smtClean="0">
                <a:latin typeface="Comic Sans MS" pitchFamily="66" charset="0"/>
              </a:rPr>
            </a:br>
            <a:r>
              <a:rPr lang="es-ES" sz="3600" b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/>
            </a:r>
            <a:br>
              <a:rPr lang="es-ES" sz="3600" b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s-ES" sz="40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ES" sz="4000" b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s-ES" sz="5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313" y="2708920"/>
            <a:ext cx="8424862" cy="367283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es-ES" sz="4000" b="1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s-ES" sz="4000" b="1" dirty="0">
              <a:latin typeface="Comic Sans MS" pitchFamily="66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s-ES" sz="3500" b="1" dirty="0" smtClean="0">
                <a:latin typeface="Comic Sans MS" pitchFamily="66" charset="0"/>
              </a:rPr>
              <a:t>LA LEY DE RESPONSABILIDAD FISCAL. </a:t>
            </a:r>
          </a:p>
          <a:p>
            <a:pPr eaLnBrk="1" hangingPunct="1">
              <a:lnSpc>
                <a:spcPct val="90000"/>
              </a:lnSpc>
            </a:pPr>
            <a:endParaRPr lang="es-ES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s-ES" dirty="0" smtClean="0">
              <a:latin typeface="Comic Sans MS" pitchFamily="66" charset="0"/>
            </a:endParaRPr>
          </a:p>
          <a:p>
            <a:pPr algn="r" eaLnBrk="1" hangingPunct="1">
              <a:lnSpc>
                <a:spcPct val="90000"/>
              </a:lnSpc>
            </a:pPr>
            <a:r>
              <a:rPr lang="es-ES" sz="1800" b="1" dirty="0" smtClean="0">
                <a:latin typeface="Comic Sans MS" pitchFamily="66" charset="0"/>
              </a:rPr>
              <a:t>Eduardo Bacci</a:t>
            </a:r>
          </a:p>
          <a:p>
            <a:pPr algn="r" eaLnBrk="1" hangingPunct="1">
              <a:lnSpc>
                <a:spcPct val="90000"/>
              </a:lnSpc>
            </a:pPr>
            <a:r>
              <a:rPr lang="es-ES" sz="1800" dirty="0" smtClean="0">
                <a:latin typeface="Comic Sans MS" pitchFamily="66" charset="0"/>
              </a:rPr>
              <a:t>Presidente del Foro de Direcciones  de Presupuesto</a:t>
            </a:r>
          </a:p>
          <a:p>
            <a:pPr algn="r" eaLnBrk="1" hangingPunct="1">
              <a:lnSpc>
                <a:spcPct val="90000"/>
              </a:lnSpc>
            </a:pPr>
            <a:r>
              <a:rPr lang="es-ES" sz="1800" dirty="0" smtClean="0">
                <a:latin typeface="Comic Sans MS" pitchFamily="66" charset="0"/>
              </a:rPr>
              <a:t> y Finanzas de la Republica Argentina</a:t>
            </a:r>
          </a:p>
          <a:p>
            <a:pPr algn="r" eaLnBrk="1" hangingPunct="1">
              <a:lnSpc>
                <a:spcPct val="90000"/>
              </a:lnSpc>
            </a:pPr>
            <a:r>
              <a:rPr lang="es-ES" sz="1800" dirty="0" smtClean="0">
                <a:latin typeface="Comic Sans MS" pitchFamily="66" charset="0"/>
              </a:rPr>
              <a:t>Subsecretario de Presupuesto de la Provincia de Río Negro</a:t>
            </a:r>
          </a:p>
          <a:p>
            <a:pPr algn="r" eaLnBrk="1" hangingPunct="1">
              <a:lnSpc>
                <a:spcPct val="90000"/>
              </a:lnSpc>
            </a:pPr>
            <a:r>
              <a:rPr lang="es-ES" sz="1800" b="1" dirty="0" smtClean="0">
                <a:latin typeface="Comic Sans MS" pitchFamily="66" charset="0"/>
              </a:rPr>
              <a:t>ebacci@gmail.com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23528" y="476672"/>
            <a:ext cx="820891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X 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JORNADAS NACIONALES DEL SECTOR PUBLICO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/>
            </a:r>
            <a:br>
              <a:rPr lang="es-ES" sz="2800" b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SALTA 29,30 Y 31 de mayo 2013</a:t>
            </a:r>
            <a:endParaRPr lang="es-A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4" y="220486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UN MODELO DE RELACIONES INTERGUBERNAMENTALES</a:t>
            </a:r>
            <a:endParaRPr lang="es-AR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13364"/>
            <a:ext cx="19685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313363"/>
            <a:ext cx="18954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2642" y="4437112"/>
            <a:ext cx="7747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TRANSPARENCIA Y GESTION PUBLICA</a:t>
            </a:r>
            <a:endParaRPr lang="es-AR" dirty="0">
              <a:latin typeface="Comic Sans MS" pitchFamily="66" charset="0"/>
            </a:endParaRP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87579002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65276-7A72-46A6-B5A4-8BDB4E628EB4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pic>
        <p:nvPicPr>
          <p:cNvPr id="7" name="Picture 4" descr="logo fina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72400" y="188640"/>
            <a:ext cx="971601" cy="97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Obligaciones del Foro en el marco de la Ley 25917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pPr algn="just"/>
            <a:r>
              <a:rPr lang="es-AR" dirty="0" smtClean="0">
                <a:latin typeface="Comic Sans MS" pitchFamily="66" charset="0"/>
              </a:rPr>
              <a:t>Elaboración de conversores para obtener clasificadores presupuestarios homogéneos. (Articulo 4).</a:t>
            </a:r>
          </a:p>
          <a:p>
            <a:pPr algn="just"/>
            <a:endParaRPr lang="es-AR" dirty="0" smtClean="0">
              <a:latin typeface="Comic Sans MS" pitchFamily="66" charset="0"/>
            </a:endParaRPr>
          </a:p>
          <a:p>
            <a:pPr algn="just"/>
            <a:r>
              <a:rPr lang="es-AR" dirty="0" smtClean="0">
                <a:latin typeface="Comic Sans MS" pitchFamily="66" charset="0"/>
              </a:rPr>
              <a:t>Elaboración de indicadores homogéneos de gestión pública que permitan realizar comparaciones </a:t>
            </a:r>
            <a:r>
              <a:rPr lang="es-AR" dirty="0" err="1" smtClean="0">
                <a:latin typeface="Comic Sans MS" pitchFamily="66" charset="0"/>
              </a:rPr>
              <a:t>interjurisdiccionales</a:t>
            </a:r>
            <a:r>
              <a:rPr lang="es-AR" dirty="0" smtClean="0">
                <a:latin typeface="Comic Sans MS" pitchFamily="66" charset="0"/>
              </a:rPr>
              <a:t> (Artículo 8).</a:t>
            </a:r>
            <a:endParaRPr lang="es-AR" dirty="0">
              <a:latin typeface="Comic Sans MS" pitchFamily="66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65276-7A72-46A6-B5A4-8BDB4E628EB4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pic>
        <p:nvPicPr>
          <p:cNvPr id="6" name="Picture 4" descr="logo 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971601" cy="97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63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272985" y="2083170"/>
            <a:ext cx="853370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>
              <a:defRPr/>
            </a:pPr>
            <a:r>
              <a:rPr lang="es-ES" sz="2100" u="sng" dirty="0">
                <a:latin typeface="Comic Sans MS" pitchFamily="66" charset="0"/>
              </a:rPr>
              <a:t>Primera etapa</a:t>
            </a:r>
            <a:r>
              <a:rPr lang="es-ES" sz="2100" dirty="0">
                <a:latin typeface="Comic Sans MS" pitchFamily="66" charset="0"/>
              </a:rPr>
              <a:t>: selección de </a:t>
            </a:r>
            <a:r>
              <a:rPr lang="es-ES" sz="2100" dirty="0">
                <a:solidFill>
                  <a:srgbClr val="990000"/>
                </a:solidFill>
                <a:latin typeface="Comic Sans MS" pitchFamily="66" charset="0"/>
              </a:rPr>
              <a:t>indicadores fiscales y financieros agregados</a:t>
            </a:r>
            <a:r>
              <a:rPr lang="es-ES" sz="2100" dirty="0">
                <a:latin typeface="Comic Sans MS" pitchFamily="66" charset="0"/>
              </a:rPr>
              <a:t>, de fácil disponibilidad, básicamente referenciales, los cuales se calcularían esencialmente con la información disponible en las Direcciones Provinciales de Presupuesto</a:t>
            </a:r>
            <a:r>
              <a:rPr lang="es-ES" sz="2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272985" y="3501008"/>
            <a:ext cx="866845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ES" sz="2000" u="sng" dirty="0">
                <a:latin typeface="Comic Sans MS" pitchFamily="66" charset="0"/>
              </a:rPr>
              <a:t>Segunda etapa</a:t>
            </a:r>
            <a:r>
              <a:rPr lang="es-ES" sz="2000" dirty="0">
                <a:latin typeface="Comic Sans MS" pitchFamily="66" charset="0"/>
              </a:rPr>
              <a:t>: elaboración de </a:t>
            </a:r>
            <a:r>
              <a:rPr lang="es-ES" sz="2000" dirty="0">
                <a:solidFill>
                  <a:srgbClr val="990000"/>
                </a:solidFill>
                <a:latin typeface="Comic Sans MS" pitchFamily="66" charset="0"/>
              </a:rPr>
              <a:t>indicadores sectoriales y tributarios</a:t>
            </a:r>
            <a:r>
              <a:rPr lang="es-ES" sz="2000" dirty="0">
                <a:latin typeface="Comic Sans MS" pitchFamily="66" charset="0"/>
              </a:rPr>
              <a:t>, previa evaluación de la disponibilidad de la información necesaria e identificación de la organización requerida para que pueda producirse en todas las Jurisdicciones a partir del año 2006.</a:t>
            </a:r>
          </a:p>
          <a:p>
            <a:pPr>
              <a:defRPr/>
            </a:pPr>
            <a:endParaRPr lang="es-ES" sz="2000" dirty="0">
              <a:latin typeface="Comic Sans MS" pitchFamily="66" charset="0"/>
            </a:endParaRPr>
          </a:p>
          <a:p>
            <a:pPr>
              <a:defRPr/>
            </a:pPr>
            <a:r>
              <a:rPr lang="es-ES" sz="2000" u="sng" dirty="0">
                <a:latin typeface="Comic Sans MS" pitchFamily="66" charset="0"/>
              </a:rPr>
              <a:t>Tercera etapa</a:t>
            </a:r>
            <a:r>
              <a:rPr lang="es-ES" sz="2000" dirty="0">
                <a:latin typeface="Comic Sans MS" pitchFamily="66" charset="0"/>
              </a:rPr>
              <a:t>: se </a:t>
            </a:r>
            <a:r>
              <a:rPr lang="es-ES" sz="2000" dirty="0" smtClean="0">
                <a:latin typeface="Comic Sans MS" pitchFamily="66" charset="0"/>
              </a:rPr>
              <a:t>estableció </a:t>
            </a:r>
            <a:r>
              <a:rPr lang="es-ES" sz="2000" dirty="0">
                <a:latin typeface="Comic Sans MS" pitchFamily="66" charset="0"/>
              </a:rPr>
              <a:t>una línea de trabajo permanente en la cual se </a:t>
            </a:r>
            <a:r>
              <a:rPr lang="es-ES" sz="2000" dirty="0" smtClean="0">
                <a:latin typeface="Comic Sans MS" pitchFamily="66" charset="0"/>
              </a:rPr>
              <a:t>seleccionan y se proponen nuevos  </a:t>
            </a:r>
            <a:r>
              <a:rPr lang="es-ES" sz="2000" dirty="0">
                <a:solidFill>
                  <a:srgbClr val="990000"/>
                </a:solidFill>
                <a:latin typeface="Comic Sans MS" pitchFamily="66" charset="0"/>
              </a:rPr>
              <a:t>indicadores sectoriales con un grado mayor de complejidad</a:t>
            </a:r>
            <a:r>
              <a:rPr lang="es-ES" sz="2000" dirty="0">
                <a:latin typeface="Comic Sans MS" pitchFamily="66" charset="0"/>
              </a:rPr>
              <a:t> respecto a los incluidos en la etapa </a:t>
            </a:r>
            <a:r>
              <a:rPr lang="es-ES" sz="2000" dirty="0" smtClean="0">
                <a:latin typeface="Comic Sans MS" pitchFamily="66" charset="0"/>
              </a:rPr>
              <a:t>anterior, proceso en el cual se continúa avanzando.</a:t>
            </a:r>
            <a:endParaRPr lang="es-ES" sz="2000" dirty="0">
              <a:latin typeface="Comic Sans MS" pitchFamily="66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65276-7A72-46A6-B5A4-8BDB4E628EB4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467544" y="298393"/>
            <a:ext cx="82089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Obligaciones del Foro en el marco de la Ley 25917</a:t>
            </a:r>
            <a:endParaRPr lang="es-AR" sz="4400" dirty="0">
              <a:solidFill>
                <a:schemeClr val="tx2"/>
              </a:solidFill>
            </a:endParaRPr>
          </a:p>
        </p:txBody>
      </p:sp>
      <p:pic>
        <p:nvPicPr>
          <p:cNvPr id="6" name="Picture 4" descr="logo 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971601" cy="97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611188" y="1556792"/>
            <a:ext cx="8064500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3200" b="1" dirty="0">
                <a:latin typeface="Comic Sans MS" pitchFamily="66" charset="0"/>
              </a:rPr>
              <a:t>OBJETIVOS</a:t>
            </a:r>
          </a:p>
          <a:p>
            <a:pPr algn="just"/>
            <a:endParaRPr lang="es-ES" sz="2200" b="1" dirty="0">
              <a:latin typeface="Comic Sans MS" pitchFamily="66" charset="0"/>
            </a:endParaRPr>
          </a:p>
          <a:p>
            <a:pPr algn="just"/>
            <a:r>
              <a:rPr lang="es-ES" sz="2400" b="1" dirty="0">
                <a:latin typeface="Comic Sans MS" pitchFamily="66" charset="0"/>
              </a:rPr>
              <a:t>Inducir mejoras en el proceso de formulación de políticas, en el seguimiento de la ejecución presupuestaria y en su evaluación. </a:t>
            </a:r>
            <a:endParaRPr lang="es-ES" sz="2400" b="1" dirty="0" smtClean="0">
              <a:latin typeface="Comic Sans MS" pitchFamily="66" charset="0"/>
            </a:endParaRPr>
          </a:p>
          <a:p>
            <a:pPr algn="just"/>
            <a:endParaRPr lang="es-ES" sz="2400" b="1" dirty="0">
              <a:latin typeface="Comic Sans MS" pitchFamily="66" charset="0"/>
            </a:endParaRPr>
          </a:p>
          <a:p>
            <a:pPr algn="just"/>
            <a:endParaRPr lang="es-ES" sz="2400" b="1" dirty="0">
              <a:latin typeface="Comic Sans MS" pitchFamily="66" charset="0"/>
            </a:endParaRPr>
          </a:p>
          <a:p>
            <a:pPr algn="just"/>
            <a:r>
              <a:rPr lang="es-ES" sz="2400" b="1" dirty="0">
                <a:latin typeface="Comic Sans MS" pitchFamily="66" charset="0"/>
              </a:rPr>
              <a:t>Orientar el Gasto Público del Gobierno Central destinado a paliar desequilibrios regionales del desarrollo económico y social.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INDICADORES DE GESTION</a:t>
            </a:r>
            <a:endParaRPr lang="es-A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65276-7A72-46A6-B5A4-8BDB4E628EB4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pic>
        <p:nvPicPr>
          <p:cNvPr id="6" name="Picture 4" descr="logo 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971601" cy="97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 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971601" cy="97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323528" y="332656"/>
            <a:ext cx="858970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6213" indent="-176213" algn="ctr">
              <a:spcBef>
                <a:spcPct val="50000"/>
              </a:spcBef>
              <a:defRPr/>
            </a:pPr>
            <a:r>
              <a:rPr lang="es-E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Seguimiento de la Responsabilidad, Solvencia y Transparencia </a:t>
            </a:r>
            <a:r>
              <a:rPr lang="es-ES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Fiscal</a:t>
            </a:r>
          </a:p>
          <a:p>
            <a:pPr marL="176213" indent="-176213">
              <a:spcBef>
                <a:spcPct val="50000"/>
              </a:spcBef>
              <a:defRPr/>
            </a:pPr>
            <a:endParaRPr lang="es-ES" sz="2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s-ES" sz="2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Vinculados </a:t>
            </a:r>
            <a:r>
              <a:rPr lang="es-E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con variables del tipo: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E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Gasto Primario y Total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E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Recaudación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E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Resultado Primario y Financiero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E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Stock y Servicio de la Deuda Pública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E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Inversión Pública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E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Sistema de Seguridad Social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65276-7A72-46A6-B5A4-8BDB4E628EB4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 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51912" y="369693"/>
            <a:ext cx="792088" cy="7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z="2800" b="1" dirty="0">
                <a:latin typeface="Comic Sans MS" pitchFamily="66" charset="0"/>
              </a:rPr>
              <a:t>Indicadores Agregados Fiscales y Financieros</a:t>
            </a:r>
            <a:br>
              <a:rPr lang="es-AR" sz="2800" b="1" dirty="0">
                <a:latin typeface="Comic Sans MS" pitchFamily="66" charset="0"/>
              </a:rPr>
            </a:br>
            <a:r>
              <a:rPr lang="es-AR" sz="2800" b="1" dirty="0">
                <a:latin typeface="Comic Sans MS" pitchFamily="66" charset="0"/>
              </a:rPr>
              <a:t>Evolución Reciente</a:t>
            </a:r>
            <a:endParaRPr lang="es-ES" sz="2800" b="1" dirty="0">
              <a:latin typeface="Comic Sans MS" pitchFamily="66" charset="0"/>
            </a:endParaRPr>
          </a:p>
        </p:txBody>
      </p:sp>
      <p:pic>
        <p:nvPicPr>
          <p:cNvPr id="7194" name="Picture 26"/>
          <p:cNvPicPr>
            <a:picLocks noGrp="1" noChangeAspect="1" noChangeArrowheads="1"/>
          </p:cNvPicPr>
          <p:nvPr>
            <p:ph type="tbl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869950" y="1600200"/>
            <a:ext cx="7404100" cy="4530725"/>
          </a:xfrm>
          <a:noFill/>
          <a:ln/>
        </p:spPr>
      </p:pic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F024-5CD2-4999-B8B2-82F938044580}" type="slidenum">
              <a:rPr lang="es-ES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3942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77813"/>
            <a:ext cx="8136904" cy="1143000"/>
          </a:xfrm>
        </p:spPr>
        <p:txBody>
          <a:bodyPr>
            <a:noAutofit/>
          </a:bodyPr>
          <a:lstStyle/>
          <a:p>
            <a:pPr algn="ctr"/>
            <a:r>
              <a:rPr lang="es-AR" sz="2400" b="1" dirty="0" smtClean="0">
                <a:latin typeface="Comic Sans MS" pitchFamily="66" charset="0"/>
              </a:rPr>
              <a:t/>
            </a:r>
            <a:br>
              <a:rPr lang="es-AR" sz="2400" b="1" dirty="0" smtClean="0">
                <a:latin typeface="Comic Sans MS" pitchFamily="66" charset="0"/>
              </a:rPr>
            </a:br>
            <a:r>
              <a:rPr lang="es-AR" sz="2400" b="1" dirty="0" smtClean="0">
                <a:latin typeface="Comic Sans MS" pitchFamily="66" charset="0"/>
              </a:rPr>
              <a:t>INDICADORES AGREGADOS FISCALES Y FINANCIEROS</a:t>
            </a:r>
            <a:br>
              <a:rPr lang="es-AR" sz="2400" b="1" dirty="0" smtClean="0">
                <a:latin typeface="Comic Sans MS" pitchFamily="66" charset="0"/>
              </a:rPr>
            </a:br>
            <a:r>
              <a:rPr lang="es-AR" sz="2400" b="1" dirty="0" smtClean="0">
                <a:latin typeface="Comic Sans MS" pitchFamily="66" charset="0"/>
              </a:rPr>
              <a:t>EVOLUCIÓN RECIENTE</a:t>
            </a:r>
            <a:endParaRPr lang="es-ES" sz="2400" b="1" dirty="0">
              <a:latin typeface="Comic Sans MS" pitchFamily="66" charset="0"/>
            </a:endParaRPr>
          </a:p>
        </p:txBody>
      </p:sp>
      <p:pic>
        <p:nvPicPr>
          <p:cNvPr id="14344" name="Picture 8"/>
          <p:cNvPicPr>
            <a:picLocks noGrp="1" noChangeAspect="1" noChangeArrowheads="1"/>
          </p:cNvPicPr>
          <p:nvPr>
            <p:ph type="tbl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84213" y="1989138"/>
            <a:ext cx="7939087" cy="1454150"/>
          </a:xfrm>
          <a:noFill/>
          <a:ln/>
        </p:spPr>
      </p:pic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57CA-480F-4E68-8E85-D9E668539F18}" type="slidenum">
              <a:rPr lang="es-ES"/>
              <a:pPr/>
              <a:t>16</a:t>
            </a:fld>
            <a:endParaRPr lang="es-ES"/>
          </a:p>
        </p:txBody>
      </p:sp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750" y="3933825"/>
            <a:ext cx="7939088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logo fina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00" y="188640"/>
            <a:ext cx="971601" cy="97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919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Indicadores Agregados Fiscales y Financieros</a:t>
            </a:r>
            <a:b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</a:br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Evolución Reciente</a:t>
            </a:r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15368" name="Picture 8"/>
          <p:cNvPicPr>
            <a:picLocks noGrp="1" noChangeAspect="1" noChangeArrowheads="1"/>
          </p:cNvPicPr>
          <p:nvPr>
            <p:ph type="tbl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615950" y="1600200"/>
            <a:ext cx="7912100" cy="4530725"/>
          </a:xfrm>
          <a:noFill/>
          <a:ln/>
        </p:spPr>
      </p:pic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A465-56D5-441D-B57B-EA8092DB9C8F}" type="slidenum">
              <a:rPr lang="es-ES"/>
              <a:pPr/>
              <a:t>17</a:t>
            </a:fld>
            <a:endParaRPr lang="es-ES"/>
          </a:p>
        </p:txBody>
      </p:sp>
      <p:pic>
        <p:nvPicPr>
          <p:cNvPr id="5" name="Picture 4" descr="logo fin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00" y="188640"/>
            <a:ext cx="971601" cy="97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Flecha abajo"/>
          <p:cNvSpPr/>
          <p:nvPr/>
        </p:nvSpPr>
        <p:spPr>
          <a:xfrm rot="6138228">
            <a:off x="8629166" y="2297911"/>
            <a:ext cx="219545" cy="618977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Flecha abajo"/>
          <p:cNvSpPr/>
          <p:nvPr/>
        </p:nvSpPr>
        <p:spPr>
          <a:xfrm rot="1136765">
            <a:off x="8429652" y="4500570"/>
            <a:ext cx="357190" cy="928694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0357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Indicadores Agregados Fiscales y Financieros</a:t>
            </a:r>
            <a:b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</a:br>
            <a:r>
              <a:rPr lang="es-A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Evolución Reciente</a:t>
            </a:r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90A9-B06B-4700-9BD7-694AB979CAEC}" type="slidenum">
              <a:rPr lang="es-ES"/>
              <a:pPr/>
              <a:t>18</a:t>
            </a:fld>
            <a:endParaRPr lang="es-ES"/>
          </a:p>
        </p:txBody>
      </p:sp>
      <p:pic>
        <p:nvPicPr>
          <p:cNvPr id="1639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596" y="2000240"/>
            <a:ext cx="7939088" cy="210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logo fin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400" y="188640"/>
            <a:ext cx="971601" cy="97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Marcador de tabla"/>
          <p:cNvSpPr>
            <a:spLocks noGrp="1"/>
          </p:cNvSpPr>
          <p:nvPr>
            <p:ph type="tbl" idx="1"/>
          </p:nvPr>
        </p:nvSpPr>
        <p:spPr/>
      </p:sp>
    </p:spTree>
    <p:extLst>
      <p:ext uri="{BB962C8B-B14F-4D97-AF65-F5344CB8AC3E}">
        <p14:creationId xmlns:p14="http://schemas.microsoft.com/office/powerpoint/2010/main" xmlns="" val="338687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2 Gráfico"/>
          <p:cNvGraphicFramePr/>
          <p:nvPr>
            <p:extLst>
              <p:ext uri="{D42A27DB-BD31-4B8C-83A1-F6EECF244321}">
                <p14:modId xmlns:p14="http://schemas.microsoft.com/office/powerpoint/2010/main" xmlns="" val="4026033858"/>
              </p:ext>
            </p:extLst>
          </p:nvPr>
        </p:nvGraphicFramePr>
        <p:xfrm>
          <a:off x="179512" y="404664"/>
          <a:ext cx="8712968" cy="6192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logo fin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8294" y="-20712"/>
            <a:ext cx="1135707" cy="114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3B07C-EC8F-43D7-B7A9-2F0C91E7CC5A}" type="slidenum">
              <a:rPr lang="es-ES" smtClean="0"/>
              <a:pPr>
                <a:defRPr/>
              </a:pPr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93519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logo final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>
          <a:xfrm>
            <a:off x="1714486" y="1159868"/>
            <a:ext cx="5072104" cy="4212621"/>
          </a:xfrm>
          <a:prstGeom prst="rect">
            <a:avLst/>
          </a:prstGeom>
        </p:spPr>
      </p:pic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726682"/>
            <a:ext cx="8229600" cy="5428081"/>
          </a:xfrm>
          <a:ln/>
        </p:spPr>
        <p:txBody>
          <a:bodyPr/>
          <a:lstStyle/>
          <a:p>
            <a:pPr indent="0" algn="just">
              <a:buNone/>
            </a:pPr>
            <a:endParaRPr dirty="0"/>
          </a:p>
          <a:p>
            <a:pPr indent="0" algn="just">
              <a:buNone/>
            </a:pPr>
            <a:r>
              <a:rPr lang="es-AR" b="1" i="1" dirty="0" smtClean="0">
                <a:latin typeface="Comic Sans MS" pitchFamily="66" charset="0"/>
              </a:rPr>
              <a:t>Que es el FORO?</a:t>
            </a:r>
          </a:p>
          <a:p>
            <a:pPr indent="0" algn="just">
              <a:buNone/>
            </a:pPr>
            <a:endParaRPr lang="es-AR" b="1" i="1" dirty="0" smtClean="0">
              <a:latin typeface="Comic Sans MS" pitchFamily="66" charset="0"/>
            </a:endParaRPr>
          </a:p>
          <a:p>
            <a:pPr indent="0" algn="just">
              <a:buNone/>
            </a:pPr>
            <a:r>
              <a:rPr lang="es-AR" sz="2800" b="1" i="1" dirty="0" smtClean="0">
                <a:latin typeface="Comic Sans MS" pitchFamily="66" charset="0"/>
              </a:rPr>
              <a:t>Es</a:t>
            </a:r>
            <a:r>
              <a:rPr sz="2800" b="1" i="1" dirty="0" smtClean="0">
                <a:latin typeface="Comic Sans MS" pitchFamily="66" charset="0"/>
              </a:rPr>
              <a:t> </a:t>
            </a:r>
            <a:r>
              <a:rPr sz="2800" b="1" i="1" dirty="0">
                <a:latin typeface="Comic Sans MS" pitchFamily="66" charset="0"/>
              </a:rPr>
              <a:t>un </a:t>
            </a:r>
            <a:r>
              <a:rPr lang="es-AR" sz="2800" b="1" i="1" dirty="0" smtClean="0">
                <a:latin typeface="Comic Sans MS" pitchFamily="66" charset="0"/>
              </a:rPr>
              <a:t>organismo</a:t>
            </a:r>
            <a:r>
              <a:rPr sz="2800" b="1" i="1" dirty="0" smtClean="0">
                <a:latin typeface="Comic Sans MS" pitchFamily="66" charset="0"/>
              </a:rPr>
              <a:t> </a:t>
            </a:r>
            <a:r>
              <a:rPr sz="2800" b="1" i="1" dirty="0">
                <a:latin typeface="Comic Sans MS" pitchFamily="66" charset="0"/>
              </a:rPr>
              <a:t>de </a:t>
            </a:r>
            <a:r>
              <a:rPr sz="2800" b="1" i="1" dirty="0" err="1">
                <a:latin typeface="Comic Sans MS" pitchFamily="66" charset="0"/>
              </a:rPr>
              <a:t>carácter</a:t>
            </a:r>
            <a:r>
              <a:rPr sz="2800" b="1" i="1" dirty="0">
                <a:latin typeface="Comic Sans MS" pitchFamily="66" charset="0"/>
              </a:rPr>
              <a:t> federal </a:t>
            </a:r>
            <a:r>
              <a:rPr lang="es-AR" sz="2800" b="1" i="1" dirty="0" smtClean="0">
                <a:latin typeface="Comic Sans MS" pitchFamily="66" charset="0"/>
              </a:rPr>
              <a:t>conformado</a:t>
            </a:r>
            <a:r>
              <a:rPr sz="2800" b="1" i="1" dirty="0" smtClean="0">
                <a:latin typeface="Comic Sans MS" pitchFamily="66" charset="0"/>
              </a:rPr>
              <a:t> </a:t>
            </a:r>
            <a:r>
              <a:rPr sz="2800" b="1" i="1" dirty="0">
                <a:latin typeface="Comic Sans MS" pitchFamily="66" charset="0"/>
              </a:rPr>
              <a:t>en el </a:t>
            </a:r>
            <a:r>
              <a:rPr lang="es-AR" sz="2800" b="1" i="1" dirty="0" smtClean="0">
                <a:latin typeface="Comic Sans MS" pitchFamily="66" charset="0"/>
              </a:rPr>
              <a:t>año</a:t>
            </a:r>
            <a:r>
              <a:rPr sz="2800" b="1" i="1" dirty="0" smtClean="0">
                <a:latin typeface="Comic Sans MS" pitchFamily="66" charset="0"/>
              </a:rPr>
              <a:t> </a:t>
            </a:r>
            <a:r>
              <a:rPr sz="2800" b="1" i="1" dirty="0">
                <a:latin typeface="Comic Sans MS" pitchFamily="66" charset="0"/>
              </a:rPr>
              <a:t>1994 </a:t>
            </a:r>
            <a:r>
              <a:rPr sz="2800" b="1" i="1" dirty="0" err="1">
                <a:latin typeface="Comic Sans MS" pitchFamily="66" charset="0"/>
              </a:rPr>
              <a:t>que</a:t>
            </a:r>
            <a:r>
              <a:rPr sz="2800" b="1" i="1" dirty="0">
                <a:latin typeface="Comic Sans MS" pitchFamily="66" charset="0"/>
              </a:rPr>
              <a:t> </a:t>
            </a:r>
            <a:r>
              <a:rPr sz="2800" b="1" i="1" dirty="0" err="1">
                <a:latin typeface="Comic Sans MS" pitchFamily="66" charset="0"/>
              </a:rPr>
              <a:t>constituye</a:t>
            </a:r>
            <a:r>
              <a:rPr sz="2800" b="1" i="1" dirty="0">
                <a:latin typeface="Comic Sans MS" pitchFamily="66" charset="0"/>
              </a:rPr>
              <a:t> un </a:t>
            </a:r>
            <a:r>
              <a:rPr sz="2800" b="1" i="1" dirty="0" err="1">
                <a:latin typeface="Comic Sans MS" pitchFamily="66" charset="0"/>
              </a:rPr>
              <a:t>ámbito</a:t>
            </a:r>
            <a:r>
              <a:rPr sz="2800" b="1" i="1" dirty="0">
                <a:latin typeface="Comic Sans MS" pitchFamily="66" charset="0"/>
              </a:rPr>
              <a:t> </a:t>
            </a:r>
            <a:r>
              <a:rPr sz="2800" b="1" i="1" dirty="0" err="1">
                <a:latin typeface="Comic Sans MS" pitchFamily="66" charset="0"/>
              </a:rPr>
              <a:t>institucional</a:t>
            </a:r>
            <a:r>
              <a:rPr sz="2800" b="1" i="1" dirty="0">
                <a:latin typeface="Comic Sans MS" pitchFamily="66" charset="0"/>
              </a:rPr>
              <a:t> de </a:t>
            </a:r>
            <a:r>
              <a:rPr sz="2800" b="1" i="1" dirty="0" err="1">
                <a:latin typeface="Comic Sans MS" pitchFamily="66" charset="0"/>
              </a:rPr>
              <a:t>coordinación</a:t>
            </a:r>
            <a:r>
              <a:rPr sz="2800" b="1" i="1" dirty="0">
                <a:latin typeface="Comic Sans MS" pitchFamily="66" charset="0"/>
              </a:rPr>
              <a:t> e </a:t>
            </a:r>
            <a:r>
              <a:rPr sz="2800" b="1" i="1" dirty="0" err="1">
                <a:latin typeface="Comic Sans MS" pitchFamily="66" charset="0"/>
              </a:rPr>
              <a:t>intercambio</a:t>
            </a:r>
            <a:r>
              <a:rPr sz="2800" b="1" i="1" dirty="0">
                <a:latin typeface="Comic Sans MS" pitchFamily="66" charset="0"/>
              </a:rPr>
              <a:t> </a:t>
            </a:r>
            <a:r>
              <a:rPr sz="2800" b="1" i="1" dirty="0" err="1">
                <a:latin typeface="Comic Sans MS" pitchFamily="66" charset="0"/>
              </a:rPr>
              <a:t>técnico</a:t>
            </a:r>
            <a:r>
              <a:rPr sz="2800" b="1" i="1" dirty="0">
                <a:latin typeface="Comic Sans MS" pitchFamily="66" charset="0"/>
              </a:rPr>
              <a:t> en </a:t>
            </a:r>
            <a:r>
              <a:rPr sz="2800" b="1" i="1" dirty="0" err="1">
                <a:latin typeface="Comic Sans MS" pitchFamily="66" charset="0"/>
              </a:rPr>
              <a:t>materia</a:t>
            </a:r>
            <a:r>
              <a:rPr sz="2800" b="1" i="1" dirty="0">
                <a:latin typeface="Comic Sans MS" pitchFamily="66" charset="0"/>
              </a:rPr>
              <a:t> </a:t>
            </a:r>
            <a:r>
              <a:rPr sz="2800" b="1" i="1" dirty="0" err="1">
                <a:latin typeface="Comic Sans MS" pitchFamily="66" charset="0"/>
              </a:rPr>
              <a:t>presupuestaria</a:t>
            </a:r>
            <a:r>
              <a:rPr sz="2800" b="1" i="1" dirty="0">
                <a:latin typeface="Comic Sans MS" pitchFamily="66" charset="0"/>
              </a:rPr>
              <a:t> y fiscal entre los </a:t>
            </a:r>
            <a:r>
              <a:rPr sz="2800" b="1" i="1" dirty="0" err="1">
                <a:latin typeface="Comic Sans MS" pitchFamily="66" charset="0"/>
              </a:rPr>
              <a:t>niveles</a:t>
            </a:r>
            <a:r>
              <a:rPr sz="2800" b="1" i="1" dirty="0">
                <a:latin typeface="Comic Sans MS" pitchFamily="66" charset="0"/>
              </a:rPr>
              <a:t> de </a:t>
            </a:r>
            <a:r>
              <a:rPr sz="2800" b="1" i="1" dirty="0" err="1">
                <a:latin typeface="Comic Sans MS" pitchFamily="66" charset="0"/>
              </a:rPr>
              <a:t>gobierno</a:t>
            </a:r>
            <a:r>
              <a:rPr sz="2800" b="1" i="1" dirty="0">
                <a:latin typeface="Comic Sans MS" pitchFamily="66" charset="0"/>
              </a:rPr>
              <a:t> </a:t>
            </a:r>
            <a:r>
              <a:rPr sz="2800" b="1" i="1" dirty="0" err="1">
                <a:latin typeface="Comic Sans MS" pitchFamily="66" charset="0"/>
              </a:rPr>
              <a:t>nacional</a:t>
            </a:r>
            <a:r>
              <a:rPr sz="2800" b="1" i="1" dirty="0">
                <a:latin typeface="Comic Sans MS" pitchFamily="66" charset="0"/>
              </a:rPr>
              <a:t> y </a:t>
            </a:r>
            <a:r>
              <a:rPr sz="2800" b="1" i="1" dirty="0" err="1">
                <a:latin typeface="Comic Sans MS" pitchFamily="66" charset="0"/>
              </a:rPr>
              <a:t>subnacional</a:t>
            </a:r>
            <a:r>
              <a:rPr sz="2800" b="1" i="1" dirty="0">
                <a:latin typeface="Comic Sans MS" pitchFamily="66" charset="0"/>
              </a:rPr>
              <a:t> en Argentina.</a:t>
            </a:r>
          </a:p>
          <a:p>
            <a:pPr indent="0"/>
            <a:endParaRPr dirty="0">
              <a:latin typeface="Comic Sans MS" pitchFamily="66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65276-7A72-46A6-B5A4-8BDB4E628EB4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pic>
        <p:nvPicPr>
          <p:cNvPr id="4" name="Picture 4" descr="logo fin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290103" y="404664"/>
            <a:ext cx="775436" cy="64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2984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logo 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8294" y="-20712"/>
            <a:ext cx="1135707" cy="114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219"/>
          <p:cNvSpPr>
            <a:spLocks noChangeArrowheads="1"/>
          </p:cNvSpPr>
          <p:nvPr/>
        </p:nvSpPr>
        <p:spPr bwMode="auto">
          <a:xfrm>
            <a:off x="251520" y="0"/>
            <a:ext cx="7756774" cy="126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s-ES" sz="32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Arial" pitchFamily="34" charset="0"/>
            </a:endParaRPr>
          </a:p>
          <a:p>
            <a:pPr algn="ctr"/>
            <a:r>
              <a:rPr lang="es-E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Arial" pitchFamily="34" charset="0"/>
              </a:rPr>
              <a:t>GASTO PRIMARIO (APNFNISS) </a:t>
            </a:r>
          </a:p>
          <a:p>
            <a:pPr algn="ctr"/>
            <a:r>
              <a:rPr lang="es-E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Arial" pitchFamily="34" charset="0"/>
              </a:rPr>
              <a:t>POR HABITANTE</a:t>
            </a:r>
            <a:r>
              <a:rPr lang="es-E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  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92066083"/>
              </p:ext>
            </p:extLst>
          </p:nvPr>
        </p:nvGraphicFramePr>
        <p:xfrm>
          <a:off x="971600" y="1412776"/>
          <a:ext cx="70567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5647"/>
                <a:gridCol w="15411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PROVINCIA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AÑO 2010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$</a:t>
                      </a:r>
                      <a:r>
                        <a:rPr lang="es-AR" baseline="0" dirty="0" smtClean="0"/>
                        <a:t> 26.564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 $   3.960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s-AR" dirty="0" smtClean="0"/>
                        <a:t>15 – Provincias entre $ 4.000</a:t>
                      </a:r>
                      <a:r>
                        <a:rPr lang="es-AR" baseline="0" dirty="0" smtClean="0"/>
                        <a:t> y $ 8.000 por habitante</a:t>
                      </a:r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6435956"/>
              </p:ext>
            </p:extLst>
          </p:nvPr>
        </p:nvGraphicFramePr>
        <p:xfrm>
          <a:off x="971600" y="3857628"/>
          <a:ext cx="703669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00600"/>
                <a:gridCol w="16360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PROVINCIA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AÑO 2008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AA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$</a:t>
                      </a:r>
                      <a:r>
                        <a:rPr lang="es-AR" baseline="0" dirty="0" smtClean="0"/>
                        <a:t> 21.943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BB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 $   2.533</a:t>
                      </a:r>
                      <a:endParaRPr lang="es-AR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s-AR" dirty="0" smtClean="0"/>
                        <a:t>15 – Provincias entre $ 3.000</a:t>
                      </a:r>
                      <a:r>
                        <a:rPr lang="es-AR" baseline="0" dirty="0" smtClean="0"/>
                        <a:t> y $ 5.000 por habitante</a:t>
                      </a:r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3B07C-EC8F-43D7-B7A9-2F0C91E7CC5A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57677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INDICADORES FISCALES Y FINANCIEROS AGREGADOS</a:t>
            </a:r>
            <a:endParaRPr lang="es-ES" sz="32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600200"/>
            <a:ext cx="8858280" cy="4525963"/>
          </a:xfrm>
        </p:spPr>
        <p:txBody>
          <a:bodyPr/>
          <a:lstStyle/>
          <a:p>
            <a:pPr eaLnBrk="1" hangingPunct="1"/>
            <a:r>
              <a:rPr lang="es-ES" sz="2400" dirty="0" smtClean="0"/>
              <a:t>Participación del gasto en personal de la APNFNISS respecto del gasto primario.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65276-7A72-46A6-B5A4-8BDB4E628EB4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2997200"/>
            <a:ext cx="8497887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994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3644900"/>
            <a:ext cx="8497887" cy="16494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4" descr="logo fina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8294" y="-20712"/>
            <a:ext cx="1135707" cy="114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592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logo 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8294" y="-20712"/>
            <a:ext cx="1135707" cy="114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772816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s-E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/>
            </a:r>
            <a:br>
              <a:rPr lang="es-E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</a:br>
            <a:r>
              <a:rPr lang="es-E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/>
            </a:r>
            <a:br>
              <a:rPr lang="es-E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</a:br>
            <a:r>
              <a:rPr lang="es-ES" sz="31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Arial" pitchFamily="34" charset="0"/>
              </a:rPr>
              <a:t>PARTICIPACIÓN DEL GASTO EN PERSONAL DE LA APNFNISS RESPECTO DEL GASTO PRIMARIO</a:t>
            </a:r>
            <a:r>
              <a:rPr lang="es-ES" sz="36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Arial" pitchFamily="34" charset="0"/>
              </a:rPr>
              <a:t>.</a:t>
            </a:r>
            <a:r>
              <a:rPr lang="es-ES" sz="35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Arial" pitchFamily="34" charset="0"/>
              </a:rPr>
              <a:t/>
            </a:r>
            <a:br>
              <a:rPr lang="es-ES" sz="35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Arial" pitchFamily="34" charset="0"/>
              </a:rPr>
            </a:br>
            <a:endParaRPr lang="es-ES" sz="35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40962" name="Rectangle 5"/>
          <p:cNvSpPr>
            <a:spLocks noGrp="1" noChangeArrowheads="1"/>
          </p:cNvSpPr>
          <p:nvPr>
            <p:ph idx="1"/>
          </p:nvPr>
        </p:nvSpPr>
        <p:spPr>
          <a:xfrm>
            <a:off x="346547" y="2708920"/>
            <a:ext cx="8229600" cy="324036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None/>
            </a:pPr>
            <a:r>
              <a:rPr lang="es-ES" dirty="0" smtClean="0">
                <a:latin typeface="Comic Sans MS" pitchFamily="66" charset="0"/>
                <a:cs typeface="Arial" pitchFamily="34" charset="0"/>
              </a:rPr>
              <a:t>Año 2010:</a:t>
            </a:r>
          </a:p>
          <a:p>
            <a:pPr lvl="1" eaLnBrk="1" hangingPunct="1"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s-ES" dirty="0" smtClean="0">
                <a:latin typeface="Comic Sans MS" pitchFamily="66" charset="0"/>
                <a:cs typeface="Arial" pitchFamily="34" charset="0"/>
              </a:rPr>
              <a:t>Mayor participación: 62%</a:t>
            </a:r>
          </a:p>
          <a:p>
            <a:pPr lvl="1" eaLnBrk="1" hangingPunct="1"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s-ES" dirty="0" smtClean="0">
                <a:latin typeface="Comic Sans MS" pitchFamily="66" charset="0"/>
                <a:cs typeface="Arial" pitchFamily="34" charset="0"/>
              </a:rPr>
              <a:t>Menor participación: 28%</a:t>
            </a:r>
          </a:p>
          <a:p>
            <a:pPr lvl="1" eaLnBrk="1" hangingPunct="1">
              <a:lnSpc>
                <a:spcPct val="200000"/>
              </a:lnSpc>
              <a:buClr>
                <a:srgbClr val="FF0000"/>
              </a:buClr>
              <a:buFont typeface="Wingdings" pitchFamily="2" charset="2"/>
              <a:buChar char="q"/>
            </a:pPr>
            <a:r>
              <a:rPr lang="es-ES" dirty="0" smtClean="0">
                <a:latin typeface="Comic Sans MS" pitchFamily="66" charset="0"/>
                <a:cs typeface="Arial" pitchFamily="34" charset="0"/>
              </a:rPr>
              <a:t>13 provincias entre el 40% y el 50%</a:t>
            </a: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65276-7A72-46A6-B5A4-8BDB4E628EB4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415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1 Gráfico"/>
          <p:cNvGraphicFramePr/>
          <p:nvPr>
            <p:extLst>
              <p:ext uri="{D42A27DB-BD31-4B8C-83A1-F6EECF244321}">
                <p14:modId xmlns:p14="http://schemas.microsoft.com/office/powerpoint/2010/main" xmlns="" val="3208276039"/>
              </p:ext>
            </p:extLst>
          </p:nvPr>
        </p:nvGraphicFramePr>
        <p:xfrm>
          <a:off x="0" y="188640"/>
          <a:ext cx="8964488" cy="6264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logo fin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8294" y="-20712"/>
            <a:ext cx="1135707" cy="114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4FCA5-C577-46B0-AA83-10EF4B45582F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39404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logo fin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8294" y="-20712"/>
            <a:ext cx="1135707" cy="114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02468940"/>
              </p:ext>
            </p:extLst>
          </p:nvPr>
        </p:nvGraphicFramePr>
        <p:xfrm>
          <a:off x="539552" y="836712"/>
          <a:ext cx="8001000" cy="5581650"/>
        </p:xfrm>
        <a:graphic>
          <a:graphicData uri="http://schemas.openxmlformats.org/presentationml/2006/ole">
            <p:oleObj spid="_x0000_s10291" name="Hoja de cálculo" r:id="rId4" imgW="8001000" imgH="5581560" progId="Excel.Sheet.12">
              <p:embed/>
            </p:oleObj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4FCA5-C577-46B0-AA83-10EF4B45582F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323527" y="116632"/>
            <a:ext cx="8252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AR" sz="20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algn="ctr"/>
            <a:r>
              <a:rPr lang="es-AR" sz="2000" b="1" dirty="0" smtClean="0">
                <a:solidFill>
                  <a:schemeClr val="tx2"/>
                </a:solidFill>
                <a:latin typeface="Comic Sans MS" pitchFamily="66" charset="0"/>
              </a:rPr>
              <a:t>GASTO PRIMARIO POR HABITANTE Y GASTO EN PERSONAL</a:t>
            </a:r>
            <a:endParaRPr lang="es-AR" sz="20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234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4FCA5-C577-46B0-AA83-10EF4B45582F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96952"/>
            <a:ext cx="7560840" cy="3345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7488832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4 Flecha derecha"/>
          <p:cNvSpPr/>
          <p:nvPr/>
        </p:nvSpPr>
        <p:spPr>
          <a:xfrm rot="8549544">
            <a:off x="5826644" y="2959826"/>
            <a:ext cx="1832800" cy="484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Flecha derecha"/>
          <p:cNvSpPr/>
          <p:nvPr/>
        </p:nvSpPr>
        <p:spPr>
          <a:xfrm rot="2296688">
            <a:off x="1039113" y="3054474"/>
            <a:ext cx="1780830" cy="48463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2 CuadroTexto"/>
          <p:cNvSpPr txBox="1"/>
          <p:nvPr/>
        </p:nvSpPr>
        <p:spPr>
          <a:xfrm>
            <a:off x="719572" y="285234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COMPOSICIÓN DEL GASTO PRIMARIO – POR OBJETO DEL GASTO</a:t>
            </a:r>
            <a:endParaRPr lang="es-AR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8" name="Picture 4" descr="logo fina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00" y="188640"/>
            <a:ext cx="971601" cy="97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084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Marcador de contenido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xmlns="" val="2471220590"/>
              </p:ext>
            </p:extLst>
          </p:nvPr>
        </p:nvGraphicFramePr>
        <p:xfrm>
          <a:off x="1113758" y="1262235"/>
          <a:ext cx="7289800" cy="5270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300"/>
                <a:gridCol w="1447800"/>
                <a:gridCol w="1257300"/>
                <a:gridCol w="508000"/>
                <a:gridCol w="749300"/>
                <a:gridCol w="1422400"/>
                <a:gridCol w="1155700"/>
              </a:tblGrid>
              <a:tr h="634485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u="none" strike="noStrike" dirty="0">
                          <a:effectLst/>
                        </a:rPr>
                        <a:t>N° Orden</a:t>
                      </a:r>
                      <a:endParaRPr lang="es-A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u="none" strike="noStrike">
                          <a:effectLst/>
                        </a:rPr>
                        <a:t>Provincia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u="none" strike="noStrike">
                          <a:effectLst/>
                        </a:rPr>
                        <a:t>Gasto en Personal S/ Gasto Primario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u="none" strike="noStrike">
                          <a:effectLst/>
                        </a:rPr>
                        <a:t>N° Orden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u="none" strike="noStrike">
                          <a:effectLst/>
                        </a:rPr>
                        <a:t>Provincia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200" u="none" strike="noStrike">
                          <a:effectLst/>
                        </a:rPr>
                        <a:t>Cargos C/1000 habitantes</a:t>
                      </a:r>
                      <a:endParaRPr lang="es-AR" sz="12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18574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Tierra del Fuego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62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 dirty="0">
                          <a:effectLst/>
                        </a:rPr>
                        <a:t>Tierra del Fuego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121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574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Corrientes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58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Santa Cruz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106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574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3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Buenos Aires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55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3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Neuquen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97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574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Río Negro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55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Catamarca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91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574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Neuquen 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55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La Rioja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83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210215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Santa Fé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53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Rio Negro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69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574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7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Jujuy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52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7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Chubut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68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574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CABA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51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Jujuy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66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574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9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Chaco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50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9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Formosa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66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574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Mendoza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50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La Pampa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64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574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Entre Ríos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49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11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Mendoza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62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574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Chubut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49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CABA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58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574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13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Catamarca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49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13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Entre Rios 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58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574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Salta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48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San Luis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53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574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Tucumán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47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S. del Estero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52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574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San Juan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46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San Juan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48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574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17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Córdoba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45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17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Misiones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47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574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La Rioja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42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Corrientes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46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574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19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La Pampa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40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19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Chaco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46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574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20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Misiones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40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20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Tucuman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45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574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21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Formosa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40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21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Salta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42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574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22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Santa Cruz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39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22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Bs.As. 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37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85748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23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Santiago del Estero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33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23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Córdoba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34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193104"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24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San Luis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28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>
                          <a:effectLst/>
                        </a:rPr>
                        <a:t>24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200" u="none" strike="noStrike">
                          <a:effectLst/>
                        </a:rPr>
                        <a:t>Santa Fé</a:t>
                      </a:r>
                      <a:endParaRPr lang="es-AR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u="none" strike="noStrike" dirty="0">
                          <a:effectLst/>
                        </a:rPr>
                        <a:t>33</a:t>
                      </a:r>
                      <a:endParaRPr lang="es-A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3B07C-EC8F-43D7-B7A9-2F0C91E7CC5A}" type="slidenum">
              <a:rPr lang="es-ES" smtClean="0"/>
              <a:pPr>
                <a:defRPr/>
              </a:pPr>
              <a:t>26</a:t>
            </a:fld>
            <a:endParaRPr lang="es-ES"/>
          </a:p>
        </p:txBody>
      </p:sp>
      <p:sp>
        <p:nvSpPr>
          <p:cNvPr id="4" name="3 Flecha derecha"/>
          <p:cNvSpPr/>
          <p:nvPr/>
        </p:nvSpPr>
        <p:spPr>
          <a:xfrm>
            <a:off x="4577568" y="1915281"/>
            <a:ext cx="489204" cy="121158"/>
          </a:xfrm>
          <a:prstGeom prst="rightArrow">
            <a:avLst/>
          </a:prstGeom>
          <a:solidFill>
            <a:schemeClr val="accent3">
              <a:lumMod val="40000"/>
              <a:lumOff val="6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Flecha derecha"/>
          <p:cNvSpPr/>
          <p:nvPr/>
        </p:nvSpPr>
        <p:spPr>
          <a:xfrm rot="4145938" flipV="1">
            <a:off x="2881320" y="4054889"/>
            <a:ext cx="3809314" cy="227961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Flecha derecha"/>
          <p:cNvSpPr/>
          <p:nvPr/>
        </p:nvSpPr>
        <p:spPr>
          <a:xfrm rot="17971479">
            <a:off x="2834338" y="3991757"/>
            <a:ext cx="4407793" cy="129641"/>
          </a:xfrm>
          <a:prstGeom prst="rightArrow">
            <a:avLst/>
          </a:prstGeom>
          <a:solidFill>
            <a:schemeClr val="accent6">
              <a:lumMod val="60000"/>
              <a:lumOff val="40000"/>
              <a:alpha val="71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Flecha derecha"/>
          <p:cNvSpPr/>
          <p:nvPr/>
        </p:nvSpPr>
        <p:spPr>
          <a:xfrm rot="955028">
            <a:off x="4126706" y="3335225"/>
            <a:ext cx="1453359" cy="144025"/>
          </a:xfrm>
          <a:prstGeom prst="rightArrow">
            <a:avLst/>
          </a:prstGeom>
          <a:solidFill>
            <a:schemeClr val="tx1">
              <a:lumMod val="50000"/>
              <a:lumOff val="50000"/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Flecha derecha"/>
          <p:cNvSpPr/>
          <p:nvPr/>
        </p:nvSpPr>
        <p:spPr>
          <a:xfrm rot="903842">
            <a:off x="4405516" y="3796969"/>
            <a:ext cx="895738" cy="114064"/>
          </a:xfrm>
          <a:prstGeom prst="rightArrow">
            <a:avLst/>
          </a:prstGeom>
          <a:solidFill>
            <a:srgbClr val="CC660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CuadroTexto"/>
          <p:cNvSpPr txBox="1"/>
          <p:nvPr/>
        </p:nvSpPr>
        <p:spPr>
          <a:xfrm>
            <a:off x="1113758" y="-276577"/>
            <a:ext cx="7416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AR" sz="24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algn="ctr"/>
            <a:endParaRPr lang="es-AR" sz="2400" b="1" dirty="0" smtClean="0">
              <a:solidFill>
                <a:schemeClr val="tx2"/>
              </a:solidFill>
              <a:latin typeface="Comic Sans MS" pitchFamily="66" charset="0"/>
            </a:endParaRPr>
          </a:p>
          <a:p>
            <a:pPr algn="ctr"/>
            <a:r>
              <a:rPr lang="es-AR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GASTO EN PERSONAL Y CARGOS CADA 1000 HABITANTES - 2010</a:t>
            </a:r>
            <a:endParaRPr lang="es-AR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11" name="Picture 4" descr="logo 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971601" cy="97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84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274638"/>
            <a:ext cx="8435280" cy="1642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algn="ctr"/>
            <a:r>
              <a:rPr lang="es-ES" sz="2400" b="1" dirty="0" smtClean="0">
                <a:solidFill>
                  <a:srgbClr val="CC3300"/>
                </a:solidFill>
                <a:latin typeface="Comic Sans MS" pitchFamily="66" charset="0"/>
                <a:cs typeface="Arial" pitchFamily="34" charset="0"/>
              </a:rPr>
              <a:t/>
            </a:r>
            <a:br>
              <a:rPr lang="es-ES" sz="2400" b="1" dirty="0" smtClean="0">
                <a:solidFill>
                  <a:srgbClr val="CC3300"/>
                </a:solidFill>
                <a:latin typeface="Comic Sans MS" pitchFamily="66" charset="0"/>
                <a:cs typeface="Arial" pitchFamily="34" charset="0"/>
              </a:rPr>
            </a:br>
            <a:r>
              <a:rPr lang="es-ES" sz="2400" b="1" dirty="0">
                <a:solidFill>
                  <a:srgbClr val="CC3300"/>
                </a:solidFill>
                <a:latin typeface="Comic Sans MS" pitchFamily="66" charset="0"/>
                <a:cs typeface="Arial" pitchFamily="34" charset="0"/>
              </a:rPr>
              <a:t/>
            </a:r>
            <a:br>
              <a:rPr lang="es-ES" sz="2400" b="1" dirty="0">
                <a:solidFill>
                  <a:srgbClr val="CC3300"/>
                </a:solidFill>
                <a:latin typeface="Comic Sans MS" pitchFamily="66" charset="0"/>
                <a:cs typeface="Arial" pitchFamily="34" charset="0"/>
              </a:rPr>
            </a:br>
            <a:r>
              <a:rPr lang="es-ES" sz="28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Arial" pitchFamily="34" charset="0"/>
              </a:rPr>
              <a:t>PARTICIPACIÓN DEL GASTO EN INVERSIÓN REAL DIRECTA  DE LA APNFNISS RESPECTO DEL GASTO PRIMARIO</a:t>
            </a:r>
            <a:r>
              <a:rPr lang="es-ES" sz="36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Arial" pitchFamily="34" charset="0"/>
              </a:rPr>
              <a:t>.</a:t>
            </a:r>
            <a:r>
              <a:rPr lang="es-ES" sz="36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/>
            </a:r>
            <a:br>
              <a:rPr lang="es-ES" sz="3600" b="1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</a:br>
            <a:endParaRPr lang="es-ES" sz="3200" b="1" dirty="0">
              <a:solidFill>
                <a:srgbClr val="CC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endParaRPr lang="es-ES" sz="2600" dirty="0" smtClean="0">
              <a:latin typeface="Arial" charset="0"/>
            </a:endParaRP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s-ES" sz="2600" dirty="0" smtClean="0">
                <a:latin typeface="Comic Sans MS" pitchFamily="66" charset="0"/>
              </a:rPr>
              <a:t>Año </a:t>
            </a:r>
            <a:r>
              <a:rPr lang="es-ES" sz="2600" dirty="0">
                <a:latin typeface="Comic Sans MS" pitchFamily="66" charset="0"/>
              </a:rPr>
              <a:t>2010:</a:t>
            </a:r>
          </a:p>
          <a:p>
            <a:pPr marL="669925" lvl="1" indent="-325438">
              <a:lnSpc>
                <a:spcPct val="200000"/>
              </a:lnSpc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q"/>
            </a:pPr>
            <a:r>
              <a:rPr lang="es-ES" sz="2200" dirty="0">
                <a:latin typeface="Comic Sans MS" pitchFamily="66" charset="0"/>
              </a:rPr>
              <a:t>Mayor participación: </a:t>
            </a:r>
            <a:r>
              <a:rPr lang="es-ES" sz="2200" dirty="0" smtClean="0">
                <a:latin typeface="Comic Sans MS" pitchFamily="66" charset="0"/>
              </a:rPr>
              <a:t>32,4%</a:t>
            </a:r>
            <a:endParaRPr lang="es-ES" sz="2200" dirty="0">
              <a:latin typeface="Comic Sans MS" pitchFamily="66" charset="0"/>
            </a:endParaRPr>
          </a:p>
          <a:p>
            <a:pPr marL="669925" lvl="1" indent="-325438">
              <a:lnSpc>
                <a:spcPct val="200000"/>
              </a:lnSpc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q"/>
            </a:pPr>
            <a:r>
              <a:rPr lang="es-ES" sz="2200" dirty="0">
                <a:latin typeface="Comic Sans MS" pitchFamily="66" charset="0"/>
              </a:rPr>
              <a:t>Menor participación:  </a:t>
            </a:r>
            <a:r>
              <a:rPr lang="es-ES" sz="2200" dirty="0" smtClean="0">
                <a:latin typeface="Comic Sans MS" pitchFamily="66" charset="0"/>
              </a:rPr>
              <a:t>6%</a:t>
            </a:r>
            <a:endParaRPr lang="es-ES" sz="2200" dirty="0">
              <a:latin typeface="Comic Sans MS" pitchFamily="66" charset="0"/>
            </a:endParaRPr>
          </a:p>
          <a:p>
            <a:pPr marL="669925" lvl="1" indent="-325438">
              <a:lnSpc>
                <a:spcPct val="200000"/>
              </a:lnSpc>
              <a:spcBef>
                <a:spcPct val="20000"/>
              </a:spcBef>
              <a:buClr>
                <a:srgbClr val="FF0000"/>
              </a:buClr>
              <a:buSzPct val="90000"/>
              <a:buFont typeface="Wingdings" pitchFamily="2" charset="2"/>
              <a:buChar char="q"/>
            </a:pPr>
            <a:r>
              <a:rPr lang="es-ES" sz="2200" dirty="0">
                <a:latin typeface="Comic Sans MS" pitchFamily="66" charset="0"/>
              </a:rPr>
              <a:t>7 provincias menos del 10% y 12 provincias entre el 10% y el 20%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65276-7A72-46A6-B5A4-8BDB4E628EB4}" type="slidenum">
              <a:rPr lang="es-ES" smtClean="0"/>
              <a:pPr>
                <a:defRPr/>
              </a:pPr>
              <a:t>27</a:t>
            </a:fld>
            <a:endParaRPr lang="es-ES"/>
          </a:p>
        </p:txBody>
      </p:sp>
      <p:pic>
        <p:nvPicPr>
          <p:cNvPr id="7" name="Picture 4" descr="logo 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971601" cy="97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4433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logo fin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8294" y="-20712"/>
            <a:ext cx="1135707" cy="114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938213" y="1371600"/>
          <a:ext cx="7327900" cy="4843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6964" name="Text Box 4"/>
          <p:cNvSpPr txBox="1">
            <a:spLocks noChangeArrowheads="1"/>
          </p:cNvSpPr>
          <p:nvPr/>
        </p:nvSpPr>
        <p:spPr bwMode="auto">
          <a:xfrm>
            <a:off x="323528" y="214290"/>
            <a:ext cx="839187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INVERSIÓN REAL DIRECTA RESPECTO  EL GASTO PRIMARIO</a:t>
            </a:r>
            <a:r>
              <a:rPr lang="es-E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.</a:t>
            </a:r>
            <a:endParaRPr lang="es-ES" sz="2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296967" name="Text Box 7"/>
          <p:cNvSpPr txBox="1">
            <a:spLocks noChangeArrowheads="1"/>
          </p:cNvSpPr>
          <p:nvPr/>
        </p:nvSpPr>
        <p:spPr bwMode="auto">
          <a:xfrm>
            <a:off x="900113" y="6165850"/>
            <a:ext cx="727233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sz="1200" b="1" dirty="0">
                <a:solidFill>
                  <a:srgbClr val="000000"/>
                </a:solidFill>
              </a:rPr>
              <a:t>Ejercicio Fiscal </a:t>
            </a:r>
            <a:r>
              <a:rPr lang="es-ES" sz="1200" b="1" dirty="0" smtClean="0">
                <a:solidFill>
                  <a:srgbClr val="000000"/>
                </a:solidFill>
              </a:rPr>
              <a:t>2010</a:t>
            </a:r>
            <a:endParaRPr lang="es-ES" sz="1200" b="1" dirty="0">
              <a:solidFill>
                <a:srgbClr val="000000"/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65276-7A72-46A6-B5A4-8BDB4E628EB4}" type="slidenum">
              <a:rPr lang="es-ES" smtClean="0"/>
              <a:pPr>
                <a:defRPr/>
              </a:pPr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48694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INDICADORES FISCALES Y FINANCIEROS AGREGADOS</a:t>
            </a:r>
            <a:endParaRPr lang="es-E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5250" indent="-95250" eaLnBrk="1" hangingPunct="1">
              <a:buNone/>
            </a:pPr>
            <a:r>
              <a:rPr lang="es-ES" sz="2400" dirty="0" smtClean="0"/>
              <a:t> Ingresos tributarios de origen provincial o nacional según corresponda de la APNF por habitante (indicador referencial).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65276-7A72-46A6-B5A4-8BDB4E628EB4}" type="slidenum">
              <a:rPr lang="es-ES" smtClean="0"/>
              <a:pPr>
                <a:defRPr/>
              </a:pPr>
              <a:t>29</a:t>
            </a:fld>
            <a:endParaRPr lang="es-ES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3500438"/>
            <a:ext cx="8461375" cy="24114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2997200"/>
            <a:ext cx="8497887" cy="4445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8" name="Picture 4" descr="logo fina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00" y="188640"/>
            <a:ext cx="971601" cy="97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4756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 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106844" y="188639"/>
            <a:ext cx="1037155" cy="861407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38" y="548673"/>
            <a:ext cx="8219261" cy="936110"/>
          </a:xfrm>
          <a:ln/>
        </p:spPr>
        <p:txBody>
          <a:bodyPr>
            <a:noAutofit/>
          </a:bodyPr>
          <a:lstStyle/>
          <a:p>
            <a:pPr algn="ctr"/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Arial"/>
              </a:rPr>
              <a:t>CONTEXTO DE SU CREACIÓN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4"/>
            <a:ext cx="8229600" cy="4184646"/>
          </a:xfrm>
          <a:ln/>
        </p:spPr>
        <p:txBody>
          <a:bodyPr/>
          <a:lstStyle/>
          <a:p>
            <a:pPr algn="just"/>
            <a:r>
              <a:rPr i="1" dirty="0" err="1">
                <a:latin typeface="Comic Sans MS" pitchFamily="66" charset="0"/>
              </a:rPr>
              <a:t>Reforma</a:t>
            </a:r>
            <a:r>
              <a:rPr i="1" dirty="0">
                <a:latin typeface="Comic Sans MS" pitchFamily="66" charset="0"/>
              </a:rPr>
              <a:t> y </a:t>
            </a:r>
            <a:r>
              <a:rPr i="1" dirty="0" err="1">
                <a:latin typeface="Comic Sans MS" pitchFamily="66" charset="0"/>
              </a:rPr>
              <a:t>modernización</a:t>
            </a:r>
            <a:r>
              <a:rPr i="1" dirty="0">
                <a:latin typeface="Comic Sans MS" pitchFamily="66" charset="0"/>
              </a:rPr>
              <a:t> de los </a:t>
            </a:r>
            <a:r>
              <a:rPr i="1" dirty="0" err="1">
                <a:latin typeface="Comic Sans MS" pitchFamily="66" charset="0"/>
              </a:rPr>
              <a:t>Sistemas</a:t>
            </a:r>
            <a:r>
              <a:rPr i="1" dirty="0">
                <a:latin typeface="Comic Sans MS" pitchFamily="66" charset="0"/>
              </a:rPr>
              <a:t> de </a:t>
            </a:r>
            <a:r>
              <a:rPr i="1" dirty="0" err="1">
                <a:latin typeface="Comic Sans MS" pitchFamily="66" charset="0"/>
              </a:rPr>
              <a:t>Administración</a:t>
            </a:r>
            <a:r>
              <a:rPr i="1" dirty="0">
                <a:latin typeface="Comic Sans MS" pitchFamily="66" charset="0"/>
              </a:rPr>
              <a:t> </a:t>
            </a:r>
            <a:r>
              <a:rPr i="1" dirty="0" err="1">
                <a:latin typeface="Comic Sans MS" pitchFamily="66" charset="0"/>
              </a:rPr>
              <a:t>Financiera</a:t>
            </a:r>
            <a:r>
              <a:rPr i="1" dirty="0">
                <a:latin typeface="Comic Sans MS" pitchFamily="66" charset="0"/>
              </a:rPr>
              <a:t> y </a:t>
            </a:r>
            <a:r>
              <a:rPr i="1" dirty="0" err="1">
                <a:latin typeface="Comic Sans MS" pitchFamily="66" charset="0"/>
              </a:rPr>
              <a:t>Organismos</a:t>
            </a:r>
            <a:r>
              <a:rPr i="1" dirty="0">
                <a:latin typeface="Comic Sans MS" pitchFamily="66" charset="0"/>
              </a:rPr>
              <a:t> de Control del Sector </a:t>
            </a:r>
            <a:r>
              <a:rPr i="1" dirty="0" err="1">
                <a:latin typeface="Comic Sans MS" pitchFamily="66" charset="0"/>
              </a:rPr>
              <a:t>Público</a:t>
            </a:r>
            <a:r>
              <a:rPr i="1" dirty="0">
                <a:latin typeface="Comic Sans MS" pitchFamily="66" charset="0"/>
              </a:rPr>
              <a:t> </a:t>
            </a:r>
            <a:r>
              <a:rPr i="1" dirty="0" err="1">
                <a:latin typeface="Comic Sans MS" pitchFamily="66" charset="0"/>
              </a:rPr>
              <a:t>Nacional</a:t>
            </a:r>
            <a:r>
              <a:rPr i="1" dirty="0">
                <a:latin typeface="Comic Sans MS" pitchFamily="66" charset="0"/>
              </a:rPr>
              <a:t>, </a:t>
            </a:r>
            <a:r>
              <a:rPr i="1" dirty="0" err="1">
                <a:latin typeface="Comic Sans MS" pitchFamily="66" charset="0"/>
              </a:rPr>
              <a:t>que</a:t>
            </a:r>
            <a:r>
              <a:rPr i="1" dirty="0">
                <a:latin typeface="Comic Sans MS" pitchFamily="66" charset="0"/>
              </a:rPr>
              <a:t> </a:t>
            </a:r>
            <a:r>
              <a:rPr i="1" dirty="0" err="1">
                <a:latin typeface="Comic Sans MS" pitchFamily="66" charset="0"/>
              </a:rPr>
              <a:t>promueve</a:t>
            </a:r>
            <a:r>
              <a:rPr i="1" dirty="0">
                <a:latin typeface="Comic Sans MS" pitchFamily="66" charset="0"/>
              </a:rPr>
              <a:t> la Ley 24.156 (</a:t>
            </a:r>
            <a:r>
              <a:rPr i="1" dirty="0" err="1">
                <a:latin typeface="Comic Sans MS" pitchFamily="66" charset="0"/>
              </a:rPr>
              <a:t>Año</a:t>
            </a:r>
            <a:r>
              <a:rPr i="1" dirty="0">
                <a:latin typeface="Comic Sans MS" pitchFamily="66" charset="0"/>
              </a:rPr>
              <a:t> 1992</a:t>
            </a:r>
            <a:r>
              <a:rPr i="1" dirty="0" smtClean="0">
                <a:latin typeface="Comic Sans MS" pitchFamily="66" charset="0"/>
              </a:rPr>
              <a:t>)</a:t>
            </a:r>
            <a:endParaRPr lang="es-AR" i="1" dirty="0" smtClean="0">
              <a:latin typeface="Comic Sans MS" pitchFamily="66" charset="0"/>
            </a:endParaRPr>
          </a:p>
          <a:p>
            <a:pPr algn="just"/>
            <a:endParaRPr i="1" dirty="0">
              <a:latin typeface="Comic Sans MS" pitchFamily="66" charset="0"/>
            </a:endParaRPr>
          </a:p>
          <a:p>
            <a:pPr algn="just"/>
            <a:r>
              <a:rPr i="1" dirty="0" err="1">
                <a:latin typeface="Comic Sans MS" pitchFamily="66" charset="0"/>
              </a:rPr>
              <a:t>Revalorización</a:t>
            </a:r>
            <a:r>
              <a:rPr i="1" dirty="0">
                <a:latin typeface="Comic Sans MS" pitchFamily="66" charset="0"/>
              </a:rPr>
              <a:t> de la </a:t>
            </a:r>
            <a:r>
              <a:rPr i="1" dirty="0" err="1">
                <a:latin typeface="Comic Sans MS" pitchFamily="66" charset="0"/>
              </a:rPr>
              <a:t>importancia</a:t>
            </a:r>
            <a:r>
              <a:rPr i="1" dirty="0">
                <a:latin typeface="Comic Sans MS" pitchFamily="66" charset="0"/>
              </a:rPr>
              <a:t> del </a:t>
            </a:r>
            <a:r>
              <a:rPr i="1" dirty="0" err="1">
                <a:latin typeface="Comic Sans MS" pitchFamily="66" charset="0"/>
              </a:rPr>
              <a:t>Presupuesto</a:t>
            </a:r>
            <a:r>
              <a:rPr i="1" dirty="0">
                <a:latin typeface="Comic Sans MS" pitchFamily="66" charset="0"/>
              </a:rPr>
              <a:t> </a:t>
            </a:r>
            <a:r>
              <a:rPr i="1" dirty="0" err="1">
                <a:latin typeface="Comic Sans MS" pitchFamily="66" charset="0"/>
              </a:rPr>
              <a:t>Público</a:t>
            </a:r>
            <a:r>
              <a:rPr i="1" dirty="0">
                <a:latin typeface="Comic Sans MS" pitchFamily="66" charset="0"/>
              </a:rPr>
              <a:t> en el </a:t>
            </a:r>
            <a:r>
              <a:rPr i="1" dirty="0" err="1">
                <a:latin typeface="Comic Sans MS" pitchFamily="66" charset="0"/>
              </a:rPr>
              <a:t>proceso</a:t>
            </a:r>
            <a:r>
              <a:rPr i="1" dirty="0">
                <a:latin typeface="Comic Sans MS" pitchFamily="66" charset="0"/>
              </a:rPr>
              <a:t> de </a:t>
            </a:r>
            <a:r>
              <a:rPr i="1" dirty="0" err="1">
                <a:latin typeface="Comic Sans MS" pitchFamily="66" charset="0"/>
              </a:rPr>
              <a:t>planificación</a:t>
            </a:r>
            <a:r>
              <a:rPr i="1" dirty="0">
                <a:latin typeface="Comic Sans MS" pitchFamily="66" charset="0"/>
              </a:rPr>
              <a:t> del Sector </a:t>
            </a:r>
            <a:r>
              <a:rPr i="1" dirty="0" err="1">
                <a:latin typeface="Comic Sans MS" pitchFamily="66" charset="0"/>
              </a:rPr>
              <a:t>Público</a:t>
            </a:r>
            <a:r>
              <a:rPr i="1" dirty="0">
                <a:latin typeface="Comic Sans MS" pitchFamily="66" charset="0"/>
              </a:rPr>
              <a:t> 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65276-7A72-46A6-B5A4-8BDB4E628EB4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4475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755576" y="277813"/>
            <a:ext cx="7931224" cy="1139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sz="2400" b="1" dirty="0" smtClean="0">
                <a:solidFill>
                  <a:srgbClr val="C00000"/>
                </a:solidFill>
                <a:latin typeface="Comic Sans MS" pitchFamily="66" charset="0"/>
              </a:rPr>
              <a:t/>
            </a:r>
            <a:br>
              <a:rPr lang="es-ES" sz="2400" b="1" dirty="0" smtClean="0">
                <a:solidFill>
                  <a:srgbClr val="C00000"/>
                </a:solidFill>
                <a:latin typeface="Comic Sans MS" pitchFamily="66" charset="0"/>
              </a:rPr>
            </a:br>
            <a:r>
              <a:rPr lang="es-ES" sz="2400" b="1" dirty="0" smtClean="0">
                <a:solidFill>
                  <a:srgbClr val="C00000"/>
                </a:solidFill>
                <a:latin typeface="Comic Sans MS" pitchFamily="66" charset="0"/>
              </a:rPr>
              <a:t>Ingresos tributarios de origen provincial o nacional según corresponda de la APNF por habitante </a:t>
            </a:r>
            <a:r>
              <a:rPr lang="es-ES" sz="2400" b="1" dirty="0" smtClean="0">
                <a:latin typeface="Comic Sans MS" pitchFamily="66" charset="0"/>
              </a:rPr>
              <a:t/>
            </a:r>
            <a:br>
              <a:rPr lang="es-ES" sz="2400" b="1" dirty="0" smtClean="0">
                <a:latin typeface="Comic Sans MS" pitchFamily="66" charset="0"/>
              </a:rPr>
            </a:br>
            <a:endParaRPr lang="es-ES" sz="2400" b="1" dirty="0" smtClean="0">
              <a:latin typeface="Comic Sans MS" pitchFamily="66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782391-1DD7-48B5-82AB-E75C627549CF}" type="slidenum">
              <a:rPr lang="es-ES" altLang="en-US" smtClean="0"/>
              <a:pPr>
                <a:defRPr/>
              </a:pPr>
              <a:t>30</a:t>
            </a:fld>
            <a:endParaRPr lang="es-ES" altLang="en-US"/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auto">
          <a:xfrm>
            <a:off x="1" y="3068638"/>
            <a:ext cx="8748712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spcBef>
                <a:spcPts val="0"/>
              </a:spcBef>
            </a:pP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   </a:t>
            </a:r>
            <a:r>
              <a:rPr lang="en-US" sz="2200" b="1" dirty="0" err="1" smtClean="0">
                <a:solidFill>
                  <a:srgbClr val="C00000"/>
                </a:solidFill>
                <a:latin typeface="Comic Sans MS" pitchFamily="66" charset="0"/>
              </a:rPr>
              <a:t>Ingresos</a:t>
            </a: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latin typeface="Comic Sans MS" pitchFamily="66" charset="0"/>
              </a:rPr>
              <a:t>tributarios</a:t>
            </a: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 de </a:t>
            </a:r>
            <a:r>
              <a:rPr lang="en-US" sz="2200" b="1" dirty="0" err="1" smtClean="0">
                <a:solidFill>
                  <a:srgbClr val="C00000"/>
                </a:solidFill>
                <a:latin typeface="Comic Sans MS" pitchFamily="66" charset="0"/>
              </a:rPr>
              <a:t>origen</a:t>
            </a: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 provincial </a:t>
            </a:r>
            <a:r>
              <a:rPr lang="en-US" sz="2200" b="1" dirty="0" err="1" smtClean="0">
                <a:solidFill>
                  <a:srgbClr val="C00000"/>
                </a:solidFill>
                <a:latin typeface="Comic Sans MS" pitchFamily="66" charset="0"/>
              </a:rPr>
              <a:t>percibidos</a:t>
            </a:r>
            <a:endParaRPr lang="en-US" sz="2200" b="1" dirty="0">
              <a:solidFill>
                <a:srgbClr val="C00000"/>
              </a:solidFill>
              <a:latin typeface="Comic Sans MS" pitchFamily="66" charset="0"/>
            </a:endParaRPr>
          </a:p>
          <a:p>
            <a:pPr marL="800100" lvl="1" indent="-342900" algn="just">
              <a:spcBef>
                <a:spcPts val="0"/>
              </a:spcBef>
            </a:pP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   de la APNF </a:t>
            </a:r>
            <a:r>
              <a:rPr lang="en-US" sz="2200" b="1" dirty="0" err="1" smtClean="0">
                <a:solidFill>
                  <a:srgbClr val="C00000"/>
                </a:solidFill>
                <a:latin typeface="Comic Sans MS" pitchFamily="66" charset="0"/>
              </a:rPr>
              <a:t>respecto</a:t>
            </a: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 a los </a:t>
            </a:r>
            <a:r>
              <a:rPr lang="en-US" sz="2200" b="1" dirty="0" err="1" smtClean="0">
                <a:solidFill>
                  <a:srgbClr val="C00000"/>
                </a:solidFill>
                <a:latin typeface="Comic Sans MS" pitchFamily="66" charset="0"/>
              </a:rPr>
              <a:t>ingresos</a:t>
            </a: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latin typeface="Comic Sans MS" pitchFamily="66" charset="0"/>
              </a:rPr>
              <a:t>tributarios</a:t>
            </a:r>
            <a:r>
              <a:rPr lang="en-US" sz="2200" b="1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sz="2200" b="1" dirty="0" err="1" smtClean="0">
                <a:solidFill>
                  <a:srgbClr val="C00000"/>
                </a:solidFill>
                <a:latin typeface="Comic Sans MS" pitchFamily="66" charset="0"/>
              </a:rPr>
              <a:t>totales</a:t>
            </a:r>
            <a:endParaRPr lang="en-US" sz="2200" b="1" dirty="0">
              <a:solidFill>
                <a:srgbClr val="C00000"/>
              </a:solidFill>
              <a:latin typeface="Comic Sans MS" pitchFamily="66" charset="0"/>
            </a:endParaRPr>
          </a:p>
          <a:p>
            <a:pPr marL="342900" indent="-342900">
              <a:spcBef>
                <a:spcPct val="50000"/>
              </a:spcBef>
            </a:pPr>
            <a:endParaRPr lang="es-ES" dirty="0">
              <a:latin typeface="Garamond" pitchFamily="18" charset="0"/>
            </a:endParaRPr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25548315"/>
              </p:ext>
            </p:extLst>
          </p:nvPr>
        </p:nvGraphicFramePr>
        <p:xfrm>
          <a:off x="755577" y="1484784"/>
          <a:ext cx="7848870" cy="1357322"/>
        </p:xfrm>
        <a:graphic>
          <a:graphicData uri="http://schemas.openxmlformats.org/drawingml/2006/table">
            <a:tbl>
              <a:tblPr firstRow="1" bandCol="1">
                <a:tableStyleId>{21E4AEA4-8DFA-4A89-87EB-49C32662AFE0}</a:tableStyleId>
              </a:tblPr>
              <a:tblGrid>
                <a:gridCol w="2906989"/>
                <a:gridCol w="799422"/>
                <a:gridCol w="726748"/>
                <a:gridCol w="944772"/>
                <a:gridCol w="799422"/>
                <a:gridCol w="944769"/>
                <a:gridCol w="726748"/>
              </a:tblGrid>
              <a:tr h="3916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 smtClean="0"/>
                        <a:t>2005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 smtClean="0"/>
                        <a:t>2006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 smtClean="0"/>
                        <a:t>2007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 smtClean="0"/>
                        <a:t>2008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 smtClean="0"/>
                        <a:t>2009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 smtClean="0"/>
                        <a:t>2010</a:t>
                      </a:r>
                      <a:endParaRPr lang="en-US" sz="1400" dirty="0"/>
                    </a:p>
                  </a:txBody>
                  <a:tcPr/>
                </a:tc>
              </a:tr>
              <a:tr h="965683">
                <a:tc>
                  <a:txBody>
                    <a:bodyPr/>
                    <a:lstStyle/>
                    <a:p>
                      <a:r>
                        <a:rPr lang="es-ES_tradnl" dirty="0" smtClean="0">
                          <a:latin typeface="Comic Sans MS" pitchFamily="66" charset="0"/>
                        </a:rPr>
                        <a:t>Ingresos tributarios de Origen</a:t>
                      </a:r>
                      <a:r>
                        <a:rPr lang="es-ES_tradnl" baseline="0" dirty="0" smtClean="0">
                          <a:latin typeface="Comic Sans MS" pitchFamily="66" charset="0"/>
                        </a:rPr>
                        <a:t> Provincial de la APNF por habitante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sz="1400" dirty="0" smtClean="0"/>
                    </a:p>
                    <a:p>
                      <a:pPr algn="ctr"/>
                      <a:r>
                        <a:rPr lang="es-ES_tradnl" sz="1400" dirty="0" smtClean="0"/>
                        <a:t>568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sz="1400" dirty="0" smtClean="0"/>
                    </a:p>
                    <a:p>
                      <a:pPr algn="ctr"/>
                      <a:r>
                        <a:rPr lang="es-ES_tradnl" sz="1400" dirty="0" smtClean="0"/>
                        <a:t>700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sz="1400" dirty="0" smtClean="0"/>
                    </a:p>
                    <a:p>
                      <a:pPr algn="ctr"/>
                      <a:r>
                        <a:rPr lang="es-ES_tradnl" sz="1400" dirty="0" smtClean="0"/>
                        <a:t>872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sz="1400" dirty="0" smtClean="0"/>
                    </a:p>
                    <a:p>
                      <a:pPr algn="ctr"/>
                      <a:r>
                        <a:rPr lang="es-ES_tradnl" sz="1400" dirty="0" smtClean="0"/>
                        <a:t>1144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sz="1400" dirty="0" smtClean="0"/>
                    </a:p>
                    <a:p>
                      <a:pPr algn="ctr"/>
                      <a:r>
                        <a:rPr lang="es-ES_tradnl" sz="1400" dirty="0" smtClean="0"/>
                        <a:t>1320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sz="1400" dirty="0" smtClean="0"/>
                    </a:p>
                    <a:p>
                      <a:pPr algn="ctr"/>
                      <a:r>
                        <a:rPr lang="es-ES_tradnl" sz="1400" dirty="0" smtClean="0"/>
                        <a:t>1696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4335177"/>
              </p:ext>
            </p:extLst>
          </p:nvPr>
        </p:nvGraphicFramePr>
        <p:xfrm>
          <a:off x="755577" y="4000504"/>
          <a:ext cx="784887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6991"/>
                <a:gridCol w="799422"/>
                <a:gridCol w="726748"/>
                <a:gridCol w="944771"/>
                <a:gridCol w="799422"/>
                <a:gridCol w="944770"/>
                <a:gridCol w="726748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 smtClean="0"/>
                        <a:t>2005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 smtClean="0"/>
                        <a:t>2006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 smtClean="0"/>
                        <a:t>2007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 smtClean="0"/>
                        <a:t>2008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 smtClean="0"/>
                        <a:t>2009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dirty="0" smtClean="0"/>
                        <a:t>2010</a:t>
                      </a:r>
                      <a:endParaRPr lang="en-US" sz="1400" dirty="0"/>
                    </a:p>
                  </a:txBody>
                  <a:tcPr/>
                </a:tc>
              </a:tr>
              <a:tr h="292110">
                <a:tc>
                  <a:txBody>
                    <a:bodyPr/>
                    <a:lstStyle/>
                    <a:p>
                      <a:r>
                        <a:rPr lang="es-ES_tradnl" dirty="0" smtClean="0">
                          <a:latin typeface="Comic Sans MS" pitchFamily="66" charset="0"/>
                        </a:rPr>
                        <a:t>Ingresos tributarios de Origen</a:t>
                      </a:r>
                      <a:r>
                        <a:rPr lang="es-ES_tradnl" baseline="0" dirty="0" smtClean="0">
                          <a:latin typeface="Comic Sans MS" pitchFamily="66" charset="0"/>
                        </a:rPr>
                        <a:t> Provincial respecto de los Ingresos tributarios totales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sz="1400" dirty="0" smtClean="0"/>
                    </a:p>
                    <a:p>
                      <a:pPr algn="ctr"/>
                      <a:endParaRPr lang="es-ES_tradnl" sz="1400" dirty="0" smtClean="0"/>
                    </a:p>
                    <a:p>
                      <a:pPr algn="ctr"/>
                      <a:r>
                        <a:rPr lang="es-ES_tradnl" sz="1400" dirty="0" smtClean="0"/>
                        <a:t>38,8%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400" dirty="0" smtClean="0"/>
                    </a:p>
                    <a:p>
                      <a:endParaRPr lang="es-ES_tradnl" sz="1400" dirty="0" smtClean="0"/>
                    </a:p>
                    <a:p>
                      <a:r>
                        <a:rPr lang="es-ES_tradnl" sz="1400" dirty="0" smtClean="0"/>
                        <a:t>39,2%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400" dirty="0" smtClean="0"/>
                    </a:p>
                    <a:p>
                      <a:endParaRPr lang="es-ES_tradnl" sz="1400" dirty="0" smtClean="0"/>
                    </a:p>
                    <a:p>
                      <a:r>
                        <a:rPr lang="es-ES_tradnl" sz="1400" dirty="0" smtClean="0"/>
                        <a:t>38,3%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400" dirty="0" smtClean="0"/>
                    </a:p>
                    <a:p>
                      <a:endParaRPr lang="es-ES_tradnl" sz="1400" dirty="0" smtClean="0"/>
                    </a:p>
                    <a:p>
                      <a:r>
                        <a:rPr lang="es-ES_tradnl" sz="1400" dirty="0" smtClean="0"/>
                        <a:t>39,6%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400" dirty="0" smtClean="0"/>
                    </a:p>
                    <a:p>
                      <a:endParaRPr lang="es-ES_tradnl" sz="1400" dirty="0" smtClean="0"/>
                    </a:p>
                    <a:p>
                      <a:r>
                        <a:rPr lang="es-ES_tradnl" sz="1400" dirty="0" smtClean="0"/>
                        <a:t>42,2%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400" dirty="0" smtClean="0"/>
                    </a:p>
                    <a:p>
                      <a:endParaRPr lang="es-ES_tradnl" sz="1400" dirty="0" smtClean="0"/>
                    </a:p>
                    <a:p>
                      <a:r>
                        <a:rPr lang="es-ES_tradnl" sz="1400" dirty="0" smtClean="0"/>
                        <a:t>40,4%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4" descr="logo 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971601" cy="97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9752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142944" y="1928802"/>
            <a:ext cx="8001056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6213" indent="-176213" algn="just">
              <a:spcBef>
                <a:spcPct val="50000"/>
              </a:spcBef>
            </a:pPr>
            <a:r>
              <a:rPr lang="es-ES" sz="2800" dirty="0">
                <a:latin typeface="Comic Sans MS" pitchFamily="66" charset="0"/>
              </a:rPr>
              <a:t>Los objetivos de estos indicadores son:</a:t>
            </a:r>
          </a:p>
          <a:p>
            <a:pPr marL="176213" indent="-176213" algn="just">
              <a:spcBef>
                <a:spcPct val="50000"/>
              </a:spcBef>
              <a:buFontTx/>
              <a:buChar char="•"/>
            </a:pPr>
            <a:r>
              <a:rPr lang="es-ES" sz="2800" dirty="0">
                <a:latin typeface="Comic Sans MS" pitchFamily="66" charset="0"/>
              </a:rPr>
              <a:t>Medir el estado de situación de las provincias con respecto a los sectores sociales, económicos y de la seguridad.</a:t>
            </a:r>
          </a:p>
          <a:p>
            <a:pPr marL="176213" indent="-176213" algn="just">
              <a:spcBef>
                <a:spcPct val="50000"/>
              </a:spcBef>
              <a:buFontTx/>
              <a:buChar char="•"/>
            </a:pPr>
            <a:r>
              <a:rPr lang="es-ES" sz="2800" dirty="0" smtClean="0">
                <a:latin typeface="Comic Sans MS" pitchFamily="66" charset="0"/>
              </a:rPr>
              <a:t>Detectar </a:t>
            </a:r>
            <a:r>
              <a:rPr lang="es-ES" sz="2800" dirty="0">
                <a:latin typeface="Comic Sans MS" pitchFamily="66" charset="0"/>
              </a:rPr>
              <a:t>potenciales asimetrías a fin de promover la atención de desequilibrios regionales.</a:t>
            </a:r>
          </a:p>
          <a:p>
            <a:pPr marL="176213" indent="-176213">
              <a:spcBef>
                <a:spcPct val="50000"/>
              </a:spcBef>
              <a:buFontTx/>
              <a:buChar char="•"/>
            </a:pPr>
            <a:r>
              <a:rPr lang="es-ES" sz="2800" dirty="0" smtClean="0">
                <a:latin typeface="Comic Sans MS" pitchFamily="66" charset="0"/>
              </a:rPr>
              <a:t>Establecer comparaciones entre jurisdicciones </a:t>
            </a:r>
          </a:p>
        </p:txBody>
      </p:sp>
      <p:pic>
        <p:nvPicPr>
          <p:cNvPr id="6" name="Picture 4" descr="logo 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8294" y="-20712"/>
            <a:ext cx="1135707" cy="114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179512" y="0"/>
            <a:ext cx="89644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AR" sz="4000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AR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INDICADORES SECTORIALES </a:t>
            </a:r>
          </a:p>
          <a:p>
            <a:pPr algn="ctr"/>
            <a:r>
              <a:rPr lang="es-AR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EVALUACION DEL DESARROLLO  ECONOMICO Y SOCIAL REGIONAL</a:t>
            </a:r>
            <a:endParaRPr lang="es-AR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65276-7A72-46A6-B5A4-8BDB4E628EB4}" type="slidenum">
              <a:rPr lang="es-ES" smtClean="0"/>
              <a:pPr>
                <a:defRPr/>
              </a:pPr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2727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86" name="Picture 90" descr="j0286771"/>
          <p:cNvPicPr>
            <a:picLocks noGrp="1" noChangeAspect="1" noChangeArrowheads="1" noCrop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3671889" y="5912584"/>
            <a:ext cx="828675" cy="742950"/>
          </a:xfrm>
          <a:noFill/>
          <a:ln/>
        </p:spPr>
      </p:pic>
      <p:pic>
        <p:nvPicPr>
          <p:cNvPr id="29820" name="Picture 124" descr="j023272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827088" y="4076700"/>
            <a:ext cx="649287" cy="573088"/>
          </a:xfrm>
          <a:noFill/>
          <a:ln/>
        </p:spPr>
      </p:pic>
      <p:sp>
        <p:nvSpPr>
          <p:cNvPr id="44" name="4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E40A5B-8CAD-45E5-B2DF-8BD234AC52B5}" type="slidenum">
              <a:rPr lang="es-ES" smtClean="0"/>
              <a:pPr>
                <a:defRPr/>
              </a:pPr>
              <a:t>32</a:t>
            </a:fld>
            <a:endParaRPr lang="es-ES"/>
          </a:p>
        </p:txBody>
      </p:sp>
      <p:pic>
        <p:nvPicPr>
          <p:cNvPr id="29727" name="Picture 31" descr="j023288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0100" y="1500174"/>
            <a:ext cx="866775" cy="1295400"/>
          </a:xfrm>
          <a:prstGeom prst="rect">
            <a:avLst/>
          </a:prstGeom>
          <a:noFill/>
        </p:spPr>
      </p:pic>
      <p:pic>
        <p:nvPicPr>
          <p:cNvPr id="29728" name="Picture 32" descr="j023137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72132" y="5753100"/>
            <a:ext cx="1152525" cy="1104900"/>
          </a:xfrm>
          <a:prstGeom prst="rect">
            <a:avLst/>
          </a:prstGeom>
          <a:noFill/>
        </p:spPr>
      </p:pic>
      <p:pic>
        <p:nvPicPr>
          <p:cNvPr id="29729" name="Picture 33" descr="j015124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15206" y="3071810"/>
            <a:ext cx="1511300" cy="866775"/>
          </a:xfrm>
          <a:prstGeom prst="rect">
            <a:avLst/>
          </a:prstGeom>
          <a:noFill/>
        </p:spPr>
      </p:pic>
      <p:pic>
        <p:nvPicPr>
          <p:cNvPr id="29733" name="Picture 37" descr="j041569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034" y="5643578"/>
            <a:ext cx="1296987" cy="947738"/>
          </a:xfrm>
          <a:prstGeom prst="rect">
            <a:avLst/>
          </a:prstGeom>
          <a:noFill/>
        </p:spPr>
      </p:pic>
      <p:pic>
        <p:nvPicPr>
          <p:cNvPr id="29735" name="Picture 39" descr="j0356713"/>
          <p:cNvPicPr>
            <a:picLocks noChangeAspect="1" noChangeArrowheads="1" noCrop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24525" y="1196975"/>
            <a:ext cx="1296988" cy="1101725"/>
          </a:xfrm>
          <a:prstGeom prst="rect">
            <a:avLst/>
          </a:prstGeom>
          <a:noFill/>
        </p:spPr>
      </p:pic>
      <p:pic>
        <p:nvPicPr>
          <p:cNvPr id="29736" name="Picture 40" descr="j03590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79838" y="1196975"/>
            <a:ext cx="989012" cy="1150938"/>
          </a:xfrm>
          <a:prstGeom prst="rect">
            <a:avLst/>
          </a:prstGeom>
          <a:noFill/>
        </p:spPr>
      </p:pic>
      <p:sp>
        <p:nvSpPr>
          <p:cNvPr id="29809" name="Text Box 113"/>
          <p:cNvSpPr txBox="1">
            <a:spLocks noChangeArrowheads="1"/>
          </p:cNvSpPr>
          <p:nvPr/>
        </p:nvSpPr>
        <p:spPr bwMode="auto">
          <a:xfrm>
            <a:off x="3851275" y="2276475"/>
            <a:ext cx="790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Salud</a:t>
            </a:r>
          </a:p>
        </p:txBody>
      </p:sp>
      <p:sp>
        <p:nvSpPr>
          <p:cNvPr id="29810" name="Text Box 114"/>
          <p:cNvSpPr txBox="1">
            <a:spLocks noChangeArrowheads="1"/>
          </p:cNvSpPr>
          <p:nvPr/>
        </p:nvSpPr>
        <p:spPr bwMode="auto">
          <a:xfrm>
            <a:off x="5148263" y="2205038"/>
            <a:ext cx="14398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Educación y Cultura</a:t>
            </a:r>
          </a:p>
        </p:txBody>
      </p:sp>
      <p:sp>
        <p:nvSpPr>
          <p:cNvPr id="29811" name="Text Box 115"/>
          <p:cNvSpPr txBox="1">
            <a:spLocks noChangeArrowheads="1"/>
          </p:cNvSpPr>
          <p:nvPr/>
        </p:nvSpPr>
        <p:spPr bwMode="auto">
          <a:xfrm>
            <a:off x="6429388" y="4005263"/>
            <a:ext cx="27146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Vivienda </a:t>
            </a:r>
            <a:r>
              <a:rPr lang="es-E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y Urbanismo</a:t>
            </a:r>
            <a:endParaRPr lang="es-ES" b="1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29812" name="Text Box 116"/>
          <p:cNvSpPr txBox="1">
            <a:spLocks noChangeArrowheads="1"/>
          </p:cNvSpPr>
          <p:nvPr/>
        </p:nvSpPr>
        <p:spPr bwMode="auto">
          <a:xfrm>
            <a:off x="6084888" y="5516563"/>
            <a:ext cx="15843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Energía, Combustible y Minería</a:t>
            </a:r>
          </a:p>
        </p:txBody>
      </p:sp>
      <p:sp>
        <p:nvSpPr>
          <p:cNvPr id="29813" name="Text Box 117"/>
          <p:cNvSpPr txBox="1">
            <a:spLocks noChangeArrowheads="1"/>
          </p:cNvSpPr>
          <p:nvPr/>
        </p:nvSpPr>
        <p:spPr bwMode="auto">
          <a:xfrm>
            <a:off x="1331913" y="5300663"/>
            <a:ext cx="14398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Defensa y Seguridad</a:t>
            </a:r>
          </a:p>
        </p:txBody>
      </p:sp>
      <p:sp>
        <p:nvSpPr>
          <p:cNvPr id="29814" name="Text Box 118"/>
          <p:cNvSpPr txBox="1">
            <a:spLocks noChangeArrowheads="1"/>
          </p:cNvSpPr>
          <p:nvPr/>
        </p:nvSpPr>
        <p:spPr bwMode="auto">
          <a:xfrm>
            <a:off x="4140200" y="5300663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Transporte</a:t>
            </a:r>
          </a:p>
        </p:txBody>
      </p:sp>
      <p:sp>
        <p:nvSpPr>
          <p:cNvPr id="29815" name="Text Box 119"/>
          <p:cNvSpPr txBox="1">
            <a:spLocks noChangeArrowheads="1"/>
          </p:cNvSpPr>
          <p:nvPr/>
        </p:nvSpPr>
        <p:spPr bwMode="auto">
          <a:xfrm>
            <a:off x="0" y="2285992"/>
            <a:ext cx="1873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Agua Potable y Alcantarillado</a:t>
            </a:r>
          </a:p>
        </p:txBody>
      </p:sp>
      <p:pic>
        <p:nvPicPr>
          <p:cNvPr id="29817" name="Picture 121" descr="j041350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79388" y="3716338"/>
            <a:ext cx="765175" cy="1074737"/>
          </a:xfrm>
          <a:prstGeom prst="rect">
            <a:avLst/>
          </a:prstGeom>
          <a:noFill/>
        </p:spPr>
      </p:pic>
      <p:pic>
        <p:nvPicPr>
          <p:cNvPr id="29818" name="Picture 122" descr="j042605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5900" y="4508500"/>
            <a:ext cx="768350" cy="669925"/>
          </a:xfrm>
          <a:prstGeom prst="rect">
            <a:avLst/>
          </a:prstGeom>
          <a:noFill/>
        </p:spPr>
      </p:pic>
      <p:sp>
        <p:nvSpPr>
          <p:cNvPr id="29822" name="Text Box 126"/>
          <p:cNvSpPr txBox="1">
            <a:spLocks noChangeArrowheads="1"/>
          </p:cNvSpPr>
          <p:nvPr/>
        </p:nvSpPr>
        <p:spPr bwMode="auto">
          <a:xfrm>
            <a:off x="611188" y="3213100"/>
            <a:ext cx="15113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s-ES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Promoción y Asistencia Social</a:t>
            </a:r>
          </a:p>
        </p:txBody>
      </p:sp>
      <p:sp>
        <p:nvSpPr>
          <p:cNvPr id="29823" name="Oval 127"/>
          <p:cNvSpPr>
            <a:spLocks noChangeArrowheads="1"/>
          </p:cNvSpPr>
          <p:nvPr/>
        </p:nvSpPr>
        <p:spPr bwMode="auto">
          <a:xfrm>
            <a:off x="2786050" y="3214686"/>
            <a:ext cx="2871794" cy="1439862"/>
          </a:xfrm>
          <a:prstGeom prst="ellipse">
            <a:avLst/>
          </a:prstGeom>
          <a:solidFill>
            <a:srgbClr val="FFC000">
              <a:alpha val="62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INDICADORES SECTORIALES</a:t>
            </a:r>
          </a:p>
        </p:txBody>
      </p:sp>
      <p:sp>
        <p:nvSpPr>
          <p:cNvPr id="29824" name="AutoShape 128"/>
          <p:cNvSpPr>
            <a:spLocks noChangeArrowheads="1"/>
          </p:cNvSpPr>
          <p:nvPr/>
        </p:nvSpPr>
        <p:spPr bwMode="auto">
          <a:xfrm rot="-47199664">
            <a:off x="5007769" y="2850356"/>
            <a:ext cx="642938" cy="504825"/>
          </a:xfrm>
          <a:prstGeom prst="rightArrow">
            <a:avLst>
              <a:gd name="adj1" fmla="val 26981"/>
              <a:gd name="adj2" fmla="val 35041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9825" name="AutoShape 129"/>
          <p:cNvSpPr>
            <a:spLocks noChangeArrowheads="1"/>
          </p:cNvSpPr>
          <p:nvPr/>
        </p:nvSpPr>
        <p:spPr bwMode="auto">
          <a:xfrm rot="16200000">
            <a:off x="3906664" y="2592415"/>
            <a:ext cx="719138" cy="504825"/>
          </a:xfrm>
          <a:prstGeom prst="rightArrow">
            <a:avLst>
              <a:gd name="adj1" fmla="val 26981"/>
              <a:gd name="adj2" fmla="val 39194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9827" name="AutoShape 131"/>
          <p:cNvSpPr>
            <a:spLocks noChangeArrowheads="1"/>
          </p:cNvSpPr>
          <p:nvPr/>
        </p:nvSpPr>
        <p:spPr bwMode="auto">
          <a:xfrm rot="10800000">
            <a:off x="1571604" y="3786187"/>
            <a:ext cx="1076326" cy="714381"/>
          </a:xfrm>
          <a:prstGeom prst="rightArrow">
            <a:avLst>
              <a:gd name="adj1" fmla="val 21574"/>
              <a:gd name="adj2" fmla="val 54768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9828" name="AutoShape 132"/>
          <p:cNvSpPr>
            <a:spLocks noChangeArrowheads="1"/>
          </p:cNvSpPr>
          <p:nvPr/>
        </p:nvSpPr>
        <p:spPr bwMode="auto">
          <a:xfrm rot="13093176">
            <a:off x="1813110" y="2889874"/>
            <a:ext cx="1203328" cy="504825"/>
          </a:xfrm>
          <a:prstGeom prst="rightArrow">
            <a:avLst>
              <a:gd name="adj1" fmla="val 26981"/>
              <a:gd name="adj2" fmla="val 54941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9829" name="AutoShape 133"/>
          <p:cNvSpPr>
            <a:spLocks noChangeArrowheads="1"/>
          </p:cNvSpPr>
          <p:nvPr/>
        </p:nvSpPr>
        <p:spPr bwMode="auto">
          <a:xfrm rot="7326255">
            <a:off x="2196307" y="4653756"/>
            <a:ext cx="1081088" cy="504825"/>
          </a:xfrm>
          <a:prstGeom prst="rightArrow">
            <a:avLst>
              <a:gd name="adj1" fmla="val 26981"/>
              <a:gd name="adj2" fmla="val 58921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9830" name="AutoShape 134"/>
          <p:cNvSpPr>
            <a:spLocks noChangeArrowheads="1"/>
          </p:cNvSpPr>
          <p:nvPr/>
        </p:nvSpPr>
        <p:spPr bwMode="auto">
          <a:xfrm rot="5400000">
            <a:off x="3644891" y="4967296"/>
            <a:ext cx="990616" cy="504825"/>
          </a:xfrm>
          <a:prstGeom prst="rightArrow">
            <a:avLst>
              <a:gd name="adj1" fmla="val 26981"/>
              <a:gd name="adj2" fmla="val 31407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9831" name="AutoShape 135"/>
          <p:cNvSpPr>
            <a:spLocks noChangeArrowheads="1"/>
          </p:cNvSpPr>
          <p:nvPr/>
        </p:nvSpPr>
        <p:spPr bwMode="auto">
          <a:xfrm>
            <a:off x="5638471" y="3845381"/>
            <a:ext cx="1079500" cy="504825"/>
          </a:xfrm>
          <a:prstGeom prst="rightArrow">
            <a:avLst>
              <a:gd name="adj1" fmla="val 26981"/>
              <a:gd name="adj2" fmla="val 58835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9832" name="AutoShape 136"/>
          <p:cNvSpPr>
            <a:spLocks noChangeArrowheads="1"/>
          </p:cNvSpPr>
          <p:nvPr/>
        </p:nvSpPr>
        <p:spPr bwMode="auto">
          <a:xfrm rot="3420383">
            <a:off x="4906486" y="4750944"/>
            <a:ext cx="1398588" cy="534988"/>
          </a:xfrm>
          <a:prstGeom prst="rightArrow">
            <a:avLst>
              <a:gd name="adj1" fmla="val 26981"/>
              <a:gd name="adj2" fmla="val 71928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29833" name="AutoShape 137"/>
          <p:cNvSpPr>
            <a:spLocks noChangeArrowheads="1"/>
          </p:cNvSpPr>
          <p:nvPr/>
        </p:nvSpPr>
        <p:spPr bwMode="auto">
          <a:xfrm rot="-1944843">
            <a:off x="5537339" y="3030819"/>
            <a:ext cx="1326501" cy="504825"/>
          </a:xfrm>
          <a:prstGeom prst="rightArrow">
            <a:avLst>
              <a:gd name="adj1" fmla="val 26981"/>
              <a:gd name="adj2" fmla="val 86435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pic>
        <p:nvPicPr>
          <p:cNvPr id="29834" name="Picture 138" descr="j032468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5825" y="1628775"/>
            <a:ext cx="998538" cy="1081088"/>
          </a:xfrm>
          <a:prstGeom prst="rect">
            <a:avLst/>
          </a:prstGeom>
          <a:noFill/>
        </p:spPr>
      </p:pic>
      <p:pic>
        <p:nvPicPr>
          <p:cNvPr id="29835" name="Picture 139" descr="j008962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01013" y="1484313"/>
            <a:ext cx="847725" cy="890587"/>
          </a:xfrm>
          <a:prstGeom prst="rect">
            <a:avLst/>
          </a:prstGeom>
          <a:noFill/>
        </p:spPr>
      </p:pic>
      <p:sp>
        <p:nvSpPr>
          <p:cNvPr id="29838" name="Text Box 142"/>
          <p:cNvSpPr txBox="1">
            <a:spLocks noChangeArrowheads="1"/>
          </p:cNvSpPr>
          <p:nvPr/>
        </p:nvSpPr>
        <p:spPr bwMode="auto">
          <a:xfrm>
            <a:off x="7092950" y="2708275"/>
            <a:ext cx="205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Seguridad Social</a:t>
            </a:r>
          </a:p>
        </p:txBody>
      </p:sp>
      <p:pic>
        <p:nvPicPr>
          <p:cNvPr id="82945" name="Picture 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571736" y="1000108"/>
            <a:ext cx="842945" cy="73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AutoShape 132"/>
          <p:cNvSpPr>
            <a:spLocks noChangeArrowheads="1"/>
          </p:cNvSpPr>
          <p:nvPr/>
        </p:nvSpPr>
        <p:spPr bwMode="auto">
          <a:xfrm rot="15424431">
            <a:off x="2645580" y="2293036"/>
            <a:ext cx="1537553" cy="367464"/>
          </a:xfrm>
          <a:prstGeom prst="rightArrow">
            <a:avLst>
              <a:gd name="adj1" fmla="val 45757"/>
              <a:gd name="adj2" fmla="val 54941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38" name="37 CuadroTexto"/>
          <p:cNvSpPr txBox="1"/>
          <p:nvPr/>
        </p:nvSpPr>
        <p:spPr>
          <a:xfrm>
            <a:off x="1142976" y="785794"/>
            <a:ext cx="1487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Servicios </a:t>
            </a:r>
          </a:p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económicos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40" name="AutoShape 136"/>
          <p:cNvSpPr>
            <a:spLocks noChangeArrowheads="1"/>
          </p:cNvSpPr>
          <p:nvPr/>
        </p:nvSpPr>
        <p:spPr bwMode="auto">
          <a:xfrm rot="1813411">
            <a:off x="5834820" y="4691053"/>
            <a:ext cx="2320474" cy="534988"/>
          </a:xfrm>
          <a:prstGeom prst="rightArrow">
            <a:avLst>
              <a:gd name="adj1" fmla="val 26981"/>
              <a:gd name="adj2" fmla="val 71928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pic>
        <p:nvPicPr>
          <p:cNvPr id="39" name="Picture 1" descr="C:\Documents and Settings\Bacci\Mis documentos\Mis imágenes\Galería multimedia de Microsoft\j0401101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072462" y="5214950"/>
            <a:ext cx="755140" cy="1132157"/>
          </a:xfrm>
          <a:prstGeom prst="rect">
            <a:avLst/>
          </a:prstGeom>
          <a:noFill/>
        </p:spPr>
      </p:pic>
      <p:sp>
        <p:nvSpPr>
          <p:cNvPr id="41" name="40 CuadroTexto"/>
          <p:cNvSpPr txBox="1"/>
          <p:nvPr/>
        </p:nvSpPr>
        <p:spPr>
          <a:xfrm>
            <a:off x="7286644" y="4429132"/>
            <a:ext cx="185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Administración</a:t>
            </a:r>
          </a:p>
          <a:p>
            <a:r>
              <a:rPr lang="es-E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Gubernamental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43" name="Picture 4" descr="logo final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172400" y="188640"/>
            <a:ext cx="971601" cy="97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41 CuadroTexto"/>
          <p:cNvSpPr txBox="1"/>
          <p:nvPr/>
        </p:nvSpPr>
        <p:spPr>
          <a:xfrm>
            <a:off x="971600" y="214290"/>
            <a:ext cx="781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INDICADORES SECTORIALES</a:t>
            </a:r>
            <a:endParaRPr lang="es-AR" sz="36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5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AR" sz="2800" b="1" dirty="0" smtClean="0">
                <a:latin typeface="Comic Sans MS" pitchFamily="66" charset="0"/>
              </a:rPr>
              <a:t>POBLACION CUBIERTA POR PERSONAL POLICIAL</a:t>
            </a:r>
            <a:endParaRPr lang="es-AR" sz="2800" b="1" dirty="0">
              <a:latin typeface="Comic Sans MS" pitchFamily="66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FAF9FE-7C2A-4A87-BE4A-BED2F73875FD}" type="slidenum">
              <a:rPr lang="es-ES" smtClean="0"/>
              <a:pPr>
                <a:defRPr/>
              </a:pPr>
              <a:t>33</a:t>
            </a:fld>
            <a:endParaRPr lang="es-ES"/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539750" y="1412875"/>
            <a:ext cx="7993063" cy="4968875"/>
            <a:chOff x="340" y="890"/>
            <a:chExt cx="5035" cy="3130"/>
          </a:xfrm>
        </p:grpSpPr>
        <p:sp>
          <p:nvSpPr>
            <p:cNvPr id="6" name="AutoShape 4"/>
            <p:cNvSpPr>
              <a:spLocks noChangeAspect="1" noChangeArrowheads="1" noTextEdit="1"/>
            </p:cNvSpPr>
            <p:nvPr/>
          </p:nvSpPr>
          <p:spPr bwMode="auto">
            <a:xfrm>
              <a:off x="340" y="890"/>
              <a:ext cx="5035" cy="3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40" y="890"/>
              <a:ext cx="11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2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" name="Group 95"/>
            <p:cNvGrpSpPr>
              <a:grpSpLocks/>
            </p:cNvGrpSpPr>
            <p:nvPr/>
          </p:nvGrpSpPr>
          <p:grpSpPr bwMode="auto">
            <a:xfrm>
              <a:off x="376" y="905"/>
              <a:ext cx="4910" cy="3022"/>
              <a:chOff x="376" y="905"/>
              <a:chExt cx="4910" cy="3022"/>
            </a:xfrm>
          </p:grpSpPr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376" y="1791"/>
                <a:ext cx="55" cy="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376" y="1791"/>
                <a:ext cx="55" cy="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1778" y="90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431" y="1134"/>
                <a:ext cx="4855" cy="279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840" y="1232"/>
                <a:ext cx="4349" cy="18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840" y="2803"/>
                <a:ext cx="434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840" y="2489"/>
                <a:ext cx="434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840" y="2176"/>
                <a:ext cx="434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840" y="1861"/>
                <a:ext cx="434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840" y="1547"/>
                <a:ext cx="434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840" y="1232"/>
                <a:ext cx="434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>
                <a:off x="840" y="1232"/>
                <a:ext cx="4349" cy="1886"/>
              </a:xfrm>
              <a:prstGeom prst="rect">
                <a:avLst/>
              </a:prstGeom>
              <a:noFill/>
              <a:ln w="13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1" name="Rectangle 19"/>
              <p:cNvSpPr>
                <a:spLocks noChangeArrowheads="1"/>
              </p:cNvSpPr>
              <p:nvPr/>
            </p:nvSpPr>
            <p:spPr bwMode="auto">
              <a:xfrm>
                <a:off x="1770" y="2611"/>
                <a:ext cx="106" cy="507"/>
              </a:xfrm>
              <a:prstGeom prst="rect">
                <a:avLst/>
              </a:prstGeom>
              <a:solidFill>
                <a:srgbClr val="FFFFFF"/>
              </a:solidFill>
              <a:ln w="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2494" y="2604"/>
                <a:ext cx="106" cy="514"/>
              </a:xfrm>
              <a:prstGeom prst="rect">
                <a:avLst/>
              </a:prstGeom>
              <a:solidFill>
                <a:srgbClr val="FFFFFF"/>
              </a:solidFill>
              <a:ln w="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3" name="Rectangle 21"/>
              <p:cNvSpPr>
                <a:spLocks noChangeArrowheads="1"/>
              </p:cNvSpPr>
              <p:nvPr/>
            </p:nvSpPr>
            <p:spPr bwMode="auto">
              <a:xfrm>
                <a:off x="3220" y="2571"/>
                <a:ext cx="105" cy="547"/>
              </a:xfrm>
              <a:prstGeom prst="rect">
                <a:avLst/>
              </a:prstGeom>
              <a:solidFill>
                <a:srgbClr val="FFFFFF"/>
              </a:solidFill>
              <a:ln w="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3944" y="2554"/>
                <a:ext cx="105" cy="564"/>
              </a:xfrm>
              <a:prstGeom prst="rect">
                <a:avLst/>
              </a:prstGeom>
              <a:solidFill>
                <a:srgbClr val="FFFFFF"/>
              </a:solidFill>
              <a:ln w="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4669" y="2557"/>
                <a:ext cx="106" cy="561"/>
              </a:xfrm>
              <a:prstGeom prst="rect">
                <a:avLst/>
              </a:prstGeom>
              <a:solidFill>
                <a:srgbClr val="FFFFFF"/>
              </a:solidFill>
              <a:ln w="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>
                <a:off x="1150" y="1703"/>
                <a:ext cx="106" cy="1415"/>
              </a:xfrm>
              <a:prstGeom prst="rect">
                <a:avLst/>
              </a:prstGeom>
              <a:solidFill>
                <a:srgbClr val="000000"/>
              </a:solidFill>
              <a:ln w="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7" name="Rectangle 25"/>
              <p:cNvSpPr>
                <a:spLocks noChangeArrowheads="1"/>
              </p:cNvSpPr>
              <p:nvPr/>
            </p:nvSpPr>
            <p:spPr bwMode="auto">
              <a:xfrm>
                <a:off x="1876" y="1703"/>
                <a:ext cx="104" cy="1415"/>
              </a:xfrm>
              <a:prstGeom prst="rect">
                <a:avLst/>
              </a:prstGeom>
              <a:solidFill>
                <a:srgbClr val="000000"/>
              </a:solidFill>
              <a:ln w="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8" name="Rectangle 26"/>
              <p:cNvSpPr>
                <a:spLocks noChangeArrowheads="1"/>
              </p:cNvSpPr>
              <p:nvPr/>
            </p:nvSpPr>
            <p:spPr bwMode="auto">
              <a:xfrm>
                <a:off x="2600" y="1547"/>
                <a:ext cx="105" cy="1571"/>
              </a:xfrm>
              <a:prstGeom prst="rect">
                <a:avLst/>
              </a:prstGeom>
              <a:solidFill>
                <a:srgbClr val="000000"/>
              </a:solidFill>
              <a:ln w="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9" name="Rectangle 27"/>
              <p:cNvSpPr>
                <a:spLocks noChangeArrowheads="1"/>
              </p:cNvSpPr>
              <p:nvPr/>
            </p:nvSpPr>
            <p:spPr bwMode="auto">
              <a:xfrm>
                <a:off x="3325" y="1547"/>
                <a:ext cx="104" cy="1571"/>
              </a:xfrm>
              <a:prstGeom prst="rect">
                <a:avLst/>
              </a:prstGeom>
              <a:solidFill>
                <a:srgbClr val="000000"/>
              </a:solidFill>
              <a:ln w="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2705" y="2427"/>
                <a:ext cx="106" cy="691"/>
              </a:xfrm>
              <a:prstGeom prst="rect">
                <a:avLst/>
              </a:prstGeom>
              <a:solidFill>
                <a:srgbClr val="FF8080"/>
              </a:solidFill>
              <a:ln w="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3429" y="2442"/>
                <a:ext cx="106" cy="676"/>
              </a:xfrm>
              <a:prstGeom prst="rect">
                <a:avLst/>
              </a:prstGeom>
              <a:solidFill>
                <a:srgbClr val="FF8080"/>
              </a:solidFill>
              <a:ln w="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288" name="Rectangle 30"/>
              <p:cNvSpPr>
                <a:spLocks noChangeArrowheads="1"/>
              </p:cNvSpPr>
              <p:nvPr/>
            </p:nvSpPr>
            <p:spPr bwMode="auto">
              <a:xfrm>
                <a:off x="4155" y="2387"/>
                <a:ext cx="105" cy="731"/>
              </a:xfrm>
              <a:prstGeom prst="rect">
                <a:avLst/>
              </a:prstGeom>
              <a:solidFill>
                <a:srgbClr val="FF8080"/>
              </a:solidFill>
              <a:ln w="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289" name="Rectangle 31"/>
              <p:cNvSpPr>
                <a:spLocks noChangeArrowheads="1"/>
              </p:cNvSpPr>
              <p:nvPr/>
            </p:nvSpPr>
            <p:spPr bwMode="auto">
              <a:xfrm>
                <a:off x="4879" y="1957"/>
                <a:ext cx="105" cy="1161"/>
              </a:xfrm>
              <a:prstGeom prst="rect">
                <a:avLst/>
              </a:prstGeom>
              <a:solidFill>
                <a:srgbClr val="FF8080"/>
              </a:solidFill>
              <a:ln w="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291" name="Line 32"/>
              <p:cNvSpPr>
                <a:spLocks noChangeShapeType="1"/>
              </p:cNvSpPr>
              <p:nvPr/>
            </p:nvSpPr>
            <p:spPr bwMode="auto">
              <a:xfrm>
                <a:off x="840" y="1232"/>
                <a:ext cx="0" cy="188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292" name="Line 33"/>
              <p:cNvSpPr>
                <a:spLocks noChangeShapeType="1"/>
              </p:cNvSpPr>
              <p:nvPr/>
            </p:nvSpPr>
            <p:spPr bwMode="auto">
              <a:xfrm>
                <a:off x="808" y="3118"/>
                <a:ext cx="3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293" name="Line 34"/>
              <p:cNvSpPr>
                <a:spLocks noChangeShapeType="1"/>
              </p:cNvSpPr>
              <p:nvPr/>
            </p:nvSpPr>
            <p:spPr bwMode="auto">
              <a:xfrm>
                <a:off x="808" y="2803"/>
                <a:ext cx="3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294" name="Line 35"/>
              <p:cNvSpPr>
                <a:spLocks noChangeShapeType="1"/>
              </p:cNvSpPr>
              <p:nvPr/>
            </p:nvSpPr>
            <p:spPr bwMode="auto">
              <a:xfrm>
                <a:off x="808" y="2489"/>
                <a:ext cx="3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295" name="Line 36"/>
              <p:cNvSpPr>
                <a:spLocks noChangeShapeType="1"/>
              </p:cNvSpPr>
              <p:nvPr/>
            </p:nvSpPr>
            <p:spPr bwMode="auto">
              <a:xfrm>
                <a:off x="808" y="2176"/>
                <a:ext cx="3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296" name="Line 37"/>
              <p:cNvSpPr>
                <a:spLocks noChangeShapeType="1"/>
              </p:cNvSpPr>
              <p:nvPr/>
            </p:nvSpPr>
            <p:spPr bwMode="auto">
              <a:xfrm>
                <a:off x="808" y="1861"/>
                <a:ext cx="3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297" name="Line 38"/>
              <p:cNvSpPr>
                <a:spLocks noChangeShapeType="1"/>
              </p:cNvSpPr>
              <p:nvPr/>
            </p:nvSpPr>
            <p:spPr bwMode="auto">
              <a:xfrm>
                <a:off x="808" y="1547"/>
                <a:ext cx="3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298" name="Line 39"/>
              <p:cNvSpPr>
                <a:spLocks noChangeShapeType="1"/>
              </p:cNvSpPr>
              <p:nvPr/>
            </p:nvSpPr>
            <p:spPr bwMode="auto">
              <a:xfrm>
                <a:off x="808" y="1232"/>
                <a:ext cx="3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299" name="Line 40"/>
              <p:cNvSpPr>
                <a:spLocks noChangeShapeType="1"/>
              </p:cNvSpPr>
              <p:nvPr/>
            </p:nvSpPr>
            <p:spPr bwMode="auto">
              <a:xfrm>
                <a:off x="840" y="3118"/>
                <a:ext cx="434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00" name="Line 41"/>
              <p:cNvSpPr>
                <a:spLocks noChangeShapeType="1"/>
              </p:cNvSpPr>
              <p:nvPr/>
            </p:nvSpPr>
            <p:spPr bwMode="auto">
              <a:xfrm flipV="1">
                <a:off x="840" y="3118"/>
                <a:ext cx="0" cy="3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01" name="Line 42"/>
              <p:cNvSpPr>
                <a:spLocks noChangeShapeType="1"/>
              </p:cNvSpPr>
              <p:nvPr/>
            </p:nvSpPr>
            <p:spPr bwMode="auto">
              <a:xfrm flipV="1">
                <a:off x="1566" y="3118"/>
                <a:ext cx="0" cy="3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02" name="Line 43"/>
              <p:cNvSpPr>
                <a:spLocks noChangeShapeType="1"/>
              </p:cNvSpPr>
              <p:nvPr/>
            </p:nvSpPr>
            <p:spPr bwMode="auto">
              <a:xfrm flipV="1">
                <a:off x="2290" y="3118"/>
                <a:ext cx="0" cy="3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03" name="Line 44"/>
              <p:cNvSpPr>
                <a:spLocks noChangeShapeType="1"/>
              </p:cNvSpPr>
              <p:nvPr/>
            </p:nvSpPr>
            <p:spPr bwMode="auto">
              <a:xfrm flipV="1">
                <a:off x="3015" y="3118"/>
                <a:ext cx="0" cy="3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04" name="Line 45"/>
              <p:cNvSpPr>
                <a:spLocks noChangeShapeType="1"/>
              </p:cNvSpPr>
              <p:nvPr/>
            </p:nvSpPr>
            <p:spPr bwMode="auto">
              <a:xfrm flipV="1">
                <a:off x="3739" y="3118"/>
                <a:ext cx="0" cy="3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05" name="Line 46"/>
              <p:cNvSpPr>
                <a:spLocks noChangeShapeType="1"/>
              </p:cNvSpPr>
              <p:nvPr/>
            </p:nvSpPr>
            <p:spPr bwMode="auto">
              <a:xfrm flipV="1">
                <a:off x="4465" y="3118"/>
                <a:ext cx="0" cy="3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06" name="Line 47"/>
              <p:cNvSpPr>
                <a:spLocks noChangeShapeType="1"/>
              </p:cNvSpPr>
              <p:nvPr/>
            </p:nvSpPr>
            <p:spPr bwMode="auto">
              <a:xfrm flipV="1">
                <a:off x="5189" y="3118"/>
                <a:ext cx="0" cy="3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07" name="Freeform 48"/>
              <p:cNvSpPr>
                <a:spLocks/>
              </p:cNvSpPr>
              <p:nvPr/>
            </p:nvSpPr>
            <p:spPr bwMode="auto">
              <a:xfrm>
                <a:off x="3377" y="1779"/>
                <a:ext cx="1450" cy="74"/>
              </a:xfrm>
              <a:custGeom>
                <a:avLst/>
                <a:gdLst>
                  <a:gd name="T0" fmla="*/ 0 w 893"/>
                  <a:gd name="T1" fmla="*/ 43 h 43"/>
                  <a:gd name="T2" fmla="*/ 446 w 893"/>
                  <a:gd name="T3" fmla="*/ 19 h 43"/>
                  <a:gd name="T4" fmla="*/ 893 w 893"/>
                  <a:gd name="T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93" h="43">
                    <a:moveTo>
                      <a:pt x="0" y="43"/>
                    </a:moveTo>
                    <a:lnTo>
                      <a:pt x="446" y="19"/>
                    </a:lnTo>
                    <a:lnTo>
                      <a:pt x="893" y="0"/>
                    </a:lnTo>
                  </a:path>
                </a:pathLst>
              </a:custGeom>
              <a:noFill/>
              <a:ln w="26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08" name="Freeform 49"/>
              <p:cNvSpPr>
                <a:spLocks/>
              </p:cNvSpPr>
              <p:nvPr/>
            </p:nvSpPr>
            <p:spPr bwMode="auto">
              <a:xfrm>
                <a:off x="1202" y="1657"/>
                <a:ext cx="3625" cy="361"/>
              </a:xfrm>
              <a:custGeom>
                <a:avLst/>
                <a:gdLst>
                  <a:gd name="T0" fmla="*/ 0 w 2233"/>
                  <a:gd name="T1" fmla="*/ 201 h 210"/>
                  <a:gd name="T2" fmla="*/ 447 w 2233"/>
                  <a:gd name="T3" fmla="*/ 210 h 210"/>
                  <a:gd name="T4" fmla="*/ 893 w 2233"/>
                  <a:gd name="T5" fmla="*/ 201 h 210"/>
                  <a:gd name="T6" fmla="*/ 1340 w 2233"/>
                  <a:gd name="T7" fmla="*/ 110 h 210"/>
                  <a:gd name="T8" fmla="*/ 1786 w 2233"/>
                  <a:gd name="T9" fmla="*/ 119 h 210"/>
                  <a:gd name="T10" fmla="*/ 2233 w 2233"/>
                  <a:gd name="T11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33" h="210">
                    <a:moveTo>
                      <a:pt x="0" y="201"/>
                    </a:moveTo>
                    <a:lnTo>
                      <a:pt x="447" y="210"/>
                    </a:lnTo>
                    <a:lnTo>
                      <a:pt x="893" y="201"/>
                    </a:lnTo>
                    <a:lnTo>
                      <a:pt x="1340" y="110"/>
                    </a:lnTo>
                    <a:lnTo>
                      <a:pt x="1786" y="119"/>
                    </a:lnTo>
                    <a:lnTo>
                      <a:pt x="2233" y="0"/>
                    </a:lnTo>
                  </a:path>
                </a:pathLst>
              </a:custGeom>
              <a:noFill/>
              <a:ln w="26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09" name="Freeform 50"/>
              <p:cNvSpPr>
                <a:spLocks/>
              </p:cNvSpPr>
              <p:nvPr/>
            </p:nvSpPr>
            <p:spPr bwMode="auto">
              <a:xfrm>
                <a:off x="1928" y="2033"/>
                <a:ext cx="2899" cy="337"/>
              </a:xfrm>
              <a:custGeom>
                <a:avLst/>
                <a:gdLst>
                  <a:gd name="T0" fmla="*/ 0 w 1786"/>
                  <a:gd name="T1" fmla="*/ 196 h 196"/>
                  <a:gd name="T2" fmla="*/ 446 w 1786"/>
                  <a:gd name="T3" fmla="*/ 101 h 196"/>
                  <a:gd name="T4" fmla="*/ 893 w 1786"/>
                  <a:gd name="T5" fmla="*/ 98 h 196"/>
                  <a:gd name="T6" fmla="*/ 1339 w 1786"/>
                  <a:gd name="T7" fmla="*/ 0 h 196"/>
                  <a:gd name="T8" fmla="*/ 1786 w 1786"/>
                  <a:gd name="T9" fmla="*/ 3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6" h="196">
                    <a:moveTo>
                      <a:pt x="0" y="196"/>
                    </a:moveTo>
                    <a:lnTo>
                      <a:pt x="446" y="101"/>
                    </a:lnTo>
                    <a:lnTo>
                      <a:pt x="893" y="98"/>
                    </a:lnTo>
                    <a:lnTo>
                      <a:pt x="1339" y="0"/>
                    </a:lnTo>
                    <a:lnTo>
                      <a:pt x="1786" y="3"/>
                    </a:lnTo>
                  </a:path>
                </a:pathLst>
              </a:custGeom>
              <a:noFill/>
              <a:ln w="26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10" name="Rectangle 51"/>
              <p:cNvSpPr>
                <a:spLocks noChangeArrowheads="1"/>
              </p:cNvSpPr>
              <p:nvPr/>
            </p:nvSpPr>
            <p:spPr bwMode="auto">
              <a:xfrm>
                <a:off x="3343" y="1817"/>
                <a:ext cx="67" cy="70"/>
              </a:xfrm>
              <a:prstGeom prst="rect">
                <a:avLst/>
              </a:prstGeom>
              <a:solidFill>
                <a:srgbClr val="00FF00"/>
              </a:solidFill>
              <a:ln w="13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11" name="Rectangle 52"/>
              <p:cNvSpPr>
                <a:spLocks noChangeArrowheads="1"/>
              </p:cNvSpPr>
              <p:nvPr/>
            </p:nvSpPr>
            <p:spPr bwMode="auto">
              <a:xfrm>
                <a:off x="4067" y="1775"/>
                <a:ext cx="67" cy="71"/>
              </a:xfrm>
              <a:prstGeom prst="rect">
                <a:avLst/>
              </a:prstGeom>
              <a:solidFill>
                <a:srgbClr val="00FF00"/>
              </a:solidFill>
              <a:ln w="13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12" name="Rectangle 53"/>
              <p:cNvSpPr>
                <a:spLocks noChangeArrowheads="1"/>
              </p:cNvSpPr>
              <p:nvPr/>
            </p:nvSpPr>
            <p:spPr bwMode="auto">
              <a:xfrm>
                <a:off x="4793" y="1743"/>
                <a:ext cx="66" cy="70"/>
              </a:xfrm>
              <a:prstGeom prst="rect">
                <a:avLst/>
              </a:prstGeom>
              <a:solidFill>
                <a:srgbClr val="00FF00"/>
              </a:solidFill>
              <a:ln w="13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13" name="Freeform 54"/>
              <p:cNvSpPr>
                <a:spLocks/>
              </p:cNvSpPr>
              <p:nvPr/>
            </p:nvSpPr>
            <p:spPr bwMode="auto">
              <a:xfrm>
                <a:off x="1168" y="1966"/>
                <a:ext cx="68" cy="72"/>
              </a:xfrm>
              <a:custGeom>
                <a:avLst/>
                <a:gdLst>
                  <a:gd name="T0" fmla="*/ 34 w 68"/>
                  <a:gd name="T1" fmla="*/ 0 h 72"/>
                  <a:gd name="T2" fmla="*/ 68 w 68"/>
                  <a:gd name="T3" fmla="*/ 72 h 72"/>
                  <a:gd name="T4" fmla="*/ 0 w 68"/>
                  <a:gd name="T5" fmla="*/ 72 h 72"/>
                  <a:gd name="T6" fmla="*/ 34 w 68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72">
                    <a:moveTo>
                      <a:pt x="34" y="0"/>
                    </a:moveTo>
                    <a:lnTo>
                      <a:pt x="68" y="72"/>
                    </a:lnTo>
                    <a:lnTo>
                      <a:pt x="0" y="7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3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14" name="Freeform 55"/>
              <p:cNvSpPr>
                <a:spLocks/>
              </p:cNvSpPr>
              <p:nvPr/>
            </p:nvSpPr>
            <p:spPr bwMode="auto">
              <a:xfrm>
                <a:off x="1894" y="1982"/>
                <a:ext cx="68" cy="72"/>
              </a:xfrm>
              <a:custGeom>
                <a:avLst/>
                <a:gdLst>
                  <a:gd name="T0" fmla="*/ 34 w 68"/>
                  <a:gd name="T1" fmla="*/ 0 h 72"/>
                  <a:gd name="T2" fmla="*/ 68 w 68"/>
                  <a:gd name="T3" fmla="*/ 72 h 72"/>
                  <a:gd name="T4" fmla="*/ 0 w 68"/>
                  <a:gd name="T5" fmla="*/ 72 h 72"/>
                  <a:gd name="T6" fmla="*/ 34 w 68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72">
                    <a:moveTo>
                      <a:pt x="34" y="0"/>
                    </a:moveTo>
                    <a:lnTo>
                      <a:pt x="68" y="72"/>
                    </a:lnTo>
                    <a:lnTo>
                      <a:pt x="0" y="7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3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15" name="Freeform 56"/>
              <p:cNvSpPr>
                <a:spLocks/>
              </p:cNvSpPr>
              <p:nvPr/>
            </p:nvSpPr>
            <p:spPr bwMode="auto">
              <a:xfrm>
                <a:off x="2618" y="1966"/>
                <a:ext cx="68" cy="72"/>
              </a:xfrm>
              <a:custGeom>
                <a:avLst/>
                <a:gdLst>
                  <a:gd name="T0" fmla="*/ 34 w 68"/>
                  <a:gd name="T1" fmla="*/ 0 h 72"/>
                  <a:gd name="T2" fmla="*/ 68 w 68"/>
                  <a:gd name="T3" fmla="*/ 72 h 72"/>
                  <a:gd name="T4" fmla="*/ 0 w 68"/>
                  <a:gd name="T5" fmla="*/ 72 h 72"/>
                  <a:gd name="T6" fmla="*/ 34 w 68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72">
                    <a:moveTo>
                      <a:pt x="34" y="0"/>
                    </a:moveTo>
                    <a:lnTo>
                      <a:pt x="68" y="72"/>
                    </a:lnTo>
                    <a:lnTo>
                      <a:pt x="0" y="7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3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16" name="Freeform 57"/>
              <p:cNvSpPr>
                <a:spLocks/>
              </p:cNvSpPr>
              <p:nvPr/>
            </p:nvSpPr>
            <p:spPr bwMode="auto">
              <a:xfrm>
                <a:off x="3343" y="1810"/>
                <a:ext cx="68" cy="72"/>
              </a:xfrm>
              <a:custGeom>
                <a:avLst/>
                <a:gdLst>
                  <a:gd name="T0" fmla="*/ 34 w 68"/>
                  <a:gd name="T1" fmla="*/ 0 h 72"/>
                  <a:gd name="T2" fmla="*/ 68 w 68"/>
                  <a:gd name="T3" fmla="*/ 72 h 72"/>
                  <a:gd name="T4" fmla="*/ 0 w 68"/>
                  <a:gd name="T5" fmla="*/ 72 h 72"/>
                  <a:gd name="T6" fmla="*/ 34 w 68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72">
                    <a:moveTo>
                      <a:pt x="34" y="0"/>
                    </a:moveTo>
                    <a:lnTo>
                      <a:pt x="68" y="72"/>
                    </a:lnTo>
                    <a:lnTo>
                      <a:pt x="0" y="7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3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17" name="Freeform 58"/>
              <p:cNvSpPr>
                <a:spLocks/>
              </p:cNvSpPr>
              <p:nvPr/>
            </p:nvSpPr>
            <p:spPr bwMode="auto">
              <a:xfrm>
                <a:off x="4067" y="1825"/>
                <a:ext cx="68" cy="72"/>
              </a:xfrm>
              <a:custGeom>
                <a:avLst/>
                <a:gdLst>
                  <a:gd name="T0" fmla="*/ 34 w 68"/>
                  <a:gd name="T1" fmla="*/ 0 h 72"/>
                  <a:gd name="T2" fmla="*/ 68 w 68"/>
                  <a:gd name="T3" fmla="*/ 72 h 72"/>
                  <a:gd name="T4" fmla="*/ 0 w 68"/>
                  <a:gd name="T5" fmla="*/ 72 h 72"/>
                  <a:gd name="T6" fmla="*/ 34 w 68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72">
                    <a:moveTo>
                      <a:pt x="34" y="0"/>
                    </a:moveTo>
                    <a:lnTo>
                      <a:pt x="68" y="72"/>
                    </a:lnTo>
                    <a:lnTo>
                      <a:pt x="0" y="7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3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18" name="Freeform 59"/>
              <p:cNvSpPr>
                <a:spLocks/>
              </p:cNvSpPr>
              <p:nvPr/>
            </p:nvSpPr>
            <p:spPr bwMode="auto">
              <a:xfrm>
                <a:off x="4793" y="1621"/>
                <a:ext cx="68" cy="72"/>
              </a:xfrm>
              <a:custGeom>
                <a:avLst/>
                <a:gdLst>
                  <a:gd name="T0" fmla="*/ 34 w 68"/>
                  <a:gd name="T1" fmla="*/ 0 h 72"/>
                  <a:gd name="T2" fmla="*/ 68 w 68"/>
                  <a:gd name="T3" fmla="*/ 72 h 72"/>
                  <a:gd name="T4" fmla="*/ 0 w 68"/>
                  <a:gd name="T5" fmla="*/ 72 h 72"/>
                  <a:gd name="T6" fmla="*/ 34 w 68"/>
                  <a:gd name="T7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72">
                    <a:moveTo>
                      <a:pt x="34" y="0"/>
                    </a:moveTo>
                    <a:lnTo>
                      <a:pt x="68" y="72"/>
                    </a:lnTo>
                    <a:lnTo>
                      <a:pt x="0" y="7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3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19" name="Oval 60"/>
              <p:cNvSpPr>
                <a:spLocks noChangeArrowheads="1"/>
              </p:cNvSpPr>
              <p:nvPr/>
            </p:nvSpPr>
            <p:spPr bwMode="auto">
              <a:xfrm>
                <a:off x="1894" y="2334"/>
                <a:ext cx="66" cy="70"/>
              </a:xfrm>
              <a:prstGeom prst="ellipse">
                <a:avLst/>
              </a:prstGeom>
              <a:solidFill>
                <a:srgbClr val="000000"/>
              </a:solidFill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20" name="Oval 61"/>
              <p:cNvSpPr>
                <a:spLocks noChangeArrowheads="1"/>
              </p:cNvSpPr>
              <p:nvPr/>
            </p:nvSpPr>
            <p:spPr bwMode="auto">
              <a:xfrm>
                <a:off x="2618" y="2171"/>
                <a:ext cx="66" cy="70"/>
              </a:xfrm>
              <a:prstGeom prst="ellipse">
                <a:avLst/>
              </a:prstGeom>
              <a:solidFill>
                <a:srgbClr val="000000"/>
              </a:solidFill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21" name="Oval 62"/>
              <p:cNvSpPr>
                <a:spLocks noChangeArrowheads="1"/>
              </p:cNvSpPr>
              <p:nvPr/>
            </p:nvSpPr>
            <p:spPr bwMode="auto">
              <a:xfrm>
                <a:off x="3343" y="2165"/>
                <a:ext cx="67" cy="71"/>
              </a:xfrm>
              <a:prstGeom prst="ellipse">
                <a:avLst/>
              </a:prstGeom>
              <a:solidFill>
                <a:srgbClr val="000000"/>
              </a:solidFill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22" name="Oval 63"/>
              <p:cNvSpPr>
                <a:spLocks noChangeArrowheads="1"/>
              </p:cNvSpPr>
              <p:nvPr/>
            </p:nvSpPr>
            <p:spPr bwMode="auto">
              <a:xfrm>
                <a:off x="4067" y="1997"/>
                <a:ext cx="67" cy="70"/>
              </a:xfrm>
              <a:prstGeom prst="ellipse">
                <a:avLst/>
              </a:prstGeom>
              <a:solidFill>
                <a:srgbClr val="000000"/>
              </a:solidFill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23" name="Oval 64"/>
              <p:cNvSpPr>
                <a:spLocks noChangeArrowheads="1"/>
              </p:cNvSpPr>
              <p:nvPr/>
            </p:nvSpPr>
            <p:spPr bwMode="auto">
              <a:xfrm>
                <a:off x="4793" y="2002"/>
                <a:ext cx="66" cy="71"/>
              </a:xfrm>
              <a:prstGeom prst="ellipse">
                <a:avLst/>
              </a:prstGeom>
              <a:solidFill>
                <a:srgbClr val="000000"/>
              </a:solidFill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24" name="Rectangle 65"/>
              <p:cNvSpPr>
                <a:spLocks noChangeArrowheads="1"/>
              </p:cNvSpPr>
              <p:nvPr/>
            </p:nvSpPr>
            <p:spPr bwMode="auto">
              <a:xfrm>
                <a:off x="608" y="3049"/>
                <a:ext cx="207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0.0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25" name="Rectangle 66"/>
              <p:cNvSpPr>
                <a:spLocks noChangeArrowheads="1"/>
              </p:cNvSpPr>
              <p:nvPr/>
            </p:nvSpPr>
            <p:spPr bwMode="auto">
              <a:xfrm>
                <a:off x="608" y="2734"/>
                <a:ext cx="207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2.0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26" name="Rectangle 67"/>
              <p:cNvSpPr>
                <a:spLocks noChangeArrowheads="1"/>
              </p:cNvSpPr>
              <p:nvPr/>
            </p:nvSpPr>
            <p:spPr bwMode="auto">
              <a:xfrm>
                <a:off x="608" y="2420"/>
                <a:ext cx="207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4.0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27" name="Rectangle 68"/>
              <p:cNvSpPr>
                <a:spLocks noChangeArrowheads="1"/>
              </p:cNvSpPr>
              <p:nvPr/>
            </p:nvSpPr>
            <p:spPr bwMode="auto">
              <a:xfrm>
                <a:off x="608" y="2107"/>
                <a:ext cx="207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6.0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28" name="Rectangle 69"/>
              <p:cNvSpPr>
                <a:spLocks noChangeArrowheads="1"/>
              </p:cNvSpPr>
              <p:nvPr/>
            </p:nvSpPr>
            <p:spPr bwMode="auto">
              <a:xfrm>
                <a:off x="608" y="1792"/>
                <a:ext cx="207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8.0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29" name="Rectangle 70"/>
              <p:cNvSpPr>
                <a:spLocks noChangeArrowheads="1"/>
              </p:cNvSpPr>
              <p:nvPr/>
            </p:nvSpPr>
            <p:spPr bwMode="auto">
              <a:xfrm>
                <a:off x="548" y="1478"/>
                <a:ext cx="271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10.0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30" name="Rectangle 71"/>
              <p:cNvSpPr>
                <a:spLocks noChangeArrowheads="1"/>
              </p:cNvSpPr>
              <p:nvPr/>
            </p:nvSpPr>
            <p:spPr bwMode="auto">
              <a:xfrm>
                <a:off x="548" y="1163"/>
                <a:ext cx="271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5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12.0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31" name="Rectangle 72"/>
              <p:cNvSpPr>
                <a:spLocks noChangeArrowheads="1"/>
              </p:cNvSpPr>
              <p:nvPr/>
            </p:nvSpPr>
            <p:spPr bwMode="auto">
              <a:xfrm>
                <a:off x="1067" y="3216"/>
                <a:ext cx="271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5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2005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32" name="Rectangle 73"/>
              <p:cNvSpPr>
                <a:spLocks noChangeArrowheads="1"/>
              </p:cNvSpPr>
              <p:nvPr/>
            </p:nvSpPr>
            <p:spPr bwMode="auto">
              <a:xfrm>
                <a:off x="1793" y="3216"/>
                <a:ext cx="271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5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2006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33" name="Rectangle 74"/>
              <p:cNvSpPr>
                <a:spLocks noChangeArrowheads="1"/>
              </p:cNvSpPr>
              <p:nvPr/>
            </p:nvSpPr>
            <p:spPr bwMode="auto">
              <a:xfrm>
                <a:off x="2517" y="3216"/>
                <a:ext cx="271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5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2007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34" name="Rectangle 75"/>
              <p:cNvSpPr>
                <a:spLocks noChangeArrowheads="1"/>
              </p:cNvSpPr>
              <p:nvPr/>
            </p:nvSpPr>
            <p:spPr bwMode="auto">
              <a:xfrm>
                <a:off x="3243" y="3216"/>
                <a:ext cx="271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5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2008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35" name="Rectangle 76"/>
              <p:cNvSpPr>
                <a:spLocks noChangeArrowheads="1"/>
              </p:cNvSpPr>
              <p:nvPr/>
            </p:nvSpPr>
            <p:spPr bwMode="auto">
              <a:xfrm>
                <a:off x="3966" y="3216"/>
                <a:ext cx="271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5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2009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36" name="Rectangle 77"/>
              <p:cNvSpPr>
                <a:spLocks noChangeArrowheads="1"/>
              </p:cNvSpPr>
              <p:nvPr/>
            </p:nvSpPr>
            <p:spPr bwMode="auto">
              <a:xfrm>
                <a:off x="4692" y="3216"/>
                <a:ext cx="271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5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2010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37" name="Rectangle 78"/>
              <p:cNvSpPr>
                <a:spLocks noChangeArrowheads="1"/>
              </p:cNvSpPr>
              <p:nvPr/>
            </p:nvSpPr>
            <p:spPr bwMode="auto">
              <a:xfrm>
                <a:off x="902" y="3413"/>
                <a:ext cx="4384" cy="330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38" name="Rectangle 79"/>
              <p:cNvSpPr>
                <a:spLocks noChangeArrowheads="1"/>
              </p:cNvSpPr>
              <p:nvPr/>
            </p:nvSpPr>
            <p:spPr bwMode="auto">
              <a:xfrm>
                <a:off x="938" y="3463"/>
                <a:ext cx="259" cy="60"/>
              </a:xfrm>
              <a:prstGeom prst="rect">
                <a:avLst/>
              </a:prstGeom>
              <a:solidFill>
                <a:srgbClr val="FFFFFF"/>
              </a:solidFill>
              <a:ln w="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39" name="Rectangle 80"/>
              <p:cNvSpPr>
                <a:spLocks noChangeArrowheads="1"/>
              </p:cNvSpPr>
              <p:nvPr/>
            </p:nvSpPr>
            <p:spPr bwMode="auto">
              <a:xfrm>
                <a:off x="1222" y="3439"/>
                <a:ext cx="356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3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Prov. A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40" name="Rectangle 81"/>
              <p:cNvSpPr>
                <a:spLocks noChangeArrowheads="1"/>
              </p:cNvSpPr>
              <p:nvPr/>
            </p:nvSpPr>
            <p:spPr bwMode="auto">
              <a:xfrm>
                <a:off x="2398" y="3463"/>
                <a:ext cx="260" cy="60"/>
              </a:xfrm>
              <a:prstGeom prst="rect">
                <a:avLst/>
              </a:prstGeom>
              <a:solidFill>
                <a:srgbClr val="000000"/>
              </a:solidFill>
              <a:ln w="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41" name="Rectangle 82"/>
              <p:cNvSpPr>
                <a:spLocks noChangeArrowheads="1"/>
              </p:cNvSpPr>
              <p:nvPr/>
            </p:nvSpPr>
            <p:spPr bwMode="auto">
              <a:xfrm>
                <a:off x="2683" y="3439"/>
                <a:ext cx="36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3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Prov. B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42" name="Rectangle 83"/>
              <p:cNvSpPr>
                <a:spLocks noChangeArrowheads="1"/>
              </p:cNvSpPr>
              <p:nvPr/>
            </p:nvSpPr>
            <p:spPr bwMode="auto">
              <a:xfrm>
                <a:off x="3859" y="3463"/>
                <a:ext cx="260" cy="60"/>
              </a:xfrm>
              <a:prstGeom prst="rect">
                <a:avLst/>
              </a:prstGeom>
              <a:solidFill>
                <a:srgbClr val="FF8080"/>
              </a:solidFill>
              <a:ln w="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43" name="Rectangle 84"/>
              <p:cNvSpPr>
                <a:spLocks noChangeArrowheads="1"/>
              </p:cNvSpPr>
              <p:nvPr/>
            </p:nvSpPr>
            <p:spPr bwMode="auto">
              <a:xfrm>
                <a:off x="4143" y="3439"/>
                <a:ext cx="36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3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Prov. C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44" name="Line 85"/>
              <p:cNvSpPr>
                <a:spLocks noChangeShapeType="1"/>
              </p:cNvSpPr>
              <p:nvPr/>
            </p:nvSpPr>
            <p:spPr bwMode="auto">
              <a:xfrm>
                <a:off x="938" y="3651"/>
                <a:ext cx="261" cy="0"/>
              </a:xfrm>
              <a:prstGeom prst="line">
                <a:avLst/>
              </a:prstGeom>
              <a:noFill/>
              <a:ln w="26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45" name="Rectangle 86"/>
              <p:cNvSpPr>
                <a:spLocks noChangeArrowheads="1"/>
              </p:cNvSpPr>
              <p:nvPr/>
            </p:nvSpPr>
            <p:spPr bwMode="auto">
              <a:xfrm>
                <a:off x="1038" y="3620"/>
                <a:ext cx="57" cy="60"/>
              </a:xfrm>
              <a:prstGeom prst="rect">
                <a:avLst/>
              </a:prstGeom>
              <a:solidFill>
                <a:srgbClr val="00FF00"/>
              </a:solidFill>
              <a:ln w="13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46" name="Rectangle 87"/>
              <p:cNvSpPr>
                <a:spLocks noChangeArrowheads="1"/>
              </p:cNvSpPr>
              <p:nvPr/>
            </p:nvSpPr>
            <p:spPr bwMode="auto">
              <a:xfrm>
                <a:off x="1222" y="3602"/>
                <a:ext cx="36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3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Prov. D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47" name="Line 88"/>
              <p:cNvSpPr>
                <a:spLocks noChangeShapeType="1"/>
              </p:cNvSpPr>
              <p:nvPr/>
            </p:nvSpPr>
            <p:spPr bwMode="auto">
              <a:xfrm>
                <a:off x="2398" y="3651"/>
                <a:ext cx="262" cy="0"/>
              </a:xfrm>
              <a:prstGeom prst="line">
                <a:avLst/>
              </a:prstGeom>
              <a:noFill/>
              <a:ln w="26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48" name="Freeform 89"/>
              <p:cNvSpPr>
                <a:spLocks/>
              </p:cNvSpPr>
              <p:nvPr/>
            </p:nvSpPr>
            <p:spPr bwMode="auto">
              <a:xfrm>
                <a:off x="2499" y="3620"/>
                <a:ext cx="59" cy="62"/>
              </a:xfrm>
              <a:custGeom>
                <a:avLst/>
                <a:gdLst>
                  <a:gd name="T0" fmla="*/ 29 w 59"/>
                  <a:gd name="T1" fmla="*/ 0 h 62"/>
                  <a:gd name="T2" fmla="*/ 59 w 59"/>
                  <a:gd name="T3" fmla="*/ 62 h 62"/>
                  <a:gd name="T4" fmla="*/ 0 w 59"/>
                  <a:gd name="T5" fmla="*/ 62 h 62"/>
                  <a:gd name="T6" fmla="*/ 29 w 59"/>
                  <a:gd name="T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9" h="62">
                    <a:moveTo>
                      <a:pt x="29" y="0"/>
                    </a:moveTo>
                    <a:lnTo>
                      <a:pt x="59" y="62"/>
                    </a:lnTo>
                    <a:lnTo>
                      <a:pt x="0" y="6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FF0000"/>
              </a:solidFill>
              <a:ln w="13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49" name="Rectangle 90"/>
              <p:cNvSpPr>
                <a:spLocks noChangeArrowheads="1"/>
              </p:cNvSpPr>
              <p:nvPr/>
            </p:nvSpPr>
            <p:spPr bwMode="auto">
              <a:xfrm>
                <a:off x="2683" y="3602"/>
                <a:ext cx="354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3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Prov. E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50" name="Line 91"/>
              <p:cNvSpPr>
                <a:spLocks noChangeShapeType="1"/>
              </p:cNvSpPr>
              <p:nvPr/>
            </p:nvSpPr>
            <p:spPr bwMode="auto">
              <a:xfrm>
                <a:off x="3859" y="3651"/>
                <a:ext cx="262" cy="0"/>
              </a:xfrm>
              <a:prstGeom prst="line">
                <a:avLst/>
              </a:prstGeom>
              <a:noFill/>
              <a:ln w="26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51" name="Oval 92"/>
              <p:cNvSpPr>
                <a:spLocks noChangeArrowheads="1"/>
              </p:cNvSpPr>
              <p:nvPr/>
            </p:nvSpPr>
            <p:spPr bwMode="auto">
              <a:xfrm>
                <a:off x="3960" y="3620"/>
                <a:ext cx="57" cy="60"/>
              </a:xfrm>
              <a:prstGeom prst="ellipse">
                <a:avLst/>
              </a:prstGeom>
              <a:solidFill>
                <a:srgbClr val="000000"/>
              </a:solidFill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352" name="Rectangle 93"/>
              <p:cNvSpPr>
                <a:spLocks noChangeArrowheads="1"/>
              </p:cNvSpPr>
              <p:nvPr/>
            </p:nvSpPr>
            <p:spPr bwMode="auto">
              <a:xfrm>
                <a:off x="4143" y="3602"/>
                <a:ext cx="349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3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Prov. F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353" name="Rectangle 94"/>
              <p:cNvSpPr>
                <a:spLocks noChangeArrowheads="1"/>
              </p:cNvSpPr>
              <p:nvPr/>
            </p:nvSpPr>
            <p:spPr bwMode="auto">
              <a:xfrm>
                <a:off x="431" y="1134"/>
                <a:ext cx="4855" cy="279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</p:grpSp>
      </p:grpSp>
      <p:sp>
        <p:nvSpPr>
          <p:cNvPr id="5" name="4 CuadroTexto"/>
          <p:cNvSpPr txBox="1"/>
          <p:nvPr/>
        </p:nvSpPr>
        <p:spPr>
          <a:xfrm>
            <a:off x="1321916" y="6309320"/>
            <a:ext cx="628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MEDIA DEL PAIS 7,2 policías cada 1000 habitantes</a:t>
            </a:r>
            <a:endParaRPr lang="es-AR" dirty="0"/>
          </a:p>
        </p:txBody>
      </p:sp>
      <p:pic>
        <p:nvPicPr>
          <p:cNvPr id="97" name="Picture 4" descr="logo 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971601" cy="97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8231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logo fin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8294" y="-20712"/>
            <a:ext cx="1135707" cy="114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326"/>
          <p:cNvSpPr>
            <a:spLocks noGrp="1" noChangeArrowheads="1"/>
          </p:cNvSpPr>
          <p:nvPr>
            <p:ph type="title"/>
          </p:nvPr>
        </p:nvSpPr>
        <p:spPr>
          <a:xfrm>
            <a:off x="0" y="1500174"/>
            <a:ext cx="2123728" cy="1844689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s-ES" sz="2800" b="1" dirty="0" smtClean="0">
                <a:latin typeface="Comic Sans MS" pitchFamily="66" charset="0"/>
              </a:rPr>
              <a:t>Indicadores sectoriales de erogaciones</a:t>
            </a:r>
          </a:p>
        </p:txBody>
      </p:sp>
      <p:graphicFrame>
        <p:nvGraphicFramePr>
          <p:cNvPr id="11266" name="Object 992"/>
          <p:cNvGraphicFramePr>
            <a:graphicFrameLocks noGrp="1" noChangeAspect="1"/>
          </p:cNvGraphicFramePr>
          <p:nvPr>
            <p:ph idx="1"/>
          </p:nvPr>
        </p:nvGraphicFramePr>
        <p:xfrm>
          <a:off x="2552700" y="428625"/>
          <a:ext cx="5251450" cy="5697538"/>
        </p:xfrm>
        <a:graphic>
          <a:graphicData uri="http://schemas.openxmlformats.org/presentationml/2006/ole">
            <p:oleObj spid="_x0000_s8250" name="Hoja de cálculo" r:id="rId4" imgW="4207634" imgH="4564244" progId="Excel.Sheet.8">
              <p:embed/>
            </p:oleObj>
          </a:graphicData>
        </a:graphic>
      </p:graphicFrame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65276-7A72-46A6-B5A4-8BDB4E628EB4}" type="slidenum">
              <a:rPr lang="es-ES" smtClean="0"/>
              <a:pPr>
                <a:defRPr/>
              </a:pPr>
              <a:t>34</a:t>
            </a:fld>
            <a:endParaRPr lang="es-ES"/>
          </a:p>
        </p:txBody>
      </p:sp>
      <p:sp>
        <p:nvSpPr>
          <p:cNvPr id="11268" name="Text Box 986"/>
          <p:cNvSpPr txBox="1">
            <a:spLocks noChangeArrowheads="1"/>
          </p:cNvSpPr>
          <p:nvPr/>
        </p:nvSpPr>
        <p:spPr bwMode="auto">
          <a:xfrm>
            <a:off x="214282" y="4500570"/>
            <a:ext cx="1512887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dirty="0"/>
              <a:t>Bajo gasto </a:t>
            </a:r>
          </a:p>
          <a:p>
            <a:pPr algn="ctr">
              <a:spcBef>
                <a:spcPct val="50000"/>
              </a:spcBef>
            </a:pPr>
            <a:r>
              <a:rPr lang="es-ES_tradnl" dirty="0"/>
              <a:t>Baja tasa de delito</a:t>
            </a:r>
            <a:endParaRPr lang="es-ES" dirty="0"/>
          </a:p>
        </p:txBody>
      </p:sp>
      <p:sp>
        <p:nvSpPr>
          <p:cNvPr id="11269" name="Line 987"/>
          <p:cNvSpPr>
            <a:spLocks noChangeShapeType="1"/>
          </p:cNvSpPr>
          <p:nvPr/>
        </p:nvSpPr>
        <p:spPr bwMode="auto">
          <a:xfrm>
            <a:off x="1571605" y="4929198"/>
            <a:ext cx="1344634" cy="7318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0" name="Text Box 988"/>
          <p:cNvSpPr txBox="1">
            <a:spLocks noChangeArrowheads="1"/>
          </p:cNvSpPr>
          <p:nvPr/>
        </p:nvSpPr>
        <p:spPr bwMode="auto">
          <a:xfrm>
            <a:off x="142845" y="357166"/>
            <a:ext cx="1285884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dirty="0"/>
              <a:t>Alto gasto </a:t>
            </a:r>
          </a:p>
          <a:p>
            <a:pPr algn="ctr">
              <a:spcBef>
                <a:spcPct val="50000"/>
              </a:spcBef>
            </a:pPr>
            <a:r>
              <a:rPr lang="es-ES_tradnl" dirty="0"/>
              <a:t>Alta tasa de delito</a:t>
            </a:r>
            <a:endParaRPr lang="es-ES" dirty="0"/>
          </a:p>
        </p:txBody>
      </p:sp>
      <p:sp>
        <p:nvSpPr>
          <p:cNvPr id="11271" name="Line 990"/>
          <p:cNvSpPr>
            <a:spLocks noChangeShapeType="1"/>
          </p:cNvSpPr>
          <p:nvPr/>
        </p:nvSpPr>
        <p:spPr bwMode="auto">
          <a:xfrm>
            <a:off x="1259633" y="692697"/>
            <a:ext cx="1655018" cy="10091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30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 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8294" y="-20712"/>
            <a:ext cx="1135707" cy="114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26375700"/>
              </p:ext>
            </p:extLst>
          </p:nvPr>
        </p:nvGraphicFramePr>
        <p:xfrm>
          <a:off x="928660" y="188632"/>
          <a:ext cx="7786743" cy="6312201"/>
        </p:xfrm>
        <a:graphic>
          <a:graphicData uri="http://schemas.openxmlformats.org/drawingml/2006/table">
            <a:tbl>
              <a:tblPr/>
              <a:tblGrid>
                <a:gridCol w="561930"/>
                <a:gridCol w="2024743"/>
                <a:gridCol w="1154383"/>
                <a:gridCol w="593830"/>
                <a:gridCol w="2126453"/>
                <a:gridCol w="1325404"/>
              </a:tblGrid>
              <a:tr h="6998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latin typeface="Arial"/>
                        </a:rPr>
                        <a:t>Orden</a:t>
                      </a:r>
                      <a:endParaRPr lang="en-US" sz="900" b="1" i="0" u="none" strike="noStrike" dirty="0">
                        <a:latin typeface="Arial"/>
                      </a:endParaRP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latin typeface="Arial"/>
                        </a:rPr>
                        <a:t>Provincia</a:t>
                      </a:r>
                      <a:endParaRPr lang="en-US" sz="900" b="1" i="0" u="none" strike="noStrike" dirty="0">
                        <a:latin typeface="Arial"/>
                      </a:endParaRP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latin typeface="Arial"/>
                        </a:rPr>
                        <a:t>Gasto en Salud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latin typeface="Arial"/>
                        </a:rPr>
                        <a:t>Orden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latin typeface="Arial"/>
                        </a:rPr>
                        <a:t>Provincia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latin typeface="Arial"/>
                        </a:rPr>
                        <a:t>indice</a:t>
                      </a:r>
                      <a:r>
                        <a:rPr lang="en-US" sz="900" b="1" i="0" u="none" strike="noStrike" dirty="0">
                          <a:latin typeface="Arial"/>
                        </a:rPr>
                        <a:t/>
                      </a:r>
                      <a:br>
                        <a:rPr lang="en-US" sz="900" b="1" i="0" u="none" strike="noStrike" dirty="0">
                          <a:latin typeface="Arial"/>
                        </a:rPr>
                      </a:br>
                      <a:r>
                        <a:rPr lang="en-US" sz="900" b="1" i="0" u="none" strike="noStrike" dirty="0" err="1" smtClean="0">
                          <a:latin typeface="Arial"/>
                        </a:rPr>
                        <a:t>Mortalidad</a:t>
                      </a:r>
                      <a:r>
                        <a:rPr lang="en-US" sz="900" b="1" i="0" u="none" strike="noStrike" dirty="0" smtClean="0">
                          <a:latin typeface="Arial"/>
                        </a:rPr>
                        <a:t> </a:t>
                      </a:r>
                      <a:r>
                        <a:rPr lang="en-US" sz="900" b="1" i="0" u="none" strike="noStrike" dirty="0" err="1">
                          <a:latin typeface="Arial"/>
                        </a:rPr>
                        <a:t>Infantil</a:t>
                      </a:r>
                      <a:endParaRPr lang="en-US" sz="900" b="1" i="0" u="none" strike="noStrike" dirty="0">
                        <a:latin typeface="Arial"/>
                      </a:endParaRP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latin typeface="Arial"/>
                        </a:rPr>
                        <a:t>1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Santa Cruz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2.897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Arial"/>
                        </a:rPr>
                        <a:t>1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latin typeface="Arial"/>
                        </a:rPr>
                        <a:t>CABA</a:t>
                      </a:r>
                      <a:endParaRPr lang="en-US" sz="900" b="0" i="0" u="none" strike="noStrike" dirty="0">
                        <a:latin typeface="Arial"/>
                      </a:endParaRP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7,04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3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latin typeface="Arial"/>
                        </a:rPr>
                        <a:t>2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Tierra del Fuego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1.945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Arial"/>
                        </a:rPr>
                        <a:t>2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La Pampa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7,05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latin typeface="Arial"/>
                        </a:rPr>
                        <a:t>3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Neuquén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1.599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Arial"/>
                        </a:rPr>
                        <a:t>3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Neuquén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9,18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latin typeface="Arial"/>
                        </a:rPr>
                        <a:t>4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La Pampa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1.470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Arial"/>
                        </a:rPr>
                        <a:t>4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Rio Negro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9,37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latin typeface="Arial"/>
                        </a:rPr>
                        <a:t>5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latin typeface="Arial"/>
                        </a:rPr>
                        <a:t>CABA</a:t>
                      </a:r>
                      <a:endParaRPr lang="en-US" sz="900" b="0" i="0" u="none" strike="noStrike" dirty="0">
                        <a:latin typeface="Arial"/>
                      </a:endParaRP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1.413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Arial"/>
                        </a:rPr>
                        <a:t>5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Santa Cruz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9,69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latin typeface="Arial"/>
                        </a:rPr>
                        <a:t>6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Chubut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1.246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Arial"/>
                        </a:rPr>
                        <a:t>6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Chubut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9,82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latin typeface="Arial"/>
                        </a:rPr>
                        <a:t>7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Rio Negro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1.073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Arial"/>
                        </a:rPr>
                        <a:t>7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Tierra del Fuego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9,92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latin typeface="Arial"/>
                        </a:rPr>
                        <a:t>8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Formosa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975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Arial"/>
                        </a:rPr>
                        <a:t>8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Santa Fe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10,25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latin typeface="Arial"/>
                        </a:rPr>
                        <a:t>9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Catamarca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920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Arial"/>
                        </a:rPr>
                        <a:t>9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San Luis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10,72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latin typeface="Arial"/>
                        </a:rPr>
                        <a:t>10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La Rioja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776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Arial"/>
                        </a:rPr>
                        <a:t>10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San Juan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10,99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latin typeface="Arial"/>
                        </a:rPr>
                        <a:t>11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San Juan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737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Arial"/>
                        </a:rPr>
                        <a:t>11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Córdoba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11,09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latin typeface="Arial"/>
                        </a:rPr>
                        <a:t>12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San Luis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723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Arial"/>
                        </a:rPr>
                        <a:t>12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Entre rRíos 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11,63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latin typeface="Arial"/>
                        </a:rPr>
                        <a:t>13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latin typeface="Arial"/>
                        </a:rPr>
                        <a:t>Jujuy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722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Arial"/>
                        </a:rPr>
                        <a:t>13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Mendoza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11,69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latin typeface="Arial"/>
                        </a:rPr>
                        <a:t>14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Entre Ríos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697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Arial"/>
                        </a:rPr>
                        <a:t>14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Buenos Aires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11,97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latin typeface="Arial"/>
                        </a:rPr>
                        <a:t>15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Tucumán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692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Arial"/>
                        </a:rPr>
                        <a:t>15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La Rioja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12,59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latin typeface="Arial"/>
                        </a:rPr>
                        <a:t>16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Chaco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674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Arial"/>
                        </a:rPr>
                        <a:t>16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Salta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12,77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latin typeface="Arial"/>
                        </a:rPr>
                        <a:t>17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Santiago del Estero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613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Arial"/>
                        </a:rPr>
                        <a:t>17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Misiones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13,15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latin typeface="Arial"/>
                        </a:rPr>
                        <a:t>18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Salta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608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Arial"/>
                        </a:rPr>
                        <a:t>18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Jujuy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13,44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latin typeface="Arial"/>
                        </a:rPr>
                        <a:t>19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Santa Fe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565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Arial"/>
                        </a:rPr>
                        <a:t>19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Santiago del Estero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13,96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latin typeface="Arial"/>
                        </a:rPr>
                        <a:t>20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Corrientes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493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Arial"/>
                        </a:rPr>
                        <a:t>20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Tucumán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14,11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latin typeface="Arial"/>
                        </a:rPr>
                        <a:t>21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Córdoba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482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Arial"/>
                        </a:rPr>
                        <a:t>21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Chaco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14,66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latin typeface="Arial"/>
                        </a:rPr>
                        <a:t>22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Mendoza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393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Arial"/>
                        </a:rPr>
                        <a:t>22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Catamarca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15,4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2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latin typeface="Arial"/>
                        </a:rPr>
                        <a:t>23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Misiones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351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Arial"/>
                        </a:rPr>
                        <a:t>23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Corrientes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16,85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69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latin typeface="Arial"/>
                        </a:rPr>
                        <a:t>24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Buenos Aires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347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latin typeface="Arial"/>
                        </a:rPr>
                        <a:t>24</a:t>
                      </a:r>
                    </a:p>
                  </a:txBody>
                  <a:tcPr marL="8835" marR="8835" marT="88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latin typeface="Arial"/>
                        </a:rPr>
                        <a:t>Formosa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latin typeface="Arial"/>
                        </a:rPr>
                        <a:t>17,82</a:t>
                      </a:r>
                    </a:p>
                  </a:txBody>
                  <a:tcPr marL="8835" marR="8835" marT="88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4FCA5-C577-46B0-AA83-10EF4B45582F}" type="slidenum">
              <a:rPr lang="es-ES" smtClean="0"/>
              <a:pPr>
                <a:defRPr/>
              </a:pPr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6717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4" descr="logo 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971601" cy="97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s-AR" sz="3200" b="1" dirty="0" smtClean="0">
                <a:latin typeface="Comic Sans MS" pitchFamily="66" charset="0"/>
                <a:cs typeface="Arial" pitchFamily="34" charset="0"/>
              </a:rPr>
              <a:t/>
            </a:r>
            <a:br>
              <a:rPr lang="es-AR" sz="3200" b="1" dirty="0" smtClean="0">
                <a:latin typeface="Comic Sans MS" pitchFamily="66" charset="0"/>
                <a:cs typeface="Arial" pitchFamily="34" charset="0"/>
              </a:rPr>
            </a:br>
            <a:r>
              <a:rPr lang="es-AR" sz="3200" b="1" dirty="0" smtClean="0">
                <a:latin typeface="Comic Sans MS" pitchFamily="66" charset="0"/>
                <a:cs typeface="Arial" pitchFamily="34" charset="0"/>
              </a:rPr>
              <a:t>GASTO TOTAL EN LA FUNCIÓN SALUD POR HABITANTE APNFNISS</a:t>
            </a:r>
            <a:r>
              <a:rPr lang="es-AR" sz="4000" b="1" dirty="0" smtClean="0">
                <a:latin typeface="Comic Sans MS" pitchFamily="66" charset="0"/>
                <a:cs typeface="Arial" pitchFamily="34" charset="0"/>
              </a:rPr>
              <a:t/>
            </a:r>
            <a:br>
              <a:rPr lang="es-AR" sz="4000" b="1" dirty="0" smtClean="0">
                <a:latin typeface="Comic Sans MS" pitchFamily="66" charset="0"/>
                <a:cs typeface="Arial" pitchFamily="34" charset="0"/>
              </a:rPr>
            </a:br>
            <a:endParaRPr lang="es-AR" sz="3200" b="1" dirty="0">
              <a:latin typeface="Comic Sans MS" pitchFamily="66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FAF9FE-7C2A-4A87-BE4A-BED2F73875FD}" type="slidenum">
              <a:rPr lang="es-ES" smtClean="0"/>
              <a:pPr>
                <a:defRPr/>
              </a:pPr>
              <a:t>36</a:t>
            </a:fld>
            <a:endParaRPr lang="es-E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755650" y="1556792"/>
            <a:ext cx="7848600" cy="4418558"/>
            <a:chOff x="476" y="1332"/>
            <a:chExt cx="4944" cy="243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476" y="1344"/>
              <a:ext cx="4944" cy="2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6" y="1332"/>
              <a:ext cx="11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550" y="1667"/>
              <a:ext cx="4796" cy="2049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920" y="1739"/>
              <a:ext cx="4308" cy="13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920" y="2937"/>
              <a:ext cx="43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920" y="2794"/>
              <a:ext cx="43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920" y="2638"/>
              <a:ext cx="43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920" y="2494"/>
              <a:ext cx="43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920" y="2338"/>
              <a:ext cx="43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920" y="2195"/>
              <a:ext cx="43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920" y="2039"/>
              <a:ext cx="43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920" y="1895"/>
              <a:ext cx="43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920" y="1739"/>
              <a:ext cx="43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920" y="1739"/>
              <a:ext cx="4308" cy="1354"/>
            </a:xfrm>
            <a:prstGeom prst="rect">
              <a:avLst/>
            </a:prstGeom>
            <a:noFill/>
            <a:ln w="15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838" y="2913"/>
              <a:ext cx="103" cy="180"/>
            </a:xfrm>
            <a:prstGeom prst="rect">
              <a:avLst/>
            </a:prstGeom>
            <a:solidFill>
              <a:srgbClr val="FFFFFF"/>
            </a:solidFill>
            <a:ln w="1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548" y="2901"/>
              <a:ext cx="119" cy="192"/>
            </a:xfrm>
            <a:prstGeom prst="rect">
              <a:avLst/>
            </a:prstGeom>
            <a:solidFill>
              <a:srgbClr val="FFFFFF"/>
            </a:solidFill>
            <a:ln w="1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274" y="2854"/>
              <a:ext cx="103" cy="239"/>
            </a:xfrm>
            <a:prstGeom prst="rect">
              <a:avLst/>
            </a:prstGeom>
            <a:solidFill>
              <a:srgbClr val="FFFFFF"/>
            </a:solidFill>
            <a:ln w="1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999" y="2782"/>
              <a:ext cx="104" cy="311"/>
            </a:xfrm>
            <a:prstGeom prst="rect">
              <a:avLst/>
            </a:prstGeom>
            <a:solidFill>
              <a:srgbClr val="FFFFFF"/>
            </a:solidFill>
            <a:ln w="1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709" y="2650"/>
              <a:ext cx="104" cy="443"/>
            </a:xfrm>
            <a:prstGeom prst="rect">
              <a:avLst/>
            </a:prstGeom>
            <a:solidFill>
              <a:srgbClr val="FFFFFF"/>
            </a:solidFill>
            <a:ln w="1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216" y="2362"/>
              <a:ext cx="104" cy="731"/>
            </a:xfrm>
            <a:prstGeom prst="rect">
              <a:avLst/>
            </a:prstGeom>
            <a:solidFill>
              <a:srgbClr val="000000"/>
            </a:solidFill>
            <a:ln w="1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941" y="2266"/>
              <a:ext cx="104" cy="827"/>
            </a:xfrm>
            <a:prstGeom prst="rect">
              <a:avLst/>
            </a:prstGeom>
            <a:solidFill>
              <a:srgbClr val="000000"/>
            </a:solidFill>
            <a:ln w="1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667" y="2135"/>
              <a:ext cx="103" cy="958"/>
            </a:xfrm>
            <a:prstGeom prst="rect">
              <a:avLst/>
            </a:prstGeom>
            <a:solidFill>
              <a:srgbClr val="000000"/>
            </a:solidFill>
            <a:ln w="1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377" y="1847"/>
              <a:ext cx="104" cy="1246"/>
            </a:xfrm>
            <a:prstGeom prst="rect">
              <a:avLst/>
            </a:prstGeom>
            <a:solidFill>
              <a:srgbClr val="000000"/>
            </a:solidFill>
            <a:ln w="1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770" y="2770"/>
              <a:ext cx="104" cy="323"/>
            </a:xfrm>
            <a:prstGeom prst="rect">
              <a:avLst/>
            </a:prstGeom>
            <a:solidFill>
              <a:srgbClr val="FF8080"/>
            </a:solidFill>
            <a:ln w="1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481" y="2770"/>
              <a:ext cx="104" cy="323"/>
            </a:xfrm>
            <a:prstGeom prst="rect">
              <a:avLst/>
            </a:prstGeom>
            <a:solidFill>
              <a:srgbClr val="FF8080"/>
            </a:solidFill>
            <a:ln w="1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4206" y="2638"/>
              <a:ext cx="104" cy="455"/>
            </a:xfrm>
            <a:prstGeom prst="rect">
              <a:avLst/>
            </a:prstGeom>
            <a:solidFill>
              <a:srgbClr val="FF8080"/>
            </a:solidFill>
            <a:ln w="1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4917" y="2458"/>
              <a:ext cx="103" cy="635"/>
            </a:xfrm>
            <a:prstGeom prst="rect">
              <a:avLst/>
            </a:prstGeom>
            <a:solidFill>
              <a:srgbClr val="FF8080"/>
            </a:solidFill>
            <a:ln w="1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920" y="1739"/>
              <a:ext cx="0" cy="135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890" y="3093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890" y="2937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890" y="2794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890" y="2638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890" y="2494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890" y="2338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890" y="2195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890" y="2039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890" y="1895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890" y="1739"/>
              <a:ext cx="3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920" y="3093"/>
              <a:ext cx="430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 flipV="1">
              <a:off x="920" y="3093"/>
              <a:ext cx="0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 flipV="1">
              <a:off x="1631" y="3093"/>
              <a:ext cx="0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 flipV="1">
              <a:off x="2356" y="3093"/>
              <a:ext cx="0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 flipV="1">
              <a:off x="3066" y="3093"/>
              <a:ext cx="0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 flipV="1">
              <a:off x="3792" y="3093"/>
              <a:ext cx="0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 flipV="1">
              <a:off x="4517" y="3093"/>
              <a:ext cx="0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 flipV="1">
              <a:off x="5228" y="3093"/>
              <a:ext cx="0" cy="2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3436" y="2290"/>
              <a:ext cx="1436" cy="264"/>
            </a:xfrm>
            <a:custGeom>
              <a:avLst/>
              <a:gdLst>
                <a:gd name="T0" fmla="*/ 0 w 97"/>
                <a:gd name="T1" fmla="*/ 22 h 22"/>
                <a:gd name="T2" fmla="*/ 48 w 97"/>
                <a:gd name="T3" fmla="*/ 5 h 22"/>
                <a:gd name="T4" fmla="*/ 97 w 9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22">
                  <a:moveTo>
                    <a:pt x="0" y="22"/>
                  </a:moveTo>
                  <a:lnTo>
                    <a:pt x="48" y="5"/>
                  </a:lnTo>
                  <a:lnTo>
                    <a:pt x="97" y="0"/>
                  </a:lnTo>
                </a:path>
              </a:pathLst>
            </a:custGeom>
            <a:noFill/>
            <a:ln w="3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1275" y="1847"/>
              <a:ext cx="3597" cy="827"/>
            </a:xfrm>
            <a:custGeom>
              <a:avLst/>
              <a:gdLst>
                <a:gd name="T0" fmla="*/ 0 w 243"/>
                <a:gd name="T1" fmla="*/ 69 h 69"/>
                <a:gd name="T2" fmla="*/ 49 w 243"/>
                <a:gd name="T3" fmla="*/ 59 h 69"/>
                <a:gd name="T4" fmla="*/ 97 w 243"/>
                <a:gd name="T5" fmla="*/ 47 h 69"/>
                <a:gd name="T6" fmla="*/ 146 w 243"/>
                <a:gd name="T7" fmla="*/ 35 h 69"/>
                <a:gd name="T8" fmla="*/ 194 w 243"/>
                <a:gd name="T9" fmla="*/ 13 h 69"/>
                <a:gd name="T10" fmla="*/ 243 w 243"/>
                <a:gd name="T1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3" h="69">
                  <a:moveTo>
                    <a:pt x="0" y="69"/>
                  </a:moveTo>
                  <a:lnTo>
                    <a:pt x="49" y="59"/>
                  </a:lnTo>
                  <a:lnTo>
                    <a:pt x="97" y="47"/>
                  </a:lnTo>
                  <a:lnTo>
                    <a:pt x="146" y="35"/>
                  </a:lnTo>
                  <a:lnTo>
                    <a:pt x="194" y="13"/>
                  </a:lnTo>
                  <a:lnTo>
                    <a:pt x="243" y="0"/>
                  </a:lnTo>
                </a:path>
              </a:pathLst>
            </a:custGeom>
            <a:noFill/>
            <a:ln w="3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2001" y="2386"/>
              <a:ext cx="2871" cy="420"/>
            </a:xfrm>
            <a:custGeom>
              <a:avLst/>
              <a:gdLst>
                <a:gd name="T0" fmla="*/ 0 w 194"/>
                <a:gd name="T1" fmla="*/ 35 h 35"/>
                <a:gd name="T2" fmla="*/ 48 w 194"/>
                <a:gd name="T3" fmla="*/ 22 h 35"/>
                <a:gd name="T4" fmla="*/ 97 w 194"/>
                <a:gd name="T5" fmla="*/ 19 h 35"/>
                <a:gd name="T6" fmla="*/ 145 w 194"/>
                <a:gd name="T7" fmla="*/ 0 h 35"/>
                <a:gd name="T8" fmla="*/ 194 w 194"/>
                <a:gd name="T9" fmla="*/ 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35">
                  <a:moveTo>
                    <a:pt x="0" y="35"/>
                  </a:moveTo>
                  <a:lnTo>
                    <a:pt x="48" y="22"/>
                  </a:lnTo>
                  <a:lnTo>
                    <a:pt x="97" y="19"/>
                  </a:lnTo>
                  <a:lnTo>
                    <a:pt x="145" y="0"/>
                  </a:lnTo>
                  <a:lnTo>
                    <a:pt x="194" y="8"/>
                  </a:lnTo>
                </a:path>
              </a:pathLst>
            </a:custGeom>
            <a:noFill/>
            <a:ln w="3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3407" y="2530"/>
              <a:ext cx="74" cy="60"/>
            </a:xfrm>
            <a:prstGeom prst="rect">
              <a:avLst/>
            </a:prstGeom>
            <a:solidFill>
              <a:srgbClr val="00FF00"/>
            </a:solidFill>
            <a:ln w="15">
              <a:solidFill>
                <a:srgbClr val="00FF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4117" y="2326"/>
              <a:ext cx="89" cy="60"/>
            </a:xfrm>
            <a:prstGeom prst="rect">
              <a:avLst/>
            </a:prstGeom>
            <a:solidFill>
              <a:srgbClr val="00FF00"/>
            </a:solidFill>
            <a:ln w="15">
              <a:solidFill>
                <a:srgbClr val="00FF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4843" y="2266"/>
              <a:ext cx="74" cy="60"/>
            </a:xfrm>
            <a:prstGeom prst="rect">
              <a:avLst/>
            </a:prstGeom>
            <a:solidFill>
              <a:srgbClr val="00FF00"/>
            </a:solidFill>
            <a:ln w="15">
              <a:solidFill>
                <a:srgbClr val="00FF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1246" y="2650"/>
              <a:ext cx="59" cy="60"/>
            </a:xfrm>
            <a:custGeom>
              <a:avLst/>
              <a:gdLst>
                <a:gd name="T0" fmla="*/ 29 w 59"/>
                <a:gd name="T1" fmla="*/ 0 h 60"/>
                <a:gd name="T2" fmla="*/ 59 w 59"/>
                <a:gd name="T3" fmla="*/ 60 h 60"/>
                <a:gd name="T4" fmla="*/ 0 w 59"/>
                <a:gd name="T5" fmla="*/ 60 h 60"/>
                <a:gd name="T6" fmla="*/ 29 w 59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60">
                  <a:moveTo>
                    <a:pt x="29" y="0"/>
                  </a:moveTo>
                  <a:lnTo>
                    <a:pt x="59" y="60"/>
                  </a:lnTo>
                  <a:lnTo>
                    <a:pt x="0" y="6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0000"/>
            </a:solidFill>
            <a:ln w="1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1956" y="2530"/>
              <a:ext cx="74" cy="48"/>
            </a:xfrm>
            <a:custGeom>
              <a:avLst/>
              <a:gdLst>
                <a:gd name="T0" fmla="*/ 45 w 74"/>
                <a:gd name="T1" fmla="*/ 0 h 48"/>
                <a:gd name="T2" fmla="*/ 74 w 74"/>
                <a:gd name="T3" fmla="*/ 48 h 48"/>
                <a:gd name="T4" fmla="*/ 0 w 74"/>
                <a:gd name="T5" fmla="*/ 48 h 48"/>
                <a:gd name="T6" fmla="*/ 45 w 74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48">
                  <a:moveTo>
                    <a:pt x="45" y="0"/>
                  </a:moveTo>
                  <a:lnTo>
                    <a:pt x="74" y="48"/>
                  </a:lnTo>
                  <a:lnTo>
                    <a:pt x="0" y="48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0000"/>
            </a:solidFill>
            <a:ln w="1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2682" y="2386"/>
              <a:ext cx="59" cy="48"/>
            </a:xfrm>
            <a:custGeom>
              <a:avLst/>
              <a:gdLst>
                <a:gd name="T0" fmla="*/ 29 w 59"/>
                <a:gd name="T1" fmla="*/ 0 h 48"/>
                <a:gd name="T2" fmla="*/ 59 w 59"/>
                <a:gd name="T3" fmla="*/ 48 h 48"/>
                <a:gd name="T4" fmla="*/ 0 w 59"/>
                <a:gd name="T5" fmla="*/ 48 h 48"/>
                <a:gd name="T6" fmla="*/ 29 w 59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48">
                  <a:moveTo>
                    <a:pt x="29" y="0"/>
                  </a:moveTo>
                  <a:lnTo>
                    <a:pt x="59" y="48"/>
                  </a:lnTo>
                  <a:lnTo>
                    <a:pt x="0" y="4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0000"/>
            </a:solidFill>
            <a:ln w="1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3407" y="2243"/>
              <a:ext cx="59" cy="47"/>
            </a:xfrm>
            <a:custGeom>
              <a:avLst/>
              <a:gdLst>
                <a:gd name="T0" fmla="*/ 29 w 59"/>
                <a:gd name="T1" fmla="*/ 0 h 47"/>
                <a:gd name="T2" fmla="*/ 59 w 59"/>
                <a:gd name="T3" fmla="*/ 47 h 47"/>
                <a:gd name="T4" fmla="*/ 0 w 59"/>
                <a:gd name="T5" fmla="*/ 47 h 47"/>
                <a:gd name="T6" fmla="*/ 29 w 59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47">
                  <a:moveTo>
                    <a:pt x="29" y="0"/>
                  </a:moveTo>
                  <a:lnTo>
                    <a:pt x="59" y="47"/>
                  </a:lnTo>
                  <a:lnTo>
                    <a:pt x="0" y="4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0000"/>
            </a:solidFill>
            <a:ln w="1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4117" y="1967"/>
              <a:ext cx="74" cy="60"/>
            </a:xfrm>
            <a:custGeom>
              <a:avLst/>
              <a:gdLst>
                <a:gd name="T0" fmla="*/ 30 w 74"/>
                <a:gd name="T1" fmla="*/ 0 h 60"/>
                <a:gd name="T2" fmla="*/ 74 w 74"/>
                <a:gd name="T3" fmla="*/ 60 h 60"/>
                <a:gd name="T4" fmla="*/ 0 w 74"/>
                <a:gd name="T5" fmla="*/ 60 h 60"/>
                <a:gd name="T6" fmla="*/ 30 w 74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60">
                  <a:moveTo>
                    <a:pt x="30" y="0"/>
                  </a:moveTo>
                  <a:lnTo>
                    <a:pt x="74" y="60"/>
                  </a:lnTo>
                  <a:lnTo>
                    <a:pt x="0" y="6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0000"/>
            </a:solidFill>
            <a:ln w="1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4843" y="1823"/>
              <a:ext cx="59" cy="60"/>
            </a:xfrm>
            <a:custGeom>
              <a:avLst/>
              <a:gdLst>
                <a:gd name="T0" fmla="*/ 29 w 59"/>
                <a:gd name="T1" fmla="*/ 0 h 60"/>
                <a:gd name="T2" fmla="*/ 59 w 59"/>
                <a:gd name="T3" fmla="*/ 60 h 60"/>
                <a:gd name="T4" fmla="*/ 0 w 59"/>
                <a:gd name="T5" fmla="*/ 60 h 60"/>
                <a:gd name="T6" fmla="*/ 29 w 59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60">
                  <a:moveTo>
                    <a:pt x="29" y="0"/>
                  </a:moveTo>
                  <a:lnTo>
                    <a:pt x="59" y="60"/>
                  </a:lnTo>
                  <a:lnTo>
                    <a:pt x="0" y="6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0000"/>
            </a:solidFill>
            <a:ln w="1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auto">
            <a:xfrm>
              <a:off x="1956" y="2782"/>
              <a:ext cx="89" cy="60"/>
            </a:xfrm>
            <a:prstGeom prst="ellipse">
              <a:avLst/>
            </a:prstGeom>
            <a:solidFill>
              <a:srgbClr val="000000"/>
            </a:solidFill>
            <a:ln w="1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auto">
            <a:xfrm>
              <a:off x="2682" y="2626"/>
              <a:ext cx="74" cy="72"/>
            </a:xfrm>
            <a:prstGeom prst="ellipse">
              <a:avLst/>
            </a:prstGeom>
            <a:solidFill>
              <a:srgbClr val="000000"/>
            </a:solidFill>
            <a:ln w="1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auto">
            <a:xfrm>
              <a:off x="3407" y="2590"/>
              <a:ext cx="74" cy="60"/>
            </a:xfrm>
            <a:prstGeom prst="ellipse">
              <a:avLst/>
            </a:prstGeom>
            <a:solidFill>
              <a:srgbClr val="000000"/>
            </a:solidFill>
            <a:ln w="1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auto">
            <a:xfrm>
              <a:off x="4117" y="2362"/>
              <a:ext cx="89" cy="60"/>
            </a:xfrm>
            <a:prstGeom prst="ellipse">
              <a:avLst/>
            </a:prstGeom>
            <a:solidFill>
              <a:srgbClr val="000000"/>
            </a:solidFill>
            <a:ln w="1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auto">
            <a:xfrm>
              <a:off x="4843" y="2458"/>
              <a:ext cx="74" cy="72"/>
            </a:xfrm>
            <a:prstGeom prst="ellipse">
              <a:avLst/>
            </a:prstGeom>
            <a:solidFill>
              <a:srgbClr val="000000"/>
            </a:solidFill>
            <a:ln w="1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772" y="3045"/>
              <a:ext cx="10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654" y="2889"/>
              <a:ext cx="22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100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654" y="2746"/>
              <a:ext cx="22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200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>
              <a:off x="654" y="2590"/>
              <a:ext cx="22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300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Rectangle 72"/>
            <p:cNvSpPr>
              <a:spLocks noChangeArrowheads="1"/>
            </p:cNvSpPr>
            <p:nvPr/>
          </p:nvSpPr>
          <p:spPr bwMode="auto">
            <a:xfrm>
              <a:off x="654" y="2446"/>
              <a:ext cx="22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400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73"/>
            <p:cNvSpPr>
              <a:spLocks noChangeArrowheads="1"/>
            </p:cNvSpPr>
            <p:nvPr/>
          </p:nvSpPr>
          <p:spPr bwMode="auto">
            <a:xfrm>
              <a:off x="654" y="2290"/>
              <a:ext cx="22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500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654" y="2135"/>
              <a:ext cx="22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600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654" y="1991"/>
              <a:ext cx="22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700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>
              <a:off x="654" y="1835"/>
              <a:ext cx="22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800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654" y="1691"/>
              <a:ext cx="22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900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1142" y="3165"/>
              <a:ext cx="198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2005</a:t>
              </a:r>
              <a:endPara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ectangle 79"/>
            <p:cNvSpPr>
              <a:spLocks noChangeArrowheads="1"/>
            </p:cNvSpPr>
            <p:nvPr/>
          </p:nvSpPr>
          <p:spPr bwMode="auto">
            <a:xfrm>
              <a:off x="1867" y="3165"/>
              <a:ext cx="198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2006</a:t>
              </a:r>
              <a:endPara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80"/>
            <p:cNvSpPr>
              <a:spLocks noChangeArrowheads="1"/>
            </p:cNvSpPr>
            <p:nvPr/>
          </p:nvSpPr>
          <p:spPr bwMode="auto">
            <a:xfrm>
              <a:off x="2578" y="3165"/>
              <a:ext cx="198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2007</a:t>
              </a:r>
              <a:endPara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angle 81"/>
            <p:cNvSpPr>
              <a:spLocks noChangeArrowheads="1"/>
            </p:cNvSpPr>
            <p:nvPr/>
          </p:nvSpPr>
          <p:spPr bwMode="auto">
            <a:xfrm>
              <a:off x="3303" y="3165"/>
              <a:ext cx="198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2008</a:t>
              </a:r>
              <a:endPara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82"/>
            <p:cNvSpPr>
              <a:spLocks noChangeArrowheads="1"/>
            </p:cNvSpPr>
            <p:nvPr/>
          </p:nvSpPr>
          <p:spPr bwMode="auto">
            <a:xfrm>
              <a:off x="4014" y="3165"/>
              <a:ext cx="198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2009</a:t>
              </a:r>
              <a:endPara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83"/>
            <p:cNvSpPr>
              <a:spLocks noChangeArrowheads="1"/>
            </p:cNvSpPr>
            <p:nvPr/>
          </p:nvSpPr>
          <p:spPr bwMode="auto">
            <a:xfrm>
              <a:off x="4739" y="3165"/>
              <a:ext cx="198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2010</a:t>
              </a:r>
              <a:endPara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84"/>
            <p:cNvSpPr>
              <a:spLocks noChangeArrowheads="1"/>
            </p:cNvSpPr>
            <p:nvPr/>
          </p:nvSpPr>
          <p:spPr bwMode="auto">
            <a:xfrm>
              <a:off x="1142" y="3309"/>
              <a:ext cx="4204" cy="26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87" name="Rectangle 85"/>
            <p:cNvSpPr>
              <a:spLocks noChangeArrowheads="1"/>
            </p:cNvSpPr>
            <p:nvPr/>
          </p:nvSpPr>
          <p:spPr bwMode="auto">
            <a:xfrm>
              <a:off x="1172" y="3345"/>
              <a:ext cx="281" cy="60"/>
            </a:xfrm>
            <a:prstGeom prst="rect">
              <a:avLst/>
            </a:prstGeom>
            <a:solidFill>
              <a:srgbClr val="FFFFFF"/>
            </a:solidFill>
            <a:ln w="1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88" name="Rectangle 86"/>
            <p:cNvSpPr>
              <a:spLocks noChangeArrowheads="1"/>
            </p:cNvSpPr>
            <p:nvPr/>
          </p:nvSpPr>
          <p:spPr bwMode="auto">
            <a:xfrm>
              <a:off x="1453" y="3333"/>
              <a:ext cx="27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Prov. A</a:t>
              </a:r>
              <a:endPara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87"/>
            <p:cNvSpPr>
              <a:spLocks noChangeArrowheads="1"/>
            </p:cNvSpPr>
            <p:nvPr/>
          </p:nvSpPr>
          <p:spPr bwMode="auto">
            <a:xfrm>
              <a:off x="2578" y="3345"/>
              <a:ext cx="266" cy="60"/>
            </a:xfrm>
            <a:prstGeom prst="rect">
              <a:avLst/>
            </a:prstGeom>
            <a:solidFill>
              <a:srgbClr val="000000"/>
            </a:solidFill>
            <a:ln w="1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90" name="Rectangle 88"/>
            <p:cNvSpPr>
              <a:spLocks noChangeArrowheads="1"/>
            </p:cNvSpPr>
            <p:nvPr/>
          </p:nvSpPr>
          <p:spPr bwMode="auto">
            <a:xfrm>
              <a:off x="2844" y="3333"/>
              <a:ext cx="27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Prov. B</a:t>
              </a:r>
              <a:endPara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3969" y="3345"/>
              <a:ext cx="267" cy="60"/>
            </a:xfrm>
            <a:prstGeom prst="rect">
              <a:avLst/>
            </a:prstGeom>
            <a:solidFill>
              <a:srgbClr val="FF8080"/>
            </a:solidFill>
            <a:ln w="1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4251" y="3333"/>
              <a:ext cx="27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 Prov. C</a:t>
              </a:r>
              <a:endPara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>
              <a:off x="1172" y="3488"/>
              <a:ext cx="266" cy="0"/>
            </a:xfrm>
            <a:prstGeom prst="line">
              <a:avLst/>
            </a:prstGeom>
            <a:noFill/>
            <a:ln w="30">
              <a:solidFill>
                <a:srgbClr val="00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94" name="Rectangle 92"/>
            <p:cNvSpPr>
              <a:spLocks noChangeArrowheads="1"/>
            </p:cNvSpPr>
            <p:nvPr/>
          </p:nvSpPr>
          <p:spPr bwMode="auto">
            <a:xfrm>
              <a:off x="1275" y="3464"/>
              <a:ext cx="74" cy="60"/>
            </a:xfrm>
            <a:prstGeom prst="rect">
              <a:avLst/>
            </a:prstGeom>
            <a:solidFill>
              <a:srgbClr val="00FF00"/>
            </a:solidFill>
            <a:ln w="15">
              <a:solidFill>
                <a:srgbClr val="00FF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95" name="Rectangle 93"/>
            <p:cNvSpPr>
              <a:spLocks noChangeArrowheads="1"/>
            </p:cNvSpPr>
            <p:nvPr/>
          </p:nvSpPr>
          <p:spPr bwMode="auto">
            <a:xfrm>
              <a:off x="1443" y="3405"/>
              <a:ext cx="31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es-AR" sz="9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Prov. </a:t>
              </a:r>
              <a:r>
                <a:rPr lang="es-AR" sz="900" b="1" dirty="0" smtClean="0">
                  <a:latin typeface="Arial" pitchFamily="34" charset="0"/>
                  <a:cs typeface="Arial" pitchFamily="34" charset="0"/>
                </a:rPr>
                <a:t>D.</a:t>
              </a:r>
              <a:endParaRPr kumimoji="0" lang="es-A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Line 94"/>
            <p:cNvSpPr>
              <a:spLocks noChangeShapeType="1"/>
            </p:cNvSpPr>
            <p:nvPr/>
          </p:nvSpPr>
          <p:spPr bwMode="auto">
            <a:xfrm>
              <a:off x="2578" y="3488"/>
              <a:ext cx="252" cy="0"/>
            </a:xfrm>
            <a:prstGeom prst="line">
              <a:avLst/>
            </a:prstGeom>
            <a:noFill/>
            <a:ln w="3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97" name="Freeform 95"/>
            <p:cNvSpPr>
              <a:spLocks/>
            </p:cNvSpPr>
            <p:nvPr/>
          </p:nvSpPr>
          <p:spPr bwMode="auto">
            <a:xfrm>
              <a:off x="2667" y="3464"/>
              <a:ext cx="59" cy="48"/>
            </a:xfrm>
            <a:custGeom>
              <a:avLst/>
              <a:gdLst>
                <a:gd name="T0" fmla="*/ 29 w 59"/>
                <a:gd name="T1" fmla="*/ 0 h 48"/>
                <a:gd name="T2" fmla="*/ 59 w 59"/>
                <a:gd name="T3" fmla="*/ 48 h 48"/>
                <a:gd name="T4" fmla="*/ 0 w 59"/>
                <a:gd name="T5" fmla="*/ 48 h 48"/>
                <a:gd name="T6" fmla="*/ 29 w 59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48">
                  <a:moveTo>
                    <a:pt x="29" y="0"/>
                  </a:moveTo>
                  <a:lnTo>
                    <a:pt x="59" y="48"/>
                  </a:lnTo>
                  <a:lnTo>
                    <a:pt x="0" y="48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0000"/>
            </a:solidFill>
            <a:ln w="15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98" name="Rectangle 96"/>
            <p:cNvSpPr>
              <a:spLocks noChangeArrowheads="1"/>
            </p:cNvSpPr>
            <p:nvPr/>
          </p:nvSpPr>
          <p:spPr bwMode="auto">
            <a:xfrm>
              <a:off x="2844" y="3453"/>
              <a:ext cx="25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Prov. E</a:t>
              </a:r>
              <a:endPara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Line 97"/>
            <p:cNvSpPr>
              <a:spLocks noChangeShapeType="1"/>
            </p:cNvSpPr>
            <p:nvPr/>
          </p:nvSpPr>
          <p:spPr bwMode="auto">
            <a:xfrm>
              <a:off x="3969" y="3488"/>
              <a:ext cx="252" cy="0"/>
            </a:xfrm>
            <a:prstGeom prst="line">
              <a:avLst/>
            </a:prstGeom>
            <a:noFill/>
            <a:ln w="3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auto">
            <a:xfrm>
              <a:off x="4058" y="3464"/>
              <a:ext cx="74" cy="60"/>
            </a:xfrm>
            <a:prstGeom prst="ellipse">
              <a:avLst/>
            </a:prstGeom>
            <a:solidFill>
              <a:srgbClr val="000000"/>
            </a:solidFill>
            <a:ln w="1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101" name="Rectangle 99"/>
            <p:cNvSpPr>
              <a:spLocks noChangeArrowheads="1"/>
            </p:cNvSpPr>
            <p:nvPr/>
          </p:nvSpPr>
          <p:spPr bwMode="auto">
            <a:xfrm>
              <a:off x="4251" y="3453"/>
              <a:ext cx="26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Prov. </a:t>
              </a:r>
              <a:r>
                <a:rPr lang="es-AR" sz="900" b="1" dirty="0" smtClean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F.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tangle 100"/>
            <p:cNvSpPr>
              <a:spLocks noChangeArrowheads="1"/>
            </p:cNvSpPr>
            <p:nvPr/>
          </p:nvSpPr>
          <p:spPr bwMode="auto">
            <a:xfrm>
              <a:off x="550" y="1667"/>
              <a:ext cx="4796" cy="2049"/>
            </a:xfrm>
            <a:prstGeom prst="rect">
              <a:avLst/>
            </a:prstGeom>
            <a:noFill/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</p:grpSp>
      <p:sp>
        <p:nvSpPr>
          <p:cNvPr id="4" name="3 CuadroTexto"/>
          <p:cNvSpPr txBox="1"/>
          <p:nvPr/>
        </p:nvSpPr>
        <p:spPr>
          <a:xfrm>
            <a:off x="2024856" y="6021288"/>
            <a:ext cx="3843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Media del país 424 pesos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329290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4" descr="logo 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971601" cy="97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NUMERO DE APORTANTES POR BENEFICIARIOS PARA EL SUBSECTOR PROVINCIAL</a:t>
            </a:r>
            <a:endParaRPr lang="es-A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FAF9FE-7C2A-4A87-BE4A-BED2F73875FD}" type="slidenum">
              <a:rPr lang="es-ES" smtClean="0"/>
              <a:pPr>
                <a:defRPr/>
              </a:pPr>
              <a:t>37</a:t>
            </a:fld>
            <a:endParaRPr lang="es-ES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0" y="1620409"/>
            <a:ext cx="9091668" cy="4544895"/>
            <a:chOff x="2880" y="1674"/>
            <a:chExt cx="2767" cy="1655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80" y="1674"/>
              <a:ext cx="2767" cy="1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880" y="1677"/>
              <a:ext cx="6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2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" name="Group 73"/>
            <p:cNvGrpSpPr>
              <a:grpSpLocks/>
            </p:cNvGrpSpPr>
            <p:nvPr/>
          </p:nvGrpSpPr>
          <p:grpSpPr bwMode="auto">
            <a:xfrm>
              <a:off x="2924" y="1800"/>
              <a:ext cx="2656" cy="1461"/>
              <a:chOff x="2924" y="1800"/>
              <a:chExt cx="2656" cy="1461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924" y="1800"/>
                <a:ext cx="2656" cy="1461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117" y="1851"/>
                <a:ext cx="2409" cy="99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3117" y="2680"/>
                <a:ext cx="240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3117" y="2513"/>
                <a:ext cx="240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3117" y="2348"/>
                <a:ext cx="240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3117" y="2182"/>
                <a:ext cx="240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3117" y="2017"/>
                <a:ext cx="240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3117" y="1851"/>
                <a:ext cx="240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3117" y="1851"/>
                <a:ext cx="2409" cy="994"/>
              </a:xfrm>
              <a:prstGeom prst="rect">
                <a:avLst/>
              </a:prstGeom>
              <a:noFill/>
              <a:ln w="8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631" y="2295"/>
                <a:ext cx="58" cy="550"/>
              </a:xfrm>
              <a:prstGeom prst="rect">
                <a:avLst/>
              </a:prstGeom>
              <a:solidFill>
                <a:srgbClr val="FFFFFF"/>
              </a:solidFill>
              <a:ln w="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4033" y="2263"/>
                <a:ext cx="59" cy="582"/>
              </a:xfrm>
              <a:prstGeom prst="rect">
                <a:avLst/>
              </a:prstGeom>
              <a:solidFill>
                <a:srgbClr val="FFFFFF"/>
              </a:solidFill>
              <a:ln w="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4435" y="2241"/>
                <a:ext cx="58" cy="604"/>
              </a:xfrm>
              <a:prstGeom prst="rect">
                <a:avLst/>
              </a:prstGeom>
              <a:solidFill>
                <a:srgbClr val="FFFFFF"/>
              </a:solidFill>
              <a:ln w="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4836" y="2214"/>
                <a:ext cx="58" cy="631"/>
              </a:xfrm>
              <a:prstGeom prst="rect">
                <a:avLst/>
              </a:prstGeom>
              <a:solidFill>
                <a:srgbClr val="FFFFFF"/>
              </a:solidFill>
              <a:ln w="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5238" y="2199"/>
                <a:ext cx="58" cy="646"/>
              </a:xfrm>
              <a:prstGeom prst="rect">
                <a:avLst/>
              </a:prstGeom>
              <a:solidFill>
                <a:srgbClr val="FFFFFF"/>
              </a:solidFill>
              <a:ln w="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3288" y="2017"/>
                <a:ext cx="59" cy="828"/>
              </a:xfrm>
              <a:prstGeom prst="rect">
                <a:avLst/>
              </a:prstGeom>
              <a:solidFill>
                <a:srgbClr val="000000"/>
              </a:solidFill>
              <a:ln w="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3689" y="2017"/>
                <a:ext cx="59" cy="828"/>
              </a:xfrm>
              <a:prstGeom prst="rect">
                <a:avLst/>
              </a:prstGeom>
              <a:solidFill>
                <a:srgbClr val="000000"/>
              </a:solidFill>
              <a:ln w="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4092" y="2017"/>
                <a:ext cx="58" cy="828"/>
              </a:xfrm>
              <a:prstGeom prst="rect">
                <a:avLst/>
              </a:prstGeom>
              <a:solidFill>
                <a:srgbClr val="000000"/>
              </a:solidFill>
              <a:ln w="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4493" y="2017"/>
                <a:ext cx="59" cy="828"/>
              </a:xfrm>
              <a:prstGeom prst="rect">
                <a:avLst/>
              </a:prstGeom>
              <a:solidFill>
                <a:srgbClr val="000000"/>
              </a:solidFill>
              <a:ln w="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4150" y="2530"/>
                <a:ext cx="58" cy="315"/>
              </a:xfrm>
              <a:prstGeom prst="rect">
                <a:avLst/>
              </a:prstGeom>
              <a:solidFill>
                <a:srgbClr val="FF8080"/>
              </a:solidFill>
              <a:ln w="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4552" y="2529"/>
                <a:ext cx="58" cy="316"/>
              </a:xfrm>
              <a:prstGeom prst="rect">
                <a:avLst/>
              </a:prstGeom>
              <a:solidFill>
                <a:srgbClr val="FF8080"/>
              </a:solidFill>
              <a:ln w="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4953" y="2523"/>
                <a:ext cx="58" cy="322"/>
              </a:xfrm>
              <a:prstGeom prst="rect">
                <a:avLst/>
              </a:prstGeom>
              <a:solidFill>
                <a:srgbClr val="FF8080"/>
              </a:solidFill>
              <a:ln w="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5355" y="2517"/>
                <a:ext cx="58" cy="328"/>
              </a:xfrm>
              <a:prstGeom prst="rect">
                <a:avLst/>
              </a:prstGeom>
              <a:solidFill>
                <a:srgbClr val="FF8080"/>
              </a:solidFill>
              <a:ln w="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auto">
              <a:xfrm>
                <a:off x="3117" y="1851"/>
                <a:ext cx="0" cy="99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3099" y="2845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3099" y="2680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>
                <a:off x="3099" y="2513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3099" y="2348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auto">
              <a:xfrm>
                <a:off x="3099" y="2182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auto">
              <a:xfrm>
                <a:off x="3099" y="2017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auto">
              <a:xfrm>
                <a:off x="3099" y="1851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auto">
              <a:xfrm>
                <a:off x="3117" y="2845"/>
                <a:ext cx="240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auto">
              <a:xfrm flipV="1">
                <a:off x="3117" y="2845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auto">
              <a:xfrm flipV="1">
                <a:off x="3518" y="2845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 flipV="1">
                <a:off x="3919" y="2845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auto">
              <a:xfrm flipV="1">
                <a:off x="4322" y="2845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auto">
              <a:xfrm flipV="1">
                <a:off x="4723" y="2845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auto">
              <a:xfrm flipV="1">
                <a:off x="5124" y="2845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 flipV="1">
                <a:off x="5526" y="2845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8" name="Freeform 45"/>
              <p:cNvSpPr>
                <a:spLocks/>
              </p:cNvSpPr>
              <p:nvPr/>
            </p:nvSpPr>
            <p:spPr bwMode="auto">
              <a:xfrm>
                <a:off x="4522" y="2428"/>
                <a:ext cx="803" cy="46"/>
              </a:xfrm>
              <a:custGeom>
                <a:avLst/>
                <a:gdLst>
                  <a:gd name="T0" fmla="*/ 0 w 900"/>
                  <a:gd name="T1" fmla="*/ 24 h 52"/>
                  <a:gd name="T2" fmla="*/ 450 w 900"/>
                  <a:gd name="T3" fmla="*/ 0 h 52"/>
                  <a:gd name="T4" fmla="*/ 900 w 900"/>
                  <a:gd name="T5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00" h="52">
                    <a:moveTo>
                      <a:pt x="0" y="24"/>
                    </a:moveTo>
                    <a:lnTo>
                      <a:pt x="450" y="0"/>
                    </a:lnTo>
                    <a:lnTo>
                      <a:pt x="900" y="52"/>
                    </a:lnTo>
                  </a:path>
                </a:pathLst>
              </a:custGeom>
              <a:noFill/>
              <a:ln w="15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9" name="Rectangle 46"/>
              <p:cNvSpPr>
                <a:spLocks noChangeArrowheads="1"/>
              </p:cNvSpPr>
              <p:nvPr/>
            </p:nvSpPr>
            <p:spPr bwMode="auto">
              <a:xfrm>
                <a:off x="4504" y="2431"/>
                <a:ext cx="36" cy="36"/>
              </a:xfrm>
              <a:prstGeom prst="rect">
                <a:avLst/>
              </a:prstGeom>
              <a:solidFill>
                <a:srgbClr val="00FF00"/>
              </a:solidFill>
              <a:ln w="8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0" name="Rectangle 47"/>
              <p:cNvSpPr>
                <a:spLocks noChangeArrowheads="1"/>
              </p:cNvSpPr>
              <p:nvPr/>
            </p:nvSpPr>
            <p:spPr bwMode="auto">
              <a:xfrm>
                <a:off x="4905" y="2410"/>
                <a:ext cx="37" cy="36"/>
              </a:xfrm>
              <a:prstGeom prst="rect">
                <a:avLst/>
              </a:prstGeom>
              <a:solidFill>
                <a:srgbClr val="00FF00"/>
              </a:solidFill>
              <a:ln w="8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1" name="Rectangle 48"/>
              <p:cNvSpPr>
                <a:spLocks noChangeArrowheads="1"/>
              </p:cNvSpPr>
              <p:nvPr/>
            </p:nvSpPr>
            <p:spPr bwMode="auto">
              <a:xfrm>
                <a:off x="5306" y="2456"/>
                <a:ext cx="37" cy="36"/>
              </a:xfrm>
              <a:prstGeom prst="rect">
                <a:avLst/>
              </a:prstGeom>
              <a:solidFill>
                <a:srgbClr val="00FF00"/>
              </a:solidFill>
              <a:ln w="8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2" name="Rectangle 49"/>
              <p:cNvSpPr>
                <a:spLocks noChangeArrowheads="1"/>
              </p:cNvSpPr>
              <p:nvPr/>
            </p:nvSpPr>
            <p:spPr bwMode="auto">
              <a:xfrm>
                <a:off x="2989" y="2809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0.0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50"/>
              <p:cNvSpPr>
                <a:spLocks noChangeArrowheads="1"/>
              </p:cNvSpPr>
              <p:nvPr/>
            </p:nvSpPr>
            <p:spPr bwMode="auto">
              <a:xfrm>
                <a:off x="2989" y="2644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1.0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Rectangle 51"/>
              <p:cNvSpPr>
                <a:spLocks noChangeArrowheads="1"/>
              </p:cNvSpPr>
              <p:nvPr/>
            </p:nvSpPr>
            <p:spPr bwMode="auto">
              <a:xfrm>
                <a:off x="2989" y="2478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2.0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2"/>
              <p:cNvSpPr>
                <a:spLocks noChangeArrowheads="1"/>
              </p:cNvSpPr>
              <p:nvPr/>
            </p:nvSpPr>
            <p:spPr bwMode="auto">
              <a:xfrm>
                <a:off x="2989" y="2313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3.0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53"/>
              <p:cNvSpPr>
                <a:spLocks noChangeArrowheads="1"/>
              </p:cNvSpPr>
              <p:nvPr/>
            </p:nvSpPr>
            <p:spPr bwMode="auto">
              <a:xfrm>
                <a:off x="2989" y="2147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4.0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Rectangle 54"/>
              <p:cNvSpPr>
                <a:spLocks noChangeArrowheads="1"/>
              </p:cNvSpPr>
              <p:nvPr/>
            </p:nvSpPr>
            <p:spPr bwMode="auto">
              <a:xfrm>
                <a:off x="2989" y="1981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5.0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Rectangle 55"/>
              <p:cNvSpPr>
                <a:spLocks noChangeArrowheads="1"/>
              </p:cNvSpPr>
              <p:nvPr/>
            </p:nvSpPr>
            <p:spPr bwMode="auto">
              <a:xfrm>
                <a:off x="2989" y="1815"/>
                <a:ext cx="11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6.0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Rectangle 56"/>
              <p:cNvSpPr>
                <a:spLocks noChangeArrowheads="1"/>
              </p:cNvSpPr>
              <p:nvPr/>
            </p:nvSpPr>
            <p:spPr bwMode="auto">
              <a:xfrm>
                <a:off x="3243" y="2896"/>
                <a:ext cx="86" cy="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2005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ctangle 57"/>
              <p:cNvSpPr>
                <a:spLocks noChangeArrowheads="1"/>
              </p:cNvSpPr>
              <p:nvPr/>
            </p:nvSpPr>
            <p:spPr bwMode="auto">
              <a:xfrm>
                <a:off x="3645" y="2896"/>
                <a:ext cx="86" cy="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2006</a:t>
                </a:r>
              </a:p>
            </p:txBody>
          </p:sp>
          <p:sp>
            <p:nvSpPr>
              <p:cNvPr id="61" name="Rectangle 58"/>
              <p:cNvSpPr>
                <a:spLocks noChangeArrowheads="1"/>
              </p:cNvSpPr>
              <p:nvPr/>
            </p:nvSpPr>
            <p:spPr bwMode="auto">
              <a:xfrm>
                <a:off x="4046" y="2896"/>
                <a:ext cx="86" cy="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AR" sz="1000" dirty="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2007</a:t>
                </a:r>
                <a:endParaRPr kumimoji="0" lang="es-A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Rectangle 59"/>
              <p:cNvSpPr>
                <a:spLocks noChangeArrowheads="1"/>
              </p:cNvSpPr>
              <p:nvPr/>
            </p:nvSpPr>
            <p:spPr bwMode="auto">
              <a:xfrm>
                <a:off x="4448" y="2896"/>
                <a:ext cx="86" cy="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2008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60"/>
              <p:cNvSpPr>
                <a:spLocks noChangeArrowheads="1"/>
              </p:cNvSpPr>
              <p:nvPr/>
            </p:nvSpPr>
            <p:spPr bwMode="auto">
              <a:xfrm>
                <a:off x="4850" y="2896"/>
                <a:ext cx="86" cy="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AR" sz="1000" dirty="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2009</a:t>
                </a:r>
                <a:endParaRPr kumimoji="0" lang="es-A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Rectangle 61"/>
              <p:cNvSpPr>
                <a:spLocks noChangeArrowheads="1"/>
              </p:cNvSpPr>
              <p:nvPr/>
            </p:nvSpPr>
            <p:spPr bwMode="auto">
              <a:xfrm>
                <a:off x="5251" y="2896"/>
                <a:ext cx="86" cy="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2010</a:t>
                </a:r>
              </a:p>
            </p:txBody>
          </p:sp>
          <p:sp>
            <p:nvSpPr>
              <p:cNvPr id="65" name="Rectangle 62"/>
              <p:cNvSpPr>
                <a:spLocks noChangeArrowheads="1"/>
              </p:cNvSpPr>
              <p:nvPr/>
            </p:nvSpPr>
            <p:spPr bwMode="auto">
              <a:xfrm>
                <a:off x="3213" y="3150"/>
                <a:ext cx="1999" cy="86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sz="2000"/>
              </a:p>
            </p:txBody>
          </p:sp>
          <p:sp>
            <p:nvSpPr>
              <p:cNvPr id="66" name="Rectangle 63"/>
              <p:cNvSpPr>
                <a:spLocks noChangeArrowheads="1"/>
              </p:cNvSpPr>
              <p:nvPr/>
            </p:nvSpPr>
            <p:spPr bwMode="auto">
              <a:xfrm>
                <a:off x="3233" y="3175"/>
                <a:ext cx="142" cy="31"/>
              </a:xfrm>
              <a:prstGeom prst="rect">
                <a:avLst/>
              </a:prstGeom>
              <a:solidFill>
                <a:srgbClr val="FFFFFF"/>
              </a:solidFill>
              <a:ln w="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67" name="Rectangle 64"/>
              <p:cNvSpPr>
                <a:spLocks noChangeArrowheads="1"/>
              </p:cNvSpPr>
              <p:nvPr/>
            </p:nvSpPr>
            <p:spPr bwMode="auto">
              <a:xfrm>
                <a:off x="3389" y="3163"/>
                <a:ext cx="88" cy="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6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Prov. A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Rectangle 65"/>
              <p:cNvSpPr>
                <a:spLocks noChangeArrowheads="1"/>
              </p:cNvSpPr>
              <p:nvPr/>
            </p:nvSpPr>
            <p:spPr bwMode="auto">
              <a:xfrm>
                <a:off x="3813" y="3175"/>
                <a:ext cx="143" cy="31"/>
              </a:xfrm>
              <a:prstGeom prst="rect">
                <a:avLst/>
              </a:prstGeom>
              <a:solidFill>
                <a:srgbClr val="000000"/>
              </a:solidFill>
              <a:ln w="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69" name="Rectangle 66"/>
              <p:cNvSpPr>
                <a:spLocks noChangeArrowheads="1"/>
              </p:cNvSpPr>
              <p:nvPr/>
            </p:nvSpPr>
            <p:spPr bwMode="auto">
              <a:xfrm>
                <a:off x="3969" y="3152"/>
                <a:ext cx="95" cy="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AR" sz="600" b="1" dirty="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Prov. B.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Rectangle 67"/>
              <p:cNvSpPr>
                <a:spLocks noChangeArrowheads="1"/>
              </p:cNvSpPr>
              <p:nvPr/>
            </p:nvSpPr>
            <p:spPr bwMode="auto">
              <a:xfrm>
                <a:off x="4259" y="3175"/>
                <a:ext cx="143" cy="31"/>
              </a:xfrm>
              <a:prstGeom prst="rect">
                <a:avLst/>
              </a:prstGeom>
              <a:solidFill>
                <a:srgbClr val="FF8080"/>
              </a:solidFill>
              <a:ln w="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71" name="Rectangle 68"/>
              <p:cNvSpPr>
                <a:spLocks noChangeArrowheads="1"/>
              </p:cNvSpPr>
              <p:nvPr/>
            </p:nvSpPr>
            <p:spPr bwMode="auto">
              <a:xfrm>
                <a:off x="4415" y="3163"/>
                <a:ext cx="95" cy="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6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Prov. </a:t>
                </a:r>
                <a:r>
                  <a:rPr lang="es-AR" sz="600" b="1" dirty="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C.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Line 69"/>
              <p:cNvSpPr>
                <a:spLocks noChangeShapeType="1"/>
              </p:cNvSpPr>
              <p:nvPr/>
            </p:nvSpPr>
            <p:spPr bwMode="auto">
              <a:xfrm>
                <a:off x="4712" y="3188"/>
                <a:ext cx="144" cy="0"/>
              </a:xfrm>
              <a:prstGeom prst="line">
                <a:avLst/>
              </a:prstGeom>
              <a:noFill/>
              <a:ln w="15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73" name="Rectangle 70"/>
              <p:cNvSpPr>
                <a:spLocks noChangeArrowheads="1"/>
              </p:cNvSpPr>
              <p:nvPr/>
            </p:nvSpPr>
            <p:spPr bwMode="auto">
              <a:xfrm>
                <a:off x="4768" y="3172"/>
                <a:ext cx="31" cy="31"/>
              </a:xfrm>
              <a:prstGeom prst="rect">
                <a:avLst/>
              </a:prstGeom>
              <a:solidFill>
                <a:srgbClr val="00FF00"/>
              </a:solidFill>
              <a:ln w="8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74" name="Rectangle 71"/>
              <p:cNvSpPr>
                <a:spLocks noChangeArrowheads="1"/>
              </p:cNvSpPr>
              <p:nvPr/>
            </p:nvSpPr>
            <p:spPr bwMode="auto">
              <a:xfrm>
                <a:off x="4868" y="3163"/>
                <a:ext cx="88" cy="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AR" sz="600" b="1" dirty="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Prov. D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Rectangle 72"/>
              <p:cNvSpPr>
                <a:spLocks noChangeArrowheads="1"/>
              </p:cNvSpPr>
              <p:nvPr/>
            </p:nvSpPr>
            <p:spPr bwMode="auto">
              <a:xfrm>
                <a:off x="2924" y="1800"/>
                <a:ext cx="2656" cy="146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790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4" descr="logo 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971601" cy="97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400" b="1" dirty="0" smtClean="0">
                <a:latin typeface="Comic Sans MS" pitchFamily="66" charset="0"/>
              </a:rPr>
              <a:t>GASTO EN COMEDORES ESCOLARES RESPECTO A LA POBLACION ATENDIDA POR COMEDORES ESCOLARES</a:t>
            </a:r>
            <a:endParaRPr lang="es-AR" sz="2400" b="1" dirty="0">
              <a:latin typeface="Comic Sans MS" pitchFamily="66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FAF9FE-7C2A-4A87-BE4A-BED2F73875FD}" type="slidenum">
              <a:rPr lang="es-ES" smtClean="0"/>
              <a:pPr>
                <a:defRPr/>
              </a:pPr>
              <a:t>38</a:t>
            </a:fld>
            <a:endParaRPr lang="es-ES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468313" y="1557338"/>
            <a:ext cx="8280400" cy="4535487"/>
            <a:chOff x="295" y="981"/>
            <a:chExt cx="5216" cy="2857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295" y="981"/>
              <a:ext cx="5216" cy="2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95" y="981"/>
              <a:ext cx="1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" name="Group 97"/>
            <p:cNvGrpSpPr>
              <a:grpSpLocks/>
            </p:cNvGrpSpPr>
            <p:nvPr/>
          </p:nvGrpSpPr>
          <p:grpSpPr bwMode="auto">
            <a:xfrm>
              <a:off x="372" y="1151"/>
              <a:ext cx="4987" cy="2614"/>
              <a:chOff x="372" y="1151"/>
              <a:chExt cx="4987" cy="2614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577" y="115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72" y="1364"/>
                <a:ext cx="4987" cy="2401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764" y="1448"/>
                <a:ext cx="4491" cy="16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764" y="2866"/>
                <a:ext cx="449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764" y="2664"/>
                <a:ext cx="449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764" y="2461"/>
                <a:ext cx="449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764" y="2259"/>
                <a:ext cx="449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764" y="2056"/>
                <a:ext cx="449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764" y="1853"/>
                <a:ext cx="449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764" y="1651"/>
                <a:ext cx="449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764" y="1448"/>
                <a:ext cx="449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764" y="1448"/>
                <a:ext cx="4491" cy="1621"/>
              </a:xfrm>
              <a:prstGeom prst="rect">
                <a:avLst/>
              </a:prstGeom>
              <a:noFill/>
              <a:ln w="13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1725" y="2769"/>
                <a:ext cx="107" cy="300"/>
              </a:xfrm>
              <a:prstGeom prst="rect">
                <a:avLst/>
              </a:prstGeom>
              <a:solidFill>
                <a:srgbClr val="FFFFFF"/>
              </a:solidFill>
              <a:ln w="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2473" y="2707"/>
                <a:ext cx="108" cy="362"/>
              </a:xfrm>
              <a:prstGeom prst="rect">
                <a:avLst/>
              </a:prstGeom>
              <a:solidFill>
                <a:srgbClr val="FFFFFF"/>
              </a:solidFill>
              <a:ln w="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3222" y="2733"/>
                <a:ext cx="107" cy="336"/>
              </a:xfrm>
              <a:prstGeom prst="rect">
                <a:avLst/>
              </a:prstGeom>
              <a:solidFill>
                <a:srgbClr val="FFFFFF"/>
              </a:solidFill>
              <a:ln w="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3970" y="2580"/>
                <a:ext cx="108" cy="489"/>
              </a:xfrm>
              <a:prstGeom prst="rect">
                <a:avLst/>
              </a:prstGeom>
              <a:solidFill>
                <a:srgbClr val="FFFFFF"/>
              </a:solidFill>
              <a:ln w="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4719" y="2445"/>
                <a:ext cx="107" cy="624"/>
              </a:xfrm>
              <a:prstGeom prst="rect">
                <a:avLst/>
              </a:prstGeom>
              <a:solidFill>
                <a:srgbClr val="FFFFFF"/>
              </a:solidFill>
              <a:ln w="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1084" y="2939"/>
                <a:ext cx="109" cy="130"/>
              </a:xfrm>
              <a:prstGeom prst="rect">
                <a:avLst/>
              </a:prstGeom>
              <a:solidFill>
                <a:srgbClr val="000000"/>
              </a:solidFill>
              <a:ln w="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1832" y="2864"/>
                <a:ext cx="110" cy="205"/>
              </a:xfrm>
              <a:prstGeom prst="rect">
                <a:avLst/>
              </a:prstGeom>
              <a:solidFill>
                <a:srgbClr val="000000"/>
              </a:solidFill>
              <a:ln w="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2581" y="2922"/>
                <a:ext cx="109" cy="147"/>
              </a:xfrm>
              <a:prstGeom prst="rect">
                <a:avLst/>
              </a:prstGeom>
              <a:solidFill>
                <a:srgbClr val="000000"/>
              </a:solidFill>
              <a:ln w="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0" name="Rectangle 27"/>
              <p:cNvSpPr>
                <a:spLocks noChangeArrowheads="1"/>
              </p:cNvSpPr>
              <p:nvPr/>
            </p:nvSpPr>
            <p:spPr bwMode="auto">
              <a:xfrm>
                <a:off x="3329" y="2869"/>
                <a:ext cx="110" cy="200"/>
              </a:xfrm>
              <a:prstGeom prst="rect">
                <a:avLst/>
              </a:prstGeom>
              <a:solidFill>
                <a:srgbClr val="000000"/>
              </a:solidFill>
              <a:ln w="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1" name="Rectangle 28"/>
              <p:cNvSpPr>
                <a:spLocks noChangeArrowheads="1"/>
              </p:cNvSpPr>
              <p:nvPr/>
            </p:nvSpPr>
            <p:spPr bwMode="auto">
              <a:xfrm>
                <a:off x="2690" y="2617"/>
                <a:ext cx="108" cy="452"/>
              </a:xfrm>
              <a:prstGeom prst="rect">
                <a:avLst/>
              </a:prstGeom>
              <a:solidFill>
                <a:srgbClr val="FF8080"/>
              </a:solidFill>
              <a:ln w="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2" name="Rectangle 29"/>
              <p:cNvSpPr>
                <a:spLocks noChangeArrowheads="1"/>
              </p:cNvSpPr>
              <p:nvPr/>
            </p:nvSpPr>
            <p:spPr bwMode="auto">
              <a:xfrm>
                <a:off x="3439" y="2096"/>
                <a:ext cx="107" cy="973"/>
              </a:xfrm>
              <a:prstGeom prst="rect">
                <a:avLst/>
              </a:prstGeom>
              <a:solidFill>
                <a:srgbClr val="FF8080"/>
              </a:solidFill>
              <a:ln w="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3" name="Rectangle 30"/>
              <p:cNvSpPr>
                <a:spLocks noChangeArrowheads="1"/>
              </p:cNvSpPr>
              <p:nvPr/>
            </p:nvSpPr>
            <p:spPr bwMode="auto">
              <a:xfrm>
                <a:off x="4187" y="1835"/>
                <a:ext cx="108" cy="1234"/>
              </a:xfrm>
              <a:prstGeom prst="rect">
                <a:avLst/>
              </a:prstGeom>
              <a:solidFill>
                <a:srgbClr val="FF8080"/>
              </a:solidFill>
              <a:ln w="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4" name="Rectangle 31"/>
              <p:cNvSpPr>
                <a:spLocks noChangeArrowheads="1"/>
              </p:cNvSpPr>
              <p:nvPr/>
            </p:nvSpPr>
            <p:spPr bwMode="auto">
              <a:xfrm>
                <a:off x="4936" y="1678"/>
                <a:ext cx="107" cy="1391"/>
              </a:xfrm>
              <a:prstGeom prst="rect">
                <a:avLst/>
              </a:prstGeom>
              <a:solidFill>
                <a:srgbClr val="FF8080"/>
              </a:solidFill>
              <a:ln w="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>
                <a:off x="764" y="1448"/>
                <a:ext cx="0" cy="162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731" y="3069"/>
                <a:ext cx="3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auto">
              <a:xfrm>
                <a:off x="731" y="2866"/>
                <a:ext cx="3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auto">
              <a:xfrm>
                <a:off x="731" y="2664"/>
                <a:ext cx="3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auto">
              <a:xfrm>
                <a:off x="731" y="2461"/>
                <a:ext cx="3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auto">
              <a:xfrm>
                <a:off x="731" y="2259"/>
                <a:ext cx="3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auto">
              <a:xfrm>
                <a:off x="731" y="2056"/>
                <a:ext cx="3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auto">
              <a:xfrm>
                <a:off x="731" y="1853"/>
                <a:ext cx="3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>
                <a:off x="731" y="1651"/>
                <a:ext cx="3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auto">
              <a:xfrm>
                <a:off x="731" y="1448"/>
                <a:ext cx="3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auto">
              <a:xfrm>
                <a:off x="764" y="3069"/>
                <a:ext cx="4491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auto">
              <a:xfrm flipV="1">
                <a:off x="764" y="3069"/>
                <a:ext cx="0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 flipV="1">
                <a:off x="1513" y="3069"/>
                <a:ext cx="0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 flipV="1">
                <a:off x="2261" y="3069"/>
                <a:ext cx="0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auto">
              <a:xfrm flipV="1">
                <a:off x="3010" y="3069"/>
                <a:ext cx="0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auto">
              <a:xfrm flipV="1">
                <a:off x="3758" y="3069"/>
                <a:ext cx="0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 flipV="1">
                <a:off x="4507" y="3069"/>
                <a:ext cx="0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auto">
              <a:xfrm flipV="1">
                <a:off x="5255" y="3069"/>
                <a:ext cx="0" cy="2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3" name="Freeform 50"/>
              <p:cNvSpPr>
                <a:spLocks/>
              </p:cNvSpPr>
              <p:nvPr/>
            </p:nvSpPr>
            <p:spPr bwMode="auto">
              <a:xfrm>
                <a:off x="3385" y="2635"/>
                <a:ext cx="1497" cy="62"/>
              </a:xfrm>
              <a:custGeom>
                <a:avLst/>
                <a:gdLst>
                  <a:gd name="T0" fmla="*/ 0 w 890"/>
                  <a:gd name="T1" fmla="*/ 0 h 42"/>
                  <a:gd name="T2" fmla="*/ 445 w 890"/>
                  <a:gd name="T3" fmla="*/ 42 h 42"/>
                  <a:gd name="T4" fmla="*/ 890 w 890"/>
                  <a:gd name="T5" fmla="*/ 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90" h="42">
                    <a:moveTo>
                      <a:pt x="0" y="0"/>
                    </a:moveTo>
                    <a:lnTo>
                      <a:pt x="445" y="42"/>
                    </a:lnTo>
                    <a:lnTo>
                      <a:pt x="890" y="8"/>
                    </a:lnTo>
                  </a:path>
                </a:pathLst>
              </a:custGeom>
              <a:noFill/>
              <a:ln w="27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4" name="Freeform 51"/>
              <p:cNvSpPr>
                <a:spLocks/>
              </p:cNvSpPr>
              <p:nvPr/>
            </p:nvSpPr>
            <p:spPr bwMode="auto">
              <a:xfrm>
                <a:off x="2636" y="2660"/>
                <a:ext cx="2246" cy="87"/>
              </a:xfrm>
              <a:custGeom>
                <a:avLst/>
                <a:gdLst>
                  <a:gd name="T0" fmla="*/ 0 w 1335"/>
                  <a:gd name="T1" fmla="*/ 59 h 59"/>
                  <a:gd name="T2" fmla="*/ 445 w 1335"/>
                  <a:gd name="T3" fmla="*/ 12 h 59"/>
                  <a:gd name="T4" fmla="*/ 890 w 1335"/>
                  <a:gd name="T5" fmla="*/ 50 h 59"/>
                  <a:gd name="T6" fmla="*/ 1335 w 1335"/>
                  <a:gd name="T7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5" h="59">
                    <a:moveTo>
                      <a:pt x="0" y="59"/>
                    </a:moveTo>
                    <a:lnTo>
                      <a:pt x="445" y="12"/>
                    </a:lnTo>
                    <a:lnTo>
                      <a:pt x="890" y="50"/>
                    </a:lnTo>
                    <a:lnTo>
                      <a:pt x="1335" y="0"/>
                    </a:lnTo>
                  </a:path>
                </a:pathLst>
              </a:custGeom>
              <a:noFill/>
              <a:ln w="27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5" name="Freeform 52"/>
              <p:cNvSpPr>
                <a:spLocks/>
              </p:cNvSpPr>
              <p:nvPr/>
            </p:nvSpPr>
            <p:spPr bwMode="auto">
              <a:xfrm>
                <a:off x="1888" y="2356"/>
                <a:ext cx="2994" cy="500"/>
              </a:xfrm>
              <a:custGeom>
                <a:avLst/>
                <a:gdLst>
                  <a:gd name="T0" fmla="*/ 0 w 1780"/>
                  <a:gd name="T1" fmla="*/ 339 h 339"/>
                  <a:gd name="T2" fmla="*/ 445 w 1780"/>
                  <a:gd name="T3" fmla="*/ 0 h 339"/>
                  <a:gd name="T4" fmla="*/ 890 w 1780"/>
                  <a:gd name="T5" fmla="*/ 0 h 339"/>
                  <a:gd name="T6" fmla="*/ 1335 w 1780"/>
                  <a:gd name="T7" fmla="*/ 249 h 339"/>
                  <a:gd name="T8" fmla="*/ 1780 w 1780"/>
                  <a:gd name="T9" fmla="*/ 41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0" h="339">
                    <a:moveTo>
                      <a:pt x="0" y="339"/>
                    </a:moveTo>
                    <a:lnTo>
                      <a:pt x="445" y="0"/>
                    </a:lnTo>
                    <a:lnTo>
                      <a:pt x="890" y="0"/>
                    </a:lnTo>
                    <a:lnTo>
                      <a:pt x="1335" y="249"/>
                    </a:lnTo>
                    <a:lnTo>
                      <a:pt x="1780" y="41"/>
                    </a:lnTo>
                  </a:path>
                </a:pathLst>
              </a:custGeom>
              <a:noFill/>
              <a:ln w="2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6" name="Rectangle 53"/>
              <p:cNvSpPr>
                <a:spLocks noChangeArrowheads="1"/>
              </p:cNvSpPr>
              <p:nvPr/>
            </p:nvSpPr>
            <p:spPr bwMode="auto">
              <a:xfrm>
                <a:off x="3349" y="2604"/>
                <a:ext cx="69" cy="60"/>
              </a:xfrm>
              <a:prstGeom prst="rect">
                <a:avLst/>
              </a:prstGeom>
              <a:solidFill>
                <a:srgbClr val="00FF00"/>
              </a:solidFill>
              <a:ln w="13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7" name="Rectangle 54"/>
              <p:cNvSpPr>
                <a:spLocks noChangeArrowheads="1"/>
              </p:cNvSpPr>
              <p:nvPr/>
            </p:nvSpPr>
            <p:spPr bwMode="auto">
              <a:xfrm>
                <a:off x="4098" y="2666"/>
                <a:ext cx="69" cy="60"/>
              </a:xfrm>
              <a:prstGeom prst="rect">
                <a:avLst/>
              </a:prstGeom>
              <a:solidFill>
                <a:srgbClr val="00FF00"/>
              </a:solidFill>
              <a:ln w="13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8" name="Rectangle 55"/>
              <p:cNvSpPr>
                <a:spLocks noChangeArrowheads="1"/>
              </p:cNvSpPr>
              <p:nvPr/>
            </p:nvSpPr>
            <p:spPr bwMode="auto">
              <a:xfrm>
                <a:off x="4846" y="2616"/>
                <a:ext cx="69" cy="60"/>
              </a:xfrm>
              <a:prstGeom prst="rect">
                <a:avLst/>
              </a:prstGeom>
              <a:solidFill>
                <a:srgbClr val="00FF00"/>
              </a:solidFill>
              <a:ln w="13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9" name="Freeform 56"/>
              <p:cNvSpPr>
                <a:spLocks/>
              </p:cNvSpPr>
              <p:nvPr/>
            </p:nvSpPr>
            <p:spPr bwMode="auto">
              <a:xfrm>
                <a:off x="2601" y="2716"/>
                <a:ext cx="71" cy="61"/>
              </a:xfrm>
              <a:custGeom>
                <a:avLst/>
                <a:gdLst>
                  <a:gd name="T0" fmla="*/ 35 w 71"/>
                  <a:gd name="T1" fmla="*/ 0 h 61"/>
                  <a:gd name="T2" fmla="*/ 71 w 71"/>
                  <a:gd name="T3" fmla="*/ 61 h 61"/>
                  <a:gd name="T4" fmla="*/ 0 w 71"/>
                  <a:gd name="T5" fmla="*/ 61 h 61"/>
                  <a:gd name="T6" fmla="*/ 35 w 71"/>
                  <a:gd name="T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61">
                    <a:moveTo>
                      <a:pt x="35" y="0"/>
                    </a:moveTo>
                    <a:lnTo>
                      <a:pt x="71" y="61"/>
                    </a:lnTo>
                    <a:lnTo>
                      <a:pt x="0" y="6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0000"/>
              </a:solidFill>
              <a:ln w="13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60" name="Freeform 57"/>
              <p:cNvSpPr>
                <a:spLocks/>
              </p:cNvSpPr>
              <p:nvPr/>
            </p:nvSpPr>
            <p:spPr bwMode="auto">
              <a:xfrm>
                <a:off x="3349" y="2646"/>
                <a:ext cx="71" cy="62"/>
              </a:xfrm>
              <a:custGeom>
                <a:avLst/>
                <a:gdLst>
                  <a:gd name="T0" fmla="*/ 36 w 71"/>
                  <a:gd name="T1" fmla="*/ 0 h 62"/>
                  <a:gd name="T2" fmla="*/ 71 w 71"/>
                  <a:gd name="T3" fmla="*/ 62 h 62"/>
                  <a:gd name="T4" fmla="*/ 0 w 71"/>
                  <a:gd name="T5" fmla="*/ 62 h 62"/>
                  <a:gd name="T6" fmla="*/ 36 w 71"/>
                  <a:gd name="T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62">
                    <a:moveTo>
                      <a:pt x="36" y="0"/>
                    </a:moveTo>
                    <a:lnTo>
                      <a:pt x="71" y="62"/>
                    </a:lnTo>
                    <a:lnTo>
                      <a:pt x="0" y="6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3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61" name="Freeform 58"/>
              <p:cNvSpPr>
                <a:spLocks/>
              </p:cNvSpPr>
              <p:nvPr/>
            </p:nvSpPr>
            <p:spPr bwMode="auto">
              <a:xfrm>
                <a:off x="4098" y="2702"/>
                <a:ext cx="71" cy="62"/>
              </a:xfrm>
              <a:custGeom>
                <a:avLst/>
                <a:gdLst>
                  <a:gd name="T0" fmla="*/ 35 w 71"/>
                  <a:gd name="T1" fmla="*/ 0 h 62"/>
                  <a:gd name="T2" fmla="*/ 71 w 71"/>
                  <a:gd name="T3" fmla="*/ 62 h 62"/>
                  <a:gd name="T4" fmla="*/ 0 w 71"/>
                  <a:gd name="T5" fmla="*/ 62 h 62"/>
                  <a:gd name="T6" fmla="*/ 35 w 71"/>
                  <a:gd name="T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62">
                    <a:moveTo>
                      <a:pt x="35" y="0"/>
                    </a:moveTo>
                    <a:lnTo>
                      <a:pt x="71" y="62"/>
                    </a:lnTo>
                    <a:lnTo>
                      <a:pt x="0" y="62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0000"/>
              </a:solidFill>
              <a:ln w="13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62" name="Freeform 59"/>
              <p:cNvSpPr>
                <a:spLocks/>
              </p:cNvSpPr>
              <p:nvPr/>
            </p:nvSpPr>
            <p:spPr bwMode="auto">
              <a:xfrm>
                <a:off x="4846" y="2629"/>
                <a:ext cx="71" cy="62"/>
              </a:xfrm>
              <a:custGeom>
                <a:avLst/>
                <a:gdLst>
                  <a:gd name="T0" fmla="*/ 36 w 71"/>
                  <a:gd name="T1" fmla="*/ 0 h 62"/>
                  <a:gd name="T2" fmla="*/ 71 w 71"/>
                  <a:gd name="T3" fmla="*/ 62 h 62"/>
                  <a:gd name="T4" fmla="*/ 0 w 71"/>
                  <a:gd name="T5" fmla="*/ 62 h 62"/>
                  <a:gd name="T6" fmla="*/ 36 w 71"/>
                  <a:gd name="T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62">
                    <a:moveTo>
                      <a:pt x="36" y="0"/>
                    </a:moveTo>
                    <a:lnTo>
                      <a:pt x="71" y="62"/>
                    </a:lnTo>
                    <a:lnTo>
                      <a:pt x="0" y="6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3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63" name="Oval 60"/>
              <p:cNvSpPr>
                <a:spLocks noChangeArrowheads="1"/>
              </p:cNvSpPr>
              <p:nvPr/>
            </p:nvSpPr>
            <p:spPr bwMode="auto">
              <a:xfrm>
                <a:off x="1853" y="2825"/>
                <a:ext cx="68" cy="60"/>
              </a:xfrm>
              <a:prstGeom prst="ellipse">
                <a:avLst/>
              </a:prstGeom>
              <a:solidFill>
                <a:srgbClr val="000000"/>
              </a:solidFill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64" name="Oval 61"/>
              <p:cNvSpPr>
                <a:spLocks noChangeArrowheads="1"/>
              </p:cNvSpPr>
              <p:nvPr/>
            </p:nvSpPr>
            <p:spPr bwMode="auto">
              <a:xfrm>
                <a:off x="2601" y="2326"/>
                <a:ext cx="69" cy="60"/>
              </a:xfrm>
              <a:prstGeom prst="ellipse">
                <a:avLst/>
              </a:prstGeom>
              <a:solidFill>
                <a:srgbClr val="000000"/>
              </a:solidFill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65" name="Oval 62"/>
              <p:cNvSpPr>
                <a:spLocks noChangeArrowheads="1"/>
              </p:cNvSpPr>
              <p:nvPr/>
            </p:nvSpPr>
            <p:spPr bwMode="auto">
              <a:xfrm>
                <a:off x="3349" y="2326"/>
                <a:ext cx="69" cy="60"/>
              </a:xfrm>
              <a:prstGeom prst="ellipse">
                <a:avLst/>
              </a:prstGeom>
              <a:solidFill>
                <a:srgbClr val="000000"/>
              </a:solidFill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66" name="Oval 63"/>
              <p:cNvSpPr>
                <a:spLocks noChangeArrowheads="1"/>
              </p:cNvSpPr>
              <p:nvPr/>
            </p:nvSpPr>
            <p:spPr bwMode="auto">
              <a:xfrm>
                <a:off x="4098" y="2692"/>
                <a:ext cx="69" cy="60"/>
              </a:xfrm>
              <a:prstGeom prst="ellipse">
                <a:avLst/>
              </a:prstGeom>
              <a:solidFill>
                <a:srgbClr val="000000"/>
              </a:solidFill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67" name="Oval 64"/>
              <p:cNvSpPr>
                <a:spLocks noChangeArrowheads="1"/>
              </p:cNvSpPr>
              <p:nvPr/>
            </p:nvSpPr>
            <p:spPr bwMode="auto">
              <a:xfrm>
                <a:off x="4846" y="2386"/>
                <a:ext cx="69" cy="60"/>
              </a:xfrm>
              <a:prstGeom prst="ellipse">
                <a:avLst/>
              </a:prstGeom>
              <a:solidFill>
                <a:srgbClr val="000000"/>
              </a:solidFill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68" name="Rectangle 65"/>
              <p:cNvSpPr>
                <a:spLocks noChangeArrowheads="1"/>
              </p:cNvSpPr>
              <p:nvPr/>
            </p:nvSpPr>
            <p:spPr bwMode="auto">
              <a:xfrm>
                <a:off x="618" y="3010"/>
                <a:ext cx="119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Rectangle 66"/>
              <p:cNvSpPr>
                <a:spLocks noChangeArrowheads="1"/>
              </p:cNvSpPr>
              <p:nvPr/>
            </p:nvSpPr>
            <p:spPr bwMode="auto">
              <a:xfrm>
                <a:off x="493" y="2807"/>
                <a:ext cx="254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100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Rectangle 67"/>
              <p:cNvSpPr>
                <a:spLocks noChangeArrowheads="1"/>
              </p:cNvSpPr>
              <p:nvPr/>
            </p:nvSpPr>
            <p:spPr bwMode="auto">
              <a:xfrm>
                <a:off x="493" y="2605"/>
                <a:ext cx="254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" name="Rectangle 68"/>
              <p:cNvSpPr>
                <a:spLocks noChangeArrowheads="1"/>
              </p:cNvSpPr>
              <p:nvPr/>
            </p:nvSpPr>
            <p:spPr bwMode="auto">
              <a:xfrm>
                <a:off x="493" y="2402"/>
                <a:ext cx="254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300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Rectangle 69"/>
              <p:cNvSpPr>
                <a:spLocks noChangeArrowheads="1"/>
              </p:cNvSpPr>
              <p:nvPr/>
            </p:nvSpPr>
            <p:spPr bwMode="auto">
              <a:xfrm>
                <a:off x="493" y="2200"/>
                <a:ext cx="254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400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Rectangle 70"/>
              <p:cNvSpPr>
                <a:spLocks noChangeArrowheads="1"/>
              </p:cNvSpPr>
              <p:nvPr/>
            </p:nvSpPr>
            <p:spPr bwMode="auto">
              <a:xfrm>
                <a:off x="493" y="1997"/>
                <a:ext cx="254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500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" name="Rectangle 71"/>
              <p:cNvSpPr>
                <a:spLocks noChangeArrowheads="1"/>
              </p:cNvSpPr>
              <p:nvPr/>
            </p:nvSpPr>
            <p:spPr bwMode="auto">
              <a:xfrm>
                <a:off x="493" y="1794"/>
                <a:ext cx="254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600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Rectangle 72"/>
              <p:cNvSpPr>
                <a:spLocks noChangeArrowheads="1"/>
              </p:cNvSpPr>
              <p:nvPr/>
            </p:nvSpPr>
            <p:spPr bwMode="auto">
              <a:xfrm>
                <a:off x="493" y="1592"/>
                <a:ext cx="254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700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Rectangle 73"/>
              <p:cNvSpPr>
                <a:spLocks noChangeArrowheads="1"/>
              </p:cNvSpPr>
              <p:nvPr/>
            </p:nvSpPr>
            <p:spPr bwMode="auto">
              <a:xfrm>
                <a:off x="493" y="1389"/>
                <a:ext cx="254" cy="1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2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800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7" name="Rectangle 74"/>
              <p:cNvSpPr>
                <a:spLocks noChangeArrowheads="1"/>
              </p:cNvSpPr>
              <p:nvPr/>
            </p:nvSpPr>
            <p:spPr bwMode="auto">
              <a:xfrm>
                <a:off x="1000" y="3153"/>
                <a:ext cx="21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2005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8" name="Rectangle 75"/>
              <p:cNvSpPr>
                <a:spLocks noChangeArrowheads="1"/>
              </p:cNvSpPr>
              <p:nvPr/>
            </p:nvSpPr>
            <p:spPr bwMode="auto">
              <a:xfrm>
                <a:off x="1748" y="3153"/>
                <a:ext cx="21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2006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Rectangle 76"/>
              <p:cNvSpPr>
                <a:spLocks noChangeArrowheads="1"/>
              </p:cNvSpPr>
              <p:nvPr/>
            </p:nvSpPr>
            <p:spPr bwMode="auto">
              <a:xfrm>
                <a:off x="2497" y="3153"/>
                <a:ext cx="21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2007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Rectangle 77"/>
              <p:cNvSpPr>
                <a:spLocks noChangeArrowheads="1"/>
              </p:cNvSpPr>
              <p:nvPr/>
            </p:nvSpPr>
            <p:spPr bwMode="auto">
              <a:xfrm>
                <a:off x="3245" y="3153"/>
                <a:ext cx="21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2008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Rectangle 78"/>
              <p:cNvSpPr>
                <a:spLocks noChangeArrowheads="1"/>
              </p:cNvSpPr>
              <p:nvPr/>
            </p:nvSpPr>
            <p:spPr bwMode="auto">
              <a:xfrm>
                <a:off x="3994" y="3153"/>
                <a:ext cx="21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2009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Rectangle 79"/>
              <p:cNvSpPr>
                <a:spLocks noChangeArrowheads="1"/>
              </p:cNvSpPr>
              <p:nvPr/>
            </p:nvSpPr>
            <p:spPr bwMode="auto">
              <a:xfrm>
                <a:off x="4742" y="3153"/>
                <a:ext cx="214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2010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s-AR" sz="12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2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09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ectangle 80"/>
              <p:cNvSpPr>
                <a:spLocks noChangeArrowheads="1"/>
              </p:cNvSpPr>
              <p:nvPr/>
            </p:nvSpPr>
            <p:spPr bwMode="auto">
              <a:xfrm>
                <a:off x="816" y="3325"/>
                <a:ext cx="4543" cy="283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84" name="Rectangle 81"/>
              <p:cNvSpPr>
                <a:spLocks noChangeArrowheads="1"/>
              </p:cNvSpPr>
              <p:nvPr/>
            </p:nvSpPr>
            <p:spPr bwMode="auto">
              <a:xfrm>
                <a:off x="853" y="3368"/>
                <a:ext cx="270" cy="51"/>
              </a:xfrm>
              <a:prstGeom prst="rect">
                <a:avLst/>
              </a:prstGeom>
              <a:solidFill>
                <a:srgbClr val="FFFFFF"/>
              </a:solidFill>
              <a:ln w="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85" name="Rectangle 82"/>
              <p:cNvSpPr>
                <a:spLocks noChangeArrowheads="1"/>
              </p:cNvSpPr>
              <p:nvPr/>
            </p:nvSpPr>
            <p:spPr bwMode="auto">
              <a:xfrm>
                <a:off x="1148" y="3347"/>
                <a:ext cx="287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100" b="1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Prov.A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Rectangle 83"/>
              <p:cNvSpPr>
                <a:spLocks noChangeArrowheads="1"/>
              </p:cNvSpPr>
              <p:nvPr/>
            </p:nvSpPr>
            <p:spPr bwMode="auto">
              <a:xfrm>
                <a:off x="2367" y="3368"/>
                <a:ext cx="269" cy="51"/>
              </a:xfrm>
              <a:prstGeom prst="rect">
                <a:avLst/>
              </a:prstGeom>
              <a:solidFill>
                <a:srgbClr val="000000"/>
              </a:solidFill>
              <a:ln w="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87" name="Rectangle 84"/>
              <p:cNvSpPr>
                <a:spLocks noChangeArrowheads="1"/>
              </p:cNvSpPr>
              <p:nvPr/>
            </p:nvSpPr>
            <p:spPr bwMode="auto">
              <a:xfrm>
                <a:off x="2662" y="3347"/>
                <a:ext cx="31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1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Prov. B</a:t>
                </a:r>
              </a:p>
            </p:txBody>
          </p:sp>
          <p:sp>
            <p:nvSpPr>
              <p:cNvPr id="88" name="Rectangle 85"/>
              <p:cNvSpPr>
                <a:spLocks noChangeArrowheads="1"/>
              </p:cNvSpPr>
              <p:nvPr/>
            </p:nvSpPr>
            <p:spPr bwMode="auto">
              <a:xfrm>
                <a:off x="3881" y="3368"/>
                <a:ext cx="269" cy="51"/>
              </a:xfrm>
              <a:prstGeom prst="rect">
                <a:avLst/>
              </a:prstGeom>
              <a:solidFill>
                <a:srgbClr val="FF8080"/>
              </a:solidFill>
              <a:ln w="13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89" name="Rectangle 86"/>
              <p:cNvSpPr>
                <a:spLocks noChangeArrowheads="1"/>
              </p:cNvSpPr>
              <p:nvPr/>
            </p:nvSpPr>
            <p:spPr bwMode="auto">
              <a:xfrm>
                <a:off x="4175" y="3347"/>
                <a:ext cx="31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Prov. C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Line 87"/>
              <p:cNvSpPr>
                <a:spLocks noChangeShapeType="1"/>
              </p:cNvSpPr>
              <p:nvPr/>
            </p:nvSpPr>
            <p:spPr bwMode="auto">
              <a:xfrm>
                <a:off x="853" y="3528"/>
                <a:ext cx="271" cy="0"/>
              </a:xfrm>
              <a:prstGeom prst="line">
                <a:avLst/>
              </a:prstGeom>
              <a:noFill/>
              <a:ln w="27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91" name="Rectangle 88"/>
              <p:cNvSpPr>
                <a:spLocks noChangeArrowheads="1"/>
              </p:cNvSpPr>
              <p:nvPr/>
            </p:nvSpPr>
            <p:spPr bwMode="auto">
              <a:xfrm>
                <a:off x="958" y="3502"/>
                <a:ext cx="59" cy="51"/>
              </a:xfrm>
              <a:prstGeom prst="rect">
                <a:avLst/>
              </a:prstGeom>
              <a:solidFill>
                <a:srgbClr val="00FF00"/>
              </a:solidFill>
              <a:ln w="13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92" name="Rectangle 89"/>
              <p:cNvSpPr>
                <a:spLocks noChangeArrowheads="1"/>
              </p:cNvSpPr>
              <p:nvPr/>
            </p:nvSpPr>
            <p:spPr bwMode="auto">
              <a:xfrm>
                <a:off x="1148" y="3487"/>
                <a:ext cx="33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Prov. D.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Line 90"/>
              <p:cNvSpPr>
                <a:spLocks noChangeShapeType="1"/>
              </p:cNvSpPr>
              <p:nvPr/>
            </p:nvSpPr>
            <p:spPr bwMode="auto">
              <a:xfrm>
                <a:off x="2367" y="3528"/>
                <a:ext cx="271" cy="0"/>
              </a:xfrm>
              <a:prstGeom prst="line">
                <a:avLst/>
              </a:prstGeom>
              <a:noFill/>
              <a:ln w="27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94" name="Freeform 91"/>
              <p:cNvSpPr>
                <a:spLocks/>
              </p:cNvSpPr>
              <p:nvPr/>
            </p:nvSpPr>
            <p:spPr bwMode="auto">
              <a:xfrm>
                <a:off x="2471" y="3502"/>
                <a:ext cx="61" cy="53"/>
              </a:xfrm>
              <a:custGeom>
                <a:avLst/>
                <a:gdLst>
                  <a:gd name="T0" fmla="*/ 31 w 61"/>
                  <a:gd name="T1" fmla="*/ 0 h 53"/>
                  <a:gd name="T2" fmla="*/ 61 w 61"/>
                  <a:gd name="T3" fmla="*/ 53 h 53"/>
                  <a:gd name="T4" fmla="*/ 0 w 61"/>
                  <a:gd name="T5" fmla="*/ 53 h 53"/>
                  <a:gd name="T6" fmla="*/ 31 w 61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53">
                    <a:moveTo>
                      <a:pt x="31" y="0"/>
                    </a:moveTo>
                    <a:lnTo>
                      <a:pt x="61" y="53"/>
                    </a:lnTo>
                    <a:lnTo>
                      <a:pt x="0" y="5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FF0000"/>
              </a:solidFill>
              <a:ln w="13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95" name="Rectangle 92"/>
              <p:cNvSpPr>
                <a:spLocks noChangeArrowheads="1"/>
              </p:cNvSpPr>
              <p:nvPr/>
            </p:nvSpPr>
            <p:spPr bwMode="auto">
              <a:xfrm>
                <a:off x="2668" y="3478"/>
                <a:ext cx="30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1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Prov. E</a:t>
                </a:r>
              </a:p>
            </p:txBody>
          </p:sp>
          <p:sp>
            <p:nvSpPr>
              <p:cNvPr id="96" name="Line 93"/>
              <p:cNvSpPr>
                <a:spLocks noChangeShapeType="1"/>
              </p:cNvSpPr>
              <p:nvPr/>
            </p:nvSpPr>
            <p:spPr bwMode="auto">
              <a:xfrm>
                <a:off x="3881" y="3528"/>
                <a:ext cx="271" cy="0"/>
              </a:xfrm>
              <a:prstGeom prst="line">
                <a:avLst/>
              </a:prstGeom>
              <a:noFill/>
              <a:ln w="27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97" name="Oval 94"/>
              <p:cNvSpPr>
                <a:spLocks noChangeArrowheads="1"/>
              </p:cNvSpPr>
              <p:nvPr/>
            </p:nvSpPr>
            <p:spPr bwMode="auto">
              <a:xfrm>
                <a:off x="3985" y="3502"/>
                <a:ext cx="59" cy="51"/>
              </a:xfrm>
              <a:prstGeom prst="ellipse">
                <a:avLst/>
              </a:prstGeom>
              <a:solidFill>
                <a:srgbClr val="000000"/>
              </a:solidFill>
              <a:ln w="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98" name="Rectangle 95"/>
              <p:cNvSpPr>
                <a:spLocks noChangeArrowheads="1"/>
              </p:cNvSpPr>
              <p:nvPr/>
            </p:nvSpPr>
            <p:spPr bwMode="auto">
              <a:xfrm>
                <a:off x="4175" y="3487"/>
                <a:ext cx="40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1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Prov. D    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Rectangle 96"/>
              <p:cNvSpPr>
                <a:spLocks noChangeArrowheads="1"/>
              </p:cNvSpPr>
              <p:nvPr/>
            </p:nvSpPr>
            <p:spPr bwMode="auto">
              <a:xfrm>
                <a:off x="372" y="1364"/>
                <a:ext cx="4987" cy="240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</p:grpSp>
      </p:grpSp>
      <p:sp>
        <p:nvSpPr>
          <p:cNvPr id="4" name="3 CuadroTexto"/>
          <p:cNvSpPr txBox="1"/>
          <p:nvPr/>
        </p:nvSpPr>
        <p:spPr>
          <a:xfrm>
            <a:off x="1354139" y="6165304"/>
            <a:ext cx="427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Media del país  $ 232,00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14303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4" descr="logo 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971601" cy="97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sz="2400" b="1" dirty="0" smtClean="0">
                <a:latin typeface="Comic Sans MS" pitchFamily="66" charset="0"/>
              </a:rPr>
              <a:t>CARGOS DOCENTES Y HORAS CÁTEDRA CONVERTIDA A CARGOS – </a:t>
            </a:r>
            <a:r>
              <a:rPr lang="es-AR" sz="1600" b="1" dirty="0" smtClean="0">
                <a:latin typeface="Comic Sans MS" pitchFamily="66" charset="0"/>
              </a:rPr>
              <a:t>POR MATRICULA ESCOLAR EN NIVEL INICIAL Y PRIMARIA</a:t>
            </a:r>
            <a:endParaRPr lang="es-AR" sz="2400" b="1" dirty="0">
              <a:latin typeface="Comic Sans MS" pitchFamily="66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FAF9FE-7C2A-4A87-BE4A-BED2F73875FD}" type="slidenum">
              <a:rPr lang="es-ES" smtClean="0"/>
              <a:pPr>
                <a:defRPr/>
              </a:pPr>
              <a:t>39</a:t>
            </a:fld>
            <a:endParaRPr lang="es-E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250881" y="1701846"/>
            <a:ext cx="8492621" cy="4973616"/>
            <a:chOff x="2668" y="1653"/>
            <a:chExt cx="2979" cy="175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2744" y="1678"/>
              <a:ext cx="2903" cy="1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744" y="1681"/>
              <a:ext cx="66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" name="Group 85"/>
            <p:cNvGrpSpPr>
              <a:grpSpLocks/>
            </p:cNvGrpSpPr>
            <p:nvPr/>
          </p:nvGrpSpPr>
          <p:grpSpPr bwMode="auto">
            <a:xfrm>
              <a:off x="2668" y="1653"/>
              <a:ext cx="2920" cy="1708"/>
              <a:chOff x="2668" y="1653"/>
              <a:chExt cx="2920" cy="1708"/>
            </a:xfrm>
          </p:grpSpPr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2668" y="1653"/>
                <a:ext cx="2920" cy="17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3092" y="1957"/>
                <a:ext cx="2439" cy="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3092" y="2810"/>
                <a:ext cx="243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3092" y="2689"/>
                <a:ext cx="243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3092" y="2566"/>
                <a:ext cx="243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3092" y="2444"/>
                <a:ext cx="243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3092" y="2322"/>
                <a:ext cx="243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3092" y="2201"/>
                <a:ext cx="243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3092" y="2079"/>
                <a:ext cx="243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3092" y="1957"/>
                <a:ext cx="243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3092" y="1957"/>
                <a:ext cx="2439" cy="975"/>
              </a:xfrm>
              <a:prstGeom prst="rect">
                <a:avLst/>
              </a:prstGeom>
              <a:noFill/>
              <a:ln w="8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3226" y="2480"/>
                <a:ext cx="70" cy="452"/>
              </a:xfrm>
              <a:prstGeom prst="rect">
                <a:avLst/>
              </a:prstGeom>
              <a:solidFill>
                <a:srgbClr val="000000"/>
              </a:solidFill>
              <a:ln w="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3633" y="2480"/>
                <a:ext cx="69" cy="452"/>
              </a:xfrm>
              <a:prstGeom prst="rect">
                <a:avLst/>
              </a:prstGeom>
              <a:solidFill>
                <a:srgbClr val="000000"/>
              </a:solidFill>
              <a:ln w="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4039" y="2512"/>
                <a:ext cx="69" cy="420"/>
              </a:xfrm>
              <a:prstGeom prst="rect">
                <a:avLst/>
              </a:prstGeom>
              <a:solidFill>
                <a:srgbClr val="000000"/>
              </a:solidFill>
              <a:ln w="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4445" y="2460"/>
                <a:ext cx="70" cy="472"/>
              </a:xfrm>
              <a:prstGeom prst="rect">
                <a:avLst/>
              </a:prstGeom>
              <a:solidFill>
                <a:srgbClr val="000000"/>
              </a:solidFill>
              <a:ln w="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4108" y="2566"/>
                <a:ext cx="69" cy="366"/>
              </a:xfrm>
              <a:prstGeom prst="rect">
                <a:avLst/>
              </a:prstGeom>
              <a:solidFill>
                <a:srgbClr val="FF8080"/>
              </a:solidFill>
              <a:ln w="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4515" y="2566"/>
                <a:ext cx="68" cy="366"/>
              </a:xfrm>
              <a:prstGeom prst="rect">
                <a:avLst/>
              </a:prstGeom>
              <a:solidFill>
                <a:srgbClr val="FF8080"/>
              </a:solidFill>
              <a:ln w="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4921" y="2444"/>
                <a:ext cx="68" cy="488"/>
              </a:xfrm>
              <a:prstGeom prst="rect">
                <a:avLst/>
              </a:prstGeom>
              <a:solidFill>
                <a:srgbClr val="FF8080"/>
              </a:solidFill>
              <a:ln w="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5328" y="2505"/>
                <a:ext cx="68" cy="427"/>
              </a:xfrm>
              <a:prstGeom prst="rect">
                <a:avLst/>
              </a:prstGeom>
              <a:solidFill>
                <a:srgbClr val="FF8080"/>
              </a:solidFill>
              <a:ln w="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auto">
              <a:xfrm>
                <a:off x="3092" y="1957"/>
                <a:ext cx="0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>
                <a:off x="3074" y="2932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auto">
              <a:xfrm>
                <a:off x="3074" y="2810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3074" y="2689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3074" y="2566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>
                <a:off x="3074" y="2444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3074" y="2322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auto">
              <a:xfrm>
                <a:off x="3074" y="2201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auto">
              <a:xfrm>
                <a:off x="3074" y="2079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auto">
              <a:xfrm>
                <a:off x="3074" y="1957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auto">
              <a:xfrm>
                <a:off x="3092" y="2932"/>
                <a:ext cx="243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auto">
              <a:xfrm flipV="1">
                <a:off x="3092" y="2932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auto">
              <a:xfrm flipV="1">
                <a:off x="3499" y="2932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 flipV="1">
                <a:off x="3905" y="2932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auto">
              <a:xfrm flipV="1">
                <a:off x="4312" y="2932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auto">
              <a:xfrm flipV="1">
                <a:off x="4718" y="2932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auto">
              <a:xfrm flipV="1">
                <a:off x="5124" y="2932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 flipV="1">
                <a:off x="5531" y="2932"/>
                <a:ext cx="0" cy="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8" name="Freeform 45"/>
              <p:cNvSpPr>
                <a:spLocks/>
              </p:cNvSpPr>
              <p:nvPr/>
            </p:nvSpPr>
            <p:spPr bwMode="auto">
              <a:xfrm>
                <a:off x="3296" y="2061"/>
                <a:ext cx="2032" cy="290"/>
              </a:xfrm>
              <a:custGeom>
                <a:avLst/>
                <a:gdLst>
                  <a:gd name="T0" fmla="*/ 0 w 2170"/>
                  <a:gd name="T1" fmla="*/ 311 h 311"/>
                  <a:gd name="T2" fmla="*/ 434 w 2170"/>
                  <a:gd name="T3" fmla="*/ 266 h 311"/>
                  <a:gd name="T4" fmla="*/ 868 w 2170"/>
                  <a:gd name="T5" fmla="*/ 236 h 311"/>
                  <a:gd name="T6" fmla="*/ 1302 w 2170"/>
                  <a:gd name="T7" fmla="*/ 180 h 311"/>
                  <a:gd name="T8" fmla="*/ 1736 w 2170"/>
                  <a:gd name="T9" fmla="*/ 183 h 311"/>
                  <a:gd name="T10" fmla="*/ 2170 w 2170"/>
                  <a:gd name="T11" fmla="*/ 0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70" h="311">
                    <a:moveTo>
                      <a:pt x="0" y="311"/>
                    </a:moveTo>
                    <a:lnTo>
                      <a:pt x="434" y="266"/>
                    </a:lnTo>
                    <a:lnTo>
                      <a:pt x="868" y="236"/>
                    </a:lnTo>
                    <a:lnTo>
                      <a:pt x="1302" y="180"/>
                    </a:lnTo>
                    <a:lnTo>
                      <a:pt x="1736" y="183"/>
                    </a:lnTo>
                    <a:lnTo>
                      <a:pt x="2170" y="0"/>
                    </a:lnTo>
                  </a:path>
                </a:pathLst>
              </a:custGeom>
              <a:noFill/>
              <a:ln w="1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9" name="Freeform 46"/>
              <p:cNvSpPr>
                <a:spLocks/>
              </p:cNvSpPr>
              <p:nvPr/>
            </p:nvSpPr>
            <p:spPr bwMode="auto">
              <a:xfrm>
                <a:off x="3702" y="2566"/>
                <a:ext cx="1626" cy="61"/>
              </a:xfrm>
              <a:custGeom>
                <a:avLst/>
                <a:gdLst>
                  <a:gd name="T0" fmla="*/ 0 w 1736"/>
                  <a:gd name="T1" fmla="*/ 65 h 65"/>
                  <a:gd name="T2" fmla="*/ 434 w 1736"/>
                  <a:gd name="T3" fmla="*/ 65 h 65"/>
                  <a:gd name="T4" fmla="*/ 868 w 1736"/>
                  <a:gd name="T5" fmla="*/ 65 h 65"/>
                  <a:gd name="T6" fmla="*/ 1302 w 1736"/>
                  <a:gd name="T7" fmla="*/ 0 h 65"/>
                  <a:gd name="T8" fmla="*/ 1736 w 1736"/>
                  <a:gd name="T9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6" h="65">
                    <a:moveTo>
                      <a:pt x="0" y="65"/>
                    </a:moveTo>
                    <a:lnTo>
                      <a:pt x="434" y="65"/>
                    </a:lnTo>
                    <a:lnTo>
                      <a:pt x="868" y="65"/>
                    </a:lnTo>
                    <a:lnTo>
                      <a:pt x="1302" y="0"/>
                    </a:lnTo>
                    <a:lnTo>
                      <a:pt x="1736" y="0"/>
                    </a:lnTo>
                  </a:path>
                </a:pathLst>
              </a:custGeom>
              <a:noFill/>
              <a:ln w="1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0" name="Freeform 47"/>
              <p:cNvSpPr>
                <a:spLocks/>
              </p:cNvSpPr>
              <p:nvPr/>
            </p:nvSpPr>
            <p:spPr bwMode="auto">
              <a:xfrm>
                <a:off x="3276" y="2332"/>
                <a:ext cx="39" cy="39"/>
              </a:xfrm>
              <a:custGeom>
                <a:avLst/>
                <a:gdLst>
                  <a:gd name="T0" fmla="*/ 20 w 39"/>
                  <a:gd name="T1" fmla="*/ 0 h 39"/>
                  <a:gd name="T2" fmla="*/ 39 w 39"/>
                  <a:gd name="T3" fmla="*/ 39 h 39"/>
                  <a:gd name="T4" fmla="*/ 0 w 39"/>
                  <a:gd name="T5" fmla="*/ 39 h 39"/>
                  <a:gd name="T6" fmla="*/ 20 w 39"/>
                  <a:gd name="T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39">
                    <a:moveTo>
                      <a:pt x="20" y="0"/>
                    </a:moveTo>
                    <a:lnTo>
                      <a:pt x="39" y="39"/>
                    </a:lnTo>
                    <a:lnTo>
                      <a:pt x="0" y="3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0000"/>
              </a:solidFill>
              <a:ln w="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1" name="Freeform 48"/>
              <p:cNvSpPr>
                <a:spLocks/>
              </p:cNvSpPr>
              <p:nvPr/>
            </p:nvSpPr>
            <p:spPr bwMode="auto">
              <a:xfrm>
                <a:off x="3682" y="2290"/>
                <a:ext cx="40" cy="39"/>
              </a:xfrm>
              <a:custGeom>
                <a:avLst/>
                <a:gdLst>
                  <a:gd name="T0" fmla="*/ 20 w 40"/>
                  <a:gd name="T1" fmla="*/ 0 h 39"/>
                  <a:gd name="T2" fmla="*/ 40 w 40"/>
                  <a:gd name="T3" fmla="*/ 39 h 39"/>
                  <a:gd name="T4" fmla="*/ 0 w 40"/>
                  <a:gd name="T5" fmla="*/ 39 h 39"/>
                  <a:gd name="T6" fmla="*/ 20 w 40"/>
                  <a:gd name="T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39">
                    <a:moveTo>
                      <a:pt x="20" y="0"/>
                    </a:moveTo>
                    <a:lnTo>
                      <a:pt x="40" y="39"/>
                    </a:lnTo>
                    <a:lnTo>
                      <a:pt x="0" y="3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0000"/>
              </a:solidFill>
              <a:ln w="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2" name="Freeform 49"/>
              <p:cNvSpPr>
                <a:spLocks/>
              </p:cNvSpPr>
              <p:nvPr/>
            </p:nvSpPr>
            <p:spPr bwMode="auto">
              <a:xfrm>
                <a:off x="4089" y="2262"/>
                <a:ext cx="39" cy="39"/>
              </a:xfrm>
              <a:custGeom>
                <a:avLst/>
                <a:gdLst>
                  <a:gd name="T0" fmla="*/ 19 w 39"/>
                  <a:gd name="T1" fmla="*/ 0 h 39"/>
                  <a:gd name="T2" fmla="*/ 39 w 39"/>
                  <a:gd name="T3" fmla="*/ 39 h 39"/>
                  <a:gd name="T4" fmla="*/ 0 w 39"/>
                  <a:gd name="T5" fmla="*/ 39 h 39"/>
                  <a:gd name="T6" fmla="*/ 19 w 39"/>
                  <a:gd name="T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39">
                    <a:moveTo>
                      <a:pt x="19" y="0"/>
                    </a:moveTo>
                    <a:lnTo>
                      <a:pt x="39" y="39"/>
                    </a:lnTo>
                    <a:lnTo>
                      <a:pt x="0" y="3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0000"/>
              </a:solidFill>
              <a:ln w="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3" name="Freeform 50"/>
              <p:cNvSpPr>
                <a:spLocks/>
              </p:cNvSpPr>
              <p:nvPr/>
            </p:nvSpPr>
            <p:spPr bwMode="auto">
              <a:xfrm>
                <a:off x="4495" y="2210"/>
                <a:ext cx="39" cy="39"/>
              </a:xfrm>
              <a:custGeom>
                <a:avLst/>
                <a:gdLst>
                  <a:gd name="T0" fmla="*/ 20 w 39"/>
                  <a:gd name="T1" fmla="*/ 0 h 39"/>
                  <a:gd name="T2" fmla="*/ 39 w 39"/>
                  <a:gd name="T3" fmla="*/ 39 h 39"/>
                  <a:gd name="T4" fmla="*/ 0 w 39"/>
                  <a:gd name="T5" fmla="*/ 39 h 39"/>
                  <a:gd name="T6" fmla="*/ 20 w 39"/>
                  <a:gd name="T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39">
                    <a:moveTo>
                      <a:pt x="20" y="0"/>
                    </a:moveTo>
                    <a:lnTo>
                      <a:pt x="39" y="39"/>
                    </a:lnTo>
                    <a:lnTo>
                      <a:pt x="0" y="3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0000"/>
              </a:solidFill>
              <a:ln w="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4" name="Freeform 51"/>
              <p:cNvSpPr>
                <a:spLocks/>
              </p:cNvSpPr>
              <p:nvPr/>
            </p:nvSpPr>
            <p:spPr bwMode="auto">
              <a:xfrm>
                <a:off x="4901" y="2212"/>
                <a:ext cx="40" cy="39"/>
              </a:xfrm>
              <a:custGeom>
                <a:avLst/>
                <a:gdLst>
                  <a:gd name="T0" fmla="*/ 20 w 40"/>
                  <a:gd name="T1" fmla="*/ 0 h 39"/>
                  <a:gd name="T2" fmla="*/ 40 w 40"/>
                  <a:gd name="T3" fmla="*/ 39 h 39"/>
                  <a:gd name="T4" fmla="*/ 0 w 40"/>
                  <a:gd name="T5" fmla="*/ 39 h 39"/>
                  <a:gd name="T6" fmla="*/ 20 w 40"/>
                  <a:gd name="T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39">
                    <a:moveTo>
                      <a:pt x="20" y="0"/>
                    </a:moveTo>
                    <a:lnTo>
                      <a:pt x="40" y="39"/>
                    </a:lnTo>
                    <a:lnTo>
                      <a:pt x="0" y="3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0000"/>
              </a:solidFill>
              <a:ln w="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5" name="Freeform 52"/>
              <p:cNvSpPr>
                <a:spLocks/>
              </p:cNvSpPr>
              <p:nvPr/>
            </p:nvSpPr>
            <p:spPr bwMode="auto">
              <a:xfrm>
                <a:off x="5308" y="2042"/>
                <a:ext cx="39" cy="39"/>
              </a:xfrm>
              <a:custGeom>
                <a:avLst/>
                <a:gdLst>
                  <a:gd name="T0" fmla="*/ 20 w 39"/>
                  <a:gd name="T1" fmla="*/ 0 h 39"/>
                  <a:gd name="T2" fmla="*/ 39 w 39"/>
                  <a:gd name="T3" fmla="*/ 39 h 39"/>
                  <a:gd name="T4" fmla="*/ 0 w 39"/>
                  <a:gd name="T5" fmla="*/ 39 h 39"/>
                  <a:gd name="T6" fmla="*/ 20 w 39"/>
                  <a:gd name="T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39">
                    <a:moveTo>
                      <a:pt x="20" y="0"/>
                    </a:moveTo>
                    <a:lnTo>
                      <a:pt x="39" y="39"/>
                    </a:lnTo>
                    <a:lnTo>
                      <a:pt x="0" y="39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FF0000"/>
              </a:solidFill>
              <a:ln w="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6" name="Oval 53"/>
              <p:cNvSpPr>
                <a:spLocks noChangeArrowheads="1"/>
              </p:cNvSpPr>
              <p:nvPr/>
            </p:nvSpPr>
            <p:spPr bwMode="auto">
              <a:xfrm>
                <a:off x="3682" y="2607"/>
                <a:ext cx="39" cy="39"/>
              </a:xfrm>
              <a:prstGeom prst="ellipse">
                <a:avLst/>
              </a:prstGeom>
              <a:solidFill>
                <a:srgbClr val="000000"/>
              </a:solidFill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7" name="Oval 54"/>
              <p:cNvSpPr>
                <a:spLocks noChangeArrowheads="1"/>
              </p:cNvSpPr>
              <p:nvPr/>
            </p:nvSpPr>
            <p:spPr bwMode="auto">
              <a:xfrm>
                <a:off x="4089" y="2607"/>
                <a:ext cx="38" cy="39"/>
              </a:xfrm>
              <a:prstGeom prst="ellipse">
                <a:avLst/>
              </a:prstGeom>
              <a:solidFill>
                <a:srgbClr val="000000"/>
              </a:solidFill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8" name="Oval 55"/>
              <p:cNvSpPr>
                <a:spLocks noChangeArrowheads="1"/>
              </p:cNvSpPr>
              <p:nvPr/>
            </p:nvSpPr>
            <p:spPr bwMode="auto">
              <a:xfrm>
                <a:off x="4495" y="2607"/>
                <a:ext cx="38" cy="39"/>
              </a:xfrm>
              <a:prstGeom prst="ellipse">
                <a:avLst/>
              </a:prstGeom>
              <a:solidFill>
                <a:srgbClr val="000000"/>
              </a:solidFill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9" name="Oval 56"/>
              <p:cNvSpPr>
                <a:spLocks noChangeArrowheads="1"/>
              </p:cNvSpPr>
              <p:nvPr/>
            </p:nvSpPr>
            <p:spPr bwMode="auto">
              <a:xfrm>
                <a:off x="4901" y="2547"/>
                <a:ext cx="39" cy="38"/>
              </a:xfrm>
              <a:prstGeom prst="ellipse">
                <a:avLst/>
              </a:prstGeom>
              <a:solidFill>
                <a:srgbClr val="000000"/>
              </a:solidFill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60" name="Oval 57"/>
              <p:cNvSpPr>
                <a:spLocks noChangeArrowheads="1"/>
              </p:cNvSpPr>
              <p:nvPr/>
            </p:nvSpPr>
            <p:spPr bwMode="auto">
              <a:xfrm>
                <a:off x="5308" y="2547"/>
                <a:ext cx="38" cy="38"/>
              </a:xfrm>
              <a:prstGeom prst="ellipse">
                <a:avLst/>
              </a:prstGeom>
              <a:solidFill>
                <a:srgbClr val="000000"/>
              </a:solidFill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61" name="Rectangle 58"/>
              <p:cNvSpPr>
                <a:spLocks noChangeArrowheads="1"/>
              </p:cNvSpPr>
              <p:nvPr/>
            </p:nvSpPr>
            <p:spPr bwMode="auto">
              <a:xfrm>
                <a:off x="2902" y="2895"/>
                <a:ext cx="175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0.0%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Rectangle 59"/>
              <p:cNvSpPr>
                <a:spLocks noChangeArrowheads="1"/>
              </p:cNvSpPr>
              <p:nvPr/>
            </p:nvSpPr>
            <p:spPr bwMode="auto">
              <a:xfrm>
                <a:off x="2902" y="2772"/>
                <a:ext cx="175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2.0%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60"/>
              <p:cNvSpPr>
                <a:spLocks noChangeArrowheads="1"/>
              </p:cNvSpPr>
              <p:nvPr/>
            </p:nvSpPr>
            <p:spPr bwMode="auto">
              <a:xfrm>
                <a:off x="2902" y="2651"/>
                <a:ext cx="175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4.0%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Rectangle 61"/>
              <p:cNvSpPr>
                <a:spLocks noChangeArrowheads="1"/>
              </p:cNvSpPr>
              <p:nvPr/>
            </p:nvSpPr>
            <p:spPr bwMode="auto">
              <a:xfrm>
                <a:off x="2902" y="2529"/>
                <a:ext cx="175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6.0%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Rectangle 62"/>
              <p:cNvSpPr>
                <a:spLocks noChangeArrowheads="1"/>
              </p:cNvSpPr>
              <p:nvPr/>
            </p:nvSpPr>
            <p:spPr bwMode="auto">
              <a:xfrm>
                <a:off x="2902" y="2407"/>
                <a:ext cx="175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8.0%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Rectangle 63"/>
              <p:cNvSpPr>
                <a:spLocks noChangeArrowheads="1"/>
              </p:cNvSpPr>
              <p:nvPr/>
            </p:nvSpPr>
            <p:spPr bwMode="auto">
              <a:xfrm>
                <a:off x="2868" y="2285"/>
                <a:ext cx="211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10.0%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Rectangle 64"/>
              <p:cNvSpPr>
                <a:spLocks noChangeArrowheads="1"/>
              </p:cNvSpPr>
              <p:nvPr/>
            </p:nvSpPr>
            <p:spPr bwMode="auto">
              <a:xfrm>
                <a:off x="2868" y="2164"/>
                <a:ext cx="211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12.0%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Rectangle 65"/>
              <p:cNvSpPr>
                <a:spLocks noChangeArrowheads="1"/>
              </p:cNvSpPr>
              <p:nvPr/>
            </p:nvSpPr>
            <p:spPr bwMode="auto">
              <a:xfrm>
                <a:off x="2868" y="2042"/>
                <a:ext cx="211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14.0%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Rectangle 66"/>
              <p:cNvSpPr>
                <a:spLocks noChangeArrowheads="1"/>
              </p:cNvSpPr>
              <p:nvPr/>
            </p:nvSpPr>
            <p:spPr bwMode="auto">
              <a:xfrm>
                <a:off x="2868" y="1920"/>
                <a:ext cx="211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16.0%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Rectangle 67"/>
              <p:cNvSpPr>
                <a:spLocks noChangeArrowheads="1"/>
              </p:cNvSpPr>
              <p:nvPr/>
            </p:nvSpPr>
            <p:spPr bwMode="auto">
              <a:xfrm>
                <a:off x="3218" y="2985"/>
                <a:ext cx="81" cy="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2004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" name="Rectangle 68"/>
              <p:cNvSpPr>
                <a:spLocks noChangeArrowheads="1"/>
              </p:cNvSpPr>
              <p:nvPr/>
            </p:nvSpPr>
            <p:spPr bwMode="auto">
              <a:xfrm>
                <a:off x="3624" y="2985"/>
                <a:ext cx="81" cy="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2005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Rectangle 69"/>
              <p:cNvSpPr>
                <a:spLocks noChangeArrowheads="1"/>
              </p:cNvSpPr>
              <p:nvPr/>
            </p:nvSpPr>
            <p:spPr bwMode="auto">
              <a:xfrm>
                <a:off x="4031" y="2985"/>
                <a:ext cx="81" cy="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2006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Rectangle 70"/>
              <p:cNvSpPr>
                <a:spLocks noChangeArrowheads="1"/>
              </p:cNvSpPr>
              <p:nvPr/>
            </p:nvSpPr>
            <p:spPr bwMode="auto">
              <a:xfrm>
                <a:off x="4437" y="2985"/>
                <a:ext cx="81" cy="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2007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" name="Rectangle 71"/>
              <p:cNvSpPr>
                <a:spLocks noChangeArrowheads="1"/>
              </p:cNvSpPr>
              <p:nvPr/>
            </p:nvSpPr>
            <p:spPr bwMode="auto">
              <a:xfrm>
                <a:off x="4843" y="2985"/>
                <a:ext cx="81" cy="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2008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Rectangle 72"/>
              <p:cNvSpPr>
                <a:spLocks noChangeArrowheads="1"/>
              </p:cNvSpPr>
              <p:nvPr/>
            </p:nvSpPr>
            <p:spPr bwMode="auto">
              <a:xfrm>
                <a:off x="5250" y="2985"/>
                <a:ext cx="81" cy="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2009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6" name="Rectangle 73"/>
              <p:cNvSpPr>
                <a:spLocks noChangeArrowheads="1"/>
              </p:cNvSpPr>
              <p:nvPr/>
            </p:nvSpPr>
            <p:spPr bwMode="auto">
              <a:xfrm>
                <a:off x="3022" y="3245"/>
                <a:ext cx="2254" cy="89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77" name="Rectangle 74"/>
              <p:cNvSpPr>
                <a:spLocks noChangeArrowheads="1"/>
              </p:cNvSpPr>
              <p:nvPr/>
            </p:nvSpPr>
            <p:spPr bwMode="auto">
              <a:xfrm>
                <a:off x="3043" y="3271"/>
                <a:ext cx="150" cy="33"/>
              </a:xfrm>
              <a:prstGeom prst="rect">
                <a:avLst/>
              </a:prstGeom>
              <a:solidFill>
                <a:srgbClr val="000000"/>
              </a:solidFill>
              <a:ln w="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78" name="Rectangle 75"/>
              <p:cNvSpPr>
                <a:spLocks noChangeArrowheads="1"/>
              </p:cNvSpPr>
              <p:nvPr/>
            </p:nvSpPr>
            <p:spPr bwMode="auto">
              <a:xfrm>
                <a:off x="3207" y="3259"/>
                <a:ext cx="139" cy="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7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Prov. B. 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9" name="Rectangle 76"/>
              <p:cNvSpPr>
                <a:spLocks noChangeArrowheads="1"/>
              </p:cNvSpPr>
              <p:nvPr/>
            </p:nvSpPr>
            <p:spPr bwMode="auto">
              <a:xfrm>
                <a:off x="3499" y="3271"/>
                <a:ext cx="150" cy="33"/>
              </a:xfrm>
              <a:prstGeom prst="rect">
                <a:avLst/>
              </a:prstGeom>
              <a:solidFill>
                <a:srgbClr val="FF8080"/>
              </a:solidFill>
              <a:ln w="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80" name="Rectangle 77"/>
              <p:cNvSpPr>
                <a:spLocks noChangeArrowheads="1"/>
              </p:cNvSpPr>
              <p:nvPr/>
            </p:nvSpPr>
            <p:spPr bwMode="auto">
              <a:xfrm>
                <a:off x="3663" y="3259"/>
                <a:ext cx="129" cy="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AR" sz="700" b="1" dirty="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Prov. C.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" name="Line 78"/>
              <p:cNvSpPr>
                <a:spLocks noChangeShapeType="1"/>
              </p:cNvSpPr>
              <p:nvPr/>
            </p:nvSpPr>
            <p:spPr bwMode="auto">
              <a:xfrm>
                <a:off x="3963" y="3284"/>
                <a:ext cx="151" cy="0"/>
              </a:xfrm>
              <a:prstGeom prst="line">
                <a:avLst/>
              </a:prstGeom>
              <a:noFill/>
              <a:ln w="1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82" name="Freeform 79"/>
              <p:cNvSpPr>
                <a:spLocks/>
              </p:cNvSpPr>
              <p:nvPr/>
            </p:nvSpPr>
            <p:spPr bwMode="auto">
              <a:xfrm>
                <a:off x="4021" y="3267"/>
                <a:ext cx="34" cy="34"/>
              </a:xfrm>
              <a:custGeom>
                <a:avLst/>
                <a:gdLst>
                  <a:gd name="T0" fmla="*/ 17 w 34"/>
                  <a:gd name="T1" fmla="*/ 0 h 34"/>
                  <a:gd name="T2" fmla="*/ 34 w 34"/>
                  <a:gd name="T3" fmla="*/ 34 h 34"/>
                  <a:gd name="T4" fmla="*/ 0 w 34"/>
                  <a:gd name="T5" fmla="*/ 34 h 34"/>
                  <a:gd name="T6" fmla="*/ 17 w 34"/>
                  <a:gd name="T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34">
                    <a:moveTo>
                      <a:pt x="17" y="0"/>
                    </a:moveTo>
                    <a:lnTo>
                      <a:pt x="34" y="34"/>
                    </a:lnTo>
                    <a:lnTo>
                      <a:pt x="0" y="34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0000"/>
              </a:solidFill>
              <a:ln w="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83" name="Rectangle 80"/>
              <p:cNvSpPr>
                <a:spLocks noChangeArrowheads="1"/>
              </p:cNvSpPr>
              <p:nvPr/>
            </p:nvSpPr>
            <p:spPr bwMode="auto">
              <a:xfrm>
                <a:off x="4127" y="3259"/>
                <a:ext cx="110" cy="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AR" sz="700" b="1" dirty="0" err="1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Prov.D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Line 81"/>
              <p:cNvSpPr>
                <a:spLocks noChangeShapeType="1"/>
              </p:cNvSpPr>
              <p:nvPr/>
            </p:nvSpPr>
            <p:spPr bwMode="auto">
              <a:xfrm>
                <a:off x="4459" y="3284"/>
                <a:ext cx="151" cy="0"/>
              </a:xfrm>
              <a:prstGeom prst="line">
                <a:avLst/>
              </a:prstGeom>
              <a:noFill/>
              <a:ln w="1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85" name="Oval 82"/>
              <p:cNvSpPr>
                <a:spLocks noChangeArrowheads="1"/>
              </p:cNvSpPr>
              <p:nvPr/>
            </p:nvSpPr>
            <p:spPr bwMode="auto">
              <a:xfrm>
                <a:off x="4518" y="3267"/>
                <a:ext cx="32" cy="33"/>
              </a:xfrm>
              <a:prstGeom prst="ellipse">
                <a:avLst/>
              </a:prstGeom>
              <a:solidFill>
                <a:srgbClr val="000000"/>
              </a:solidFill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86" name="Rectangle 83"/>
              <p:cNvSpPr>
                <a:spLocks noChangeArrowheads="1"/>
              </p:cNvSpPr>
              <p:nvPr/>
            </p:nvSpPr>
            <p:spPr bwMode="auto">
              <a:xfrm>
                <a:off x="4623" y="3259"/>
                <a:ext cx="112" cy="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7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Prov. E</a:t>
                </a:r>
              </a:p>
            </p:txBody>
          </p:sp>
          <p:sp>
            <p:nvSpPr>
              <p:cNvPr id="87" name="Rectangle 84"/>
              <p:cNvSpPr>
                <a:spLocks noChangeArrowheads="1"/>
              </p:cNvSpPr>
              <p:nvPr/>
            </p:nvSpPr>
            <p:spPr bwMode="auto">
              <a:xfrm>
                <a:off x="2787" y="1653"/>
                <a:ext cx="2789" cy="1590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2230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3635373" y="2620960"/>
            <a:ext cx="1893889" cy="162559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79352" tIns="39676" rIns="79352" bIns="39676" anchor="ctr"/>
          <a:lstStyle/>
          <a:p>
            <a:pPr algn="ctr"/>
            <a:r>
              <a:rPr sz="2400" b="1" dirty="0">
                <a:solidFill>
                  <a:srgbClr val="FF0000"/>
                </a:solidFill>
                <a:latin typeface="Trebuchet MS"/>
              </a:rPr>
              <a:t>OBJETIVOS</a:t>
            </a: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1187453" y="692148"/>
            <a:ext cx="6996117" cy="102155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dirty="0" err="1">
                <a:latin typeface="Comic Sans MS" pitchFamily="66" charset="0"/>
              </a:rPr>
              <a:t>Crear</a:t>
            </a:r>
            <a:r>
              <a:rPr dirty="0">
                <a:latin typeface="Comic Sans MS" pitchFamily="66" charset="0"/>
              </a:rPr>
              <a:t> un </a:t>
            </a:r>
            <a:r>
              <a:rPr dirty="0" err="1">
                <a:latin typeface="Comic Sans MS" pitchFamily="66" charset="0"/>
              </a:rPr>
              <a:t>ámbito</a:t>
            </a:r>
            <a:r>
              <a:rPr dirty="0">
                <a:latin typeface="Comic Sans MS" pitchFamily="66" charset="0"/>
              </a:rPr>
              <a:t> </a:t>
            </a:r>
            <a:r>
              <a:rPr dirty="0" err="1">
                <a:latin typeface="Comic Sans MS" pitchFamily="66" charset="0"/>
              </a:rPr>
              <a:t>institucional</a:t>
            </a:r>
            <a:r>
              <a:rPr dirty="0">
                <a:latin typeface="Comic Sans MS" pitchFamily="66" charset="0"/>
              </a:rPr>
              <a:t> de </a:t>
            </a:r>
            <a:r>
              <a:rPr dirty="0" err="1">
                <a:latin typeface="Comic Sans MS" pitchFamily="66" charset="0"/>
              </a:rPr>
              <a:t>coordinación</a:t>
            </a:r>
            <a:r>
              <a:rPr dirty="0">
                <a:latin typeface="Comic Sans MS" pitchFamily="66" charset="0"/>
              </a:rPr>
              <a:t>, </a:t>
            </a:r>
          </a:p>
          <a:p>
            <a:pPr algn="ctr"/>
            <a:r>
              <a:rPr dirty="0">
                <a:latin typeface="Comic Sans MS" pitchFamily="66" charset="0"/>
              </a:rPr>
              <a:t>de </a:t>
            </a:r>
            <a:r>
              <a:rPr dirty="0" err="1">
                <a:latin typeface="Comic Sans MS" pitchFamily="66" charset="0"/>
              </a:rPr>
              <a:t>intercambio</a:t>
            </a:r>
            <a:r>
              <a:rPr dirty="0">
                <a:latin typeface="Comic Sans MS" pitchFamily="66" charset="0"/>
              </a:rPr>
              <a:t> </a:t>
            </a:r>
            <a:r>
              <a:rPr dirty="0" err="1">
                <a:latin typeface="Comic Sans MS" pitchFamily="66" charset="0"/>
              </a:rPr>
              <a:t>técnico</a:t>
            </a:r>
            <a:r>
              <a:rPr dirty="0">
                <a:latin typeface="Comic Sans MS" pitchFamily="66" charset="0"/>
              </a:rPr>
              <a:t> y de </a:t>
            </a:r>
            <a:r>
              <a:rPr dirty="0" err="1">
                <a:latin typeface="Comic Sans MS" pitchFamily="66" charset="0"/>
              </a:rPr>
              <a:t>información</a:t>
            </a:r>
            <a:r>
              <a:rPr dirty="0">
                <a:latin typeface="Comic Sans MS" pitchFamily="66" charset="0"/>
              </a:rPr>
              <a:t> en </a:t>
            </a:r>
            <a:r>
              <a:rPr dirty="0" err="1">
                <a:latin typeface="Comic Sans MS" pitchFamily="66" charset="0"/>
              </a:rPr>
              <a:t>materia</a:t>
            </a:r>
            <a:r>
              <a:rPr dirty="0">
                <a:latin typeface="Comic Sans MS" pitchFamily="66" charset="0"/>
              </a:rPr>
              <a:t> </a:t>
            </a:r>
            <a:r>
              <a:rPr dirty="0" err="1">
                <a:latin typeface="Comic Sans MS" pitchFamily="66" charset="0"/>
              </a:rPr>
              <a:t>presupuestaria</a:t>
            </a:r>
            <a:r>
              <a:rPr dirty="0">
                <a:latin typeface="Comic Sans MS" pitchFamily="66" charset="0"/>
              </a:rPr>
              <a:t> </a:t>
            </a:r>
          </a:p>
        </p:txBody>
      </p:sp>
      <p:sp>
        <p:nvSpPr>
          <p:cNvPr id="45063" name="AutoShape 7"/>
          <p:cNvSpPr>
            <a:spLocks noChangeArrowheads="1"/>
          </p:cNvSpPr>
          <p:nvPr/>
        </p:nvSpPr>
        <p:spPr bwMode="auto">
          <a:xfrm>
            <a:off x="1187453" y="5084759"/>
            <a:ext cx="7010404" cy="1319207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dirty="0">
                <a:latin typeface="Comic Sans MS" pitchFamily="66" charset="0"/>
              </a:rPr>
              <a:t>Dar </a:t>
            </a:r>
            <a:r>
              <a:rPr dirty="0" err="1">
                <a:latin typeface="Comic Sans MS" pitchFamily="66" charset="0"/>
              </a:rPr>
              <a:t>cumplimiento</a:t>
            </a:r>
            <a:r>
              <a:rPr dirty="0">
                <a:latin typeface="Comic Sans MS" pitchFamily="66" charset="0"/>
              </a:rPr>
              <a:t> a </a:t>
            </a:r>
            <a:r>
              <a:rPr dirty="0" err="1">
                <a:latin typeface="Comic Sans MS" pitchFamily="66" charset="0"/>
              </a:rPr>
              <a:t>las</a:t>
            </a:r>
            <a:r>
              <a:rPr dirty="0">
                <a:latin typeface="Comic Sans MS" pitchFamily="66" charset="0"/>
              </a:rPr>
              <a:t> </a:t>
            </a:r>
            <a:r>
              <a:rPr dirty="0" err="1">
                <a:latin typeface="Comic Sans MS" pitchFamily="66" charset="0"/>
              </a:rPr>
              <a:t>responsabilidades</a:t>
            </a:r>
            <a:r>
              <a:rPr dirty="0">
                <a:latin typeface="Comic Sans MS" pitchFamily="66" charset="0"/>
              </a:rPr>
              <a:t> </a:t>
            </a:r>
            <a:r>
              <a:rPr dirty="0" err="1">
                <a:latin typeface="Comic Sans MS" pitchFamily="66" charset="0"/>
              </a:rPr>
              <a:t>que</a:t>
            </a:r>
            <a:r>
              <a:rPr dirty="0">
                <a:latin typeface="Comic Sans MS" pitchFamily="66" charset="0"/>
              </a:rPr>
              <a:t> </a:t>
            </a:r>
            <a:r>
              <a:rPr dirty="0" err="1">
                <a:latin typeface="Comic Sans MS" pitchFamily="66" charset="0"/>
              </a:rPr>
              <a:t>asigna</a:t>
            </a:r>
            <a:r>
              <a:rPr dirty="0">
                <a:latin typeface="Comic Sans MS" pitchFamily="66" charset="0"/>
              </a:rPr>
              <a:t> la </a:t>
            </a:r>
            <a:r>
              <a:rPr dirty="0" err="1">
                <a:latin typeface="Comic Sans MS" pitchFamily="66" charset="0"/>
              </a:rPr>
              <a:t>Ley</a:t>
            </a:r>
            <a:r>
              <a:rPr dirty="0">
                <a:latin typeface="Comic Sans MS" pitchFamily="66" charset="0"/>
              </a:rPr>
              <a:t> Nº 25.917 y </a:t>
            </a:r>
            <a:r>
              <a:rPr dirty="0" err="1">
                <a:latin typeface="Comic Sans MS" pitchFamily="66" charset="0"/>
              </a:rPr>
              <a:t>demás</a:t>
            </a:r>
            <a:r>
              <a:rPr dirty="0">
                <a:latin typeface="Comic Sans MS" pitchFamily="66" charset="0"/>
              </a:rPr>
              <a:t> </a:t>
            </a:r>
            <a:r>
              <a:rPr dirty="0" err="1">
                <a:latin typeface="Comic Sans MS" pitchFamily="66" charset="0"/>
              </a:rPr>
              <a:t>normas</a:t>
            </a:r>
            <a:r>
              <a:rPr dirty="0">
                <a:latin typeface="Comic Sans MS" pitchFamily="66" charset="0"/>
              </a:rPr>
              <a:t> </a:t>
            </a:r>
            <a:r>
              <a:rPr dirty="0" err="1">
                <a:latin typeface="Comic Sans MS" pitchFamily="66" charset="0"/>
              </a:rPr>
              <a:t>reglamentarias</a:t>
            </a:r>
            <a:r>
              <a:rPr dirty="0">
                <a:latin typeface="Comic Sans MS" pitchFamily="66" charset="0"/>
              </a:rPr>
              <a:t> y/o </a:t>
            </a:r>
            <a:r>
              <a:rPr dirty="0" err="1">
                <a:latin typeface="Comic Sans MS" pitchFamily="66" charset="0"/>
              </a:rPr>
              <a:t>complementarias</a:t>
            </a:r>
            <a:r>
              <a:rPr dirty="0">
                <a:latin typeface="Comic Sans MS" pitchFamily="66" charset="0"/>
              </a:rPr>
              <a:t>, en </a:t>
            </a:r>
            <a:r>
              <a:rPr dirty="0" err="1">
                <a:latin typeface="Comic Sans MS" pitchFamily="66" charset="0"/>
              </a:rPr>
              <a:t>materia</a:t>
            </a:r>
            <a:r>
              <a:rPr dirty="0">
                <a:latin typeface="Comic Sans MS" pitchFamily="66" charset="0"/>
              </a:rPr>
              <a:t> de </a:t>
            </a:r>
            <a:r>
              <a:rPr dirty="0" err="1">
                <a:latin typeface="Comic Sans MS" pitchFamily="66" charset="0"/>
              </a:rPr>
              <a:t>clasificadores</a:t>
            </a:r>
            <a:r>
              <a:rPr dirty="0">
                <a:latin typeface="Comic Sans MS" pitchFamily="66" charset="0"/>
              </a:rPr>
              <a:t> </a:t>
            </a:r>
            <a:r>
              <a:rPr dirty="0" err="1">
                <a:latin typeface="Comic Sans MS" pitchFamily="66" charset="0"/>
              </a:rPr>
              <a:t>presupuestarios</a:t>
            </a:r>
            <a:r>
              <a:rPr dirty="0">
                <a:latin typeface="Comic Sans MS" pitchFamily="66" charset="0"/>
              </a:rPr>
              <a:t> e </a:t>
            </a:r>
            <a:r>
              <a:rPr dirty="0" err="1">
                <a:latin typeface="Comic Sans MS" pitchFamily="66" charset="0"/>
              </a:rPr>
              <a:t>indicadores</a:t>
            </a:r>
            <a:r>
              <a:rPr dirty="0">
                <a:latin typeface="Comic Sans MS" pitchFamily="66" charset="0"/>
              </a:rPr>
              <a:t> de </a:t>
            </a:r>
            <a:r>
              <a:rPr dirty="0" err="1">
                <a:latin typeface="Comic Sans MS" pitchFamily="66" charset="0"/>
              </a:rPr>
              <a:t>gestión</a:t>
            </a:r>
            <a:r>
              <a:rPr dirty="0">
                <a:latin typeface="Comic Sans MS" pitchFamily="66" charset="0"/>
              </a:rPr>
              <a:t> </a:t>
            </a:r>
            <a:r>
              <a:rPr dirty="0" err="1">
                <a:latin typeface="Comic Sans MS" pitchFamily="66" charset="0"/>
              </a:rPr>
              <a:t>pública</a:t>
            </a:r>
            <a:r>
              <a:rPr dirty="0">
                <a:latin typeface="Comic Sans MS" pitchFamily="66" charset="0"/>
              </a:rPr>
              <a:t> </a:t>
            </a:r>
          </a:p>
        </p:txBody>
      </p:sp>
      <p:sp>
        <p:nvSpPr>
          <p:cNvPr id="45067" name="AutoShape 11"/>
          <p:cNvSpPr>
            <a:spLocks noChangeArrowheads="1"/>
          </p:cNvSpPr>
          <p:nvPr/>
        </p:nvSpPr>
        <p:spPr bwMode="auto">
          <a:xfrm>
            <a:off x="6342059" y="2042875"/>
            <a:ext cx="2533645" cy="255389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dirty="0" err="1">
                <a:latin typeface="Comic Sans MS" pitchFamily="66" charset="0"/>
              </a:rPr>
              <a:t>Constituir</a:t>
            </a:r>
            <a:r>
              <a:rPr dirty="0">
                <a:latin typeface="Comic Sans MS" pitchFamily="66" charset="0"/>
              </a:rPr>
              <a:t> un </a:t>
            </a:r>
            <a:r>
              <a:rPr dirty="0" err="1">
                <a:latin typeface="Comic Sans MS" pitchFamily="66" charset="0"/>
              </a:rPr>
              <a:t>ámbito</a:t>
            </a:r>
            <a:r>
              <a:rPr dirty="0">
                <a:latin typeface="Comic Sans MS" pitchFamily="66" charset="0"/>
              </a:rPr>
              <a:t> de </a:t>
            </a:r>
            <a:r>
              <a:rPr dirty="0" err="1">
                <a:latin typeface="Comic Sans MS" pitchFamily="66" charset="0"/>
              </a:rPr>
              <a:t>investigación</a:t>
            </a:r>
            <a:r>
              <a:rPr dirty="0">
                <a:latin typeface="Comic Sans MS" pitchFamily="66" charset="0"/>
              </a:rPr>
              <a:t> y </a:t>
            </a:r>
            <a:r>
              <a:rPr dirty="0" err="1">
                <a:latin typeface="Comic Sans MS" pitchFamily="66" charset="0"/>
              </a:rPr>
              <a:t>desarrollo</a:t>
            </a:r>
            <a:r>
              <a:rPr dirty="0">
                <a:latin typeface="Comic Sans MS" pitchFamily="66" charset="0"/>
              </a:rPr>
              <a:t> de </a:t>
            </a:r>
            <a:r>
              <a:rPr dirty="0" err="1">
                <a:latin typeface="Comic Sans MS" pitchFamily="66" charset="0"/>
              </a:rPr>
              <a:t>conocimientos</a:t>
            </a:r>
            <a:r>
              <a:rPr dirty="0">
                <a:latin typeface="Comic Sans MS" pitchFamily="66" charset="0"/>
              </a:rPr>
              <a:t> </a:t>
            </a:r>
            <a:r>
              <a:rPr dirty="0" err="1">
                <a:latin typeface="Comic Sans MS" pitchFamily="66" charset="0"/>
              </a:rPr>
              <a:t>técnicos</a:t>
            </a:r>
            <a:r>
              <a:rPr dirty="0">
                <a:latin typeface="Comic Sans MS" pitchFamily="66" charset="0"/>
              </a:rPr>
              <a:t> en </a:t>
            </a:r>
            <a:r>
              <a:rPr dirty="0" err="1">
                <a:latin typeface="Comic Sans MS" pitchFamily="66" charset="0"/>
              </a:rPr>
              <a:t>materia</a:t>
            </a:r>
            <a:r>
              <a:rPr dirty="0">
                <a:latin typeface="Comic Sans MS" pitchFamily="66" charset="0"/>
              </a:rPr>
              <a:t> de </a:t>
            </a:r>
            <a:r>
              <a:rPr dirty="0" err="1">
                <a:latin typeface="Comic Sans MS" pitchFamily="66" charset="0"/>
              </a:rPr>
              <a:t>presupuesto</a:t>
            </a:r>
            <a:r>
              <a:rPr dirty="0">
                <a:latin typeface="Comic Sans MS" pitchFamily="66" charset="0"/>
              </a:rPr>
              <a:t> </a:t>
            </a:r>
            <a:r>
              <a:rPr dirty="0" err="1">
                <a:latin typeface="Comic Sans MS" pitchFamily="66" charset="0"/>
              </a:rPr>
              <a:t>público</a:t>
            </a:r>
            <a:r>
              <a:rPr dirty="0">
                <a:latin typeface="+mn-lt"/>
              </a:rPr>
              <a:t> </a:t>
            </a:r>
          </a:p>
        </p:txBody>
      </p:sp>
      <p:sp>
        <p:nvSpPr>
          <p:cNvPr id="45070" name="AutoShape 14"/>
          <p:cNvSpPr>
            <a:spLocks noChangeArrowheads="1"/>
          </p:cNvSpPr>
          <p:nvPr/>
        </p:nvSpPr>
        <p:spPr bwMode="auto">
          <a:xfrm>
            <a:off x="250826" y="2349498"/>
            <a:ext cx="2533645" cy="2232031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dirty="0">
                <a:latin typeface="Comic Sans MS" pitchFamily="66" charset="0"/>
              </a:rPr>
              <a:t>Velar </a:t>
            </a:r>
            <a:r>
              <a:rPr dirty="0" err="1">
                <a:latin typeface="Comic Sans MS" pitchFamily="66" charset="0"/>
              </a:rPr>
              <a:t>por</a:t>
            </a:r>
            <a:r>
              <a:rPr dirty="0">
                <a:latin typeface="Comic Sans MS" pitchFamily="66" charset="0"/>
              </a:rPr>
              <a:t> la </a:t>
            </a:r>
            <a:r>
              <a:rPr dirty="0" err="1">
                <a:latin typeface="Comic Sans MS" pitchFamily="66" charset="0"/>
              </a:rPr>
              <a:t>eficiente</a:t>
            </a:r>
            <a:r>
              <a:rPr dirty="0">
                <a:latin typeface="Comic Sans MS" pitchFamily="66" charset="0"/>
              </a:rPr>
              <a:t> </a:t>
            </a:r>
            <a:r>
              <a:rPr dirty="0" err="1">
                <a:latin typeface="Comic Sans MS" pitchFamily="66" charset="0"/>
              </a:rPr>
              <a:t>gestión</a:t>
            </a:r>
            <a:r>
              <a:rPr dirty="0">
                <a:latin typeface="Comic Sans MS" pitchFamily="66" charset="0"/>
              </a:rPr>
              <a:t> </a:t>
            </a:r>
            <a:r>
              <a:rPr dirty="0" err="1">
                <a:latin typeface="Comic Sans MS" pitchFamily="66" charset="0"/>
              </a:rPr>
              <a:t>presupuestaria</a:t>
            </a:r>
            <a:r>
              <a:rPr dirty="0">
                <a:latin typeface="Comic Sans MS" pitchFamily="66" charset="0"/>
              </a:rPr>
              <a:t> en </a:t>
            </a:r>
            <a:r>
              <a:rPr dirty="0" err="1">
                <a:latin typeface="Comic Sans MS" pitchFamily="66" charset="0"/>
              </a:rPr>
              <a:t>todo</a:t>
            </a:r>
            <a:r>
              <a:rPr dirty="0">
                <a:latin typeface="Comic Sans MS" pitchFamily="66" charset="0"/>
              </a:rPr>
              <a:t> el Sector </a:t>
            </a:r>
            <a:r>
              <a:rPr dirty="0" err="1">
                <a:latin typeface="Comic Sans MS" pitchFamily="66" charset="0"/>
              </a:rPr>
              <a:t>Público</a:t>
            </a:r>
            <a:r>
              <a:rPr dirty="0">
                <a:latin typeface="Comic Sans MS" pitchFamily="66" charset="0"/>
              </a:rPr>
              <a:t> </a:t>
            </a:r>
            <a:r>
              <a:rPr dirty="0" err="1">
                <a:latin typeface="Comic Sans MS" pitchFamily="66" charset="0"/>
              </a:rPr>
              <a:t>Argentino</a:t>
            </a:r>
            <a:r>
              <a:rPr dirty="0">
                <a:latin typeface="Comic Sans MS" pitchFamily="66" charset="0"/>
              </a:rPr>
              <a:t> </a:t>
            </a: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 flipV="1">
            <a:off x="4572000" y="1916115"/>
            <a:ext cx="0" cy="6492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 rot="10800000" flipV="1">
            <a:off x="4572000" y="4292598"/>
            <a:ext cx="0" cy="7223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rot="5400000" flipV="1">
            <a:off x="5976137" y="3032912"/>
            <a:ext cx="0" cy="6492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rot="16200000" flipV="1">
            <a:off x="3167862" y="3032912"/>
            <a:ext cx="0" cy="6492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/>
          </a:p>
        </p:txBody>
      </p:sp>
      <p:pic>
        <p:nvPicPr>
          <p:cNvPr id="11" name="Picture 4" descr="logo 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106844" y="188639"/>
            <a:ext cx="1037155" cy="861407"/>
          </a:xfrm>
          <a:prstGeom prst="rect">
            <a:avLst/>
          </a:prstGeom>
        </p:spPr>
      </p:pic>
      <p:sp>
        <p:nvSpPr>
          <p:cNvPr id="13" name="1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65276-7A72-46A6-B5A4-8BDB4E628EB4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43148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b="1" dirty="0" smtClean="0">
                <a:latin typeface="Comic Sans MS" pitchFamily="66" charset="0"/>
              </a:rPr>
              <a:t>GASTO PROMEDIO POR METRO CUADRADO DE VIVIENDA COMPLETA TERMINADA</a:t>
            </a:r>
            <a:endParaRPr lang="es-AR" sz="2800" b="1" dirty="0">
              <a:latin typeface="Comic Sans MS" pitchFamily="66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FAF9FE-7C2A-4A87-BE4A-BED2F73875FD}" type="slidenum">
              <a:rPr lang="es-ES" smtClean="0"/>
              <a:pPr>
                <a:defRPr/>
              </a:pPr>
              <a:t>40</a:t>
            </a:fld>
            <a:endParaRPr lang="es-E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683567" y="1437475"/>
            <a:ext cx="7805093" cy="4968552"/>
            <a:chOff x="2653" y="1552"/>
            <a:chExt cx="3107" cy="176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2653" y="1552"/>
              <a:ext cx="3107" cy="1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653" y="1555"/>
              <a:ext cx="68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3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A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" name="Group 73"/>
            <p:cNvGrpSpPr>
              <a:grpSpLocks/>
            </p:cNvGrpSpPr>
            <p:nvPr/>
          </p:nvGrpSpPr>
          <p:grpSpPr bwMode="auto">
            <a:xfrm>
              <a:off x="2706" y="1688"/>
              <a:ext cx="2981" cy="1578"/>
              <a:chOff x="2706" y="1688"/>
              <a:chExt cx="2981" cy="1578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706" y="1688"/>
                <a:ext cx="2981" cy="157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2996" y="1745"/>
                <a:ext cx="2630" cy="105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2996" y="2671"/>
                <a:ext cx="26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2996" y="2539"/>
                <a:ext cx="26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2996" y="2406"/>
                <a:ext cx="26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2996" y="2274"/>
                <a:ext cx="26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2996" y="2142"/>
                <a:ext cx="26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2996" y="2010"/>
                <a:ext cx="26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2996" y="1877"/>
                <a:ext cx="26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2996" y="1745"/>
                <a:ext cx="26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0" name="Rectangle 17"/>
              <p:cNvSpPr>
                <a:spLocks noChangeArrowheads="1"/>
              </p:cNvSpPr>
              <p:nvPr/>
            </p:nvSpPr>
            <p:spPr bwMode="auto">
              <a:xfrm>
                <a:off x="2996" y="1745"/>
                <a:ext cx="2630" cy="1059"/>
              </a:xfrm>
              <a:prstGeom prst="rect">
                <a:avLst/>
              </a:prstGeom>
              <a:noFill/>
              <a:ln w="8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4047" y="2776"/>
                <a:ext cx="90" cy="28"/>
              </a:xfrm>
              <a:prstGeom prst="rect">
                <a:avLst/>
              </a:prstGeom>
              <a:solidFill>
                <a:srgbClr val="FF8080"/>
              </a:solidFill>
              <a:ln w="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4485" y="2776"/>
                <a:ext cx="91" cy="28"/>
              </a:xfrm>
              <a:prstGeom prst="rect">
                <a:avLst/>
              </a:prstGeom>
              <a:solidFill>
                <a:srgbClr val="FF8080"/>
              </a:solidFill>
              <a:ln w="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4924" y="2764"/>
                <a:ext cx="89" cy="40"/>
              </a:xfrm>
              <a:prstGeom prst="rect">
                <a:avLst/>
              </a:prstGeom>
              <a:solidFill>
                <a:srgbClr val="FF8080"/>
              </a:solidFill>
              <a:ln w="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5362" y="2748"/>
                <a:ext cx="90" cy="56"/>
              </a:xfrm>
              <a:prstGeom prst="rect">
                <a:avLst/>
              </a:prstGeom>
              <a:solidFill>
                <a:srgbClr val="FF8080"/>
              </a:solidFill>
              <a:ln w="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>
                <a:off x="2996" y="1745"/>
                <a:ext cx="0" cy="105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auto">
              <a:xfrm>
                <a:off x="2976" y="2804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auto">
              <a:xfrm>
                <a:off x="2976" y="2671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auto">
              <a:xfrm>
                <a:off x="2976" y="2539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auto">
              <a:xfrm>
                <a:off x="2976" y="2406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auto">
              <a:xfrm>
                <a:off x="2976" y="2274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>
                <a:off x="2976" y="2142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auto">
              <a:xfrm>
                <a:off x="2976" y="2010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2976" y="1877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2976" y="1745"/>
                <a:ext cx="2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>
                <a:off x="2996" y="2804"/>
                <a:ext cx="2630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 flipV="1">
                <a:off x="2996" y="2804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auto">
              <a:xfrm flipV="1">
                <a:off x="3435" y="2804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auto">
              <a:xfrm flipV="1">
                <a:off x="3873" y="2804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auto">
              <a:xfrm flipV="1">
                <a:off x="4311" y="2804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auto">
              <a:xfrm flipV="1">
                <a:off x="4750" y="2804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auto">
              <a:xfrm flipV="1">
                <a:off x="5187" y="2804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auto">
              <a:xfrm flipV="1">
                <a:off x="5626" y="2804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>
                <a:off x="4969" y="2636"/>
                <a:ext cx="438" cy="13"/>
              </a:xfrm>
              <a:prstGeom prst="line">
                <a:avLst/>
              </a:prstGeom>
              <a:noFill/>
              <a:ln w="16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4" name="Freeform 41"/>
              <p:cNvSpPr>
                <a:spLocks/>
              </p:cNvSpPr>
              <p:nvPr/>
            </p:nvSpPr>
            <p:spPr bwMode="auto">
              <a:xfrm>
                <a:off x="4092" y="1916"/>
                <a:ext cx="1315" cy="753"/>
              </a:xfrm>
              <a:custGeom>
                <a:avLst/>
                <a:gdLst>
                  <a:gd name="T0" fmla="*/ 0 w 1313"/>
                  <a:gd name="T1" fmla="*/ 753 h 753"/>
                  <a:gd name="T2" fmla="*/ 438 w 1313"/>
                  <a:gd name="T3" fmla="*/ 753 h 753"/>
                  <a:gd name="T4" fmla="*/ 876 w 1313"/>
                  <a:gd name="T5" fmla="*/ 522 h 753"/>
                  <a:gd name="T6" fmla="*/ 1313 w 1313"/>
                  <a:gd name="T7" fmla="*/ 0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3" h="753">
                    <a:moveTo>
                      <a:pt x="0" y="753"/>
                    </a:moveTo>
                    <a:lnTo>
                      <a:pt x="438" y="753"/>
                    </a:lnTo>
                    <a:lnTo>
                      <a:pt x="876" y="522"/>
                    </a:lnTo>
                    <a:lnTo>
                      <a:pt x="1313" y="0"/>
                    </a:lnTo>
                  </a:path>
                </a:pathLst>
              </a:custGeom>
              <a:noFill/>
              <a:ln w="16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5" name="Rectangle 42"/>
              <p:cNvSpPr>
                <a:spLocks noChangeArrowheads="1"/>
              </p:cNvSpPr>
              <p:nvPr/>
            </p:nvSpPr>
            <p:spPr bwMode="auto">
              <a:xfrm>
                <a:off x="4948" y="2615"/>
                <a:ext cx="41" cy="41"/>
              </a:xfrm>
              <a:prstGeom prst="rect">
                <a:avLst/>
              </a:prstGeom>
              <a:solidFill>
                <a:srgbClr val="00FF00"/>
              </a:solidFill>
              <a:ln w="8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6" name="Rectangle 43"/>
              <p:cNvSpPr>
                <a:spLocks noChangeArrowheads="1"/>
              </p:cNvSpPr>
              <p:nvPr/>
            </p:nvSpPr>
            <p:spPr bwMode="auto">
              <a:xfrm>
                <a:off x="5386" y="2628"/>
                <a:ext cx="41" cy="41"/>
              </a:xfrm>
              <a:prstGeom prst="rect">
                <a:avLst/>
              </a:prstGeom>
              <a:solidFill>
                <a:srgbClr val="00FF00"/>
              </a:solidFill>
              <a:ln w="8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7" name="Oval 44"/>
              <p:cNvSpPr>
                <a:spLocks noChangeArrowheads="1"/>
              </p:cNvSpPr>
              <p:nvPr/>
            </p:nvSpPr>
            <p:spPr bwMode="auto">
              <a:xfrm>
                <a:off x="4071" y="2648"/>
                <a:ext cx="41" cy="41"/>
              </a:xfrm>
              <a:prstGeom prst="ellipse">
                <a:avLst/>
              </a:prstGeom>
              <a:solidFill>
                <a:srgbClr val="000000"/>
              </a:solidFill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8" name="Oval 45"/>
              <p:cNvSpPr>
                <a:spLocks noChangeArrowheads="1"/>
              </p:cNvSpPr>
              <p:nvPr/>
            </p:nvSpPr>
            <p:spPr bwMode="auto">
              <a:xfrm>
                <a:off x="4509" y="2648"/>
                <a:ext cx="42" cy="41"/>
              </a:xfrm>
              <a:prstGeom prst="ellipse">
                <a:avLst/>
              </a:prstGeom>
              <a:solidFill>
                <a:srgbClr val="000000"/>
              </a:solidFill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49" name="Oval 46"/>
              <p:cNvSpPr>
                <a:spLocks noChangeArrowheads="1"/>
              </p:cNvSpPr>
              <p:nvPr/>
            </p:nvSpPr>
            <p:spPr bwMode="auto">
              <a:xfrm>
                <a:off x="4948" y="2417"/>
                <a:ext cx="41" cy="41"/>
              </a:xfrm>
              <a:prstGeom prst="ellipse">
                <a:avLst/>
              </a:prstGeom>
              <a:solidFill>
                <a:srgbClr val="000000"/>
              </a:solidFill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auto">
              <a:xfrm>
                <a:off x="5386" y="1895"/>
                <a:ext cx="41" cy="41"/>
              </a:xfrm>
              <a:prstGeom prst="ellipse">
                <a:avLst/>
              </a:prstGeom>
              <a:solidFill>
                <a:srgbClr val="000000"/>
              </a:solidFill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51" name="Rectangle 48"/>
              <p:cNvSpPr>
                <a:spLocks noChangeArrowheads="1"/>
              </p:cNvSpPr>
              <p:nvPr/>
            </p:nvSpPr>
            <p:spPr bwMode="auto">
              <a:xfrm>
                <a:off x="2909" y="2764"/>
                <a:ext cx="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2" name="Rectangle 49"/>
              <p:cNvSpPr>
                <a:spLocks noChangeArrowheads="1"/>
              </p:cNvSpPr>
              <p:nvPr/>
            </p:nvSpPr>
            <p:spPr bwMode="auto">
              <a:xfrm>
                <a:off x="2779" y="2631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1,000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3" name="Rectangle 50"/>
              <p:cNvSpPr>
                <a:spLocks noChangeArrowheads="1"/>
              </p:cNvSpPr>
              <p:nvPr/>
            </p:nvSpPr>
            <p:spPr bwMode="auto">
              <a:xfrm>
                <a:off x="2779" y="2499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2,000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Rectangle 51"/>
              <p:cNvSpPr>
                <a:spLocks noChangeArrowheads="1"/>
              </p:cNvSpPr>
              <p:nvPr/>
            </p:nvSpPr>
            <p:spPr bwMode="auto">
              <a:xfrm>
                <a:off x="2779" y="2366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3,000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Rectangle 52"/>
              <p:cNvSpPr>
                <a:spLocks noChangeArrowheads="1"/>
              </p:cNvSpPr>
              <p:nvPr/>
            </p:nvSpPr>
            <p:spPr bwMode="auto">
              <a:xfrm>
                <a:off x="2779" y="2234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4,000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6" name="Rectangle 53"/>
              <p:cNvSpPr>
                <a:spLocks noChangeArrowheads="1"/>
              </p:cNvSpPr>
              <p:nvPr/>
            </p:nvSpPr>
            <p:spPr bwMode="auto">
              <a:xfrm>
                <a:off x="2779" y="2102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5,000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Rectangle 54"/>
              <p:cNvSpPr>
                <a:spLocks noChangeArrowheads="1"/>
              </p:cNvSpPr>
              <p:nvPr/>
            </p:nvSpPr>
            <p:spPr bwMode="auto">
              <a:xfrm>
                <a:off x="2779" y="1970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6,000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Rectangle 55"/>
              <p:cNvSpPr>
                <a:spLocks noChangeArrowheads="1"/>
              </p:cNvSpPr>
              <p:nvPr/>
            </p:nvSpPr>
            <p:spPr bwMode="auto">
              <a:xfrm>
                <a:off x="2779" y="1837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7,000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Rectangle 56"/>
              <p:cNvSpPr>
                <a:spLocks noChangeArrowheads="1"/>
              </p:cNvSpPr>
              <p:nvPr/>
            </p:nvSpPr>
            <p:spPr bwMode="auto">
              <a:xfrm>
                <a:off x="2779" y="1705"/>
                <a:ext cx="21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8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8,000</a:t>
                </a:r>
                <a:endParaRPr kumimoji="0" lang="es-A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ctangle 57"/>
              <p:cNvSpPr>
                <a:spLocks noChangeArrowheads="1"/>
              </p:cNvSpPr>
              <p:nvPr/>
            </p:nvSpPr>
            <p:spPr bwMode="auto">
              <a:xfrm>
                <a:off x="3133" y="2861"/>
                <a:ext cx="92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2004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Rectangle 58"/>
              <p:cNvSpPr>
                <a:spLocks noChangeArrowheads="1"/>
              </p:cNvSpPr>
              <p:nvPr/>
            </p:nvSpPr>
            <p:spPr bwMode="auto">
              <a:xfrm>
                <a:off x="3571" y="2861"/>
                <a:ext cx="92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2005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Rectangle 59"/>
              <p:cNvSpPr>
                <a:spLocks noChangeArrowheads="1"/>
              </p:cNvSpPr>
              <p:nvPr/>
            </p:nvSpPr>
            <p:spPr bwMode="auto">
              <a:xfrm>
                <a:off x="4009" y="2861"/>
                <a:ext cx="92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2006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60"/>
              <p:cNvSpPr>
                <a:spLocks noChangeArrowheads="1"/>
              </p:cNvSpPr>
              <p:nvPr/>
            </p:nvSpPr>
            <p:spPr bwMode="auto">
              <a:xfrm>
                <a:off x="4447" y="2861"/>
                <a:ext cx="92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2007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Rectangle 61"/>
              <p:cNvSpPr>
                <a:spLocks noChangeArrowheads="1"/>
              </p:cNvSpPr>
              <p:nvPr/>
            </p:nvSpPr>
            <p:spPr bwMode="auto">
              <a:xfrm>
                <a:off x="4886" y="2861"/>
                <a:ext cx="92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2008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Rectangle 62"/>
              <p:cNvSpPr>
                <a:spLocks noChangeArrowheads="1"/>
              </p:cNvSpPr>
              <p:nvPr/>
            </p:nvSpPr>
            <p:spPr bwMode="auto">
              <a:xfrm>
                <a:off x="5324" y="2861"/>
                <a:ext cx="92" cy="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8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2009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Rectangle 63"/>
              <p:cNvSpPr>
                <a:spLocks noChangeArrowheads="1"/>
              </p:cNvSpPr>
              <p:nvPr/>
            </p:nvSpPr>
            <p:spPr bwMode="auto">
              <a:xfrm>
                <a:off x="3192" y="3141"/>
                <a:ext cx="1943" cy="96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67" name="Rectangle 64"/>
              <p:cNvSpPr>
                <a:spLocks noChangeArrowheads="1"/>
              </p:cNvSpPr>
              <p:nvPr/>
            </p:nvSpPr>
            <p:spPr bwMode="auto">
              <a:xfrm>
                <a:off x="3214" y="3169"/>
                <a:ext cx="160" cy="35"/>
              </a:xfrm>
              <a:prstGeom prst="rect">
                <a:avLst/>
              </a:prstGeom>
              <a:solidFill>
                <a:srgbClr val="FF8080"/>
              </a:solidFill>
              <a:ln w="8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68" name="Rectangle 65"/>
              <p:cNvSpPr>
                <a:spLocks noChangeArrowheads="1"/>
              </p:cNvSpPr>
              <p:nvPr/>
            </p:nvSpPr>
            <p:spPr bwMode="auto">
              <a:xfrm>
                <a:off x="3389" y="3156"/>
                <a:ext cx="170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Prov. </a:t>
                </a:r>
                <a:r>
                  <a:rPr lang="es-AR" sz="1000" dirty="0">
                    <a:latin typeface="Arial" pitchFamily="34" charset="0"/>
                    <a:cs typeface="Arial" pitchFamily="34" charset="0"/>
                  </a:rPr>
                  <a:t>C</a:t>
                </a:r>
                <a:endParaRPr kumimoji="0" lang="es-A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Line 66"/>
              <p:cNvSpPr>
                <a:spLocks noChangeShapeType="1"/>
              </p:cNvSpPr>
              <p:nvPr/>
            </p:nvSpPr>
            <p:spPr bwMode="auto">
              <a:xfrm>
                <a:off x="3710" y="3183"/>
                <a:ext cx="162" cy="0"/>
              </a:xfrm>
              <a:prstGeom prst="line">
                <a:avLst/>
              </a:prstGeom>
              <a:noFill/>
              <a:ln w="16">
                <a:solidFill>
                  <a:srgbClr val="00FF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70" name="Rectangle 67"/>
              <p:cNvSpPr>
                <a:spLocks noChangeArrowheads="1"/>
              </p:cNvSpPr>
              <p:nvPr/>
            </p:nvSpPr>
            <p:spPr bwMode="auto">
              <a:xfrm>
                <a:off x="3772" y="3165"/>
                <a:ext cx="36" cy="35"/>
              </a:xfrm>
              <a:prstGeom prst="rect">
                <a:avLst/>
              </a:prstGeom>
              <a:solidFill>
                <a:srgbClr val="00FF00"/>
              </a:solidFill>
              <a:ln w="8">
                <a:solidFill>
                  <a:srgbClr val="00F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71" name="Rectangle 68"/>
              <p:cNvSpPr>
                <a:spLocks noChangeArrowheads="1"/>
              </p:cNvSpPr>
              <p:nvPr/>
            </p:nvSpPr>
            <p:spPr bwMode="auto">
              <a:xfrm>
                <a:off x="3886" y="3156"/>
                <a:ext cx="170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Prov. </a:t>
                </a:r>
                <a:r>
                  <a:rPr lang="es-AR" sz="1000" dirty="0">
                    <a:latin typeface="Arial" pitchFamily="34" charset="0"/>
                    <a:cs typeface="Arial" pitchFamily="34" charset="0"/>
                  </a:rPr>
                  <a:t>D</a:t>
                </a:r>
                <a:endParaRPr kumimoji="0" lang="es-AR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Line 69"/>
              <p:cNvSpPr>
                <a:spLocks noChangeShapeType="1"/>
              </p:cNvSpPr>
              <p:nvPr/>
            </p:nvSpPr>
            <p:spPr bwMode="auto">
              <a:xfrm>
                <a:off x="4262" y="3183"/>
                <a:ext cx="161" cy="0"/>
              </a:xfrm>
              <a:prstGeom prst="line">
                <a:avLst/>
              </a:prstGeom>
              <a:noFill/>
              <a:ln w="16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73" name="Oval 70"/>
              <p:cNvSpPr>
                <a:spLocks noChangeArrowheads="1"/>
              </p:cNvSpPr>
              <p:nvPr/>
            </p:nvSpPr>
            <p:spPr bwMode="auto">
              <a:xfrm>
                <a:off x="4324" y="3165"/>
                <a:ext cx="35" cy="35"/>
              </a:xfrm>
              <a:prstGeom prst="ellipse">
                <a:avLst/>
              </a:prstGeom>
              <a:solidFill>
                <a:srgbClr val="000000"/>
              </a:solidFill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  <p:sp>
            <p:nvSpPr>
              <p:cNvPr id="74" name="Rectangle 71"/>
              <p:cNvSpPr>
                <a:spLocks noChangeArrowheads="1"/>
              </p:cNvSpPr>
              <p:nvPr/>
            </p:nvSpPr>
            <p:spPr bwMode="auto">
              <a:xfrm>
                <a:off x="4437" y="3156"/>
                <a:ext cx="222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0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Prov. E</a:t>
                </a:r>
                <a:endParaRPr kumimoji="0" lang="es-AR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Rectangle 72"/>
              <p:cNvSpPr>
                <a:spLocks noChangeArrowheads="1"/>
              </p:cNvSpPr>
              <p:nvPr/>
            </p:nvSpPr>
            <p:spPr bwMode="auto">
              <a:xfrm>
                <a:off x="2706" y="1688"/>
                <a:ext cx="2981" cy="157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/>
              </a:p>
            </p:txBody>
          </p:sp>
        </p:grpSp>
      </p:grpSp>
      <p:sp>
        <p:nvSpPr>
          <p:cNvPr id="4" name="3 Flecha derecha"/>
          <p:cNvSpPr/>
          <p:nvPr/>
        </p:nvSpPr>
        <p:spPr>
          <a:xfrm>
            <a:off x="6122918" y="2296552"/>
            <a:ext cx="1477714" cy="31961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Flecha izquierda"/>
          <p:cNvSpPr/>
          <p:nvPr/>
        </p:nvSpPr>
        <p:spPr>
          <a:xfrm>
            <a:off x="7743108" y="4731146"/>
            <a:ext cx="978408" cy="21110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6" name="Picture 4" descr="logo 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971601" cy="97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115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4" descr="logo 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971601" cy="97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GASTO EN INVERSIÓN REAL DIRECTA POR </a:t>
            </a:r>
            <a:r>
              <a:rPr lang="es-A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KILOMETRO DE CAMINO CONSTRUIDO</a:t>
            </a:r>
            <a:endParaRPr lang="es-A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FAF9FE-7C2A-4A87-BE4A-BED2F73875FD}" type="slidenum">
              <a:rPr lang="es-ES" smtClean="0"/>
              <a:pPr>
                <a:defRPr/>
              </a:pPr>
              <a:t>41</a:t>
            </a:fld>
            <a:endParaRPr lang="es-ES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467544" y="1338961"/>
            <a:ext cx="8064896" cy="5055921"/>
            <a:chOff x="2744" y="1509"/>
            <a:chExt cx="2728" cy="1807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2744" y="1509"/>
              <a:ext cx="2728" cy="1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AR" dirty="0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744" y="1512"/>
              <a:ext cx="63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AR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endParaRPr kumimoji="0" lang="es-A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" name="Group 84"/>
            <p:cNvGrpSpPr>
              <a:grpSpLocks/>
            </p:cNvGrpSpPr>
            <p:nvPr/>
          </p:nvGrpSpPr>
          <p:grpSpPr bwMode="auto">
            <a:xfrm>
              <a:off x="2776" y="1598"/>
              <a:ext cx="2640" cy="1718"/>
              <a:chOff x="2776" y="1598"/>
              <a:chExt cx="2640" cy="1718"/>
            </a:xfrm>
          </p:grpSpPr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2932" y="1598"/>
                <a:ext cx="0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3938" y="1691"/>
                <a:ext cx="0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2776" y="1929"/>
                <a:ext cx="2620" cy="1387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3198" y="1870"/>
                <a:ext cx="2164" cy="9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3198" y="2685"/>
                <a:ext cx="216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3198" y="2569"/>
                <a:ext cx="216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3198" y="2452"/>
                <a:ext cx="216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3198" y="2336"/>
                <a:ext cx="216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3198" y="2219"/>
                <a:ext cx="216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3198" y="2103"/>
                <a:ext cx="216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3198" y="1986"/>
                <a:ext cx="216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3198" y="1870"/>
                <a:ext cx="216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3198" y="1870"/>
                <a:ext cx="2164" cy="931"/>
              </a:xfrm>
              <a:prstGeom prst="rect">
                <a:avLst/>
              </a:prstGeom>
              <a:noFill/>
              <a:ln w="7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3317" y="2710"/>
                <a:ext cx="61" cy="91"/>
              </a:xfrm>
              <a:prstGeom prst="rect">
                <a:avLst/>
              </a:prstGeom>
              <a:solidFill>
                <a:srgbClr val="000000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3677" y="2704"/>
                <a:ext cx="62" cy="97"/>
              </a:xfrm>
              <a:prstGeom prst="rect">
                <a:avLst/>
              </a:prstGeom>
              <a:solidFill>
                <a:srgbClr val="000000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4038" y="2694"/>
                <a:ext cx="62" cy="107"/>
              </a:xfrm>
              <a:prstGeom prst="rect">
                <a:avLst/>
              </a:prstGeom>
              <a:solidFill>
                <a:srgbClr val="000000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4399" y="2694"/>
                <a:ext cx="61" cy="107"/>
              </a:xfrm>
              <a:prstGeom prst="rect">
                <a:avLst/>
              </a:prstGeom>
              <a:solidFill>
                <a:srgbClr val="000000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26" name="Rectangle 23"/>
              <p:cNvSpPr>
                <a:spLocks noChangeArrowheads="1"/>
              </p:cNvSpPr>
              <p:nvPr/>
            </p:nvSpPr>
            <p:spPr bwMode="auto">
              <a:xfrm>
                <a:off x="4100" y="2713"/>
                <a:ext cx="60" cy="88"/>
              </a:xfrm>
              <a:prstGeom prst="rect">
                <a:avLst/>
              </a:prstGeom>
              <a:solidFill>
                <a:srgbClr val="FF8080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27" name="Rectangle 24"/>
              <p:cNvSpPr>
                <a:spLocks noChangeArrowheads="1"/>
              </p:cNvSpPr>
              <p:nvPr/>
            </p:nvSpPr>
            <p:spPr bwMode="auto">
              <a:xfrm>
                <a:off x="4460" y="2713"/>
                <a:ext cx="61" cy="88"/>
              </a:xfrm>
              <a:prstGeom prst="rect">
                <a:avLst/>
              </a:prstGeom>
              <a:solidFill>
                <a:srgbClr val="FF8080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28" name="Rectangle 25"/>
              <p:cNvSpPr>
                <a:spLocks noChangeArrowheads="1"/>
              </p:cNvSpPr>
              <p:nvPr/>
            </p:nvSpPr>
            <p:spPr bwMode="auto">
              <a:xfrm>
                <a:off x="4821" y="2718"/>
                <a:ext cx="61" cy="83"/>
              </a:xfrm>
              <a:prstGeom prst="rect">
                <a:avLst/>
              </a:prstGeom>
              <a:solidFill>
                <a:srgbClr val="FF8080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29" name="Rectangle 26"/>
              <p:cNvSpPr>
                <a:spLocks noChangeArrowheads="1"/>
              </p:cNvSpPr>
              <p:nvPr/>
            </p:nvSpPr>
            <p:spPr bwMode="auto">
              <a:xfrm>
                <a:off x="5182" y="2689"/>
                <a:ext cx="60" cy="112"/>
              </a:xfrm>
              <a:prstGeom prst="rect">
                <a:avLst/>
              </a:prstGeom>
              <a:solidFill>
                <a:srgbClr val="FF8080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auto">
              <a:xfrm>
                <a:off x="3198" y="1870"/>
                <a:ext cx="0" cy="93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>
                <a:off x="3180" y="2801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auto">
              <a:xfrm>
                <a:off x="3180" y="2685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3180" y="2569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3180" y="2452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>
                <a:off x="3180" y="2336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3180" y="2219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auto">
              <a:xfrm>
                <a:off x="3180" y="2103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auto">
              <a:xfrm>
                <a:off x="3180" y="1986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auto">
              <a:xfrm>
                <a:off x="3180" y="1870"/>
                <a:ext cx="18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auto">
              <a:xfrm>
                <a:off x="3198" y="2801"/>
                <a:ext cx="2164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auto">
              <a:xfrm flipV="1">
                <a:off x="3198" y="2801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auto">
              <a:xfrm flipV="1">
                <a:off x="3559" y="2801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 flipV="1">
                <a:off x="3919" y="2801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auto">
              <a:xfrm flipV="1">
                <a:off x="4280" y="2801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auto">
              <a:xfrm flipV="1">
                <a:off x="4641" y="2801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auto">
              <a:xfrm flipV="1">
                <a:off x="5001" y="2801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 flipV="1">
                <a:off x="5362" y="2801"/>
                <a:ext cx="0" cy="1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48" name="Freeform 45"/>
              <p:cNvSpPr>
                <a:spLocks/>
              </p:cNvSpPr>
              <p:nvPr/>
            </p:nvSpPr>
            <p:spPr bwMode="auto">
              <a:xfrm>
                <a:off x="3378" y="2015"/>
                <a:ext cx="1082" cy="437"/>
              </a:xfrm>
              <a:custGeom>
                <a:avLst/>
                <a:gdLst>
                  <a:gd name="T0" fmla="*/ 0 w 1230"/>
                  <a:gd name="T1" fmla="*/ 497 h 497"/>
                  <a:gd name="T2" fmla="*/ 410 w 1230"/>
                  <a:gd name="T3" fmla="*/ 113 h 497"/>
                  <a:gd name="T4" fmla="*/ 820 w 1230"/>
                  <a:gd name="T5" fmla="*/ 0 h 497"/>
                  <a:gd name="T6" fmla="*/ 1230 w 1230"/>
                  <a:gd name="T7" fmla="*/ 442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30" h="497">
                    <a:moveTo>
                      <a:pt x="0" y="497"/>
                    </a:moveTo>
                    <a:lnTo>
                      <a:pt x="410" y="113"/>
                    </a:lnTo>
                    <a:lnTo>
                      <a:pt x="820" y="0"/>
                    </a:lnTo>
                    <a:lnTo>
                      <a:pt x="1230" y="442"/>
                    </a:lnTo>
                  </a:path>
                </a:pathLst>
              </a:custGeom>
              <a:noFill/>
              <a:ln w="14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auto">
              <a:xfrm flipV="1">
                <a:off x="3739" y="2741"/>
                <a:ext cx="361" cy="52"/>
              </a:xfrm>
              <a:prstGeom prst="line">
                <a:avLst/>
              </a:prstGeom>
              <a:noFill/>
              <a:ln w="14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auto">
              <a:xfrm flipV="1">
                <a:off x="4821" y="2691"/>
                <a:ext cx="361" cy="23"/>
              </a:xfrm>
              <a:prstGeom prst="line">
                <a:avLst/>
              </a:prstGeom>
              <a:noFill/>
              <a:ln w="14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51" name="Freeform 48"/>
              <p:cNvSpPr>
                <a:spLocks/>
              </p:cNvSpPr>
              <p:nvPr/>
            </p:nvSpPr>
            <p:spPr bwMode="auto">
              <a:xfrm>
                <a:off x="3360" y="2434"/>
                <a:ext cx="37" cy="37"/>
              </a:xfrm>
              <a:custGeom>
                <a:avLst/>
                <a:gdLst>
                  <a:gd name="T0" fmla="*/ 18 w 37"/>
                  <a:gd name="T1" fmla="*/ 0 h 37"/>
                  <a:gd name="T2" fmla="*/ 37 w 37"/>
                  <a:gd name="T3" fmla="*/ 37 h 37"/>
                  <a:gd name="T4" fmla="*/ 0 w 37"/>
                  <a:gd name="T5" fmla="*/ 37 h 37"/>
                  <a:gd name="T6" fmla="*/ 18 w 37"/>
                  <a:gd name="T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37">
                    <a:moveTo>
                      <a:pt x="18" y="0"/>
                    </a:moveTo>
                    <a:lnTo>
                      <a:pt x="37" y="37"/>
                    </a:lnTo>
                    <a:lnTo>
                      <a:pt x="0" y="3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0000"/>
              </a:solidFill>
              <a:ln w="7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52" name="Freeform 49"/>
              <p:cNvSpPr>
                <a:spLocks/>
              </p:cNvSpPr>
              <p:nvPr/>
            </p:nvSpPr>
            <p:spPr bwMode="auto">
              <a:xfrm>
                <a:off x="3720" y="2096"/>
                <a:ext cx="37" cy="37"/>
              </a:xfrm>
              <a:custGeom>
                <a:avLst/>
                <a:gdLst>
                  <a:gd name="T0" fmla="*/ 19 w 37"/>
                  <a:gd name="T1" fmla="*/ 0 h 37"/>
                  <a:gd name="T2" fmla="*/ 37 w 37"/>
                  <a:gd name="T3" fmla="*/ 37 h 37"/>
                  <a:gd name="T4" fmla="*/ 0 w 37"/>
                  <a:gd name="T5" fmla="*/ 37 h 37"/>
                  <a:gd name="T6" fmla="*/ 19 w 37"/>
                  <a:gd name="T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37">
                    <a:moveTo>
                      <a:pt x="19" y="0"/>
                    </a:moveTo>
                    <a:lnTo>
                      <a:pt x="37" y="37"/>
                    </a:lnTo>
                    <a:lnTo>
                      <a:pt x="0" y="37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0000"/>
              </a:solidFill>
              <a:ln w="7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53" name="Freeform 50"/>
              <p:cNvSpPr>
                <a:spLocks/>
              </p:cNvSpPr>
              <p:nvPr/>
            </p:nvSpPr>
            <p:spPr bwMode="auto">
              <a:xfrm>
                <a:off x="4081" y="1997"/>
                <a:ext cx="37" cy="37"/>
              </a:xfrm>
              <a:custGeom>
                <a:avLst/>
                <a:gdLst>
                  <a:gd name="T0" fmla="*/ 19 w 37"/>
                  <a:gd name="T1" fmla="*/ 0 h 37"/>
                  <a:gd name="T2" fmla="*/ 37 w 37"/>
                  <a:gd name="T3" fmla="*/ 37 h 37"/>
                  <a:gd name="T4" fmla="*/ 0 w 37"/>
                  <a:gd name="T5" fmla="*/ 37 h 37"/>
                  <a:gd name="T6" fmla="*/ 19 w 37"/>
                  <a:gd name="T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37">
                    <a:moveTo>
                      <a:pt x="19" y="0"/>
                    </a:moveTo>
                    <a:lnTo>
                      <a:pt x="37" y="37"/>
                    </a:lnTo>
                    <a:lnTo>
                      <a:pt x="0" y="37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0000"/>
              </a:solidFill>
              <a:ln w="7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54" name="Freeform 51"/>
              <p:cNvSpPr>
                <a:spLocks/>
              </p:cNvSpPr>
              <p:nvPr/>
            </p:nvSpPr>
            <p:spPr bwMode="auto">
              <a:xfrm>
                <a:off x="4442" y="2386"/>
                <a:ext cx="37" cy="37"/>
              </a:xfrm>
              <a:custGeom>
                <a:avLst/>
                <a:gdLst>
                  <a:gd name="T0" fmla="*/ 18 w 37"/>
                  <a:gd name="T1" fmla="*/ 0 h 37"/>
                  <a:gd name="T2" fmla="*/ 37 w 37"/>
                  <a:gd name="T3" fmla="*/ 37 h 37"/>
                  <a:gd name="T4" fmla="*/ 0 w 37"/>
                  <a:gd name="T5" fmla="*/ 37 h 37"/>
                  <a:gd name="T6" fmla="*/ 18 w 37"/>
                  <a:gd name="T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37">
                    <a:moveTo>
                      <a:pt x="18" y="0"/>
                    </a:moveTo>
                    <a:lnTo>
                      <a:pt x="37" y="37"/>
                    </a:lnTo>
                    <a:lnTo>
                      <a:pt x="0" y="3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FF0000"/>
              </a:solidFill>
              <a:ln w="7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55" name="Freeform 52"/>
              <p:cNvSpPr>
                <a:spLocks/>
              </p:cNvSpPr>
              <p:nvPr/>
            </p:nvSpPr>
            <p:spPr bwMode="auto">
              <a:xfrm>
                <a:off x="5163" y="2506"/>
                <a:ext cx="37" cy="37"/>
              </a:xfrm>
              <a:custGeom>
                <a:avLst/>
                <a:gdLst>
                  <a:gd name="T0" fmla="*/ 19 w 37"/>
                  <a:gd name="T1" fmla="*/ 0 h 37"/>
                  <a:gd name="T2" fmla="*/ 37 w 37"/>
                  <a:gd name="T3" fmla="*/ 37 h 37"/>
                  <a:gd name="T4" fmla="*/ 0 w 37"/>
                  <a:gd name="T5" fmla="*/ 37 h 37"/>
                  <a:gd name="T6" fmla="*/ 19 w 37"/>
                  <a:gd name="T7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37">
                    <a:moveTo>
                      <a:pt x="19" y="0"/>
                    </a:moveTo>
                    <a:lnTo>
                      <a:pt x="37" y="37"/>
                    </a:lnTo>
                    <a:lnTo>
                      <a:pt x="0" y="37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0000"/>
              </a:solidFill>
              <a:ln w="7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56" name="Oval 53"/>
              <p:cNvSpPr>
                <a:spLocks noChangeArrowheads="1"/>
              </p:cNvSpPr>
              <p:nvPr/>
            </p:nvSpPr>
            <p:spPr bwMode="auto">
              <a:xfrm>
                <a:off x="3720" y="2774"/>
                <a:ext cx="37" cy="36"/>
              </a:xfrm>
              <a:prstGeom prst="ellipse">
                <a:avLst/>
              </a:prstGeom>
              <a:solidFill>
                <a:srgbClr val="000000"/>
              </a:solidFill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57" name="Oval 54"/>
              <p:cNvSpPr>
                <a:spLocks noChangeArrowheads="1"/>
              </p:cNvSpPr>
              <p:nvPr/>
            </p:nvSpPr>
            <p:spPr bwMode="auto">
              <a:xfrm>
                <a:off x="4081" y="2722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58" name="Oval 55"/>
              <p:cNvSpPr>
                <a:spLocks noChangeArrowheads="1"/>
              </p:cNvSpPr>
              <p:nvPr/>
            </p:nvSpPr>
            <p:spPr bwMode="auto">
              <a:xfrm>
                <a:off x="4802" y="2695"/>
                <a:ext cx="37" cy="36"/>
              </a:xfrm>
              <a:prstGeom prst="ellipse">
                <a:avLst/>
              </a:prstGeom>
              <a:solidFill>
                <a:srgbClr val="000000"/>
              </a:solidFill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59" name="Oval 56"/>
              <p:cNvSpPr>
                <a:spLocks noChangeArrowheads="1"/>
              </p:cNvSpPr>
              <p:nvPr/>
            </p:nvSpPr>
            <p:spPr bwMode="auto">
              <a:xfrm>
                <a:off x="5163" y="2672"/>
                <a:ext cx="36" cy="36"/>
              </a:xfrm>
              <a:prstGeom prst="ellipse">
                <a:avLst/>
              </a:prstGeom>
              <a:solidFill>
                <a:srgbClr val="000000"/>
              </a:solidFill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60" name="Rectangle 57"/>
              <p:cNvSpPr>
                <a:spLocks noChangeArrowheads="1"/>
              </p:cNvSpPr>
              <p:nvPr/>
            </p:nvSpPr>
            <p:spPr bwMode="auto">
              <a:xfrm>
                <a:off x="3121" y="2765"/>
                <a:ext cx="6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7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Rectangle 58"/>
              <p:cNvSpPr>
                <a:spLocks noChangeArrowheads="1"/>
              </p:cNvSpPr>
              <p:nvPr/>
            </p:nvSpPr>
            <p:spPr bwMode="auto">
              <a:xfrm>
                <a:off x="2893" y="2649"/>
                <a:ext cx="31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7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2,000,000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Rectangle 59"/>
              <p:cNvSpPr>
                <a:spLocks noChangeArrowheads="1"/>
              </p:cNvSpPr>
              <p:nvPr/>
            </p:nvSpPr>
            <p:spPr bwMode="auto">
              <a:xfrm>
                <a:off x="2893" y="2533"/>
                <a:ext cx="31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7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4,000,000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60"/>
              <p:cNvSpPr>
                <a:spLocks noChangeArrowheads="1"/>
              </p:cNvSpPr>
              <p:nvPr/>
            </p:nvSpPr>
            <p:spPr bwMode="auto">
              <a:xfrm>
                <a:off x="2893" y="2416"/>
                <a:ext cx="31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7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6,000,000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Rectangle 61"/>
              <p:cNvSpPr>
                <a:spLocks noChangeArrowheads="1"/>
              </p:cNvSpPr>
              <p:nvPr/>
            </p:nvSpPr>
            <p:spPr bwMode="auto">
              <a:xfrm>
                <a:off x="2893" y="2300"/>
                <a:ext cx="316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7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8,000,000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Rectangle 62"/>
              <p:cNvSpPr>
                <a:spLocks noChangeArrowheads="1"/>
              </p:cNvSpPr>
              <p:nvPr/>
            </p:nvSpPr>
            <p:spPr bwMode="auto">
              <a:xfrm>
                <a:off x="2860" y="2184"/>
                <a:ext cx="35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7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10,000,000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Rectangle 63"/>
              <p:cNvSpPr>
                <a:spLocks noChangeArrowheads="1"/>
              </p:cNvSpPr>
              <p:nvPr/>
            </p:nvSpPr>
            <p:spPr bwMode="auto">
              <a:xfrm>
                <a:off x="2860" y="2068"/>
                <a:ext cx="35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7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12,000,000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Rectangle 64"/>
              <p:cNvSpPr>
                <a:spLocks noChangeArrowheads="1"/>
              </p:cNvSpPr>
              <p:nvPr/>
            </p:nvSpPr>
            <p:spPr bwMode="auto">
              <a:xfrm>
                <a:off x="2860" y="1951"/>
                <a:ext cx="35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7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14,000,000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8" name="Rectangle 65"/>
              <p:cNvSpPr>
                <a:spLocks noChangeArrowheads="1"/>
              </p:cNvSpPr>
              <p:nvPr/>
            </p:nvSpPr>
            <p:spPr bwMode="auto">
              <a:xfrm>
                <a:off x="2860" y="1835"/>
                <a:ext cx="35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7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16,000,000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9" name="Rectangle 66"/>
              <p:cNvSpPr>
                <a:spLocks noChangeArrowheads="1"/>
              </p:cNvSpPr>
              <p:nvPr/>
            </p:nvSpPr>
            <p:spPr bwMode="auto">
              <a:xfrm>
                <a:off x="3305" y="2851"/>
                <a:ext cx="9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2004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0" name="Rectangle 67"/>
              <p:cNvSpPr>
                <a:spLocks noChangeArrowheads="1"/>
              </p:cNvSpPr>
              <p:nvPr/>
            </p:nvSpPr>
            <p:spPr bwMode="auto">
              <a:xfrm>
                <a:off x="3666" y="2851"/>
                <a:ext cx="9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2005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" name="Rectangle 68"/>
              <p:cNvSpPr>
                <a:spLocks noChangeArrowheads="1"/>
              </p:cNvSpPr>
              <p:nvPr/>
            </p:nvSpPr>
            <p:spPr bwMode="auto">
              <a:xfrm>
                <a:off x="4027" y="2851"/>
                <a:ext cx="9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2006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2" name="Rectangle 69"/>
              <p:cNvSpPr>
                <a:spLocks noChangeArrowheads="1"/>
              </p:cNvSpPr>
              <p:nvPr/>
            </p:nvSpPr>
            <p:spPr bwMode="auto">
              <a:xfrm>
                <a:off x="4387" y="2851"/>
                <a:ext cx="9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2007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Rectangle 70"/>
              <p:cNvSpPr>
                <a:spLocks noChangeArrowheads="1"/>
              </p:cNvSpPr>
              <p:nvPr/>
            </p:nvSpPr>
            <p:spPr bwMode="auto">
              <a:xfrm>
                <a:off x="4748" y="2851"/>
                <a:ext cx="9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2008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4" name="Rectangle 71"/>
              <p:cNvSpPr>
                <a:spLocks noChangeArrowheads="1"/>
              </p:cNvSpPr>
              <p:nvPr/>
            </p:nvSpPr>
            <p:spPr bwMode="auto">
              <a:xfrm>
                <a:off x="5109" y="2851"/>
                <a:ext cx="95" cy="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10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2009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Rectangle 72"/>
              <p:cNvSpPr>
                <a:spLocks noChangeArrowheads="1"/>
              </p:cNvSpPr>
              <p:nvPr/>
            </p:nvSpPr>
            <p:spPr bwMode="auto">
              <a:xfrm>
                <a:off x="3067" y="3097"/>
                <a:ext cx="2117" cy="84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76" name="Rectangle 73"/>
              <p:cNvSpPr>
                <a:spLocks noChangeArrowheads="1"/>
              </p:cNvSpPr>
              <p:nvPr/>
            </p:nvSpPr>
            <p:spPr bwMode="auto">
              <a:xfrm>
                <a:off x="3086" y="3122"/>
                <a:ext cx="141" cy="30"/>
              </a:xfrm>
              <a:prstGeom prst="rect">
                <a:avLst/>
              </a:prstGeom>
              <a:solidFill>
                <a:srgbClr val="000000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77" name="Rectangle 74"/>
              <p:cNvSpPr>
                <a:spLocks noChangeArrowheads="1"/>
              </p:cNvSpPr>
              <p:nvPr/>
            </p:nvSpPr>
            <p:spPr bwMode="auto">
              <a:xfrm>
                <a:off x="3240" y="3110"/>
                <a:ext cx="128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9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Prov. B</a:t>
                </a:r>
              </a:p>
            </p:txBody>
          </p:sp>
          <p:sp>
            <p:nvSpPr>
              <p:cNvPr id="78" name="Rectangle 75"/>
              <p:cNvSpPr>
                <a:spLocks noChangeArrowheads="1"/>
              </p:cNvSpPr>
              <p:nvPr/>
            </p:nvSpPr>
            <p:spPr bwMode="auto">
              <a:xfrm>
                <a:off x="3515" y="3122"/>
                <a:ext cx="140" cy="30"/>
              </a:xfrm>
              <a:prstGeom prst="rect">
                <a:avLst/>
              </a:prstGeom>
              <a:solidFill>
                <a:srgbClr val="FF8080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79" name="Rectangle 76"/>
              <p:cNvSpPr>
                <a:spLocks noChangeArrowheads="1"/>
              </p:cNvSpPr>
              <p:nvPr/>
            </p:nvSpPr>
            <p:spPr bwMode="auto">
              <a:xfrm>
                <a:off x="3669" y="3110"/>
                <a:ext cx="91" cy="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s-AR" sz="600" b="1" dirty="0" smtClean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Prov. C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0" name="Line 77"/>
              <p:cNvSpPr>
                <a:spLocks noChangeShapeType="1"/>
              </p:cNvSpPr>
              <p:nvPr/>
            </p:nvSpPr>
            <p:spPr bwMode="auto">
              <a:xfrm>
                <a:off x="3951" y="3134"/>
                <a:ext cx="142" cy="0"/>
              </a:xfrm>
              <a:prstGeom prst="line">
                <a:avLst/>
              </a:prstGeom>
              <a:noFill/>
              <a:ln w="14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81" name="Freeform 78"/>
              <p:cNvSpPr>
                <a:spLocks/>
              </p:cNvSpPr>
              <p:nvPr/>
            </p:nvSpPr>
            <p:spPr bwMode="auto">
              <a:xfrm>
                <a:off x="4005" y="3118"/>
                <a:ext cx="32" cy="32"/>
              </a:xfrm>
              <a:custGeom>
                <a:avLst/>
                <a:gdLst>
                  <a:gd name="T0" fmla="*/ 16 w 32"/>
                  <a:gd name="T1" fmla="*/ 0 h 32"/>
                  <a:gd name="T2" fmla="*/ 32 w 32"/>
                  <a:gd name="T3" fmla="*/ 32 h 32"/>
                  <a:gd name="T4" fmla="*/ 0 w 32"/>
                  <a:gd name="T5" fmla="*/ 32 h 32"/>
                  <a:gd name="T6" fmla="*/ 16 w 32"/>
                  <a:gd name="T7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lnTo>
                      <a:pt x="32" y="32"/>
                    </a:lnTo>
                    <a:lnTo>
                      <a:pt x="0" y="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0000"/>
              </a:solidFill>
              <a:ln w="7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82" name="Rectangle 79"/>
              <p:cNvSpPr>
                <a:spLocks noChangeArrowheads="1"/>
              </p:cNvSpPr>
              <p:nvPr/>
            </p:nvSpPr>
            <p:spPr bwMode="auto">
              <a:xfrm>
                <a:off x="4105" y="3110"/>
                <a:ext cx="98" cy="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6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Prov. D.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Line 80"/>
              <p:cNvSpPr>
                <a:spLocks noChangeShapeType="1"/>
              </p:cNvSpPr>
              <p:nvPr/>
            </p:nvSpPr>
            <p:spPr bwMode="auto">
              <a:xfrm>
                <a:off x="4417" y="3134"/>
                <a:ext cx="142" cy="0"/>
              </a:xfrm>
              <a:prstGeom prst="line">
                <a:avLst/>
              </a:prstGeom>
              <a:noFill/>
              <a:ln w="14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84" name="Oval 81"/>
              <p:cNvSpPr>
                <a:spLocks noChangeArrowheads="1"/>
              </p:cNvSpPr>
              <p:nvPr/>
            </p:nvSpPr>
            <p:spPr bwMode="auto">
              <a:xfrm>
                <a:off x="4472" y="3118"/>
                <a:ext cx="30" cy="31"/>
              </a:xfrm>
              <a:prstGeom prst="ellipse">
                <a:avLst/>
              </a:prstGeom>
              <a:solidFill>
                <a:srgbClr val="000000"/>
              </a:solidFill>
              <a:ln w="7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  <p:sp>
            <p:nvSpPr>
              <p:cNvPr id="85" name="Rectangle 82"/>
              <p:cNvSpPr>
                <a:spLocks noChangeArrowheads="1"/>
              </p:cNvSpPr>
              <p:nvPr/>
            </p:nvSpPr>
            <p:spPr bwMode="auto">
              <a:xfrm>
                <a:off x="4571" y="3110"/>
                <a:ext cx="97" cy="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AR" sz="6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itchFamily="34" charset="0"/>
                    <a:cs typeface="Arial" pitchFamily="34" charset="0"/>
                  </a:rPr>
                  <a:t>Prov. E.</a:t>
                </a:r>
                <a:endParaRPr kumimoji="0" lang="es-A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Rectangle 83"/>
              <p:cNvSpPr>
                <a:spLocks noChangeArrowheads="1"/>
              </p:cNvSpPr>
              <p:nvPr/>
            </p:nvSpPr>
            <p:spPr bwMode="auto">
              <a:xfrm>
                <a:off x="2796" y="1820"/>
                <a:ext cx="2620" cy="138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AR" dirty="0"/>
              </a:p>
            </p:txBody>
          </p:sp>
        </p:grpSp>
      </p:grpSp>
      <p:cxnSp>
        <p:nvCxnSpPr>
          <p:cNvPr id="87" name="86 Conector recto"/>
          <p:cNvCxnSpPr>
            <a:stCxn id="54" idx="1"/>
            <a:endCxn id="55" idx="1"/>
          </p:cNvCxnSpPr>
          <p:nvPr/>
        </p:nvCxnSpPr>
        <p:spPr>
          <a:xfrm>
            <a:off x="5596795" y="3896301"/>
            <a:ext cx="2131521" cy="3357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133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 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8294" y="-20712"/>
            <a:ext cx="1135707" cy="114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42852"/>
            <a:ext cx="8394136" cy="1274786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INDICADORES SECTORIALES DE GESTIÓN PÚBLICA DE LA RECAUDACIÓN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928662" y="1600200"/>
            <a:ext cx="8035826" cy="47085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s-ES" sz="2400" dirty="0" smtClean="0">
                <a:latin typeface="Comic Sans MS" pitchFamily="66" charset="0"/>
              </a:rPr>
              <a:t>Cumplimiento de la recaudación programada en los impuestos. </a:t>
            </a:r>
          </a:p>
          <a:p>
            <a:pPr eaLnBrk="1" hangingPunct="1">
              <a:lnSpc>
                <a:spcPct val="150000"/>
              </a:lnSpc>
            </a:pPr>
            <a:r>
              <a:rPr lang="es-ES" sz="2400" dirty="0" smtClean="0">
                <a:latin typeface="Comic Sans MS" pitchFamily="66" charset="0"/>
              </a:rPr>
              <a:t>Grado </a:t>
            </a:r>
            <a:r>
              <a:rPr lang="es-ES" sz="2400" dirty="0" smtClean="0">
                <a:latin typeface="Comic Sans MS" pitchFamily="66" charset="0"/>
              </a:rPr>
              <a:t>de presentación de las DD.JJ anuales de los contribuyentes del Impuesto sobre los Ingresos Brutos.</a:t>
            </a:r>
          </a:p>
          <a:p>
            <a:pPr eaLnBrk="1" hangingPunct="1">
              <a:lnSpc>
                <a:spcPct val="150000"/>
              </a:lnSpc>
            </a:pPr>
            <a:r>
              <a:rPr lang="es-ES" sz="2400" dirty="0" smtClean="0">
                <a:latin typeface="Comic Sans MS" pitchFamily="66" charset="0"/>
              </a:rPr>
              <a:t>Gestión de intimación por falta de pago. </a:t>
            </a:r>
          </a:p>
          <a:p>
            <a:pPr eaLnBrk="1" hangingPunct="1">
              <a:lnSpc>
                <a:spcPct val="150000"/>
              </a:lnSpc>
            </a:pPr>
            <a:r>
              <a:rPr lang="es-ES" sz="2400" dirty="0" smtClean="0">
                <a:latin typeface="Comic Sans MS" pitchFamily="66" charset="0"/>
              </a:rPr>
              <a:t>Grado </a:t>
            </a:r>
            <a:r>
              <a:rPr lang="es-ES" sz="2400" dirty="0" smtClean="0">
                <a:latin typeface="Comic Sans MS" pitchFamily="66" charset="0"/>
              </a:rPr>
              <a:t>de cobrabilidad. (impuestos de emisión).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65276-7A72-46A6-B5A4-8BDB4E628EB4}" type="slidenum">
              <a:rPr lang="es-ES" smtClean="0"/>
              <a:pPr>
                <a:defRPr/>
              </a:pPr>
              <a:t>42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97142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 fin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93875" y="-20712"/>
            <a:ext cx="850126" cy="85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383432"/>
          </a:xfrm>
        </p:spPr>
        <p:txBody>
          <a:bodyPr>
            <a:noAutofit/>
          </a:bodyPr>
          <a:lstStyle/>
          <a:p>
            <a:pPr algn="ctr" eaLnBrk="1" hangingPunct="1">
              <a:tabLst>
                <a:tab pos="7261225" algn="l"/>
              </a:tabLst>
            </a:pPr>
            <a:r>
              <a:rPr lang="es-ES" sz="2800" b="1" dirty="0" smtClean="0">
                <a:latin typeface="Comic Sans MS" pitchFamily="66" charset="0"/>
              </a:rPr>
              <a:t/>
            </a:r>
            <a:br>
              <a:rPr lang="es-ES" sz="2800" b="1" dirty="0" smtClean="0">
                <a:latin typeface="Comic Sans MS" pitchFamily="66" charset="0"/>
              </a:rPr>
            </a:b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CUMPLIMIENTO DE LA RECAUDACIÓN PROGRAMADA EN LOS IMPUESTOS PROVINCIALES </a:t>
            </a:r>
            <a:r>
              <a:rPr lang="es-E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/>
            </a:r>
            <a:br>
              <a:rPr lang="es-E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</a:br>
            <a:endParaRPr lang="es-E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graphicFrame>
        <p:nvGraphicFramePr>
          <p:cNvPr id="12290" name="Object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33833850"/>
              </p:ext>
            </p:extLst>
          </p:nvPr>
        </p:nvGraphicFramePr>
        <p:xfrm>
          <a:off x="1752600" y="2433638"/>
          <a:ext cx="5638800" cy="3209925"/>
        </p:xfrm>
        <a:graphic>
          <a:graphicData uri="http://schemas.openxmlformats.org/presentationml/2006/ole">
            <p:oleObj spid="_x0000_s9273" name="Hoja de cálculo" r:id="rId4" imgW="5638800" imgH="3209835" progId="Excel.Sheet.8">
              <p:embed/>
            </p:oleObj>
          </a:graphicData>
        </a:graphic>
      </p:graphicFrame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65276-7A72-46A6-B5A4-8BDB4E628EB4}" type="slidenum">
              <a:rPr lang="es-ES" smtClean="0"/>
              <a:pPr>
                <a:defRPr/>
              </a:pPr>
              <a:t>43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4097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 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8294" y="-20712"/>
            <a:ext cx="1135707" cy="114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39825"/>
          </a:xfrm>
        </p:spPr>
        <p:txBody>
          <a:bodyPr/>
          <a:lstStyle/>
          <a:p>
            <a:pPr algn="ctr" eaLnBrk="1" hangingPunct="1"/>
            <a:r>
              <a:rPr lang="es-E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SÍNTESIS Y CONCLUSIONES</a:t>
            </a:r>
          </a:p>
        </p:txBody>
      </p:sp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s-AR" sz="2000" dirty="0">
                <a:latin typeface="Comic Sans MS" pitchFamily="66" charset="0"/>
              </a:rPr>
              <a:t>Complementar los indicadores sectoriales con indicadores sobre los “problemas” o “desafíos” que intentan resolver las políticas sectoriales y sobre el perfil de la población objetivo.</a:t>
            </a:r>
          </a:p>
          <a:p>
            <a:pPr algn="just" eaLnBrk="1" hangingPunct="1"/>
            <a:r>
              <a:rPr lang="es-AR" sz="2000" dirty="0">
                <a:latin typeface="Comic Sans MS" pitchFamily="66" charset="0"/>
              </a:rPr>
              <a:t>Trabajar sobre la consistencia y homogeneidad de la información recibida.</a:t>
            </a:r>
          </a:p>
          <a:p>
            <a:pPr algn="just" eaLnBrk="1" hangingPunct="1"/>
            <a:r>
              <a:rPr lang="es-ES" sz="2000" dirty="0">
                <a:latin typeface="Comic Sans MS" pitchFamily="66" charset="0"/>
              </a:rPr>
              <a:t>Discutir la incorporación de indicadores más complejos o de segunda generación con la intención de complementar y dar mayor consistencia y utilidad a los indicadores seleccionados. Complementariamente, analizar la posibilidad de priorizar el estudio de ciertos indicadores de todos los solicitados, y trabajarlos en mayor profundidad</a:t>
            </a:r>
            <a:r>
              <a:rPr lang="es-ES" sz="2000" dirty="0" smtClean="0">
                <a:latin typeface="Comic Sans MS" pitchFamily="66" charset="0"/>
              </a:rPr>
              <a:t>.</a:t>
            </a:r>
          </a:p>
          <a:p>
            <a:pPr algn="just" eaLnBrk="1" hangingPunct="1"/>
            <a:r>
              <a:rPr lang="es-AR" sz="2000" dirty="0">
                <a:latin typeface="Comic Sans MS" pitchFamily="66" charset="0"/>
              </a:rPr>
              <a:t>Comparar, en la medida de lo posible, los indicadores provinciales con otros niveles de gobierno. Realizar comparaciones con indicadores </a:t>
            </a:r>
            <a:r>
              <a:rPr lang="es-AR" sz="2000" dirty="0" err="1">
                <a:latin typeface="Comic Sans MS" pitchFamily="66" charset="0"/>
              </a:rPr>
              <a:t>subnacionales</a:t>
            </a:r>
            <a:r>
              <a:rPr lang="es-AR" sz="2000" dirty="0">
                <a:latin typeface="Comic Sans MS" pitchFamily="66" charset="0"/>
              </a:rPr>
              <a:t> de otros países.</a:t>
            </a:r>
          </a:p>
          <a:p>
            <a:pPr algn="just" eaLnBrk="1" hangingPunct="1"/>
            <a:endParaRPr lang="es-ES" sz="2000" dirty="0"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s-ES" dirty="0">
              <a:latin typeface="Times New Roman" pitchFamily="18" charset="0"/>
            </a:endParaRPr>
          </a:p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65276-7A72-46A6-B5A4-8BDB4E628EB4}" type="slidenum">
              <a:rPr lang="es-ES" smtClean="0"/>
              <a:pPr>
                <a:defRPr/>
              </a:pPr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00927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Bibliografía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000" dirty="0" smtClean="0">
                <a:latin typeface="Comic Sans MS" pitchFamily="66" charset="0"/>
              </a:rPr>
              <a:t>Informe final presentado por el Foro de Directores de Presupuesto al Consejo Federal de Responsabilidad Fiscal el 30 de junio de 2005 . Disponible en : </a:t>
            </a:r>
            <a:r>
              <a:rPr lang="es-AR" sz="2000" dirty="0" smtClean="0">
                <a:latin typeface="Comic Sans MS" pitchFamily="66" charset="0"/>
                <a:hlinkClick r:id="rId2"/>
              </a:rPr>
              <a:t>https://epresup.mecon.gov.ar/foro_presupuesto</a:t>
            </a:r>
            <a:r>
              <a:rPr lang="es-AR" sz="2000" dirty="0" smtClean="0">
                <a:latin typeface="Comic Sans MS" pitchFamily="66" charset="0"/>
                <a:hlinkClick r:id="rId2"/>
              </a:rPr>
              <a:t>/</a:t>
            </a:r>
            <a:endParaRPr lang="es-AR" sz="2000" dirty="0" smtClean="0">
              <a:latin typeface="Comic Sans MS" pitchFamily="66" charset="0"/>
            </a:endParaRPr>
          </a:p>
          <a:p>
            <a:r>
              <a:rPr lang="es-AR" sz="2000" dirty="0" smtClean="0">
                <a:latin typeface="Comic Sans MS" pitchFamily="66" charset="0"/>
              </a:rPr>
              <a:t>Informes elaborados por el Foro de Presupuesto en ocasiones de las reuniones de Paraná y Formosa.</a:t>
            </a:r>
          </a:p>
          <a:p>
            <a:r>
              <a:rPr lang="es-AR" sz="2000" dirty="0" smtClean="0">
                <a:latin typeface="Comic Sans MS" pitchFamily="66" charset="0"/>
                <a:hlinkClick r:id="rId2"/>
              </a:rPr>
              <a:t>https://epresup.mecon.gov.ar/foro_presupuesto/</a:t>
            </a:r>
            <a:endParaRPr lang="es-AR" sz="2000" dirty="0" smtClean="0">
              <a:latin typeface="Comic Sans MS" pitchFamily="66" charset="0"/>
            </a:endParaRPr>
          </a:p>
          <a:p>
            <a:r>
              <a:rPr lang="es-AR" sz="2000" dirty="0" smtClean="0">
                <a:latin typeface="Comic Sans MS" pitchFamily="66" charset="0"/>
              </a:rPr>
              <a:t>Ley </a:t>
            </a:r>
            <a:r>
              <a:rPr lang="es-AR" sz="2000" dirty="0" smtClean="0">
                <a:latin typeface="Comic Sans MS" pitchFamily="66" charset="0"/>
              </a:rPr>
              <a:t>de responsabilidad fiscal 25917, disponible en : </a:t>
            </a:r>
          </a:p>
          <a:p>
            <a:pPr>
              <a:buNone/>
            </a:pPr>
            <a:r>
              <a:rPr lang="es-AR" sz="2000" dirty="0" smtClean="0">
                <a:latin typeface="Comic Sans MS" pitchFamily="66" charset="0"/>
              </a:rPr>
              <a:t>   </a:t>
            </a:r>
            <a:r>
              <a:rPr lang="es-AR" sz="2000" dirty="0" smtClean="0">
                <a:latin typeface="Comic Sans MS" pitchFamily="66" charset="0"/>
                <a:hlinkClick r:id="rId3"/>
              </a:rPr>
              <a:t>www.infoleg.gov.ar/</a:t>
            </a:r>
            <a:endParaRPr lang="es-AR" sz="2000" dirty="0" smtClean="0">
              <a:latin typeface="Comic Sans MS" pitchFamily="66" charset="0"/>
            </a:endParaRPr>
          </a:p>
          <a:p>
            <a:pPr>
              <a:buNone/>
            </a:pPr>
            <a:endParaRPr lang="es-AR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s-AR" sz="2000" dirty="0" smtClean="0">
                <a:latin typeface="Comic Sans MS" pitchFamily="66" charset="0"/>
              </a:rPr>
              <a:t>	</a:t>
            </a:r>
          </a:p>
          <a:p>
            <a:pPr>
              <a:buNone/>
            </a:pPr>
            <a:endParaRPr lang="es-AR" sz="2000" dirty="0" smtClean="0">
              <a:latin typeface="Comic Sans MS" pitchFamily="66" charset="0"/>
            </a:endParaRPr>
          </a:p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65276-7A72-46A6-B5A4-8BDB4E628EB4}" type="slidenum">
              <a:rPr lang="es-ES" smtClean="0"/>
              <a:pPr>
                <a:defRPr/>
              </a:pPr>
              <a:t>45</a:t>
            </a:fld>
            <a:endParaRPr lang="es-ES"/>
          </a:p>
        </p:txBody>
      </p:sp>
      <p:pic>
        <p:nvPicPr>
          <p:cNvPr id="5" name="Picture 4" descr="logo fina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00" y="188640"/>
            <a:ext cx="971601" cy="97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1520" y="980728"/>
            <a:ext cx="8712968" cy="864096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s-ES" b="1" dirty="0" smtClean="0">
                <a:latin typeface="Comic Sans MS" pitchFamily="66" charset="0"/>
              </a:rPr>
              <a:t/>
            </a:r>
            <a:br>
              <a:rPr lang="es-ES" b="1" dirty="0" smtClean="0">
                <a:latin typeface="Comic Sans MS" pitchFamily="66" charset="0"/>
              </a:rPr>
            </a:br>
            <a:r>
              <a:rPr lang="es-ES" b="1" dirty="0" smtClean="0">
                <a:latin typeface="Comic Sans MS" pitchFamily="66" charset="0"/>
              </a:rPr>
              <a:t/>
            </a:r>
            <a:br>
              <a:rPr lang="es-ES" b="1" dirty="0" smtClean="0">
                <a:latin typeface="Comic Sans MS" pitchFamily="66" charset="0"/>
              </a:rPr>
            </a:br>
            <a:r>
              <a:rPr lang="es-ES" b="1" dirty="0">
                <a:latin typeface="Comic Sans MS" pitchFamily="66" charset="0"/>
              </a:rPr>
              <a:t/>
            </a:r>
            <a:br>
              <a:rPr lang="es-ES" b="1" dirty="0">
                <a:latin typeface="Comic Sans MS" pitchFamily="66" charset="0"/>
              </a:rPr>
            </a:br>
            <a:r>
              <a:rPr lang="es-ES" b="1" dirty="0" smtClean="0">
                <a:latin typeface="Comic Sans MS" pitchFamily="66" charset="0"/>
              </a:rPr>
              <a:t/>
            </a:r>
            <a:br>
              <a:rPr lang="es-ES" b="1" dirty="0" smtClean="0">
                <a:latin typeface="Comic Sans MS" pitchFamily="66" charset="0"/>
              </a:rPr>
            </a:br>
            <a:r>
              <a:rPr lang="es-ES" b="1" dirty="0">
                <a:latin typeface="Comic Sans MS" pitchFamily="66" charset="0"/>
              </a:rPr>
              <a:t/>
            </a:r>
            <a:br>
              <a:rPr lang="es-ES" b="1" dirty="0">
                <a:latin typeface="Comic Sans MS" pitchFamily="66" charset="0"/>
              </a:rPr>
            </a:br>
            <a:r>
              <a:rPr lang="es-ES" b="1" dirty="0" smtClean="0">
                <a:latin typeface="Comic Sans MS" pitchFamily="66" charset="0"/>
              </a:rPr>
              <a:t/>
            </a:r>
            <a:br>
              <a:rPr lang="es-ES" b="1" dirty="0" smtClean="0">
                <a:latin typeface="Comic Sans MS" pitchFamily="66" charset="0"/>
              </a:rPr>
            </a:br>
            <a:r>
              <a:rPr lang="es-ES" b="1" dirty="0">
                <a:latin typeface="Comic Sans MS" pitchFamily="66" charset="0"/>
              </a:rPr>
              <a:t/>
            </a:r>
            <a:br>
              <a:rPr lang="es-ES" b="1" dirty="0">
                <a:latin typeface="Comic Sans MS" pitchFamily="66" charset="0"/>
              </a:rPr>
            </a:br>
            <a:r>
              <a:rPr lang="es-ES" b="1" dirty="0" smtClean="0">
                <a:latin typeface="Comic Sans MS" pitchFamily="66" charset="0"/>
              </a:rPr>
              <a:t/>
            </a:r>
            <a:br>
              <a:rPr lang="es-ES" b="1" dirty="0" smtClean="0">
                <a:latin typeface="Comic Sans MS" pitchFamily="66" charset="0"/>
              </a:rPr>
            </a:br>
            <a:r>
              <a:rPr lang="es-ES" b="1" dirty="0">
                <a:latin typeface="Comic Sans MS" pitchFamily="66" charset="0"/>
              </a:rPr>
              <a:t/>
            </a:r>
            <a:br>
              <a:rPr lang="es-ES" b="1" dirty="0">
                <a:latin typeface="Comic Sans MS" pitchFamily="66" charset="0"/>
              </a:rPr>
            </a:br>
            <a:r>
              <a:rPr lang="es-ES" b="1" dirty="0" smtClean="0">
                <a:latin typeface="Comic Sans MS" pitchFamily="66" charset="0"/>
              </a:rPr>
              <a:t/>
            </a:r>
            <a:br>
              <a:rPr lang="es-ES" b="1" dirty="0" smtClean="0">
                <a:latin typeface="Comic Sans MS" pitchFamily="66" charset="0"/>
              </a:rPr>
            </a:br>
            <a:r>
              <a:rPr lang="es-ES" b="1" dirty="0">
                <a:latin typeface="Comic Sans MS" pitchFamily="66" charset="0"/>
              </a:rPr>
              <a:t/>
            </a:r>
            <a:br>
              <a:rPr lang="es-ES" b="1" dirty="0">
                <a:latin typeface="Comic Sans MS" pitchFamily="66" charset="0"/>
              </a:rPr>
            </a:br>
            <a:r>
              <a:rPr lang="es-ES" b="1" dirty="0" smtClean="0">
                <a:latin typeface="Comic Sans MS" pitchFamily="66" charset="0"/>
              </a:rPr>
              <a:t/>
            </a:r>
            <a:br>
              <a:rPr lang="es-ES" b="1" dirty="0" smtClean="0">
                <a:latin typeface="Comic Sans MS" pitchFamily="66" charset="0"/>
              </a:rPr>
            </a:br>
            <a:r>
              <a:rPr lang="es-ES" b="1" dirty="0">
                <a:latin typeface="Comic Sans MS" pitchFamily="66" charset="0"/>
              </a:rPr>
              <a:t/>
            </a:r>
            <a:br>
              <a:rPr lang="es-ES" b="1" dirty="0">
                <a:latin typeface="Comic Sans MS" pitchFamily="66" charset="0"/>
              </a:rPr>
            </a:br>
            <a:r>
              <a:rPr lang="es-ES" b="1" dirty="0" smtClean="0">
                <a:latin typeface="Comic Sans MS" pitchFamily="66" charset="0"/>
              </a:rPr>
              <a:t/>
            </a:r>
            <a:br>
              <a:rPr lang="es-ES" b="1" dirty="0" smtClean="0">
                <a:latin typeface="Comic Sans MS" pitchFamily="66" charset="0"/>
              </a:rPr>
            </a:br>
            <a:r>
              <a:rPr lang="es-ES" b="1" dirty="0">
                <a:latin typeface="Comic Sans MS" pitchFamily="66" charset="0"/>
              </a:rPr>
              <a:t/>
            </a:r>
            <a:br>
              <a:rPr lang="es-ES" b="1" dirty="0">
                <a:latin typeface="Comic Sans MS" pitchFamily="66" charset="0"/>
              </a:rPr>
            </a:br>
            <a:r>
              <a:rPr lang="es-ES" b="1" dirty="0" smtClean="0">
                <a:latin typeface="Comic Sans MS" pitchFamily="66" charset="0"/>
              </a:rPr>
              <a:t/>
            </a:r>
            <a:br>
              <a:rPr lang="es-ES" b="1" dirty="0" smtClean="0">
                <a:latin typeface="Comic Sans MS" pitchFamily="66" charset="0"/>
              </a:rPr>
            </a:br>
            <a:r>
              <a:rPr lang="es-ES" b="1" dirty="0">
                <a:latin typeface="Comic Sans MS" pitchFamily="66" charset="0"/>
              </a:rPr>
              <a:t/>
            </a:r>
            <a:br>
              <a:rPr lang="es-ES" b="1" dirty="0">
                <a:latin typeface="Comic Sans MS" pitchFamily="66" charset="0"/>
              </a:rPr>
            </a:br>
            <a:r>
              <a:rPr lang="es-ES" b="1" dirty="0" smtClean="0">
                <a:latin typeface="Comic Sans MS" pitchFamily="66" charset="0"/>
              </a:rPr>
              <a:t/>
            </a:r>
            <a:br>
              <a:rPr lang="es-ES" b="1" dirty="0" smtClean="0">
                <a:latin typeface="Comic Sans MS" pitchFamily="66" charset="0"/>
              </a:rPr>
            </a:br>
            <a:r>
              <a:rPr lang="es-ES" b="1" dirty="0">
                <a:latin typeface="Comic Sans MS" pitchFamily="66" charset="0"/>
              </a:rPr>
              <a:t/>
            </a:r>
            <a:br>
              <a:rPr lang="es-ES" b="1" dirty="0">
                <a:latin typeface="Comic Sans MS" pitchFamily="66" charset="0"/>
              </a:rPr>
            </a:br>
            <a:r>
              <a:rPr lang="es-ES" b="1" dirty="0" smtClean="0">
                <a:latin typeface="Comic Sans MS" pitchFamily="66" charset="0"/>
              </a:rPr>
              <a:t/>
            </a:r>
            <a:br>
              <a:rPr lang="es-ES" b="1" dirty="0" smtClean="0">
                <a:latin typeface="Comic Sans MS" pitchFamily="66" charset="0"/>
              </a:rPr>
            </a:br>
            <a:r>
              <a:rPr lang="es-ES" b="1" dirty="0">
                <a:latin typeface="Comic Sans MS" pitchFamily="66" charset="0"/>
              </a:rPr>
              <a:t/>
            </a:r>
            <a:br>
              <a:rPr lang="es-ES" b="1" dirty="0">
                <a:latin typeface="Comic Sans MS" pitchFamily="66" charset="0"/>
              </a:rPr>
            </a:br>
            <a:r>
              <a:rPr lang="es-ES" b="1" dirty="0" smtClean="0">
                <a:latin typeface="Comic Sans MS" pitchFamily="66" charset="0"/>
              </a:rPr>
              <a:t/>
            </a:r>
            <a:br>
              <a:rPr lang="es-ES" b="1" dirty="0" smtClean="0">
                <a:latin typeface="Comic Sans MS" pitchFamily="66" charset="0"/>
              </a:rPr>
            </a:br>
            <a:r>
              <a:rPr lang="es-ES" b="1" dirty="0">
                <a:latin typeface="Comic Sans MS" pitchFamily="66" charset="0"/>
              </a:rPr>
              <a:t/>
            </a:r>
            <a:br>
              <a:rPr lang="es-ES" b="1" dirty="0">
                <a:latin typeface="Comic Sans MS" pitchFamily="66" charset="0"/>
              </a:rPr>
            </a:br>
            <a:r>
              <a:rPr lang="es-ES" b="1" dirty="0" smtClean="0">
                <a:latin typeface="Comic Sans MS" pitchFamily="66" charset="0"/>
              </a:rPr>
              <a:t/>
            </a:r>
            <a:br>
              <a:rPr lang="es-ES" b="1" dirty="0" smtClean="0">
                <a:latin typeface="Comic Sans MS" pitchFamily="66" charset="0"/>
              </a:rPr>
            </a:br>
            <a:r>
              <a:rPr lang="es-ES" b="1" dirty="0">
                <a:latin typeface="Comic Sans MS" pitchFamily="66" charset="0"/>
              </a:rPr>
              <a:t/>
            </a:r>
            <a:br>
              <a:rPr lang="es-ES" b="1" dirty="0">
                <a:latin typeface="Comic Sans MS" pitchFamily="66" charset="0"/>
              </a:rPr>
            </a:br>
            <a:r>
              <a:rPr lang="es-ES" b="1" dirty="0" smtClean="0">
                <a:latin typeface="Comic Sans MS" pitchFamily="66" charset="0"/>
              </a:rPr>
              <a:t/>
            </a:r>
            <a:br>
              <a:rPr lang="es-ES" b="1" dirty="0" smtClean="0">
                <a:latin typeface="Comic Sans MS" pitchFamily="66" charset="0"/>
              </a:rPr>
            </a:br>
            <a:r>
              <a:rPr lang="es-ES" b="1" dirty="0">
                <a:latin typeface="Comic Sans MS" pitchFamily="66" charset="0"/>
              </a:rPr>
              <a:t/>
            </a:r>
            <a:br>
              <a:rPr lang="es-ES" b="1" dirty="0">
                <a:latin typeface="Comic Sans MS" pitchFamily="66" charset="0"/>
              </a:rPr>
            </a:br>
            <a:r>
              <a:rPr lang="es-ES" b="1" dirty="0" smtClean="0">
                <a:latin typeface="Comic Sans MS" pitchFamily="66" charset="0"/>
              </a:rPr>
              <a:t/>
            </a:r>
            <a:br>
              <a:rPr lang="es-ES" b="1" dirty="0" smtClean="0">
                <a:latin typeface="Comic Sans MS" pitchFamily="66" charset="0"/>
              </a:rPr>
            </a:br>
            <a:r>
              <a:rPr lang="es-ES" sz="3600" b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/>
            </a:r>
            <a:br>
              <a:rPr lang="es-ES" sz="3600" b="1" dirty="0" smtClean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s-ES" sz="40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ES" sz="4000" b="1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s-ES" sz="5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8313" y="2708920"/>
            <a:ext cx="8424862" cy="367283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es-ES" sz="4000" b="1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s-ES" sz="4000" b="1" dirty="0">
              <a:latin typeface="Comic Sans MS" pitchFamily="66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s-ES" sz="3500" b="1" dirty="0" smtClean="0">
                <a:latin typeface="Comic Sans MS" pitchFamily="66" charset="0"/>
              </a:rPr>
              <a:t>LA LEY DE RESPONSABILIDAD FISCAL. </a:t>
            </a:r>
          </a:p>
          <a:p>
            <a:pPr eaLnBrk="1" hangingPunct="1">
              <a:lnSpc>
                <a:spcPct val="90000"/>
              </a:lnSpc>
            </a:pPr>
            <a:endParaRPr lang="es-ES" dirty="0" smtClean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s-ES" dirty="0" smtClean="0">
              <a:latin typeface="Comic Sans MS" pitchFamily="66" charset="0"/>
            </a:endParaRPr>
          </a:p>
          <a:p>
            <a:pPr algn="r" eaLnBrk="1" hangingPunct="1">
              <a:lnSpc>
                <a:spcPct val="90000"/>
              </a:lnSpc>
            </a:pPr>
            <a:r>
              <a:rPr lang="es-ES" sz="1800" b="1" dirty="0" smtClean="0">
                <a:latin typeface="Comic Sans MS" pitchFamily="66" charset="0"/>
              </a:rPr>
              <a:t>Eduardo Bacci</a:t>
            </a:r>
          </a:p>
          <a:p>
            <a:pPr algn="r" eaLnBrk="1" hangingPunct="1">
              <a:lnSpc>
                <a:spcPct val="90000"/>
              </a:lnSpc>
            </a:pPr>
            <a:r>
              <a:rPr lang="es-ES" sz="1800" dirty="0" smtClean="0">
                <a:latin typeface="Comic Sans MS" pitchFamily="66" charset="0"/>
              </a:rPr>
              <a:t>Presidente del Foro de Direcciones  de Presupuesto</a:t>
            </a:r>
          </a:p>
          <a:p>
            <a:pPr algn="r" eaLnBrk="1" hangingPunct="1">
              <a:lnSpc>
                <a:spcPct val="90000"/>
              </a:lnSpc>
            </a:pPr>
            <a:r>
              <a:rPr lang="es-ES" sz="1800" dirty="0" smtClean="0">
                <a:latin typeface="Comic Sans MS" pitchFamily="66" charset="0"/>
              </a:rPr>
              <a:t> y Finanzas de la Republica Argentina</a:t>
            </a:r>
          </a:p>
          <a:p>
            <a:pPr algn="r" eaLnBrk="1" hangingPunct="1">
              <a:lnSpc>
                <a:spcPct val="90000"/>
              </a:lnSpc>
            </a:pPr>
            <a:r>
              <a:rPr lang="es-ES" sz="1800" dirty="0" smtClean="0">
                <a:latin typeface="Comic Sans MS" pitchFamily="66" charset="0"/>
              </a:rPr>
              <a:t>Subsecretario de Presupuesto de la Provincia de Río Negro</a:t>
            </a:r>
          </a:p>
          <a:p>
            <a:pPr algn="r" eaLnBrk="1" hangingPunct="1">
              <a:lnSpc>
                <a:spcPct val="90000"/>
              </a:lnSpc>
            </a:pPr>
            <a:r>
              <a:rPr lang="es-ES" sz="1800" b="1" dirty="0" smtClean="0">
                <a:latin typeface="Comic Sans MS" pitchFamily="66" charset="0"/>
              </a:rPr>
              <a:t>ebacci@gmail.com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23528" y="476672"/>
            <a:ext cx="820891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X </a:t>
            </a:r>
            <a:r>
              <a:rPr lang="es-ES" sz="28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JORNADAS NACIONALES DEL SECTOR PUBLICO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/>
            </a:r>
            <a:br>
              <a:rPr lang="es-ES" sz="2800" b="1" dirty="0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</a:b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SALTA 29,30 Y 31 de mayo 2013</a:t>
            </a:r>
            <a:endParaRPr lang="es-A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67544" y="2204864"/>
            <a:ext cx="80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UN MODELO DE RELACIONES INTERGUBERNAMENTALES</a:t>
            </a:r>
            <a:endParaRPr lang="es-AR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13364"/>
            <a:ext cx="19685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313363"/>
            <a:ext cx="18954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2642" y="4437112"/>
            <a:ext cx="7747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3845" y="404664"/>
            <a:ext cx="8229600" cy="811458"/>
          </a:xfrm>
          <a:ln/>
        </p:spPr>
        <p:txBody>
          <a:bodyPr>
            <a:normAutofit fontScale="90000"/>
          </a:bodyPr>
          <a:lstStyle/>
          <a:p>
            <a:pPr algn="ctr"/>
            <a:r>
              <a:rPr sz="3200" dirty="0"/>
              <a:t/>
            </a:r>
            <a:br>
              <a:rPr sz="3200" dirty="0"/>
            </a:br>
            <a:r>
              <a:rPr lang="es-AR" sz="4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Principales Logros</a:t>
            </a:r>
            <a:r>
              <a:rPr sz="4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sz="4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14284" y="1556793"/>
            <a:ext cx="8483635" cy="4896398"/>
          </a:xfrm>
          <a:ln/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/>
              <a:buChar char="Ø"/>
            </a:pPr>
            <a:r>
              <a:rPr sz="3200" dirty="0">
                <a:latin typeface="Comic Sans MS" pitchFamily="66" charset="0"/>
                <a:cs typeface="Arial"/>
              </a:rPr>
              <a:t>Manual de </a:t>
            </a:r>
            <a:r>
              <a:rPr sz="3200" dirty="0" err="1">
                <a:latin typeface="Comic Sans MS" pitchFamily="66" charset="0"/>
                <a:cs typeface="Arial"/>
              </a:rPr>
              <a:t>Clasificadores</a:t>
            </a:r>
            <a:r>
              <a:rPr sz="3200" dirty="0">
                <a:latin typeface="Comic Sans MS" pitchFamily="66" charset="0"/>
                <a:cs typeface="Arial"/>
              </a:rPr>
              <a:t> </a:t>
            </a:r>
            <a:r>
              <a:rPr sz="3200" dirty="0" err="1">
                <a:latin typeface="Comic Sans MS" pitchFamily="66" charset="0"/>
                <a:cs typeface="Arial"/>
              </a:rPr>
              <a:t>Presupuestarios</a:t>
            </a:r>
            <a:r>
              <a:rPr sz="3200" dirty="0">
                <a:latin typeface="Comic Sans MS" pitchFamily="66" charset="0"/>
                <a:cs typeface="Arial"/>
              </a:rPr>
              <a:t> </a:t>
            </a:r>
            <a:r>
              <a:rPr sz="3200" dirty="0" err="1">
                <a:latin typeface="Comic Sans MS" pitchFamily="66" charset="0"/>
                <a:cs typeface="Arial"/>
              </a:rPr>
              <a:t>Homogéneos</a:t>
            </a:r>
            <a:endParaRPr sz="3200" dirty="0">
              <a:latin typeface="Comic Sans MS" pitchFamily="66" charset="0"/>
              <a:cs typeface="Arial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sz="3200" dirty="0">
                <a:latin typeface="Comic Sans MS" pitchFamily="66" charset="0"/>
                <a:cs typeface="Arial"/>
              </a:rPr>
              <a:t>Manual de </a:t>
            </a:r>
            <a:r>
              <a:rPr sz="3200" dirty="0" err="1">
                <a:latin typeface="Comic Sans MS" pitchFamily="66" charset="0"/>
                <a:cs typeface="Arial"/>
              </a:rPr>
              <a:t>Indicadores</a:t>
            </a:r>
            <a:r>
              <a:rPr sz="3200" dirty="0">
                <a:latin typeface="Comic Sans MS" pitchFamily="66" charset="0"/>
                <a:cs typeface="Arial"/>
              </a:rPr>
              <a:t> </a:t>
            </a:r>
            <a:r>
              <a:rPr sz="3200" dirty="0" err="1">
                <a:latin typeface="Comic Sans MS" pitchFamily="66" charset="0"/>
                <a:cs typeface="Arial"/>
              </a:rPr>
              <a:t>para</a:t>
            </a:r>
            <a:r>
              <a:rPr sz="3200" dirty="0">
                <a:latin typeface="Comic Sans MS" pitchFamily="66" charset="0"/>
                <a:cs typeface="Arial"/>
              </a:rPr>
              <a:t> la </a:t>
            </a:r>
            <a:r>
              <a:rPr sz="3200" dirty="0" err="1">
                <a:latin typeface="Comic Sans MS" pitchFamily="66" charset="0"/>
                <a:cs typeface="Arial"/>
              </a:rPr>
              <a:t>Evaluación</a:t>
            </a:r>
            <a:r>
              <a:rPr sz="3200" dirty="0">
                <a:latin typeface="Comic Sans MS" pitchFamily="66" charset="0"/>
                <a:cs typeface="Arial"/>
              </a:rPr>
              <a:t> de la </a:t>
            </a:r>
            <a:r>
              <a:rPr sz="3200" dirty="0" err="1">
                <a:latin typeface="Comic Sans MS" pitchFamily="66" charset="0"/>
                <a:cs typeface="Arial"/>
              </a:rPr>
              <a:t>Gestión</a:t>
            </a:r>
            <a:r>
              <a:rPr sz="3200" dirty="0">
                <a:latin typeface="Comic Sans MS" pitchFamily="66" charset="0"/>
                <a:cs typeface="Arial"/>
              </a:rPr>
              <a:t> </a:t>
            </a:r>
            <a:r>
              <a:rPr sz="3200" dirty="0" err="1">
                <a:latin typeface="Comic Sans MS" pitchFamily="66" charset="0"/>
                <a:cs typeface="Arial"/>
              </a:rPr>
              <a:t>Pública</a:t>
            </a:r>
            <a:endParaRPr sz="3200" dirty="0">
              <a:latin typeface="Comic Sans MS" pitchFamily="66" charset="0"/>
              <a:cs typeface="Arial"/>
            </a:endParaRPr>
          </a:p>
          <a:p>
            <a:pPr>
              <a:lnSpc>
                <a:spcPct val="150000"/>
              </a:lnSpc>
              <a:buFont typeface="Wingdings"/>
              <a:buChar char="Ø"/>
            </a:pPr>
            <a:r>
              <a:rPr sz="3200" dirty="0" err="1">
                <a:latin typeface="Comic Sans MS" pitchFamily="66" charset="0"/>
                <a:cs typeface="Arial"/>
              </a:rPr>
              <a:t>Conversores</a:t>
            </a:r>
            <a:r>
              <a:rPr sz="3200" dirty="0">
                <a:latin typeface="Comic Sans MS" pitchFamily="66" charset="0"/>
                <a:cs typeface="Arial"/>
              </a:rPr>
              <a:t> </a:t>
            </a:r>
            <a:r>
              <a:rPr sz="3200" dirty="0" err="1">
                <a:latin typeface="Comic Sans MS" pitchFamily="66" charset="0"/>
                <a:cs typeface="Arial"/>
              </a:rPr>
              <a:t>Presupuesta</a:t>
            </a:r>
            <a:r>
              <a:rPr sz="3200" dirty="0" err="1">
                <a:latin typeface="Comic Sans MS" pitchFamily="66" charset="0"/>
              </a:rPr>
              <a:t>rios</a:t>
            </a:r>
            <a:endParaRPr sz="3200" dirty="0">
              <a:latin typeface="Comic Sans MS" pitchFamily="66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65276-7A72-46A6-B5A4-8BDB4E628EB4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pic>
        <p:nvPicPr>
          <p:cNvPr id="4" name="Picture 4" descr="logo 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106844" y="188639"/>
            <a:ext cx="1037155" cy="86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25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476672"/>
            <a:ext cx="7658128" cy="573374"/>
          </a:xfrm>
          <a:ln/>
        </p:spPr>
        <p:txBody>
          <a:bodyPr>
            <a:normAutofit fontScale="90000"/>
          </a:bodyPr>
          <a:lstStyle/>
          <a:p>
            <a:pPr algn="ctr"/>
            <a:r>
              <a:rPr sz="3200" dirty="0"/>
              <a:t/>
            </a:r>
            <a:br>
              <a:rPr sz="3200" dirty="0"/>
            </a:br>
            <a:r>
              <a:rPr sz="3200" dirty="0"/>
              <a:t/>
            </a:r>
            <a:br>
              <a:rPr sz="3200" dirty="0"/>
            </a:br>
            <a:r>
              <a:rPr sz="3200" dirty="0"/>
              <a:t/>
            </a:r>
            <a:br>
              <a:rPr sz="3200" dirty="0"/>
            </a:br>
            <a:r>
              <a:rPr sz="5300" b="1" dirty="0">
                <a:solidFill>
                  <a:srgbClr val="FF0000"/>
                </a:solidFill>
              </a:rPr>
              <a:t/>
            </a:r>
            <a:br>
              <a:rPr sz="5300" b="1" dirty="0">
                <a:solidFill>
                  <a:srgbClr val="FF0000"/>
                </a:solidFill>
              </a:rPr>
            </a:br>
            <a:r>
              <a:rPr sz="3200" b="1" dirty="0">
                <a:solidFill>
                  <a:srgbClr val="FF0000"/>
                </a:solidFill>
                <a:cs typeface="Arial"/>
              </a:rPr>
              <a:t> </a:t>
            </a:r>
            <a:r>
              <a:rPr lang="es-AR" sz="3200" b="1" dirty="0" smtClean="0">
                <a:solidFill>
                  <a:srgbClr val="FF0000"/>
                </a:solidFill>
                <a:cs typeface="Arial"/>
              </a:rPr>
              <a:t/>
            </a:r>
            <a:br>
              <a:rPr lang="es-AR" sz="3200" b="1" dirty="0" smtClean="0">
                <a:solidFill>
                  <a:srgbClr val="FF0000"/>
                </a:solidFill>
                <a:cs typeface="Arial"/>
              </a:rPr>
            </a:br>
            <a:r>
              <a:rPr lang="es-AR" sz="3200" b="1" dirty="0" smtClean="0">
                <a:solidFill>
                  <a:srgbClr val="FF0000"/>
                </a:solidFill>
                <a:cs typeface="Arial"/>
              </a:rPr>
              <a:t/>
            </a:r>
            <a:br>
              <a:rPr lang="es-AR" sz="3200" b="1" dirty="0" smtClean="0">
                <a:solidFill>
                  <a:srgbClr val="FF0000"/>
                </a:solidFill>
                <a:cs typeface="Arial"/>
              </a:rPr>
            </a:br>
            <a:r>
              <a:rPr lang="es-AR" sz="4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Principales </a:t>
            </a:r>
            <a:r>
              <a:rPr lang="es-AR" sz="4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Logros</a:t>
            </a:r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4000" b="1" dirty="0" smtClean="0">
                <a:solidFill>
                  <a:srgbClr val="FF0000"/>
                </a:solidFill>
                <a:cs typeface="Arial"/>
              </a:rPr>
              <a:t/>
            </a:r>
            <a:br>
              <a:rPr sz="4000" b="1" dirty="0" smtClean="0">
                <a:solidFill>
                  <a:srgbClr val="FF0000"/>
                </a:solidFill>
                <a:cs typeface="Arial"/>
              </a:rPr>
            </a:br>
            <a:r>
              <a:rPr sz="3200" b="1" dirty="0">
                <a:solidFill>
                  <a:srgbClr val="FF0000"/>
                </a:solidFill>
                <a:cs typeface="Arial"/>
              </a:rPr>
              <a:t/>
            </a:r>
            <a:br>
              <a:rPr sz="3200" b="1" dirty="0">
                <a:solidFill>
                  <a:srgbClr val="FF0000"/>
                </a:solidFill>
                <a:cs typeface="Arial"/>
              </a:rPr>
            </a:br>
            <a:r>
              <a:rPr lang="es-ES_tradnl" sz="3200" b="1" dirty="0" smtClean="0">
                <a:solidFill>
                  <a:srgbClr val="FF0000"/>
                </a:solidFill>
                <a:cs typeface="Arial"/>
              </a:rPr>
              <a:t/>
            </a:r>
            <a:br>
              <a:rPr lang="es-ES_tradnl" sz="3200" b="1" dirty="0" smtClean="0">
                <a:solidFill>
                  <a:srgbClr val="FF0000"/>
                </a:solidFill>
                <a:cs typeface="Arial"/>
              </a:rPr>
            </a:br>
            <a:r>
              <a:rPr lang="es-ES_tradnl" sz="3200" b="1" dirty="0" smtClean="0">
                <a:solidFill>
                  <a:srgbClr val="FF0000"/>
                </a:solidFill>
                <a:cs typeface="Arial"/>
              </a:rPr>
              <a:t/>
            </a:r>
            <a:br>
              <a:rPr lang="es-ES_tradnl" sz="3200" b="1" dirty="0" smtClean="0">
                <a:solidFill>
                  <a:srgbClr val="FF0000"/>
                </a:solidFill>
                <a:cs typeface="Arial"/>
              </a:rPr>
            </a:br>
            <a:r>
              <a:rPr sz="4400" dirty="0"/>
              <a:t/>
            </a:r>
            <a:br>
              <a:rPr sz="4400" dirty="0"/>
            </a:br>
            <a:endParaRPr sz="4000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628802"/>
            <a:ext cx="8643995" cy="4824389"/>
          </a:xfrm>
          <a:ln/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/>
              <a:buChar char="Ø"/>
            </a:pPr>
            <a:r>
              <a:rPr sz="2800" dirty="0" err="1">
                <a:latin typeface="Comic Sans MS" pitchFamily="66" charset="0"/>
                <a:cs typeface="Arial"/>
              </a:rPr>
              <a:t>Cursos</a:t>
            </a:r>
            <a:r>
              <a:rPr sz="2800" dirty="0">
                <a:latin typeface="Comic Sans MS" pitchFamily="66" charset="0"/>
                <a:cs typeface="Arial"/>
              </a:rPr>
              <a:t> de </a:t>
            </a:r>
            <a:r>
              <a:rPr sz="2800" dirty="0" err="1">
                <a:latin typeface="Comic Sans MS" pitchFamily="66" charset="0"/>
                <a:cs typeface="Arial"/>
              </a:rPr>
              <a:t>Capacitación</a:t>
            </a:r>
            <a:r>
              <a:rPr sz="2800" dirty="0">
                <a:latin typeface="Comic Sans MS" pitchFamily="66" charset="0"/>
                <a:cs typeface="Arial"/>
              </a:rPr>
              <a:t> </a:t>
            </a:r>
            <a:r>
              <a:rPr sz="2800" dirty="0" err="1">
                <a:latin typeface="Comic Sans MS" pitchFamily="66" charset="0"/>
                <a:cs typeface="Arial"/>
              </a:rPr>
              <a:t>presenciales</a:t>
            </a:r>
            <a:r>
              <a:rPr sz="2800" dirty="0">
                <a:latin typeface="Comic Sans MS" pitchFamily="66" charset="0"/>
                <a:cs typeface="Arial"/>
              </a:rPr>
              <a:t> y </a:t>
            </a:r>
            <a:r>
              <a:rPr sz="2800" dirty="0" err="1">
                <a:latin typeface="Comic Sans MS" pitchFamily="66" charset="0"/>
                <a:cs typeface="Arial"/>
              </a:rPr>
              <a:t>virtuales</a:t>
            </a:r>
            <a:endParaRPr sz="2800" dirty="0">
              <a:latin typeface="Comic Sans MS" pitchFamily="66" charset="0"/>
              <a:cs typeface="Arial"/>
            </a:endParaRPr>
          </a:p>
          <a:p>
            <a:pPr lvl="1">
              <a:lnSpc>
                <a:spcPct val="150000"/>
              </a:lnSpc>
              <a:buFont typeface="Wingdings"/>
              <a:buChar char="Ø"/>
            </a:pPr>
            <a:r>
              <a:rPr sz="2800" dirty="0" err="1" smtClean="0">
                <a:latin typeface="Comic Sans MS" pitchFamily="66" charset="0"/>
                <a:cs typeface="Arial"/>
              </a:rPr>
              <a:t>Reuniones</a:t>
            </a:r>
            <a:r>
              <a:rPr sz="2800" dirty="0" smtClean="0">
                <a:latin typeface="Comic Sans MS" pitchFamily="66" charset="0"/>
                <a:cs typeface="Arial"/>
              </a:rPr>
              <a:t> y </a:t>
            </a:r>
            <a:r>
              <a:rPr sz="2800" dirty="0" err="1" smtClean="0">
                <a:latin typeface="Comic Sans MS" pitchFamily="66" charset="0"/>
                <a:cs typeface="Arial"/>
              </a:rPr>
              <a:t>Seminarios</a:t>
            </a:r>
            <a:r>
              <a:rPr sz="2800" dirty="0" smtClean="0">
                <a:latin typeface="Comic Sans MS" pitchFamily="66" charset="0"/>
                <a:cs typeface="Arial"/>
              </a:rPr>
              <a:t> </a:t>
            </a:r>
            <a:r>
              <a:rPr sz="2800" dirty="0" err="1" smtClean="0">
                <a:latin typeface="Comic Sans MS" pitchFamily="66" charset="0"/>
                <a:cs typeface="Arial"/>
              </a:rPr>
              <a:t>Nacionales</a:t>
            </a:r>
            <a:r>
              <a:rPr sz="2800" dirty="0" smtClean="0">
                <a:latin typeface="Comic Sans MS" pitchFamily="66" charset="0"/>
                <a:cs typeface="Arial"/>
              </a:rPr>
              <a:t> e </a:t>
            </a:r>
            <a:r>
              <a:rPr sz="2800" dirty="0" err="1" smtClean="0">
                <a:latin typeface="Comic Sans MS" pitchFamily="66" charset="0"/>
                <a:cs typeface="Arial"/>
              </a:rPr>
              <a:t>Internacionales</a:t>
            </a:r>
            <a:endParaRPr sz="2800" dirty="0">
              <a:latin typeface="Comic Sans MS" pitchFamily="66" charset="0"/>
              <a:cs typeface="Arial"/>
            </a:endParaRPr>
          </a:p>
          <a:p>
            <a:pPr lvl="1">
              <a:lnSpc>
                <a:spcPct val="150000"/>
              </a:lnSpc>
              <a:buFont typeface="Wingdings"/>
              <a:buChar char="Ø"/>
            </a:pPr>
            <a:r>
              <a:rPr sz="2800" dirty="0">
                <a:latin typeface="Comic Sans MS" pitchFamily="66" charset="0"/>
                <a:cs typeface="Arial"/>
              </a:rPr>
              <a:t>Red Permanente de </a:t>
            </a:r>
            <a:r>
              <a:rPr sz="2800" dirty="0" err="1">
                <a:latin typeface="Comic Sans MS" pitchFamily="66" charset="0"/>
                <a:cs typeface="Arial"/>
              </a:rPr>
              <a:t>Funcionarios</a:t>
            </a:r>
            <a:endParaRPr sz="2800" dirty="0">
              <a:latin typeface="Comic Sans MS" pitchFamily="66" charset="0"/>
              <a:cs typeface="Arial"/>
            </a:endParaRPr>
          </a:p>
          <a:p>
            <a:pPr lvl="1">
              <a:lnSpc>
                <a:spcPct val="150000"/>
              </a:lnSpc>
              <a:buFont typeface="Wingdings"/>
              <a:buChar char="Ø"/>
            </a:pPr>
            <a:r>
              <a:rPr sz="2800" dirty="0" err="1">
                <a:latin typeface="Comic Sans MS" pitchFamily="66" charset="0"/>
                <a:cs typeface="Arial"/>
              </a:rPr>
              <a:t>Estructura</a:t>
            </a:r>
            <a:r>
              <a:rPr sz="2800" dirty="0">
                <a:latin typeface="Comic Sans MS" pitchFamily="66" charset="0"/>
                <a:cs typeface="Arial"/>
              </a:rPr>
              <a:t> </a:t>
            </a:r>
            <a:r>
              <a:rPr sz="2800" dirty="0" err="1">
                <a:latin typeface="Comic Sans MS" pitchFamily="66" charset="0"/>
                <a:cs typeface="Arial"/>
              </a:rPr>
              <a:t>para</a:t>
            </a:r>
            <a:r>
              <a:rPr sz="2800" dirty="0">
                <a:latin typeface="Comic Sans MS" pitchFamily="66" charset="0"/>
                <a:cs typeface="Arial"/>
              </a:rPr>
              <a:t> el </a:t>
            </a:r>
            <a:r>
              <a:rPr sz="2800" dirty="0" err="1">
                <a:latin typeface="Comic Sans MS" pitchFamily="66" charset="0"/>
                <a:cs typeface="Arial"/>
              </a:rPr>
              <a:t>Desarrollo</a:t>
            </a:r>
            <a:r>
              <a:rPr sz="2800" dirty="0">
                <a:latin typeface="Comic Sans MS" pitchFamily="66" charset="0"/>
                <a:cs typeface="Arial"/>
              </a:rPr>
              <a:t> de </a:t>
            </a:r>
            <a:r>
              <a:rPr sz="2800" dirty="0" err="1">
                <a:latin typeface="Comic Sans MS" pitchFamily="66" charset="0"/>
                <a:cs typeface="Arial"/>
              </a:rPr>
              <a:t>las</a:t>
            </a:r>
            <a:r>
              <a:rPr sz="2800" dirty="0">
                <a:latin typeface="Comic Sans MS" pitchFamily="66" charset="0"/>
                <a:cs typeface="Arial"/>
              </a:rPr>
              <a:t> </a:t>
            </a:r>
            <a:r>
              <a:rPr sz="2800" dirty="0" err="1">
                <a:latin typeface="Comic Sans MS" pitchFamily="66" charset="0"/>
                <a:cs typeface="Arial"/>
              </a:rPr>
              <a:t>tareas</a:t>
            </a:r>
            <a:endParaRPr sz="2800" dirty="0">
              <a:latin typeface="Comic Sans MS" pitchFamily="66" charset="0"/>
              <a:cs typeface="Arial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65276-7A72-46A6-B5A4-8BDB4E628EB4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pic>
        <p:nvPicPr>
          <p:cNvPr id="4" name="Picture 4" descr="logo 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106844" y="188639"/>
            <a:ext cx="1037155" cy="86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572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2" y="1268761"/>
            <a:ext cx="8170168" cy="1872207"/>
          </a:xfrm>
        </p:spPr>
        <p:txBody>
          <a:bodyPr>
            <a:normAutofit lnSpcReduction="10000"/>
          </a:bodyPr>
          <a:lstStyle/>
          <a:p>
            <a:r>
              <a:rPr lang="es-AR" sz="6000" b="1" dirty="0" smtClean="0">
                <a:latin typeface="Comic Sans MS" pitchFamily="66" charset="0"/>
              </a:rPr>
              <a:t>Relaciones fiscales intergubernamentales</a:t>
            </a:r>
            <a:endParaRPr lang="es-AR" sz="6000" dirty="0">
              <a:latin typeface="Comic Sans MS" pitchFamily="66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469486-4E8B-4BF9-B25E-641555D724D7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39416"/>
          </a:xfrm>
        </p:spPr>
        <p:txBody>
          <a:bodyPr>
            <a:noAutofit/>
          </a:bodyPr>
          <a:lstStyle/>
          <a:p>
            <a:pPr algn="ctr"/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RELACIONES FISCALES INTERGUBERNAMENTALES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60168"/>
          </a:xfrm>
        </p:spPr>
        <p:txBody>
          <a:bodyPr>
            <a:normAutofit/>
          </a:bodyPr>
          <a:lstStyle/>
          <a:p>
            <a:pPr lvl="0"/>
            <a:r>
              <a:rPr lang="es-MX" b="1" dirty="0" smtClean="0"/>
              <a:t>Dos </a:t>
            </a:r>
            <a:r>
              <a:rPr lang="es-MX" b="1" dirty="0"/>
              <a:t>tipos de relaciones intergubernamentales</a:t>
            </a:r>
            <a:r>
              <a:rPr lang="es-MX" b="1" dirty="0" smtClean="0"/>
              <a:t>:</a:t>
            </a:r>
          </a:p>
          <a:p>
            <a:pPr lvl="0" algn="just"/>
            <a:r>
              <a:rPr lang="es-MX" dirty="0" smtClean="0">
                <a:latin typeface="Comic Sans MS" pitchFamily="66" charset="0"/>
              </a:rPr>
              <a:t>A) </a:t>
            </a:r>
            <a:r>
              <a:rPr lang="es-MX" u="sng" dirty="0" smtClean="0">
                <a:latin typeface="Comic Sans MS" pitchFamily="66" charset="0"/>
              </a:rPr>
              <a:t>Verticales</a:t>
            </a:r>
            <a:r>
              <a:rPr lang="es-MX" dirty="0" smtClean="0">
                <a:latin typeface="Comic Sans MS" pitchFamily="66" charset="0"/>
              </a:rPr>
              <a:t>: Se  </a:t>
            </a:r>
            <a:r>
              <a:rPr lang="es-MX" dirty="0">
                <a:latin typeface="Comic Sans MS" pitchFamily="66" charset="0"/>
              </a:rPr>
              <a:t>dan entre ámbitos de gobierno de diferente alcance: federación-estado; estado-municipio; federación-municipio; federación-estado-municipio. </a:t>
            </a:r>
            <a:r>
              <a:rPr lang="es-MX" dirty="0" smtClean="0">
                <a:latin typeface="Comic Sans MS" pitchFamily="66" charset="0"/>
              </a:rPr>
              <a:t>Lo  </a:t>
            </a:r>
            <a:r>
              <a:rPr lang="es-MX" dirty="0">
                <a:latin typeface="Comic Sans MS" pitchFamily="66" charset="0"/>
              </a:rPr>
              <a:t>vertical no implica necesariamente jerarquía o subordinación, aunque puede existir asimetría entre los diferentes ámbitos de gobierno. Las relaciones verticales se pueden dar entre </a:t>
            </a:r>
            <a:r>
              <a:rPr lang="es-MX" dirty="0" smtClean="0">
                <a:latin typeface="Comic Sans MS" pitchFamily="66" charset="0"/>
              </a:rPr>
              <a:t>poderes. </a:t>
            </a:r>
            <a:endParaRPr lang="es-AR" dirty="0">
              <a:latin typeface="Comic Sans MS" pitchFamily="66" charset="0"/>
            </a:endParaRPr>
          </a:p>
          <a:p>
            <a:pPr lvl="0" algn="just"/>
            <a:r>
              <a:rPr lang="es-MX" dirty="0" smtClean="0">
                <a:latin typeface="Comic Sans MS" pitchFamily="66" charset="0"/>
              </a:rPr>
              <a:t>B</a:t>
            </a:r>
            <a:r>
              <a:rPr lang="es-MX" u="sng" dirty="0" smtClean="0">
                <a:latin typeface="Comic Sans MS" pitchFamily="66" charset="0"/>
              </a:rPr>
              <a:t>) Horizontales</a:t>
            </a:r>
            <a:r>
              <a:rPr lang="es-MX" dirty="0" smtClean="0">
                <a:latin typeface="Comic Sans MS" pitchFamily="66" charset="0"/>
              </a:rPr>
              <a:t>: Se dan </a:t>
            </a:r>
            <a:r>
              <a:rPr lang="es-MX" dirty="0">
                <a:latin typeface="Comic Sans MS" pitchFamily="66" charset="0"/>
              </a:rPr>
              <a:t>entre ámbitos de gobierno formalmente iguales: estado-estado y municipio-municipio. 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65276-7A72-46A6-B5A4-8BDB4E628EB4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pic>
        <p:nvPicPr>
          <p:cNvPr id="5" name="Picture 4" descr="logo 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971601" cy="97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634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logo fin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2400" y="188640"/>
            <a:ext cx="971601" cy="97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642194"/>
          </a:xfrm>
        </p:spPr>
        <p:txBody>
          <a:bodyPr/>
          <a:lstStyle/>
          <a:p>
            <a:pPr algn="ctr"/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cs typeface="Courier New" pitchFamily="49" charset="0"/>
              </a:rPr>
              <a:t>LA LEY DE RESPONSABILIDAD FISCAL SE BASA EN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itchFamily="66" charset="0"/>
              <a:cs typeface="Courier New" pitchFamily="49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FAF9FE-7C2A-4A87-BE4A-BED2F73875FD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xmlns="" val="2981280997"/>
              </p:ext>
            </p:extLst>
          </p:nvPr>
        </p:nvGraphicFramePr>
        <p:xfrm>
          <a:off x="467544" y="1988840"/>
          <a:ext cx="8352928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3712</TotalTime>
  <Words>2013</Words>
  <Application>Microsoft Office PowerPoint</Application>
  <PresentationFormat>Presentación en pantalla (4:3)</PresentationFormat>
  <Paragraphs>743</Paragraphs>
  <Slides>46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48" baseType="lpstr">
      <vt:lpstr>Claridad</vt:lpstr>
      <vt:lpstr>Hoja de cálculo</vt:lpstr>
      <vt:lpstr>                              </vt:lpstr>
      <vt:lpstr>Diapositiva 2</vt:lpstr>
      <vt:lpstr>CONTEXTO DE SU CREACIÓN</vt:lpstr>
      <vt:lpstr>Diapositiva 4</vt:lpstr>
      <vt:lpstr> Principales Logros </vt:lpstr>
      <vt:lpstr>       Principales Logros      </vt:lpstr>
      <vt:lpstr>Diapositiva 7</vt:lpstr>
      <vt:lpstr>RELACIONES FISCALES INTERGUBERNAMENTALES</vt:lpstr>
      <vt:lpstr>LA LEY DE RESPONSABILIDAD FISCAL SE BASA EN</vt:lpstr>
      <vt:lpstr>TRANSPARENCIA Y GESTION PUBLICA</vt:lpstr>
      <vt:lpstr>Obligaciones del Foro en el marco de la Ley 25917</vt:lpstr>
      <vt:lpstr>Diapositiva 12</vt:lpstr>
      <vt:lpstr>INDICADORES DE GESTION</vt:lpstr>
      <vt:lpstr>Diapositiva 14</vt:lpstr>
      <vt:lpstr>Indicadores Agregados Fiscales y Financieros Evolución Reciente</vt:lpstr>
      <vt:lpstr> INDICADORES AGREGADOS FISCALES Y FINANCIEROS EVOLUCIÓN RECIENTE</vt:lpstr>
      <vt:lpstr>Indicadores Agregados Fiscales y Financieros Evolución Reciente</vt:lpstr>
      <vt:lpstr>Indicadores Agregados Fiscales y Financieros Evolución Reciente</vt:lpstr>
      <vt:lpstr>Diapositiva 19</vt:lpstr>
      <vt:lpstr>Diapositiva 20</vt:lpstr>
      <vt:lpstr>INDICADORES FISCALES Y FINANCIEROS AGREGADOS</vt:lpstr>
      <vt:lpstr>  PARTICIPACIÓN DEL GASTO EN PERSONAL DE LA APNFNISS RESPECTO DEL GASTO PRIMARIO. </vt:lpstr>
      <vt:lpstr>Diapositiva 23</vt:lpstr>
      <vt:lpstr>Diapositiva 24</vt:lpstr>
      <vt:lpstr>Diapositiva 25</vt:lpstr>
      <vt:lpstr>Diapositiva 26</vt:lpstr>
      <vt:lpstr>  PARTICIPACIÓN DEL GASTO EN INVERSIÓN REAL DIRECTA  DE LA APNFNISS RESPECTO DEL GASTO PRIMARIO. </vt:lpstr>
      <vt:lpstr>Diapositiva 28</vt:lpstr>
      <vt:lpstr>INDICADORES FISCALES Y FINANCIEROS AGREGADOS</vt:lpstr>
      <vt:lpstr> Ingresos tributarios de origen provincial o nacional según corresponda de la APNF por habitante  </vt:lpstr>
      <vt:lpstr>Diapositiva 31</vt:lpstr>
      <vt:lpstr>Diapositiva 32</vt:lpstr>
      <vt:lpstr>POBLACION CUBIERTA POR PERSONAL POLICIAL</vt:lpstr>
      <vt:lpstr>Indicadores sectoriales de erogaciones</vt:lpstr>
      <vt:lpstr>Diapositiva 35</vt:lpstr>
      <vt:lpstr> GASTO TOTAL EN LA FUNCIÓN SALUD POR HABITANTE APNFNISS </vt:lpstr>
      <vt:lpstr>NUMERO DE APORTANTES POR BENEFICIARIOS PARA EL SUBSECTOR PROVINCIAL</vt:lpstr>
      <vt:lpstr>GASTO EN COMEDORES ESCOLARES RESPECTO A LA POBLACION ATENDIDA POR COMEDORES ESCOLARES</vt:lpstr>
      <vt:lpstr>CARGOS DOCENTES Y HORAS CÁTEDRA CONVERTIDA A CARGOS – POR MATRICULA ESCOLAR EN NIVEL INICIAL Y PRIMARIA</vt:lpstr>
      <vt:lpstr>GASTO PROMEDIO POR METRO CUADRADO DE VIVIENDA COMPLETA TERMINADA</vt:lpstr>
      <vt:lpstr>GASTO EN INVERSIÓN REAL DIRECTA POR KILOMETRO DE CAMINO CONSTRUIDO</vt:lpstr>
      <vt:lpstr>INDICADORES SECTORIALES DE GESTIÓN PÚBLICA DE LA RECAUDACIÓN</vt:lpstr>
      <vt:lpstr> CUMPLIMIENTO DE LA RECAUDACIÓN PROGRAMADA EN LOS IMPUESTOS PROVINCIALES  </vt:lpstr>
      <vt:lpstr>SÍNTESIS Y CONCLUSIONES</vt:lpstr>
      <vt:lpstr>Bibliografía</vt:lpstr>
      <vt:lpstr>                              </vt:lpstr>
    </vt:vector>
  </TitlesOfParts>
  <Company>Secretaría De Hacienda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Foro Permanente de Direcciones de Presupuesto y Finanzas de la República Argentina</dc:title>
  <dc:creator>Maria Guillerima Rodriguez</dc:creator>
  <cp:lastModifiedBy>La Veloz Hoteles</cp:lastModifiedBy>
  <cp:revision>159</cp:revision>
  <dcterms:created xsi:type="dcterms:W3CDTF">2008-12-04T18:55:11Z</dcterms:created>
  <dcterms:modified xsi:type="dcterms:W3CDTF">2013-05-31T12:39:46Z</dcterms:modified>
</cp:coreProperties>
</file>