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9" r:id="rId2"/>
    <p:sldId id="272" r:id="rId3"/>
    <p:sldId id="270" r:id="rId4"/>
    <p:sldId id="278" r:id="rId5"/>
    <p:sldId id="279" r:id="rId6"/>
    <p:sldId id="271" r:id="rId7"/>
    <p:sldId id="273" r:id="rId8"/>
    <p:sldId id="263" r:id="rId9"/>
    <p:sldId id="274" r:id="rId10"/>
    <p:sldId id="275" r:id="rId11"/>
    <p:sldId id="276" r:id="rId12"/>
    <p:sldId id="277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>
      <p:cViewPr varScale="1">
        <p:scale>
          <a:sx n="72" d="100"/>
          <a:sy n="72" d="100"/>
        </p:scale>
        <p:origin x="288" y="4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2/1/2020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2/1/2020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that illustrates some part of your country’s economy.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2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one of the points of interest for your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8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22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8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custom or tradition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20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the head leader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Understanding Air Pollution trends in various Part of Maharashtra, India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Maxim Rohit| MS in Data Science| </a:t>
            </a:r>
            <a:r>
              <a:rPr lang="en-US" dirty="0" err="1"/>
              <a:t>Feburary</a:t>
            </a:r>
            <a:r>
              <a:rPr lang="en-US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of (your country)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Explain how laws are made and changed in your country. Tell how people are chosen to lead the country.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of (your country)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Explain which goods and services are produced in your country. How do people typically provide for the needs of themselves and their families?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Tourism in (your country)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Tell about the points of interest in your country that people from other countries may be interested in visiting.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- General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research aims to understand pollutant pattern over the region of Maharashtra, India.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spread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correlation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seasonal pattern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15% of SO2 hotspot located in </a:t>
            </a:r>
            <a:r>
              <a:rPr lang="en-GB" dirty="0" err="1"/>
              <a:t>india</a:t>
            </a: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fossil fuel-based power generation - Chandrapur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other Industrial use case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Government Measures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National Clean Air Program : initiated 2019; 102 cities1 Million population; reduce the air pollution by 20 - 30% by 2024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2020 Budget:- </a:t>
            </a:r>
            <a:r>
              <a:rPr lang="en-GB" dirty="0"/>
              <a:t>INR 4400 crores, up from 460  from 2019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Indian government’s first comprehensive report[1]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1.24 million deaths attributable to air pollution in 2017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Indian Government on 8th December 2018[1] released a first of its kind report detailing the impact of air pollution on Indian living condition. –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Air pollution can be attributed to 12.5% of deaths in India.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Life expectancy in India has gone down by 1.7 years due to health loss caused by higher air pollutant’s level.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the same report, </a:t>
            </a:r>
            <a:r>
              <a:rPr lang="en-US" dirty="0" err="1"/>
              <a:t>Spokeperson</a:t>
            </a:r>
            <a:r>
              <a:rPr lang="en-US" dirty="0"/>
              <a:t> from Department of Health Research, Ministry of Health &amp; Family Welfare, and ICMR, said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“It is important to have robust estimates of the health impact of air pollution in every state of India in order to have a reference for improving the situation”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research is dedicated to answer one such question from pollution angle for the state of Maharashtra, State I Live in!</a:t>
            </a:r>
          </a:p>
        </p:txBody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Review</a:t>
            </a:r>
            <a:br>
              <a:rPr lang="en-US" dirty="0"/>
            </a:br>
            <a:r>
              <a:rPr lang="en-US" sz="2000" dirty="0"/>
              <a:t>Unique approaches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293812" y="1713188"/>
            <a:ext cx="4708734" cy="49530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b="1" dirty="0"/>
              <a:t>Studies :</a:t>
            </a:r>
          </a:p>
          <a:p>
            <a:pPr marL="788670" lvl="1" indent="-514350">
              <a:buFont typeface="+mj-lt"/>
              <a:buAutoNum type="romanLcPeriod"/>
            </a:pPr>
            <a:r>
              <a:rPr lang="en-US" sz="1800" dirty="0"/>
              <a:t>Wind &amp; Nearby area Impact , Visually analyzed (Polar System &amp; Parallel co-ordinates), seasonal : Hong </a:t>
            </a:r>
            <a:r>
              <a:rPr lang="en-US" sz="1800" dirty="0" err="1"/>
              <a:t>kong</a:t>
            </a:r>
            <a:r>
              <a:rPr lang="en-US" sz="1800" dirty="0"/>
              <a:t>, China</a:t>
            </a:r>
          </a:p>
          <a:p>
            <a:pPr marL="788670" lvl="1" indent="-514350">
              <a:buFont typeface="+mj-lt"/>
              <a:buAutoNum type="romanLcPeriod"/>
            </a:pPr>
            <a:r>
              <a:rPr lang="en-US" sz="1800" dirty="0"/>
              <a:t>Pollutant Source : New York, USA</a:t>
            </a:r>
          </a:p>
          <a:p>
            <a:pPr marL="788670" lvl="1" indent="-514350">
              <a:buFont typeface="+mj-lt"/>
              <a:buAutoNum type="romanLcPeriod"/>
            </a:pPr>
            <a:endParaRPr lang="en-US" sz="1800" dirty="0"/>
          </a:p>
          <a:p>
            <a:pPr marL="788670" lvl="1" indent="-514350">
              <a:buFont typeface="+mj-lt"/>
              <a:buAutoNum type="romanLcPeriod"/>
            </a:pPr>
            <a:r>
              <a:rPr lang="en-US" sz="1800" dirty="0"/>
              <a:t>Localities : Madrid, Spain :</a:t>
            </a:r>
          </a:p>
          <a:p>
            <a:pPr marL="788670" lvl="1" indent="-514350">
              <a:buFont typeface="+mj-lt"/>
              <a:buAutoNum type="romanLcPeriod"/>
            </a:pPr>
            <a:endParaRPr lang="en-US" sz="1800" dirty="0"/>
          </a:p>
          <a:p>
            <a:pPr marL="788670" lvl="1" indent="-514350">
              <a:buFont typeface="+mj-lt"/>
              <a:buAutoNum type="romanLcPeriod"/>
            </a:pPr>
            <a:endParaRPr lang="en-US" sz="1800" dirty="0"/>
          </a:p>
          <a:p>
            <a:pPr marL="788670" lvl="1" indent="-514350">
              <a:buFont typeface="+mj-lt"/>
              <a:buAutoNum type="romanLcPeriod"/>
            </a:pPr>
            <a:r>
              <a:rPr lang="en-US" sz="1800" dirty="0"/>
              <a:t>Daily pattern : Kolkata, India : </a:t>
            </a:r>
          </a:p>
          <a:p>
            <a:pPr marL="788670" lvl="1" indent="-514350">
              <a:buFont typeface="+mj-lt"/>
              <a:buAutoNum type="romanLcPeriod"/>
            </a:pPr>
            <a:endParaRPr lang="en-US" sz="1800" dirty="0"/>
          </a:p>
          <a:p>
            <a:pPr marL="788670" lvl="1" indent="-514350">
              <a:buFont typeface="+mj-lt"/>
              <a:buAutoNum type="romanLcPeriod"/>
            </a:pPr>
            <a:endParaRPr lang="en-US" sz="1800" dirty="0"/>
          </a:p>
          <a:p>
            <a:pPr marL="788670" lvl="1" indent="-514350">
              <a:buFont typeface="+mj-lt"/>
              <a:buAutoNum type="romanLcPeriod"/>
            </a:pPr>
            <a:r>
              <a:rPr lang="en-US" sz="1800" dirty="0"/>
              <a:t>Coastal Region Behavior : </a:t>
            </a:r>
            <a:r>
              <a:rPr lang="en-GB" sz="1800" dirty="0"/>
              <a:t>Chennai, India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205" y="1713188"/>
            <a:ext cx="4708734" cy="4876800"/>
          </a:xfrm>
        </p:spPr>
        <p:txBody>
          <a:bodyPr>
            <a:normAutofit fontScale="25000" lnSpcReduction="20000"/>
          </a:bodyPr>
          <a:lstStyle/>
          <a:p>
            <a:pPr marL="45720" indent="0">
              <a:buNone/>
            </a:pPr>
            <a:r>
              <a:rPr lang="en-US" sz="7200" b="1" dirty="0"/>
              <a:t>Important Findings :</a:t>
            </a:r>
          </a:p>
          <a:p>
            <a:pPr marL="560070" indent="-514350">
              <a:buFont typeface="+mj-lt"/>
              <a:buAutoNum type="romanLcPeriod"/>
            </a:pPr>
            <a:r>
              <a:rPr lang="en-US" sz="6400" dirty="0"/>
              <a:t>Southwest:- </a:t>
            </a:r>
            <a:r>
              <a:rPr lang="en-GB" sz="6400" dirty="0" err="1"/>
              <a:t>Kwai</a:t>
            </a:r>
            <a:r>
              <a:rPr lang="en-GB" sz="6400" dirty="0"/>
              <a:t> Tsing Port; Northwest: Peral river delta-based factories, Winters pollutant levels are higher than summers</a:t>
            </a:r>
          </a:p>
          <a:p>
            <a:pPr marL="560070" indent="-514350">
              <a:buFont typeface="+mj-lt"/>
              <a:buAutoNum type="romanLcPeriod"/>
            </a:pPr>
            <a:r>
              <a:rPr lang="en-US" sz="6400" dirty="0"/>
              <a:t>Non-diesel fuel and distillate oils for commercial, domestic heating , closure of coal-based fire plant.</a:t>
            </a:r>
          </a:p>
          <a:p>
            <a:pPr marL="560070" indent="-514350">
              <a:buFont typeface="+mj-lt"/>
              <a:buAutoNum type="romanLcPeriod"/>
            </a:pPr>
            <a:r>
              <a:rPr lang="en-US" sz="6400" dirty="0"/>
              <a:t>Metropolitan (NO2,SPM) vs rural part (Ozone); Community based plan for motor traffic related pollution reduction</a:t>
            </a:r>
          </a:p>
          <a:p>
            <a:pPr marL="560070" indent="-514350">
              <a:buFont typeface="+mj-lt"/>
              <a:buAutoNum type="romanLcPeriod"/>
            </a:pPr>
            <a:r>
              <a:rPr lang="en-US" sz="6400" dirty="0"/>
              <a:t>Morning &amp; evening rush hours vs afternoon &amp; night. Slum dweller's are major sufferers. Air pollution’s related diseases outweighs water borne diseases by 5.6 to 1</a:t>
            </a:r>
          </a:p>
          <a:p>
            <a:pPr marL="560070" indent="-514350">
              <a:buFont typeface="+mj-lt"/>
              <a:buAutoNum type="romanLcPeriod"/>
            </a:pPr>
            <a:r>
              <a:rPr lang="en-US" sz="6400" dirty="0"/>
              <a:t>NO2 &amp; SO2 were found to be negatively co-related with NO2 &amp; SO2 with temperature during summer ( uneven heating of land &amp;  air flow from sea to land) and monsoon(rain based cleansing) and positively co related during post monsoon.</a:t>
            </a:r>
          </a:p>
          <a:p>
            <a:pPr marL="560070" indent="-514350">
              <a:buFont typeface="+mj-lt"/>
              <a:buAutoNum type="romanLcPeriod"/>
            </a:pPr>
            <a:endParaRPr lang="en-US" sz="4900" dirty="0"/>
          </a:p>
          <a:p>
            <a:pPr marL="560070" indent="-5143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5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Identifying the natural grouping within cities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K-means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Hierarchical clustering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Principle Component Analysis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Underlying themes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relationship between the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Monthly Percentiles (10, 50, 90) for all pollutants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Seasonality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Arima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Classical </a:t>
            </a:r>
            <a:r>
              <a:rPr lang="en-GB" dirty="0"/>
              <a:t>decomposition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Additive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Multiplicative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Seasonal Decomposition Of Time Series By Loess (STL)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dirty="0"/>
              <a:t>Estimating change in </a:t>
            </a:r>
            <a:r>
              <a:rPr lang="en-US" dirty="0"/>
              <a:t> pattern of seasonal components</a:t>
            </a:r>
            <a:endParaRPr lang="en-GB" dirty="0"/>
          </a:p>
          <a:p>
            <a:pPr lvl="1"/>
            <a:endParaRPr lang="en-GB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9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GPreviousountry</a:t>
            </a:r>
            <a:r>
              <a:rPr lang="en-US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 any important rivers, lakes, oceans, mountain ranges and other geographic features that can be found in or next to your country.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of (your country)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Describe some of the native animals and plants that can be seen in your country.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(your country)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timeline of the important historical events of your country or province.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910185"/>
              </p:ext>
            </p:extLst>
          </p:nvPr>
        </p:nvGraphicFramePr>
        <p:xfrm>
          <a:off x="1200785" y="3407664"/>
          <a:ext cx="9753168" cy="28440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0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62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871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 of Event 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 of Event 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 of Event 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 of Event 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 of Event 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 of Event 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 of Event 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 of Event 8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1st Date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2nd Date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3rd Date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4th Date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5th Date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6th Date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7th Date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8th Date 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78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 of Event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 of Event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 of Event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 of Event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 of Event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 of Event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 of Event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 of Event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Customs and Traditions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Tell about the important customs and traditions celebrated in your country. Include information about who celebrates and when they celebrate.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12893</TotalTime>
  <Words>890</Words>
  <Application>Microsoft Office PowerPoint</Application>
  <PresentationFormat>Custom</PresentationFormat>
  <Paragraphs>115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Century Schoolbook</vt:lpstr>
      <vt:lpstr>Wingdings</vt:lpstr>
      <vt:lpstr>World country report presentation</vt:lpstr>
      <vt:lpstr>Understanding Air Pollution trends in various Part of Maharashtra, India</vt:lpstr>
      <vt:lpstr>Introduction - General</vt:lpstr>
      <vt:lpstr>background and Motivation</vt:lpstr>
      <vt:lpstr>Literature Review Unique approaches</vt:lpstr>
      <vt:lpstr>Analysis</vt:lpstr>
      <vt:lpstr>GPreviousountry)</vt:lpstr>
      <vt:lpstr>Environment of (your country)</vt:lpstr>
      <vt:lpstr>History of (your country)</vt:lpstr>
      <vt:lpstr>Customs and Traditions</vt:lpstr>
      <vt:lpstr>Government of (your country)</vt:lpstr>
      <vt:lpstr>Economy of (your country)</vt:lpstr>
      <vt:lpstr>Tourism in (your country)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Air Pollution trends in various Part of Maharashtra, India</dc:title>
  <dc:creator>Maxim Rohit</dc:creator>
  <cp:lastModifiedBy>Maxim Rohit</cp:lastModifiedBy>
  <cp:revision>65</cp:revision>
  <dcterms:created xsi:type="dcterms:W3CDTF">2020-01-31T19:20:31Z</dcterms:created>
  <dcterms:modified xsi:type="dcterms:W3CDTF">2020-02-09T18:14:22Z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