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Brill"/>
        <a:ea typeface="Brill"/>
        <a:cs typeface="Brill"/>
        <a:sym typeface="Bril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Brill"/>
          <a:ea typeface="Brill"/>
          <a:cs typeface="Bri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rill"/>
          <a:ea typeface="Brill"/>
          <a:cs typeface="Bri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685800" y="1346947"/>
            <a:ext cx="7772400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Rectangle 7"/>
          <p:cNvSpPr/>
          <p:nvPr/>
        </p:nvSpPr>
        <p:spPr>
          <a:xfrm>
            <a:off x="685800" y="4282763"/>
            <a:ext cx="7772400" cy="806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9"/>
          <p:cNvGrpSpPr/>
          <p:nvPr/>
        </p:nvGrpSpPr>
        <p:grpSpPr>
          <a:xfrm>
            <a:off x="7234780" y="4107022"/>
            <a:ext cx="914401" cy="914401"/>
            <a:chOff x="0" y="0"/>
            <a:chExt cx="914400" cy="914400"/>
          </a:xfrm>
        </p:grpSpPr>
        <p:sp>
          <p:nvSpPr>
            <p:cNvPr id="16" name="Oval 10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" name="Oval 11"/>
            <p:cNvSpPr/>
            <p:nvPr/>
          </p:nvSpPr>
          <p:spPr>
            <a:xfrm>
              <a:off x="91440" y="91439"/>
              <a:ext cx="731521" cy="731521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88669" y="1432223"/>
            <a:ext cx="7593332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cap="all" sz="64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802386" y="4389120"/>
            <a:ext cx="5918454" cy="10698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7503182" y="4320922"/>
            <a:ext cx="377598" cy="45262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457200" y="274638"/>
            <a:ext cx="8228014" cy="11414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half" idx="1"/>
          </p:nvPr>
        </p:nvSpPr>
        <p:spPr>
          <a:xfrm>
            <a:off x="457200" y="1600200"/>
            <a:ext cx="4037013" cy="397668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7518819" y="6366796"/>
            <a:ext cx="200775" cy="2315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457200" y="274638"/>
            <a:ext cx="8228014" cy="11414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518819" y="6366796"/>
            <a:ext cx="200775" cy="2315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685800" y="2121407"/>
            <a:ext cx="7772400" cy="40507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/>
          <p:nvPr/>
        </p:nvSpPr>
        <p:spPr>
          <a:xfrm>
            <a:off x="0" y="4917988"/>
            <a:ext cx="9144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1625346" y="1225296"/>
            <a:ext cx="6960870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1624330" y="5020055"/>
            <a:ext cx="6789420" cy="1066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6A240B"/>
                </a:solidFill>
              </a:defRPr>
            </a:lvl1pPr>
            <a:lvl2pPr marL="0" indent="457200">
              <a:buClrTx/>
              <a:buSzTx/>
              <a:buNone/>
              <a:defRPr sz="1800">
                <a:solidFill>
                  <a:srgbClr val="6A240B"/>
                </a:solidFill>
              </a:defRPr>
            </a:lvl2pPr>
            <a:lvl3pPr marL="0" indent="914400">
              <a:buClrTx/>
              <a:buSzTx/>
              <a:buNone/>
              <a:defRPr sz="1800">
                <a:solidFill>
                  <a:srgbClr val="6A240B"/>
                </a:solidFill>
              </a:defRPr>
            </a:lvl3pPr>
            <a:lvl4pPr marL="0" indent="1371600">
              <a:buClrTx/>
              <a:buSzTx/>
              <a:buNone/>
              <a:defRPr sz="1800">
                <a:solidFill>
                  <a:srgbClr val="6A240B"/>
                </a:solidFill>
              </a:defRPr>
            </a:lvl4pPr>
            <a:lvl5pPr marL="0" indent="1828800">
              <a:buClrTx/>
              <a:buSzTx/>
              <a:buNone/>
              <a:defRPr sz="1800">
                <a:solidFill>
                  <a:srgbClr val="6A240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2" name="Group 7"/>
          <p:cNvGrpSpPr/>
          <p:nvPr/>
        </p:nvGrpSpPr>
        <p:grpSpPr>
          <a:xfrm>
            <a:off x="633861" y="2430622"/>
            <a:ext cx="914401" cy="914401"/>
            <a:chOff x="0" y="0"/>
            <a:chExt cx="914400" cy="914400"/>
          </a:xfrm>
        </p:grpSpPr>
        <p:sp>
          <p:nvSpPr>
            <p:cNvPr id="40" name="Oval 8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" name="Oval 9"/>
            <p:cNvSpPr/>
            <p:nvPr/>
          </p:nvSpPr>
          <p:spPr>
            <a:xfrm>
              <a:off x="91440" y="91439"/>
              <a:ext cx="731521" cy="731521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902263" y="2642459"/>
            <a:ext cx="377598" cy="4526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85800" y="2194560"/>
            <a:ext cx="3657600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685800" y="2048255"/>
            <a:ext cx="3657600" cy="64008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9E3611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9E3611"/>
                </a:solidFill>
              </a:defRPr>
            </a:lvl2pPr>
            <a:lvl3pPr marL="0" indent="914400">
              <a:buClrTx/>
              <a:buSzTx/>
              <a:buNone/>
              <a:defRPr b="1">
                <a:solidFill>
                  <a:srgbClr val="9E3611"/>
                </a:solidFill>
              </a:defRPr>
            </a:lvl3pPr>
            <a:lvl4pPr marL="0" indent="1371600">
              <a:buClrTx/>
              <a:buSzTx/>
              <a:buNone/>
              <a:defRPr b="1">
                <a:solidFill>
                  <a:srgbClr val="9E3611"/>
                </a:solidFill>
              </a:defRPr>
            </a:lvl4pPr>
            <a:lvl5pPr marL="0" indent="1828800">
              <a:buClrTx/>
              <a:buSzTx/>
              <a:buNone/>
              <a:defRPr b="1">
                <a:solidFill>
                  <a:srgbClr val="9E361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4820792" y="2048255"/>
            <a:ext cx="3657601" cy="640082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b="1">
                <a:solidFill>
                  <a:srgbClr val="9E3611"/>
                </a:solidFill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/>
          <p:cNvSpPr/>
          <p:nvPr/>
        </p:nvSpPr>
        <p:spPr>
          <a:xfrm>
            <a:off x="6227805" y="0"/>
            <a:ext cx="2916195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6412229" y="685800"/>
            <a:ext cx="2400301" cy="173736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/>
          <p:nvPr>
            <p:ph type="body" sz="quarter" idx="13"/>
          </p:nvPr>
        </p:nvSpPr>
        <p:spPr>
          <a:xfrm>
            <a:off x="6412229" y="2423160"/>
            <a:ext cx="2400301" cy="32918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6A240B"/>
                </a:solidFill>
              </a:defRPr>
            </a:pPr>
          </a:p>
        </p:txBody>
      </p:sp>
      <p:grpSp>
        <p:nvGrpSpPr>
          <p:cNvPr id="90" name="Group 11"/>
          <p:cNvGrpSpPr/>
          <p:nvPr/>
        </p:nvGrpSpPr>
        <p:grpSpPr>
          <a:xfrm>
            <a:off x="8522664" y="6255258"/>
            <a:ext cx="393193" cy="393193"/>
            <a:chOff x="0" y="0"/>
            <a:chExt cx="393192" cy="393192"/>
          </a:xfrm>
        </p:grpSpPr>
        <p:sp>
          <p:nvSpPr>
            <p:cNvPr id="88" name="Oval 12"/>
            <p:cNvSpPr/>
            <p:nvPr/>
          </p:nvSpPr>
          <p:spPr>
            <a:xfrm>
              <a:off x="-1" y="-1"/>
              <a:ext cx="393193" cy="39319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" name="Oval 13"/>
            <p:cNvSpPr/>
            <p:nvPr/>
          </p:nvSpPr>
          <p:spPr>
            <a:xfrm>
              <a:off x="36576" y="36575"/>
              <a:ext cx="320041" cy="32004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0"/>
          <p:cNvSpPr/>
          <p:nvPr/>
        </p:nvSpPr>
        <p:spPr>
          <a:xfrm>
            <a:off x="6227805" y="0"/>
            <a:ext cx="2916195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6412229" y="685800"/>
            <a:ext cx="2400301" cy="173736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2"/>
          <p:cNvSpPr/>
          <p:nvPr>
            <p:ph type="pic" idx="13"/>
          </p:nvPr>
        </p:nvSpPr>
        <p:spPr>
          <a:xfrm>
            <a:off x="0" y="0"/>
            <a:ext cx="6227806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6412229" y="2423160"/>
            <a:ext cx="2400301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6A240B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6A240B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6A240B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6A240B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6A240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4" name="Group 11"/>
          <p:cNvGrpSpPr/>
          <p:nvPr/>
        </p:nvGrpSpPr>
        <p:grpSpPr>
          <a:xfrm>
            <a:off x="8522664" y="6255258"/>
            <a:ext cx="393193" cy="393193"/>
            <a:chOff x="0" y="0"/>
            <a:chExt cx="393192" cy="393192"/>
          </a:xfrm>
        </p:grpSpPr>
        <p:sp>
          <p:nvSpPr>
            <p:cNvPr id="102" name="Oval 12"/>
            <p:cNvSpPr/>
            <p:nvPr/>
          </p:nvSpPr>
          <p:spPr>
            <a:xfrm>
              <a:off x="-1" y="-1"/>
              <a:ext cx="393193" cy="39319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" name="Oval 13"/>
            <p:cNvSpPr/>
            <p:nvPr/>
          </p:nvSpPr>
          <p:spPr>
            <a:xfrm>
              <a:off x="36576" y="36575"/>
              <a:ext cx="320041" cy="32004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8522664" y="6255258"/>
            <a:ext cx="393193" cy="393193"/>
            <a:chOff x="0" y="0"/>
            <a:chExt cx="393192" cy="393192"/>
          </a:xfrm>
        </p:grpSpPr>
        <p:sp>
          <p:nvSpPr>
            <p:cNvPr id="2" name="Oval 7"/>
            <p:cNvSpPr/>
            <p:nvPr/>
          </p:nvSpPr>
          <p:spPr>
            <a:xfrm>
              <a:off x="-1" y="-1"/>
              <a:ext cx="393193" cy="393193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" name="Oval 8"/>
            <p:cNvSpPr/>
            <p:nvPr/>
          </p:nvSpPr>
          <p:spPr>
            <a:xfrm>
              <a:off x="36576" y="36575"/>
              <a:ext cx="320041" cy="32004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85800" y="484631"/>
            <a:ext cx="7772400" cy="160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22988" y="6339587"/>
            <a:ext cx="200776" cy="2315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pc="-70"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1pPr>
      <a:lvl2pPr marL="477519" marR="0" indent="-20319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2pPr>
      <a:lvl3pPr marL="77723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3pPr>
      <a:lvl4pPr marL="105155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6pPr>
      <a:lvl7pPr marL="19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8pPr>
      <a:lvl9pPr marL="25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Brill"/>
          <a:ea typeface="Brill"/>
          <a:cs typeface="Brill"/>
          <a:sym typeface="Bril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ril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inyurl.com/tutorial-re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tutorial-re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Regular-Expressions-Cookbook-Jan-Goyvaerts/dp/1449319432/" TargetMode="External"/><Relationship Id="rId3" Type="http://schemas.openxmlformats.org/officeDocument/2006/relationships/hyperlink" Target="http://www.amazon.com/Mastering-Regular-Expressions-Jeffrey-Friedl/dp/0596528124/" TargetMode="External"/><Relationship Id="rId4" Type="http://schemas.openxmlformats.org/officeDocument/2006/relationships/hyperlink" Target="http://ruby.bastardsbook.com/chapters/regexes/" TargetMode="External"/><Relationship Id="rId5" Type="http://schemas.openxmlformats.org/officeDocument/2006/relationships/hyperlink" Target="http://krijnhoetmer.nl/stuff/regex/cheat-sheet/" TargetMode="External"/><Relationship Id="rId6" Type="http://schemas.openxmlformats.org/officeDocument/2006/relationships/hyperlink" Target="http://www.rexegg.com/regex-quickstart.html" TargetMode="External"/><Relationship Id="rId7" Type="http://schemas.openxmlformats.org/officeDocument/2006/relationships/hyperlink" Target="http://regexone.com/" TargetMode="External"/><Relationship Id="rId8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ctrTitle"/>
          </p:nvPr>
        </p:nvSpPr>
        <p:spPr>
          <a:xfrm>
            <a:off x="788669" y="1432222"/>
            <a:ext cx="7593332" cy="3035810"/>
          </a:xfrm>
          <a:prstGeom prst="rect">
            <a:avLst/>
          </a:prstGeom>
        </p:spPr>
        <p:txBody>
          <a:bodyPr/>
          <a:lstStyle/>
          <a:p>
            <a:pPr>
              <a:defRPr cap="small" sz="6000"/>
            </a:pPr>
            <a:r>
              <a:t>Constructing searches </a:t>
            </a:r>
            <a:r>
              <a:rPr cap="none" i="1" sz="4000"/>
              <a:t>Introduction to Regular Expressions</a:t>
            </a:r>
          </a:p>
        </p:txBody>
      </p:sp>
      <p:sp>
        <p:nvSpPr>
          <p:cNvPr id="132" name="Subtitle 2"/>
          <p:cNvSpPr txBox="1"/>
          <p:nvPr>
            <p:ph type="subTitle" sz="half" idx="1"/>
          </p:nvPr>
        </p:nvSpPr>
        <p:spPr>
          <a:xfrm>
            <a:off x="802385" y="4389120"/>
            <a:ext cx="7579616" cy="2011680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 sz="2400"/>
            </a:pPr>
            <a:r>
              <a:t>Tools &amp; Techniques in DH</a:t>
            </a:r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 sz="2400"/>
            </a:pPr>
          </a:p>
          <a:p>
            <a: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cap="small"/>
            </a:pPr>
            <a:r>
              <a:t>Maxim Romanov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Character Classes: </a:t>
            </a:r>
            <a:r>
              <a:rPr b="1" sz="4400"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  <p:sp>
        <p:nvSpPr>
          <p:cNvPr id="164" name="Rectangle 2"/>
          <p:cNvSpPr txBox="1"/>
          <p:nvPr>
            <p:ph type="body" idx="1"/>
          </p:nvPr>
        </p:nvSpPr>
        <p:spPr>
          <a:xfrm>
            <a:off x="457200" y="1600200"/>
            <a:ext cx="8229600" cy="5016500"/>
          </a:xfrm>
          <a:prstGeom prst="rect">
            <a:avLst/>
          </a:prstGeom>
        </p:spPr>
        <p:txBody>
          <a:bodyPr/>
          <a:lstStyle/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Characters within </a:t>
            </a:r>
            <a:r>
              <a:rPr b="1"/>
              <a:t>[]</a:t>
            </a:r>
            <a:r>
              <a:t> are choices for a single-character match.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Think of a type of </a:t>
            </a:r>
            <a:r>
              <a:rPr b="1" i="1"/>
              <a:t>or</a:t>
            </a:r>
            <a:r>
              <a:t>.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within </a:t>
            </a:r>
            <a:r>
              <a:rPr b="1"/>
              <a:t>[]</a:t>
            </a:r>
            <a:r>
              <a:t> is unimportant.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`x[01]` </a:t>
            </a:r>
            <a:r>
              <a:rPr b="0"/>
              <a:t>matches &gt;&gt;&gt; “</a:t>
            </a:r>
            <a:r>
              <a:t>x0</a:t>
            </a:r>
            <a:r>
              <a:rPr b="0"/>
              <a:t>” and “</a:t>
            </a:r>
            <a:r>
              <a:t>x1</a:t>
            </a:r>
            <a:r>
              <a:rPr b="0"/>
              <a:t>”.</a:t>
            </a:r>
            <a:endParaRPr b="0"/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`[10][23]`</a:t>
            </a:r>
            <a:r>
              <a:rPr b="0"/>
              <a:t> matches &gt;&gt;&gt;</a:t>
            </a:r>
            <a:br>
              <a:rPr b="0"/>
            </a:br>
            <a:r>
              <a:rPr b="0"/>
              <a:t>&gt;&gt;&gt; “</a:t>
            </a:r>
            <a:r>
              <a:t>02</a:t>
            </a:r>
            <a:r>
              <a:rPr b="0"/>
              <a:t>”, “</a:t>
            </a:r>
            <a:r>
              <a:t>03</a:t>
            </a:r>
            <a:r>
              <a:rPr b="0"/>
              <a:t>”, “</a:t>
            </a:r>
            <a:r>
              <a:t>12</a:t>
            </a:r>
            <a:r>
              <a:rPr b="0"/>
              <a:t>” and “</a:t>
            </a:r>
            <a:r>
              <a:t>13</a:t>
            </a:r>
            <a:r>
              <a:rPr b="0"/>
              <a:t>”.</a:t>
            </a:r>
            <a:endParaRPr b="0"/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Initial </a:t>
            </a:r>
            <a:r>
              <a:rPr b="1"/>
              <a:t>^</a:t>
            </a:r>
            <a:r>
              <a:t> negates the class: </a:t>
            </a:r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`[^45]` </a:t>
            </a:r>
            <a:r>
              <a:rPr b="0"/>
              <a:t>matches any character except 4 or 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/[ch]at/</a:t>
            </a:r>
          </a:p>
        </p:txBody>
      </p:sp>
      <p:sp>
        <p:nvSpPr>
          <p:cNvPr id="167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lvl1pPr>
          </a:lstStyle>
          <a:p>
            <a:pPr/>
            <a:r>
              <a:t>Matches strings with “c” or “h”, followed by “a”, followed by “t”.</a:t>
            </a:r>
          </a:p>
        </p:txBody>
      </p:sp>
      <p:graphicFrame>
        <p:nvGraphicFramePr>
          <p:cNvPr id="168" name="Group 3"/>
          <p:cNvGraphicFramePr/>
          <p:nvPr/>
        </p:nvGraphicFramePr>
        <p:xfrm>
          <a:off x="4648200" y="1600200"/>
          <a:ext cx="4040188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that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chat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cat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fat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phat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/[ch]at/</a:t>
            </a:r>
          </a:p>
        </p:txBody>
      </p:sp>
      <p:sp>
        <p:nvSpPr>
          <p:cNvPr id="171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lvl1pPr>
          </a:lstStyle>
          <a:p>
            <a:pPr/>
            <a:r>
              <a:t>Matches strings with “c” or “h”, followed by “a”, followed by “t”.</a:t>
            </a:r>
          </a:p>
        </p:txBody>
      </p:sp>
      <p:graphicFrame>
        <p:nvGraphicFramePr>
          <p:cNvPr id="172" name="Group 3"/>
          <p:cNvGraphicFramePr/>
          <p:nvPr/>
        </p:nvGraphicFramePr>
        <p:xfrm>
          <a:off x="4648200" y="1600200"/>
          <a:ext cx="4040188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800"/>
                      </a:pPr>
                      <a:r>
                        <a:t>t</a:t>
                      </a:r>
                      <a:r>
                        <a:rPr b="1" i="1"/>
                        <a:t>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800"/>
                      </a:pPr>
                      <a:r>
                        <a:t>c</a:t>
                      </a:r>
                      <a:r>
                        <a:rPr b="1" i="1"/>
                        <a:t>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i="1" sz="2800"/>
                        <a:t>cat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fat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800"/>
                      </a:pPr>
                      <a:r>
                        <a:t>p</a:t>
                      </a:r>
                      <a:r>
                        <a:rPr b="1" i="1"/>
                        <a:t>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Ranges (within classes)</a:t>
            </a:r>
          </a:p>
        </p:txBody>
      </p:sp>
      <p:sp>
        <p:nvSpPr>
          <p:cNvPr id="175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3200"/>
            </a:pPr>
            <a:r>
              <a:t>Ranges define sets of characters within a class.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3200"/>
            </a:pPr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`[1-9]` </a:t>
            </a:r>
            <a:r>
              <a:rPr b="0">
                <a:latin typeface="Baskerville"/>
                <a:ea typeface="Baskerville"/>
                <a:cs typeface="Baskerville"/>
                <a:sym typeface="Baskerville"/>
              </a:rPr>
              <a:t>matches any non-zero digit</a:t>
            </a:r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`[a-zA-Z]`</a:t>
            </a:r>
            <a:r>
              <a:rPr b="0"/>
              <a:t> </a:t>
            </a:r>
            <a:r>
              <a:rPr b="0">
                <a:latin typeface="Baskerville"/>
                <a:ea typeface="Baskerville"/>
                <a:cs typeface="Baskerville"/>
                <a:sym typeface="Baskerville"/>
              </a:rPr>
              <a:t>matches any letter of the English alphabet</a:t>
            </a:r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`[12][0-9]`</a:t>
            </a:r>
            <a:r>
              <a:rPr b="0"/>
              <a:t> </a:t>
            </a:r>
            <a:r>
              <a:rPr b="0">
                <a:latin typeface="Baskerville"/>
                <a:ea typeface="Baskerville"/>
                <a:cs typeface="Baskerville"/>
                <a:sym typeface="Baskerville"/>
              </a:rPr>
              <a:t>matches numbers between 10 and 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Ranges shortcuts</a:t>
            </a:r>
          </a:p>
        </p:txBody>
      </p:sp>
      <p:graphicFrame>
        <p:nvGraphicFramePr>
          <p:cNvPr id="178" name="Group 2"/>
          <p:cNvGraphicFramePr/>
          <p:nvPr/>
        </p:nvGraphicFramePr>
        <p:xfrm>
          <a:off x="457200" y="1600200"/>
          <a:ext cx="8231189" cy="4516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52600"/>
                <a:gridCol w="2209800"/>
                <a:gridCol w="4268788"/>
              </a:tblGrid>
              <a:tr h="56356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Shortcut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Equivalent Class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[0-9]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[^0-9]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[a-zA-Z0-9_] </a:t>
                      </a:r>
                      <a:r>
                        <a:rPr>
                          <a:latin typeface="Brill"/>
                          <a:ea typeface="Brill"/>
                          <a:cs typeface="Brill"/>
                          <a:sym typeface="Brill"/>
                        </a:rPr>
                        <a:t>(</a:t>
                      </a:r>
                      <a:r>
                        <a:rPr i="1">
                          <a:latin typeface="Brill"/>
                          <a:ea typeface="Brill"/>
                          <a:cs typeface="Brill"/>
                          <a:sym typeface="Brill"/>
                        </a:rPr>
                        <a:t>actually more!</a:t>
                      </a:r>
                      <a:r>
                        <a:rPr>
                          <a:latin typeface="Brill"/>
                          <a:ea typeface="Brill"/>
                          <a:cs typeface="Brill"/>
                          <a:sym typeface="Brill"/>
                        </a:rPr>
                        <a:t>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[^a-zA-Z0-9_]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[\t\n\r\f\v 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[^\t\n\r\f\v 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everything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[^\n] </a:t>
                      </a:r>
                      <a:r>
                        <a:rPr b="0"/>
                        <a:t>(depends on mode)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/\d\d\d[- ]\d\d\d\d/</a:t>
            </a:r>
          </a:p>
        </p:txBody>
      </p:sp>
      <p:sp>
        <p:nvSpPr>
          <p:cNvPr id="181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Matches strings with:</a:t>
            </a:r>
          </a:p>
          <a:p>
            <a:pPr lvl="1" marL="741362" indent="-284162">
              <a:spcBef>
                <a:spcPts val="6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Three digits</a:t>
            </a:r>
            <a:endParaRPr sz="1800"/>
          </a:p>
          <a:p>
            <a:pPr lvl="1" marL="741362" indent="-284162">
              <a:spcBef>
                <a:spcPts val="6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Space or dash</a:t>
            </a:r>
            <a:endParaRPr sz="1800"/>
          </a:p>
          <a:p>
            <a:pPr lvl="1" marL="741362" indent="-284162">
              <a:spcBef>
                <a:spcPts val="6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Four digits</a:t>
            </a:r>
          </a:p>
        </p:txBody>
      </p:sp>
      <p:graphicFrame>
        <p:nvGraphicFramePr>
          <p:cNvPr id="182" name="Group 3"/>
          <p:cNvGraphicFramePr/>
          <p:nvPr/>
        </p:nvGraphicFramePr>
        <p:xfrm>
          <a:off x="4114800" y="1600200"/>
          <a:ext cx="4573588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501-1234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234 1252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652.2648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713-342-7452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PE6-5000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653-6464x256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/\d\d\d[- ]\d\d\d\d/</a:t>
            </a:r>
          </a:p>
        </p:txBody>
      </p:sp>
      <p:sp>
        <p:nvSpPr>
          <p:cNvPr id="185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Matches strings with:</a:t>
            </a:r>
          </a:p>
          <a:p>
            <a:pPr lvl="1" marL="741362" indent="-284162">
              <a:spcBef>
                <a:spcPts val="6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Three digits</a:t>
            </a:r>
            <a:endParaRPr sz="1800"/>
          </a:p>
          <a:p>
            <a:pPr lvl="1" marL="741362" indent="-284162">
              <a:spcBef>
                <a:spcPts val="6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Space or dash</a:t>
            </a:r>
            <a:endParaRPr sz="1800"/>
          </a:p>
          <a:p>
            <a:pPr lvl="1" marL="741362" indent="-284162">
              <a:spcBef>
                <a:spcPts val="6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Four digits</a:t>
            </a:r>
          </a:p>
        </p:txBody>
      </p:sp>
      <p:graphicFrame>
        <p:nvGraphicFramePr>
          <p:cNvPr id="186" name="Group 3"/>
          <p:cNvGraphicFramePr/>
          <p:nvPr/>
        </p:nvGraphicFramePr>
        <p:xfrm>
          <a:off x="4114800" y="1600200"/>
          <a:ext cx="4573588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501-1234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234 1252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652.2648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713-</a:t>
                      </a:r>
                      <a:r>
                        <a:rPr b="1"/>
                        <a:t>342-7452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PE6-5000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653-6464</a:t>
                      </a:r>
                      <a:r>
                        <a:rPr b="0"/>
                        <a:t>x256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Repeaters</a:t>
            </a:r>
          </a:p>
        </p:txBody>
      </p:sp>
      <p:sp>
        <p:nvSpPr>
          <p:cNvPr id="189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625975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 Symbols indicating that the preceding element of the pattern can repeat.</a:t>
            </a:r>
          </a:p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`runs?`</a:t>
            </a:r>
            <a:r>
              <a:rPr b="0"/>
              <a:t> 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matches </a:t>
            </a:r>
            <a:r>
              <a:rPr b="0" i="1">
                <a:latin typeface="Brill"/>
                <a:ea typeface="Brill"/>
                <a:cs typeface="Brill"/>
                <a:sym typeface="Brill"/>
              </a:rPr>
              <a:t>runs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or </a:t>
            </a:r>
            <a:r>
              <a:rPr b="0" i="1">
                <a:latin typeface="Brill"/>
                <a:ea typeface="Brill"/>
                <a:cs typeface="Brill"/>
                <a:sym typeface="Brill"/>
              </a:rPr>
              <a:t>run</a:t>
            </a:r>
            <a:endParaRPr b="0" i="1">
              <a:latin typeface="Brill"/>
              <a:ea typeface="Brill"/>
              <a:cs typeface="Brill"/>
              <a:sym typeface="Brill"/>
            </a:endParaRPr>
          </a:p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`1\d*`</a:t>
            </a:r>
            <a:r>
              <a:rPr>
                <a:latin typeface="Brill"/>
                <a:ea typeface="Brill"/>
                <a:cs typeface="Brill"/>
                <a:sym typeface="Brill"/>
              </a:rPr>
              <a:t> 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matches any number beginning with “</a:t>
            </a:r>
            <a:r>
              <a:t>1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”.</a:t>
            </a:r>
          </a:p>
        </p:txBody>
      </p:sp>
      <p:graphicFrame>
        <p:nvGraphicFramePr>
          <p:cNvPr id="190" name="Group 3"/>
          <p:cNvGraphicFramePr/>
          <p:nvPr/>
        </p:nvGraphicFramePr>
        <p:xfrm>
          <a:off x="4648200" y="1600200"/>
          <a:ext cx="4040188" cy="49863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Repeater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Count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zero or one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one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zero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exactly </a:t>
                      </a:r>
                      <a:r>
                        <a:rPr i="1"/>
                        <a:t>n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between </a:t>
                      </a:r>
                      <a:r>
                        <a:rPr i="1"/>
                        <a:t>n</a:t>
                      </a:r>
                      <a:r>
                        <a:t> and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no more than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at least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Repeaters</a:t>
            </a:r>
          </a:p>
        </p:txBody>
      </p:sp>
      <p:sp>
        <p:nvSpPr>
          <p:cNvPr id="193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Strings:</a:t>
            </a: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1: “at”	2: “art”</a:t>
            </a: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3: “arrrrt”	4: “aft”</a:t>
            </a: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Patterns:</a:t>
            </a: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A: `ar?t`	B: `a[fr]?t` </a:t>
            </a: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C: `ar*t` 	D: `ar+t` </a:t>
            </a:r>
          </a:p>
          <a:p>
            <a:pPr marL="341313" indent="-499746">
              <a:spcBef>
                <a:spcPts val="700"/>
              </a:spcBef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E: `a.*t`	F: `a.+t`</a:t>
            </a:r>
          </a:p>
        </p:txBody>
      </p:sp>
      <p:graphicFrame>
        <p:nvGraphicFramePr>
          <p:cNvPr id="194" name="Group 3"/>
          <p:cNvGraphicFramePr/>
          <p:nvPr/>
        </p:nvGraphicFramePr>
        <p:xfrm>
          <a:off x="4648200" y="1600200"/>
          <a:ext cx="4040188" cy="49863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Repeater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Count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zero or one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one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zero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exactly </a:t>
                      </a:r>
                      <a:r>
                        <a:rPr i="1"/>
                        <a:t>n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between </a:t>
                      </a:r>
                      <a:r>
                        <a:rPr i="1"/>
                        <a:t>n</a:t>
                      </a:r>
                      <a:r>
                        <a:t> and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no more than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at least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Repeaters</a:t>
            </a:r>
          </a:p>
        </p:txBody>
      </p:sp>
      <p:sp>
        <p:nvSpPr>
          <p:cNvPr id="197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9239" indent="158607" defTabSz="886968">
              <a:spcBef>
                <a:spcPts val="600"/>
              </a:spcBef>
              <a:buSzTx/>
              <a:buFont typeface="Wingdings"/>
              <a:buNone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sz="23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1: “</a:t>
            </a:r>
            <a:r>
              <a:rPr b="1"/>
              <a:t>at</a:t>
            </a:r>
            <a:r>
              <a:t>”		2: “</a:t>
            </a:r>
            <a:r>
              <a:rPr b="1"/>
              <a:t>art</a:t>
            </a:r>
            <a:r>
              <a:t>”</a:t>
            </a:r>
            <a:br/>
            <a:r>
              <a:t>3: “</a:t>
            </a:r>
            <a:r>
              <a:rPr b="1"/>
              <a:t>arrrrt</a:t>
            </a:r>
            <a:r>
              <a:t>”	4: “</a:t>
            </a:r>
            <a:r>
              <a:rPr b="1"/>
              <a:t>aft</a:t>
            </a:r>
            <a:r>
              <a:t>”</a:t>
            </a:r>
          </a:p>
          <a:p>
            <a:pPr marL="0" indent="0" defTabSz="886968">
              <a:spcBef>
                <a:spcPts val="1100"/>
              </a:spcBef>
              <a:buSzTx/>
              <a:buFont typeface="Wingdings"/>
              <a:buNone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b="1" sz="2716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31073" indent="-331073" defTabSz="886968">
              <a:spcBef>
                <a:spcPts val="1100"/>
              </a:spcBef>
              <a:buFont typeface="Arial"/>
              <a:buChar char="•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b="1" sz="27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`ar?t`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matches “at” and “art” but not “arrrt”.</a:t>
            </a:r>
            <a:endParaRPr b="0">
              <a:latin typeface="Brill"/>
              <a:ea typeface="Brill"/>
              <a:cs typeface="Brill"/>
              <a:sym typeface="Brill"/>
            </a:endParaRPr>
          </a:p>
          <a:p>
            <a:pPr marL="331073" indent="-331073" defTabSz="886968">
              <a:spcBef>
                <a:spcPts val="1100"/>
              </a:spcBef>
              <a:buFont typeface="Arial"/>
              <a:buChar char="•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b="1" sz="27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`a[fr]?t`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matches “at”, “art”, and “aft”.</a:t>
            </a:r>
            <a:endParaRPr b="0">
              <a:latin typeface="Brill"/>
              <a:ea typeface="Brill"/>
              <a:cs typeface="Brill"/>
              <a:sym typeface="Brill"/>
            </a:endParaRPr>
          </a:p>
          <a:p>
            <a:pPr marL="331073" indent="-331073" defTabSz="886968">
              <a:spcBef>
                <a:spcPts val="1100"/>
              </a:spcBef>
              <a:buFont typeface="Arial"/>
              <a:buChar char="•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b="1" sz="27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`ar*t`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matches “at”, “art”, and “arrrrt”</a:t>
            </a:r>
            <a:endParaRPr b="0">
              <a:latin typeface="Brill"/>
              <a:ea typeface="Brill"/>
              <a:cs typeface="Brill"/>
              <a:sym typeface="Brill"/>
            </a:endParaRPr>
          </a:p>
          <a:p>
            <a:pPr marL="331073" indent="-331073" defTabSz="886968">
              <a:spcBef>
                <a:spcPts val="1100"/>
              </a:spcBef>
              <a:buFont typeface="Arial"/>
              <a:buChar char="•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b="1" sz="27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`ar+t`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matches “art” and “arrrt” but not “at”.</a:t>
            </a:r>
            <a:endParaRPr b="0">
              <a:latin typeface="Brill"/>
              <a:ea typeface="Brill"/>
              <a:cs typeface="Brill"/>
              <a:sym typeface="Brill"/>
            </a:endParaRPr>
          </a:p>
          <a:p>
            <a:pPr marL="331073" indent="-331073" defTabSz="886968">
              <a:spcBef>
                <a:spcPts val="1100"/>
              </a:spcBef>
              <a:buFont typeface="Arial"/>
              <a:buChar char="•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b="1" sz="27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`a.*t`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matches anything with an ‘a’ eventually followed by a ‘t’.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To start: </a:t>
            </a:r>
            <a:r>
              <a:rPr b="1"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2" invalidUrl="" action="" tgtFrame="" tooltip="" history="1" highlightClick="0" endSnd="0"/>
              </a:rPr>
              <a:t>https://tinyurl.com/tutorial-re</a:t>
            </a:r>
            <a:r>
              <a:rPr b="1"/>
              <a:t> </a:t>
            </a:r>
          </a:p>
        </p:txBody>
      </p:sp>
      <p:sp>
        <p:nvSpPr>
          <p:cNvPr id="135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b="1" sz="2400"/>
            </a:pPr>
            <a:r>
              <a:t>On Windows (preferable)</a:t>
            </a:r>
            <a:endParaRPr sz="18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Install </a:t>
            </a:r>
            <a:r>
              <a:rPr b="1"/>
              <a:t>EditPad Pro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Download file (</a:t>
            </a:r>
            <a:r>
              <a:rPr b="1"/>
              <a:t>link above</a:t>
            </a:r>
            <a:r>
              <a:t>)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Unzip &gt; Go to the unzipped folder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Go to the subfolder “</a:t>
            </a:r>
            <a:r>
              <a:rPr b="1" sz="1300">
                <a:latin typeface="Courier New"/>
                <a:ea typeface="Courier New"/>
                <a:cs typeface="Courier New"/>
                <a:sym typeface="Courier New"/>
              </a:rPr>
              <a:t>EditPad Pro 7 Settings</a:t>
            </a:r>
            <a:r>
              <a:t>”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Select all files &gt; Copy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Go back one level up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Click on “</a:t>
            </a:r>
            <a:r>
              <a:rPr b="1" sz="1300">
                <a:latin typeface="Courier New"/>
                <a:ea typeface="Courier New"/>
                <a:cs typeface="Courier New"/>
                <a:sym typeface="Courier New"/>
              </a:rPr>
              <a:t>EditPad Pro 7 Settings Folder[.lnk]</a:t>
            </a:r>
            <a:r>
              <a:t>”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Paste copied files</a:t>
            </a:r>
            <a:endParaRPr sz="1600"/>
          </a:p>
          <a:p>
            <a:pPr lvl="1" marL="457200" indent="-182879">
              <a:lnSpc>
                <a:spcPct val="81000"/>
              </a:lnSpc>
              <a:spcBef>
                <a:spcPts val="400"/>
              </a:spcBef>
              <a:defRPr sz="1700"/>
            </a:pPr>
            <a:r>
              <a:t>Open “</a:t>
            </a:r>
            <a:r>
              <a:rPr b="1" sz="1300">
                <a:latin typeface="Courier New"/>
                <a:ea typeface="Courier New"/>
                <a:cs typeface="Courier New"/>
                <a:sym typeface="Courier New"/>
              </a:rPr>
              <a:t>re_practicum_text.txt</a:t>
            </a:r>
            <a:r>
              <a:t>” in EditPad Pro</a:t>
            </a:r>
          </a:p>
        </p:txBody>
      </p:sp>
      <p:sp>
        <p:nvSpPr>
          <p:cNvPr id="136" name="Content Placeholder 3"/>
          <p:cNvSpPr txBox="1"/>
          <p:nvPr/>
        </p:nvSpPr>
        <p:spPr>
          <a:xfrm>
            <a:off x="4792217" y="2194560"/>
            <a:ext cx="3657601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2879" indent="-182879" defTabSz="914400">
              <a:lnSpc>
                <a:spcPct val="81000"/>
              </a:lnSpc>
              <a:spcBef>
                <a:spcPts val="1200"/>
              </a:spcBef>
              <a:buClr>
                <a:srgbClr val="9E3611"/>
              </a:buClr>
              <a:buSzPct val="85000"/>
              <a:buChar char="▪"/>
              <a:defRPr b="1" sz="2400"/>
            </a:pPr>
            <a:r>
              <a:t>On Mac</a:t>
            </a:r>
          </a:p>
          <a:p>
            <a:pPr lvl="1" marL="457200" indent="-182879" defTabSz="914400">
              <a:lnSpc>
                <a:spcPct val="81000"/>
              </a:lnSpc>
              <a:spcBef>
                <a:spcPts val="400"/>
              </a:spcBef>
              <a:buClr>
                <a:srgbClr val="9E3611"/>
              </a:buClr>
              <a:buSzPct val="85000"/>
              <a:buChar char="▪"/>
              <a:defRPr sz="1700"/>
            </a:pPr>
            <a:r>
              <a:t>Install </a:t>
            </a:r>
            <a:r>
              <a:rPr b="1"/>
              <a:t>Sublime Text</a:t>
            </a:r>
            <a:r>
              <a:t> or </a:t>
            </a:r>
            <a:r>
              <a:rPr b="1"/>
              <a:t>TextMate</a:t>
            </a:r>
            <a:endParaRPr b="1" sz="1900"/>
          </a:p>
          <a:p>
            <a:pPr lvl="1" marL="457200" indent="-182879" defTabSz="914400">
              <a:lnSpc>
                <a:spcPct val="81000"/>
              </a:lnSpc>
              <a:spcBef>
                <a:spcPts val="400"/>
              </a:spcBef>
              <a:buClr>
                <a:srgbClr val="9E3611"/>
              </a:buClr>
              <a:buSzPct val="85000"/>
              <a:buChar char="▪"/>
              <a:defRPr sz="1700"/>
            </a:pPr>
            <a:r>
              <a:t>Unzip &gt; Go to the unzipped folder</a:t>
            </a:r>
            <a:endParaRPr sz="1600"/>
          </a:p>
          <a:p>
            <a:pPr lvl="1" marL="457200" indent="-182879" defTabSz="914400">
              <a:lnSpc>
                <a:spcPct val="81000"/>
              </a:lnSpc>
              <a:spcBef>
                <a:spcPts val="400"/>
              </a:spcBef>
              <a:buClr>
                <a:srgbClr val="9E3611"/>
              </a:buClr>
              <a:buSzPct val="85000"/>
              <a:buChar char="▪"/>
              <a:defRPr sz="1700"/>
            </a:pPr>
            <a:r>
              <a:t>Open </a:t>
            </a:r>
            <a:r>
              <a:rPr sz="2000"/>
              <a:t>“</a:t>
            </a:r>
            <a:r>
              <a:rPr b="1" sz="1300">
                <a:latin typeface="Courier New"/>
                <a:ea typeface="Courier New"/>
                <a:cs typeface="Courier New"/>
                <a:sym typeface="Courier New"/>
              </a:rPr>
              <a:t>re_practicum_text.txt</a:t>
            </a:r>
            <a:r>
              <a:rPr sz="2000"/>
              <a:t>” </a:t>
            </a:r>
            <a:r>
              <a:t>in either </a:t>
            </a:r>
            <a:r>
              <a:rPr b="1"/>
              <a:t>Sublime Text</a:t>
            </a:r>
            <a:r>
              <a:t> or </a:t>
            </a:r>
            <a:r>
              <a:rPr b="1"/>
              <a:t>TextMate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700"/>
            </a:pPr>
            <a:r>
              <a:t>Lab: Intro (</a:t>
            </a:r>
            <a:r>
              <a:rPr b="1" sz="3200">
                <a:latin typeface="Courier New"/>
                <a:ea typeface="Courier New"/>
                <a:cs typeface="Courier New"/>
                <a:sym typeface="Courier New"/>
              </a:rPr>
              <a:t>in the practicum file</a:t>
            </a:r>
            <a:r>
              <a:rPr sz="5400"/>
              <a:t>)</a:t>
            </a:r>
          </a:p>
        </p:txBody>
      </p:sp>
      <p:graphicFrame>
        <p:nvGraphicFramePr>
          <p:cNvPr id="200" name="Group 2"/>
          <p:cNvGraphicFramePr/>
          <p:nvPr/>
        </p:nvGraphicFramePr>
        <p:xfrm>
          <a:off x="457200" y="1600200"/>
          <a:ext cx="4040188" cy="45497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6400"/>
                <a:gridCol w="2363788"/>
              </a:tblGrid>
              <a:tr h="484188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Repeater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Count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zero or one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one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400"/>
                        <a:t>zero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exactly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between </a:t>
                      </a:r>
                      <a:r>
                        <a:rPr i="1"/>
                        <a:t>n</a:t>
                      </a:r>
                      <a:r>
                        <a:t> and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no more than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400"/>
                      </a:pPr>
                      <a:r>
                        <a:t>at least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1" name="Group 19"/>
          <p:cNvGraphicFramePr/>
          <p:nvPr/>
        </p:nvGraphicFramePr>
        <p:xfrm>
          <a:off x="4648200" y="1600200"/>
          <a:ext cx="4040188" cy="45275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20888"/>
                <a:gridCol w="2019300"/>
              </a:tblGrid>
              <a:tr h="520700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Shortcut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Name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not 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not 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not 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any symbol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Anchors</a:t>
            </a:r>
          </a:p>
        </p:txBody>
      </p:sp>
      <p:sp>
        <p:nvSpPr>
          <p:cNvPr id="204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Anchors match between characters.</a:t>
            </a:r>
          </a:p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Used to assert that the characters you’re matching must appear in a certain place.</a:t>
            </a:r>
          </a:p>
          <a:p>
            <a: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</a:t>
            </a:r>
            <a:r>
              <a:rPr b="1"/>
              <a:t>\b</a:t>
            </a:r>
            <a:r>
              <a:t>at</a:t>
            </a:r>
            <a:r>
              <a:rPr b="1"/>
              <a:t>\b</a:t>
            </a:r>
            <a:r>
              <a:t>`</a:t>
            </a:r>
            <a:r>
              <a:rPr>
                <a:latin typeface="Brill"/>
                <a:ea typeface="Brill"/>
                <a:cs typeface="Brill"/>
                <a:sym typeface="Brill"/>
              </a:rPr>
              <a:t> matches “</a:t>
            </a:r>
            <a:r>
              <a:t>at work</a:t>
            </a:r>
            <a:r>
              <a:rPr>
                <a:latin typeface="Brill"/>
                <a:ea typeface="Brill"/>
                <a:cs typeface="Brill"/>
                <a:sym typeface="Brill"/>
              </a:rPr>
              <a:t>” but not “</a:t>
            </a:r>
            <a:r>
              <a:t>batch</a:t>
            </a:r>
            <a:r>
              <a:rPr>
                <a:latin typeface="Brill"/>
                <a:ea typeface="Brill"/>
                <a:cs typeface="Brill"/>
                <a:sym typeface="Brill"/>
              </a:rPr>
              <a:t>”.</a:t>
            </a:r>
          </a:p>
        </p:txBody>
      </p:sp>
      <p:graphicFrame>
        <p:nvGraphicFramePr>
          <p:cNvPr id="205" name="Group 3"/>
          <p:cNvGraphicFramePr/>
          <p:nvPr/>
        </p:nvGraphicFramePr>
        <p:xfrm>
          <a:off x="4648200" y="1600200"/>
          <a:ext cx="4040188" cy="46116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71600"/>
                <a:gridCol w="2668588"/>
              </a:tblGrid>
              <a:tr h="520700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Anchor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Matches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start of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end of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i="1" sz="2000"/>
                        <a:t>word boundary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not boundary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solidFill>
                            <a:srgbClr val="808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\A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solidFill>
                            <a:srgbClr val="808080"/>
                          </a:solidFill>
                        </a:rPr>
                        <a:t>start of string (rare)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solidFill>
                            <a:srgbClr val="808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\Z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solidFill>
                            <a:srgbClr val="808080"/>
                          </a:solidFill>
                        </a:rPr>
                        <a:t>end of string (rare)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solidFill>
                            <a:srgbClr val="808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\z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>
                          <a:solidFill>
                            <a:srgbClr val="808080"/>
                          </a:solidFill>
                        </a:rPr>
                        <a:t>raw end of string (rare)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cap="small"/>
            </a:pPr>
            <a:r>
              <a:t>Alternation</a:t>
            </a:r>
            <a:r>
              <a:rPr cap="none"/>
              <a:t> – “|” (pipe)</a:t>
            </a:r>
          </a:p>
        </p:txBody>
      </p:sp>
      <p:sp>
        <p:nvSpPr>
          <p:cNvPr id="208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In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t>, “</a:t>
            </a:r>
            <a:r>
              <a:rPr b="1"/>
              <a:t>|”</a:t>
            </a:r>
            <a:r>
              <a:t> means “or”.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You can put a full expression on the left and another full expression on the right.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Either can match.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`seek|seeks|sought`</a:t>
            </a:r>
            <a:endParaRPr>
              <a:latin typeface="Brill"/>
              <a:ea typeface="Brill"/>
              <a:cs typeface="Brill"/>
              <a:sym typeface="Brill"/>
            </a:endParaRPr>
          </a:p>
          <a:p>
            <a:pPr lvl="2" marL="889953" indent="-341312"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matches “seek”, “seeks”, or “sought”.</a:t>
            </a:r>
            <a:endParaRPr sz="1600"/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`seeks?|sought`</a:t>
            </a:r>
          </a:p>
          <a:p>
            <a:pPr lvl="2" marL="889953" indent="-341312"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matches “seek”, “seeks”, or “sought”.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Grouping</a:t>
            </a:r>
          </a:p>
        </p:txBody>
      </p:sp>
      <p:sp>
        <p:nvSpPr>
          <p:cNvPr id="211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Everything within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 … ) </a:t>
            </a:r>
            <a:r>
              <a:t>is grouped into a single element for the purposes of </a:t>
            </a:r>
            <a:r>
              <a:rPr i="1"/>
              <a:t>repetition</a:t>
            </a:r>
            <a:r>
              <a:t> and </a:t>
            </a:r>
            <a:r>
              <a:rPr i="1"/>
              <a:t>alternation</a:t>
            </a:r>
            <a:r>
              <a:t>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The expression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`(la)+`</a:t>
            </a:r>
            <a:r>
              <a:t> matches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la</a:t>
            </a:r>
            <a:r>
              <a:t>”,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lala</a:t>
            </a:r>
            <a:r>
              <a:t>”,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lalalala</a:t>
            </a:r>
            <a:r>
              <a:t>” but not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t>”.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`schema(ta)?`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 matches “</a:t>
            </a:r>
            <a:r>
              <a:t>schema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 and “</a:t>
            </a:r>
            <a:r>
              <a:t>schemata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 but not “</a:t>
            </a:r>
            <a:r>
              <a:t>schematic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Grouping Example</a:t>
            </a:r>
          </a:p>
        </p:txBody>
      </p:sp>
      <p:sp>
        <p:nvSpPr>
          <p:cNvPr id="214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4000"/>
            </a:pPr>
            <a:r>
              <a:t>What regular expression matches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</a:t>
            </a:r>
            <a:r>
              <a:t>”,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eats</a:t>
            </a:r>
            <a:r>
              <a:t>”,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ate</a:t>
            </a:r>
            <a:r>
              <a:t>” and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eaten</a:t>
            </a:r>
            <a:r>
              <a:t>”?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Grouping Example</a:t>
            </a:r>
          </a:p>
        </p:txBody>
      </p:sp>
      <p:sp>
        <p:nvSpPr>
          <p:cNvPr id="217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What regular expression matches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</a:t>
            </a:r>
            <a:r>
              <a:t>”,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eats</a:t>
            </a:r>
            <a:r>
              <a:t>”,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ate</a:t>
            </a:r>
            <a:r>
              <a:t>” and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eaten</a:t>
            </a:r>
            <a:r>
              <a:t>”?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`eat(s|en)?|ate`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Add word boundary anchors to exclude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sate</a:t>
            </a:r>
            <a:r>
              <a:t>” and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eating</a:t>
            </a:r>
            <a:r>
              <a:t>”: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`\b(eat(s|en)?|ate)\b`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700"/>
            </a:pPr>
            <a:r>
              <a:t>Lab: Part I (</a:t>
            </a:r>
            <a:r>
              <a:rPr b="1" sz="3200">
                <a:latin typeface="Courier New"/>
                <a:ea typeface="Courier New"/>
                <a:cs typeface="Courier New"/>
                <a:sym typeface="Courier New"/>
              </a:rPr>
              <a:t>in the practicum file</a:t>
            </a:r>
            <a:r>
              <a:rPr sz="4300"/>
              <a:t>)</a:t>
            </a:r>
          </a:p>
        </p:txBody>
      </p:sp>
      <p:graphicFrame>
        <p:nvGraphicFramePr>
          <p:cNvPr id="220" name="Group 2"/>
          <p:cNvGraphicFramePr/>
          <p:nvPr/>
        </p:nvGraphicFramePr>
        <p:xfrm>
          <a:off x="381000" y="1600200"/>
          <a:ext cx="2819400" cy="45227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Repeater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Count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zero or one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one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zero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exactly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between </a:t>
                      </a:r>
                      <a:r>
                        <a:rPr i="1"/>
                        <a:t>n</a:t>
                      </a:r>
                      <a:r>
                        <a:t> and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 more than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at least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1" name="Group 19"/>
          <p:cNvGraphicFramePr/>
          <p:nvPr/>
        </p:nvGraphicFramePr>
        <p:xfrm>
          <a:off x="3581400" y="1600200"/>
          <a:ext cx="2286000" cy="4267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Shrtct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Name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19672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not 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747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5911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not 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4344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747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not 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13851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any symbol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2" name="Table 1"/>
          <p:cNvGraphicFramePr/>
          <p:nvPr/>
        </p:nvGraphicFramePr>
        <p:xfrm>
          <a:off x="6172201" y="1600200"/>
          <a:ext cx="2819401" cy="45962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Anchor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Matches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start of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3386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end of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word boundary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TAB symbol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\n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new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“or” alternation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(…)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capture group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[…]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class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Replacement</a:t>
            </a:r>
          </a:p>
        </p:txBody>
      </p:sp>
      <p:sp>
        <p:nvSpPr>
          <p:cNvPr id="225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Regex most often used for search/replace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Text editors:</a:t>
            </a:r>
          </a:p>
          <a:p>
            <a:pPr lvl="1" marL="615633" indent="-341313"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600"/>
            </a:pPr>
            <a:r>
              <a:t>Search Window: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endParaRPr sz="1800"/>
          </a:p>
          <a:p>
            <a:pPr lvl="1" marL="615633" indent="-341313"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600"/>
            </a:pPr>
            <a:r>
              <a:t>Replace Window: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replacement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Capture</a:t>
            </a:r>
          </a:p>
        </p:txBody>
      </p:sp>
      <p:sp>
        <p:nvSpPr>
          <p:cNvPr id="228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During searches, </a:t>
            </a:r>
            <a:r>
              <a:rPr b="1" sz="2600">
                <a:latin typeface="Courier New"/>
                <a:ea typeface="Courier New"/>
                <a:cs typeface="Courier New"/>
                <a:sym typeface="Courier New"/>
              </a:rPr>
              <a:t>( … )</a:t>
            </a:r>
            <a:r>
              <a:t> groups capture patterns for use in replacement.</a:t>
            </a: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pPr>
            <a:r>
              <a:t>Special variables </a:t>
            </a:r>
            <a:r>
              <a:rPr b="1" sz="2600">
                <a:latin typeface="Courier New"/>
                <a:ea typeface="Courier New"/>
                <a:cs typeface="Courier New"/>
                <a:sym typeface="Courier New"/>
              </a:rPr>
              <a:t>\1</a:t>
            </a:r>
            <a:r>
              <a:t>, </a:t>
            </a:r>
            <a:r>
              <a:rPr b="1" sz="2600">
                <a:latin typeface="Courier New"/>
                <a:ea typeface="Courier New"/>
                <a:cs typeface="Courier New"/>
                <a:sym typeface="Courier New"/>
              </a:rPr>
              <a:t>\2</a:t>
            </a:r>
            <a:r>
              <a:t>, </a:t>
            </a:r>
            <a:r>
              <a:rPr b="1" sz="2600">
                <a:latin typeface="Courier New"/>
                <a:ea typeface="Courier New"/>
                <a:cs typeface="Courier New"/>
                <a:sym typeface="Courier New"/>
              </a:rPr>
              <a:t>\3</a:t>
            </a:r>
            <a:r>
              <a:t> etc. contain the capture</a:t>
            </a:r>
          </a:p>
          <a:p>
            <a:pPr lvl="1" marL="615633" indent="-341313"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600"/>
            </a:pPr>
            <a:r>
              <a:t>in </a:t>
            </a:r>
            <a:r>
              <a:rPr i="1"/>
              <a:t>Sublime Text</a:t>
            </a:r>
            <a:r>
              <a:t>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sz="2800"/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sz="2800"/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1313" indent="-341313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`(\d\d\d)-(\d\d\d\d)`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	“</a:t>
            </a:r>
            <a:r>
              <a:t>123-4567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</a:t>
            </a:r>
            <a:endParaRPr b="0">
              <a:latin typeface="Brill"/>
              <a:ea typeface="Brill"/>
              <a:cs typeface="Brill"/>
              <a:sym typeface="Brill"/>
            </a:endParaRPr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\1</a:t>
            </a:r>
            <a:r>
              <a:rPr b="0" sz="2400">
                <a:latin typeface="Brill"/>
                <a:ea typeface="Brill"/>
                <a:cs typeface="Brill"/>
                <a:sym typeface="Brill"/>
              </a:rPr>
              <a:t> (</a:t>
            </a:r>
            <a:r>
              <a:rPr sz="2400"/>
              <a:t>$1</a:t>
            </a:r>
            <a:r>
              <a:rPr b="0" sz="2400">
                <a:latin typeface="Brill"/>
                <a:ea typeface="Brill"/>
                <a:cs typeface="Brill"/>
                <a:sym typeface="Brill"/>
              </a:rPr>
              <a:t>) contains “</a:t>
            </a:r>
            <a:r>
              <a:t>123</a:t>
            </a:r>
            <a:r>
              <a:rPr b="0" sz="2400">
                <a:latin typeface="Brill"/>
                <a:ea typeface="Brill"/>
                <a:cs typeface="Brill"/>
                <a:sym typeface="Brill"/>
              </a:rPr>
              <a:t>”</a:t>
            </a:r>
            <a:endParaRPr sz="1800"/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\2</a:t>
            </a:r>
            <a:r>
              <a:rPr b="0" sz="2400">
                <a:latin typeface="Brill"/>
                <a:ea typeface="Brill"/>
                <a:cs typeface="Brill"/>
                <a:sym typeface="Brill"/>
              </a:rPr>
              <a:t> (</a:t>
            </a:r>
            <a:r>
              <a:rPr sz="2400"/>
              <a:t>$2</a:t>
            </a:r>
            <a:r>
              <a:rPr b="0" sz="2400">
                <a:latin typeface="Brill"/>
                <a:ea typeface="Brill"/>
                <a:cs typeface="Brill"/>
                <a:sym typeface="Brill"/>
              </a:rPr>
              <a:t>) contains “</a:t>
            </a:r>
            <a:r>
              <a:t>4567</a:t>
            </a:r>
            <a:r>
              <a:rPr b="0" sz="2400">
                <a:latin typeface="Brill"/>
                <a:ea typeface="Brill"/>
                <a:cs typeface="Brill"/>
                <a:sym typeface="Brill"/>
              </a:rP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cap="small" sz="4400"/>
            </a:pPr>
            <a:r>
              <a:t>Capture </a:t>
            </a:r>
            <a:r>
              <a:rPr i="1">
                <a:latin typeface="Garamond"/>
                <a:ea typeface="Garamond"/>
                <a:cs typeface="Garamond"/>
                <a:sym typeface="Garamond"/>
              </a:rPr>
              <a:t>&amp;</a:t>
            </a:r>
            <a:r>
              <a:t> Reformat</a:t>
            </a:r>
          </a:p>
        </p:txBody>
      </p:sp>
      <p:sp>
        <p:nvSpPr>
          <p:cNvPr id="231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34" indent="-320834" defTabSz="859536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sz="2914"/>
            </a:pPr>
            <a:r>
              <a:t>How to convert “Schwarzenegger, Arnold” to “Arnold Schwarzenegger”?</a:t>
            </a:r>
            <a:endParaRPr sz="1410"/>
          </a:p>
          <a:p>
            <a:pPr marL="0" indent="0" defTabSz="859536">
              <a:lnSpc>
                <a:spcPct val="72000"/>
              </a:lnSpc>
              <a:spcBef>
                <a:spcPts val="1100"/>
              </a:spcBef>
              <a:buSzTx/>
              <a:buFont typeface="Wingdings"/>
              <a:buNone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sz="3759"/>
            </a:pPr>
          </a:p>
          <a:p>
            <a:pPr marL="320834" indent="-320834" defTabSz="859536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sz="2914">
                <a:solidFill>
                  <a:srgbClr val="FFFFFF"/>
                </a:solidFill>
              </a:defRPr>
            </a:pPr>
            <a:r>
              <a:t>Search: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/(\w+), (\w+)/</a:t>
            </a:r>
            <a:endParaRPr sz="1410"/>
          </a:p>
          <a:p>
            <a:pPr marL="320834" indent="-320834" defTabSz="859536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sz="2914">
                <a:solidFill>
                  <a:srgbClr val="FFFFFF"/>
                </a:solidFill>
              </a:defRPr>
            </a:pPr>
            <a:r>
              <a:t>Replace (a):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/\2 \1/</a:t>
            </a:r>
            <a:endParaRPr b="1" sz="3384">
              <a:latin typeface="Courier New"/>
              <a:ea typeface="Courier New"/>
              <a:cs typeface="Courier New"/>
              <a:sym typeface="Courier New"/>
            </a:endParaRPr>
          </a:p>
          <a:p>
            <a:pPr marL="320834" indent="-320834" defTabSz="859536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sz="2914">
                <a:solidFill>
                  <a:srgbClr val="FFFFFF"/>
                </a:solidFill>
              </a:defRPr>
            </a:pPr>
            <a:r>
              <a:t>Replace (b):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/$2 $1/</a:t>
            </a:r>
            <a:endParaRPr sz="1410"/>
          </a:p>
          <a:p>
            <a:pPr marL="320834" indent="-320834" defTabSz="859536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b="1" sz="3759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20834" indent="-320834" defTabSz="859536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38200" algn="l"/>
                <a:tab pos="1701800" algn="l"/>
                <a:tab pos="2565400" algn="l"/>
                <a:tab pos="3416300" algn="l"/>
                <a:tab pos="4279900" algn="l"/>
                <a:tab pos="5143500" algn="l"/>
                <a:tab pos="5994400" algn="l"/>
                <a:tab pos="6858000" algn="l"/>
                <a:tab pos="7721600" algn="l"/>
                <a:tab pos="8572500" algn="l"/>
                <a:tab pos="9436100" algn="l"/>
              </a:tabLst>
              <a:defRPr sz="2914">
                <a:solidFill>
                  <a:srgbClr val="FFFFFF"/>
                </a:solidFill>
              </a:defRPr>
            </a:pPr>
            <a:r>
              <a:t>Before hitting “Replace”, make sure that your match does not catch what you do NOT want to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Practicum files are on Course website</a:t>
            </a:r>
            <a:r>
              <a:rPr b="1"/>
              <a:t> </a:t>
            </a:r>
          </a:p>
        </p:txBody>
      </p:sp>
      <p:sp>
        <p:nvSpPr>
          <p:cNvPr id="139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2600"/>
            </a:pPr>
            <a:r>
              <a:t>On Windows</a:t>
            </a:r>
          </a:p>
          <a:p>
            <a:pPr lvl="1" marL="457200" indent="-182879">
              <a:spcBef>
                <a:spcPts val="400"/>
              </a:spcBef>
            </a:pPr>
            <a:r>
              <a:t>Install </a:t>
            </a:r>
            <a:r>
              <a:rPr b="1"/>
              <a:t>EditPad Pro or Lite</a:t>
            </a:r>
            <a:endParaRPr b="1"/>
          </a:p>
          <a:p>
            <a:pPr lvl="1" marL="457200" indent="-182879">
              <a:spcBef>
                <a:spcPts val="400"/>
              </a:spcBef>
            </a:pPr>
            <a:r>
              <a:t>Alternatively, </a:t>
            </a:r>
            <a:r>
              <a:rPr b="1"/>
              <a:t>Sublime Text</a:t>
            </a:r>
            <a:endParaRPr sz="1800"/>
          </a:p>
          <a:p>
            <a:pPr lvl="1" marL="457200" indent="-182879">
              <a:spcBef>
                <a:spcPts val="400"/>
              </a:spcBef>
            </a:pPr>
            <a:r>
              <a:t>Open the practicum file</a:t>
            </a:r>
          </a:p>
        </p:txBody>
      </p:sp>
      <p:sp>
        <p:nvSpPr>
          <p:cNvPr id="140" name="Content Placeholder 3"/>
          <p:cNvSpPr txBox="1"/>
          <p:nvPr/>
        </p:nvSpPr>
        <p:spPr>
          <a:xfrm>
            <a:off x="4792217" y="2194560"/>
            <a:ext cx="3657601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2879" indent="-182879" defTabSz="91440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Char char="▪"/>
              <a:defRPr b="1" sz="2600"/>
            </a:pPr>
            <a:r>
              <a:t>On Mac</a:t>
            </a:r>
            <a:endParaRPr sz="2000"/>
          </a:p>
          <a:p>
            <a:pPr lvl="1" marL="457200" indent="-182879" defTabSz="914400">
              <a:lnSpc>
                <a:spcPct val="90000"/>
              </a:lnSpc>
              <a:spcBef>
                <a:spcPts val="400"/>
              </a:spcBef>
              <a:buClr>
                <a:srgbClr val="9E3611"/>
              </a:buClr>
              <a:buSzPct val="85000"/>
              <a:buChar char="▪"/>
              <a:defRPr sz="2000"/>
            </a:pPr>
            <a:r>
              <a:t>Install </a:t>
            </a:r>
            <a:r>
              <a:rPr b="1"/>
              <a:t>Sublime Text</a:t>
            </a:r>
            <a:endParaRPr b="1"/>
          </a:p>
          <a:p>
            <a:pPr lvl="1" marL="457200" indent="-182879" defTabSz="914400">
              <a:lnSpc>
                <a:spcPct val="90000"/>
              </a:lnSpc>
              <a:spcBef>
                <a:spcPts val="400"/>
              </a:spcBef>
              <a:buClr>
                <a:srgbClr val="9E3611"/>
              </a:buClr>
              <a:buSzPct val="85000"/>
              <a:buChar char="▪"/>
              <a:defRPr sz="2000"/>
            </a:pPr>
            <a:r>
              <a:t>Open the practicum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cap="small" sz="4400"/>
            </a:pPr>
            <a:r>
              <a:t>Capture </a:t>
            </a:r>
            <a:r>
              <a:rPr i="1">
                <a:latin typeface="Garamond"/>
                <a:ea typeface="Garamond"/>
                <a:cs typeface="Garamond"/>
                <a:sym typeface="Garamond"/>
              </a:rPr>
              <a:t>&amp;</a:t>
            </a:r>
            <a:r>
              <a:t> Reformat</a:t>
            </a:r>
          </a:p>
        </p:txBody>
      </p:sp>
      <p:sp>
        <p:nvSpPr>
          <p:cNvPr id="234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4007" indent="-314007" defTabSz="841247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sz="2852"/>
            </a:pPr>
            <a:r>
              <a:t>How to convert “Schwarzenegger, Arnold” to “Arnold Schwarzenegger”?</a:t>
            </a:r>
            <a:endParaRPr sz="3680"/>
          </a:p>
          <a:p>
            <a:pPr marL="0" indent="0" defTabSz="841247">
              <a:lnSpc>
                <a:spcPct val="72000"/>
              </a:lnSpc>
              <a:spcBef>
                <a:spcPts val="1100"/>
              </a:spcBef>
              <a:buSzTx/>
              <a:buFont typeface="Wingdings"/>
              <a:buNone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sz="3680"/>
            </a:pPr>
          </a:p>
          <a:p>
            <a:pPr marL="314007" indent="-314007" defTabSz="841247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sz="2852"/>
            </a:pPr>
            <a:r>
              <a:t>Search: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`(\w+), (\w+)`</a:t>
            </a:r>
            <a:endParaRPr sz="1380"/>
          </a:p>
          <a:p>
            <a:pPr marL="314007" indent="-314007" defTabSz="841247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sz="2852"/>
            </a:pPr>
            <a:r>
              <a:t>Replace (a):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`\2 \1`</a:t>
            </a:r>
            <a:endParaRPr b="1" sz="3312">
              <a:latin typeface="Courier New"/>
              <a:ea typeface="Courier New"/>
              <a:cs typeface="Courier New"/>
              <a:sym typeface="Courier New"/>
            </a:endParaRPr>
          </a:p>
          <a:p>
            <a:pPr marL="314007" indent="-314007" defTabSz="841247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sz="2852"/>
            </a:pPr>
            <a:r>
              <a:t>Replace (b):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`$2 $1`</a:t>
            </a:r>
            <a:endParaRPr sz="1380"/>
          </a:p>
          <a:p>
            <a:pPr marL="314007" indent="-314007" defTabSz="841247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b="1" sz="368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14007" indent="-314007" defTabSz="841247">
              <a:lnSpc>
                <a:spcPct val="72000"/>
              </a:lnSpc>
              <a:spcBef>
                <a:spcPts val="1100"/>
              </a:spcBef>
              <a:buFont typeface="Arial"/>
              <a:buChar char="•"/>
              <a:tabLst>
                <a:tab pos="825500" algn="l"/>
                <a:tab pos="1663700" algn="l"/>
                <a:tab pos="2501900" algn="l"/>
                <a:tab pos="3352800" algn="l"/>
                <a:tab pos="4191000" algn="l"/>
                <a:tab pos="5029200" algn="l"/>
                <a:tab pos="5867400" algn="l"/>
                <a:tab pos="6718300" algn="l"/>
                <a:tab pos="7556500" algn="l"/>
                <a:tab pos="8394700" algn="l"/>
                <a:tab pos="9232900" algn="l"/>
              </a:tabLst>
              <a:defRPr b="1" sz="2852"/>
            </a:pPr>
            <a:r>
              <a:t>(!) Before hitting “Replace”, make sure that your match does not catch what you do NOT want to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700"/>
            </a:pPr>
            <a:r>
              <a:t>Lab: Part II (</a:t>
            </a:r>
            <a:r>
              <a:rPr b="1" sz="3200">
                <a:latin typeface="Courier New"/>
                <a:ea typeface="Courier New"/>
                <a:cs typeface="Courier New"/>
                <a:sym typeface="Courier New"/>
              </a:rPr>
              <a:t>in the practicum file</a:t>
            </a:r>
            <a:r>
              <a:rPr sz="3600"/>
              <a:t>)</a:t>
            </a:r>
          </a:p>
        </p:txBody>
      </p:sp>
      <p:graphicFrame>
        <p:nvGraphicFramePr>
          <p:cNvPr id="237" name="Group 2"/>
          <p:cNvGraphicFramePr/>
          <p:nvPr/>
        </p:nvGraphicFramePr>
        <p:xfrm>
          <a:off x="381000" y="1600200"/>
          <a:ext cx="2819400" cy="45227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Repeater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Count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zero or one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one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zero or more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exactly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between </a:t>
                      </a:r>
                      <a:r>
                        <a:rPr i="1"/>
                        <a:t>n</a:t>
                      </a:r>
                      <a:r>
                        <a:t> and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{,</a:t>
                      </a:r>
                      <a:r>
                        <a:rPr i="1"/>
                        <a:t>m</a:t>
                      </a:r>
                      <a:r>
                        <a:t>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 more than </a:t>
                      </a:r>
                      <a:r>
                        <a:rPr i="1"/>
                        <a:t>m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spc="0"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{</a:t>
                      </a:r>
                      <a:r>
                        <a:rPr i="1"/>
                        <a:t>n</a:t>
                      </a:r>
                      <a:r>
                        <a:t>,}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at least </a:t>
                      </a:r>
                      <a:r>
                        <a:rPr i="1"/>
                        <a:t>n</a:t>
                      </a:r>
                      <a:r>
                        <a:t> times</a:t>
                      </a:r>
                    </a:p>
                  </a:txBody>
                  <a:tcPr marL="67968" marR="67968" marT="67968" marB="6796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8" name="Group 19"/>
          <p:cNvGraphicFramePr/>
          <p:nvPr/>
        </p:nvGraphicFramePr>
        <p:xfrm>
          <a:off x="3581400" y="1600200"/>
          <a:ext cx="2286000" cy="4267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Shrtct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Name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19672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not digit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747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5911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not word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4344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747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not space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13851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any symbol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9" name="Table 1"/>
          <p:cNvGraphicFramePr/>
          <p:nvPr/>
        </p:nvGraphicFramePr>
        <p:xfrm>
          <a:off x="6172201" y="1600200"/>
          <a:ext cx="2819401" cy="45962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Anchor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000"/>
                        <a:t>Matches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start of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33865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end of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word boundary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TAB symbol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\n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new line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“or” alternation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(…)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capture group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[…]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t>class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Toponyms</a:t>
            </a:r>
          </a:p>
        </p:txBody>
      </p:sp>
      <p:sp>
        <p:nvSpPr>
          <p:cNvPr id="24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z="2800"/>
            </a:pPr>
            <a:r>
              <a:t>Very Simple</a:t>
            </a:r>
            <a:r>
              <a:rPr i="0"/>
              <a:t>: Construct regular expressions that finds references all Austrian cities.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Toponyms</a:t>
            </a:r>
          </a:p>
        </p:txBody>
      </p:sp>
      <p:sp>
        <p:nvSpPr>
          <p:cNvPr id="24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z="2800"/>
            </a:pPr>
            <a:r>
              <a:t>Very Simple</a:t>
            </a:r>
            <a:r>
              <a:rPr i="0"/>
              <a:t>: Construct regular expressions that finds references all Austrian cities.</a:t>
            </a:r>
            <a:endParaRPr i="0"/>
          </a:p>
          <a:p>
            <a:pPr>
              <a:defRPr sz="2800"/>
            </a:pPr>
          </a:p>
          <a:p>
            <a:pPr>
              <a:defRPr sz="2800">
                <a:solidFill>
                  <a:srgbClr val="FF0000"/>
                </a:solidFill>
              </a:defRPr>
            </a:pPr>
            <a:r>
              <a:t>Simply connect all toponyms from the list with a pipe symbol “|”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Toponyms</a:t>
            </a:r>
          </a:p>
        </p:txBody>
      </p:sp>
      <p:sp>
        <p:nvSpPr>
          <p:cNvPr id="24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z="2800"/>
            </a:pPr>
            <a:r>
              <a:t>A Bit Tricky</a:t>
            </a:r>
            <a:r>
              <a:rPr i="0"/>
              <a:t>: Construct regular expression that finds only cities from 1) Lower Austria; 2) Salzburg.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Toponyms</a:t>
            </a:r>
          </a:p>
        </p:txBody>
      </p:sp>
      <p:sp>
        <p:nvSpPr>
          <p:cNvPr id="25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z="2800"/>
            </a:pPr>
            <a:r>
              <a:t>A Bit Tricky</a:t>
            </a:r>
            <a:r>
              <a:rPr i="0"/>
              <a:t>: Construct regular expression that finds only cities from 1) Lower Austria; 2) Salzburg.</a:t>
            </a:r>
            <a:endParaRPr i="0"/>
          </a:p>
          <a:p>
            <a:pPr>
              <a:defRPr sz="2800"/>
            </a:pPr>
          </a:p>
          <a:p>
            <a:pPr>
              <a:defRPr sz="2800"/>
            </a:pPr>
            <a:r>
              <a:t>Option I: </a:t>
            </a:r>
            <a:br/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\b([\w ]+) \(Lower Austria\)</a:t>
            </a:r>
            <a:b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\b([\w ]+) \(Salzburg\)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2800"/>
            </a:pPr>
            <a:r>
              <a:t>Option II (cooler):</a:t>
            </a:r>
            <a:br/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\b([</a:t>
            </a: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]+)(?=( \(Lower Austria\)))</a:t>
            </a:r>
            <a:b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\b([</a:t>
            </a: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]+)(?=( \(</a:t>
            </a: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Salzburg</a:t>
            </a:r>
            <a:r>
              <a: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\)))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 for Highlighting Toponyms</a:t>
            </a:r>
          </a:p>
        </p:txBody>
      </p:sp>
      <p:pic>
        <p:nvPicPr>
          <p:cNvPr id="25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142" y="2120900"/>
            <a:ext cx="7377715" cy="405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 for Finding Date Statements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5" indent="-173735" defTabSz="868680">
              <a:spcBef>
                <a:spcPts val="1100"/>
              </a:spcBef>
              <a:defRPr sz="1900"/>
            </a:pPr>
            <a:r>
              <a:t>Download settings and examples for EditPad Pro:</a:t>
            </a:r>
            <a:br/>
            <a:r>
              <a:rPr b="1"/>
              <a:t> </a:t>
            </a:r>
            <a:r>
              <a:rPr b="1"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b="1"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2" invalidUrl="" action="" tgtFrame="" tooltip="" history="1" highlightClick="0" endSnd="0"/>
              </a:rPr>
              <a:t>tinyurl.com/tutorial-re</a:t>
            </a:r>
            <a:r>
              <a:rPr b="1"/>
              <a:t> </a:t>
            </a:r>
            <a:endParaRPr b="1"/>
          </a:p>
          <a:p>
            <a:pPr marL="173735" indent="-173735" defTabSz="868680">
              <a:spcBef>
                <a:spcPts val="1100"/>
              </a:spcBef>
              <a:defRPr b="1" sz="1900"/>
            </a:pPr>
          </a:p>
          <a:p>
            <a:pPr marL="173735" indent="-173735" defTabSz="868680">
              <a:spcBef>
                <a:spcPts val="1100"/>
              </a:spcBef>
              <a:defRPr sz="1900"/>
            </a:pPr>
            <a:r>
              <a:t>In EditPad Pro:</a:t>
            </a:r>
          </a:p>
          <a:p>
            <a:pPr lvl="1" marL="434340" indent="-173735" defTabSz="868680">
              <a:spcBef>
                <a:spcPts val="300"/>
              </a:spcBef>
              <a:defRPr sz="1710"/>
            </a:pPr>
            <a:r>
              <a:t>Open: “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0748Dhahabi.TarikhIslam.Shamela0035100-ara1.sample</a:t>
            </a:r>
            <a:r>
              <a:t>”</a:t>
            </a:r>
          </a:p>
          <a:p>
            <a:pPr lvl="1" marL="434340" indent="-173735" defTabSz="868680">
              <a:spcBef>
                <a:spcPts val="300"/>
              </a:spcBef>
              <a:defRPr sz="1710"/>
            </a:pPr>
            <a:r>
              <a:t>Open: “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year_Statement_re.txt</a:t>
            </a:r>
            <a:r>
              <a:t>”</a:t>
            </a:r>
          </a:p>
          <a:p>
            <a:pPr lvl="2" marL="694943" indent="-173736" defTabSz="868680">
              <a:spcBef>
                <a:spcPts val="300"/>
              </a:spcBef>
              <a:defRPr sz="1520"/>
            </a:pPr>
            <a:r>
              <a:t>Copy/paste the regular expression into the search window</a:t>
            </a:r>
          </a:p>
          <a:p>
            <a:pPr lvl="1" marL="434340" indent="-173735" defTabSz="868680">
              <a:spcBef>
                <a:spcPts val="300"/>
              </a:spcBef>
              <a:defRPr sz="1710"/>
            </a:pPr>
            <a:r>
              <a:t>Switch back to “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0748Dhahabi.TarikhIslam.Shamela0035100-ara1.sample</a:t>
            </a:r>
            <a:r>
              <a:t>”</a:t>
            </a:r>
          </a:p>
          <a:p>
            <a:pPr marL="173735" indent="-173735" defTabSz="868680">
              <a:spcBef>
                <a:spcPts val="1100"/>
              </a:spcBef>
              <a:defRPr sz="1900"/>
            </a:pPr>
            <a:r>
              <a:t>The date statements in the excerpt from al-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Ḏ</a:t>
            </a:r>
            <a:r>
              <a:t>ahabī’s </a:t>
            </a:r>
            <a:r>
              <a:rPr i="1"/>
              <a:t>Taʾrī</a:t>
            </a:r>
            <a:r>
              <a:rPr i="1">
                <a:latin typeface="+mn-lt"/>
                <a:ea typeface="+mn-ea"/>
                <a:cs typeface="+mn-cs"/>
                <a:sym typeface="Helvetica"/>
              </a:rPr>
              <a:t>ḫ</a:t>
            </a:r>
            <a:r>
              <a:rPr i="1"/>
              <a:t> al-islām </a:t>
            </a:r>
            <a:r>
              <a:t>should appear highlighted with a different color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 for Finding Date Statements</a:t>
            </a:r>
          </a:p>
        </p:txBody>
      </p:sp>
      <p:pic>
        <p:nvPicPr>
          <p:cNvPr id="26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920" y="2120900"/>
            <a:ext cx="7208158" cy="405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/>
            </a:lvl1pPr>
          </a:lstStyle>
          <a:p>
            <a:pPr/>
            <a:r>
              <a:t>To keep in mind</a:t>
            </a:r>
          </a:p>
        </p:txBody>
      </p:sp>
      <p:sp>
        <p:nvSpPr>
          <p:cNvPr id="263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7263" indent="-327263" defTabSz="868680">
              <a:spcBef>
                <a:spcPts val="1100"/>
              </a:spcBef>
              <a:tabLst>
                <a:tab pos="850900" algn="l"/>
                <a:tab pos="1714500" algn="l"/>
                <a:tab pos="2590800" algn="l"/>
                <a:tab pos="3454400" algn="l"/>
                <a:tab pos="4330700" algn="l"/>
                <a:tab pos="5194300" algn="l"/>
                <a:tab pos="6057900" algn="l"/>
                <a:tab pos="6934200" algn="l"/>
                <a:tab pos="7797800" algn="l"/>
                <a:tab pos="8674100" algn="l"/>
                <a:tab pos="9537700" algn="l"/>
              </a:tabLst>
              <a:defRPr sz="3514"/>
            </a:pPr>
            <a:r>
              <a:t>RE are “greedy,” i.e. they tend to catch more than you may need. Always test!</a:t>
            </a:r>
            <a:endParaRPr sz="1710"/>
          </a:p>
          <a:p>
            <a:pPr marL="327263" indent="-327263" defTabSz="868680">
              <a:spcBef>
                <a:spcPts val="1100"/>
              </a:spcBef>
              <a:tabLst>
                <a:tab pos="850900" algn="l"/>
                <a:tab pos="1714500" algn="l"/>
                <a:tab pos="2590800" algn="l"/>
                <a:tab pos="3454400" algn="l"/>
                <a:tab pos="4330700" algn="l"/>
                <a:tab pos="5194300" algn="l"/>
                <a:tab pos="6057900" algn="l"/>
                <a:tab pos="6934200" algn="l"/>
                <a:tab pos="7797800" algn="l"/>
                <a:tab pos="8674100" algn="l"/>
                <a:tab pos="9537700" algn="l"/>
              </a:tabLst>
              <a:defRPr sz="3514"/>
            </a:pPr>
            <a:r>
              <a:t>Test before applying! (In text editors </a:t>
            </a:r>
            <a:r>
              <a:rPr i="1"/>
              <a:t>Ctrl+Z (Win)</a:t>
            </a:r>
            <a:r>
              <a:t>, </a:t>
            </a:r>
            <a:r>
              <a:rPr i="1"/>
              <a:t>Cmd+Z (Mac</a:t>
            </a:r>
            <a:r>
              <a:t>) can help to revert changes)</a:t>
            </a:r>
            <a:endParaRPr sz="3800"/>
          </a:p>
          <a:p>
            <a:pPr marL="327263" indent="-327263" defTabSz="868680">
              <a:spcBef>
                <a:spcPts val="1100"/>
              </a:spcBef>
              <a:tabLst>
                <a:tab pos="850900" algn="l"/>
                <a:tab pos="1714500" algn="l"/>
                <a:tab pos="2590800" algn="l"/>
                <a:tab pos="3454400" algn="l"/>
                <a:tab pos="4330700" algn="l"/>
                <a:tab pos="5194300" algn="l"/>
                <a:tab pos="6057900" algn="l"/>
                <a:tab pos="6934200" algn="l"/>
                <a:tab pos="7797800" algn="l"/>
                <a:tab pos="8674100" algn="l"/>
                <a:tab pos="9537700" algn="l"/>
              </a:tabLst>
              <a:defRPr sz="3514"/>
            </a:pPr>
            <a:r>
              <a:t>Check the language/application-specific documentation: some common shortcuts are not universal 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\1</a:t>
            </a:r>
            <a:r>
              <a:t> vs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t>, for example)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/>
            </a:lvl1pPr>
          </a:lstStyle>
          <a:p>
            <a:pPr/>
            <a:r>
              <a:t>What are Regular Expressions?</a:t>
            </a:r>
          </a:p>
        </p:txBody>
      </p:sp>
      <p:sp>
        <p:nvSpPr>
          <p:cNvPr id="143" name="Rectangle 2"/>
          <p:cNvSpPr txBox="1"/>
          <p:nvPr>
            <p:ph type="body" sz="half" idx="1"/>
          </p:nvPr>
        </p:nvSpPr>
        <p:spPr>
          <a:xfrm>
            <a:off x="457200" y="1600200"/>
            <a:ext cx="3810000" cy="4602163"/>
          </a:xfrm>
          <a:prstGeom prst="rect">
            <a:avLst/>
          </a:prstGeom>
        </p:spPr>
        <p:txBody>
          <a:bodyPr/>
          <a:lstStyle/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very small language for describing textual patterns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not a programming language, yet a part of each one 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incredibly powerful tool for find/replace operations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old (1950s-60s)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arcane art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ubiquitous</a:t>
            </a:r>
          </a:p>
        </p:txBody>
      </p:sp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9600" y="1593273"/>
            <a:ext cx="4439247" cy="4491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small"/>
            </a:lvl1pPr>
          </a:lstStyle>
          <a:p>
            <a:pPr/>
            <a:r>
              <a:t>Some readings</a:t>
            </a:r>
          </a:p>
        </p:txBody>
      </p:sp>
      <p:sp>
        <p:nvSpPr>
          <p:cNvPr id="2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1907" indent="-171907" defTabSz="859536">
              <a:lnSpc>
                <a:spcPct val="81000"/>
              </a:lnSpc>
              <a:spcBef>
                <a:spcPts val="1100"/>
              </a:spcBef>
              <a:defRPr sz="1879"/>
            </a:pPr>
            <a:r>
              <a:t>Amazon.com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2" invalidUrl="" action="" tgtFrame="" tooltip="" history="1" highlightClick="0" endSnd="0"/>
              </a:rPr>
              <a:t>http://www.amazon.com/Regular-Expressions-Cookbook-Jan-Goyvaerts/dp/1449319432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3" invalidUrl="" action="" tgtFrame="" tooltip="" history="1" highlightClick="0" endSnd="0"/>
              </a:rPr>
              <a:t>http://www.amazon.com/Mastering-Regular-Expressions-Jeffrey-Friedl/dp/0596528124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3" invalidUrl="" action="" tgtFrame="" tooltip="" history="1" highlightClick="0" endSnd="0"/>
              </a:rPr>
              <a:t>/</a:t>
            </a:r>
          </a:p>
          <a:p>
            <a:pPr marL="171907" indent="-171907" defTabSz="859536">
              <a:lnSpc>
                <a:spcPct val="81000"/>
              </a:lnSpc>
              <a:spcBef>
                <a:spcPts val="1100"/>
              </a:spcBef>
              <a:defRPr sz="1879"/>
            </a:pPr>
            <a:r>
              <a:t>Free Online Readings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4" invalidUrl="" action="" tgtFrame="" tooltip="" history="1" highlightClick="0" endSnd="0"/>
              </a:rPr>
              <a:t>http://www.regular-expressions.info/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4" invalidUrl="" action="" tgtFrame="" tooltip="" history="1" highlightClick="0" endSnd="0"/>
              </a:rPr>
              <a:t>http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4" invalidUrl="" action="" tgtFrame="" tooltip="" history="1" highlightClick="0" endSnd="0"/>
              </a:rPr>
              <a:t>://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4" invalidUrl="" action="" tgtFrame="" tooltip="" history="1" highlightClick="0" endSnd="0"/>
              </a:rPr>
              <a:t>ruby.bastardsbook.com/chapters/regexes/</a:t>
            </a:r>
          </a:p>
          <a:p>
            <a:pPr marL="171907" indent="-171907" defTabSz="859536">
              <a:lnSpc>
                <a:spcPct val="81000"/>
              </a:lnSpc>
              <a:spcBef>
                <a:spcPts val="1100"/>
              </a:spcBef>
              <a:defRPr sz="1879"/>
            </a:pPr>
            <a:r>
              <a:t>Cheat Sheets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5" invalidUrl="" action="" tgtFrame="" tooltip="" history="1" highlightClick="0" endSnd="0"/>
              </a:rPr>
              <a:t>http://krijnhoetmer.nl/stuff/regex/cheat-sheet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5" invalidUrl="" action="" tgtFrame="" tooltip="" history="1" highlightClick="0" endSnd="0"/>
              </a:rPr>
              <a:t>/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6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6" invalidUrl="" action="" tgtFrame="" tooltip="" history="1" highlightClick="0" endSnd="0"/>
              </a:rPr>
              <a:t>www.rexegg.com/regex-quickstart.html</a:t>
            </a:r>
          </a:p>
          <a:p>
            <a:pPr marL="171907" indent="-171907" defTabSz="859536">
              <a:lnSpc>
                <a:spcPct val="81000"/>
              </a:lnSpc>
              <a:spcBef>
                <a:spcPts val="1100"/>
              </a:spcBef>
              <a:defRPr sz="1879"/>
            </a:pPr>
            <a:r>
              <a:t>Interactive tutorial</a:t>
            </a:r>
          </a:p>
          <a:p>
            <a:pPr lvl="1" marL="429768" indent="-171907" defTabSz="859536">
              <a:lnSpc>
                <a:spcPct val="81000"/>
              </a:lnSpc>
              <a:spcBef>
                <a:spcPts val="300"/>
              </a:spcBef>
              <a:defRPr sz="1692"/>
            </a:pP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7" invalidUrl="" action="" tgtFrame="" tooltip="" history="1" highlightClick="0" endSnd="0"/>
              </a:rPr>
              <a:t>http://regexone.com</a:t>
            </a:r>
            <a:r>
              <a:rPr u="sng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7" invalidUrl="" action="" tgtFrame="" tooltip="" history="1" highlightClick="0" endSnd="0"/>
              </a:rPr>
              <a:t>/</a:t>
            </a:r>
          </a:p>
        </p:txBody>
      </p:sp>
      <p:pic>
        <p:nvPicPr>
          <p:cNvPr id="26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34200" y="484631"/>
            <a:ext cx="1524000" cy="1990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4000"/>
            </a:lvl1pPr>
          </a:lstStyle>
          <a:p>
            <a:pPr/>
            <a:r>
              <a:t>Why Use Regular Expressions?	</a:t>
            </a:r>
          </a:p>
        </p:txBody>
      </p:sp>
      <p:sp>
        <p:nvSpPr>
          <p:cNvPr id="147" name="Rectangle 2"/>
          <p:cNvSpPr txBox="1"/>
          <p:nvPr>
            <p:ph type="body" idx="1"/>
          </p:nvPr>
        </p:nvSpPr>
        <p:spPr>
          <a:xfrm>
            <a:off x="457200" y="1600200"/>
            <a:ext cx="8077200" cy="5003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i="1" sz="2300"/>
            </a:pPr>
            <a:r>
              <a:t>To search</a:t>
            </a:r>
            <a:r>
              <a:rPr b="0" i="0"/>
              <a:t>:</a:t>
            </a:r>
            <a:endParaRPr sz="1700"/>
          </a:p>
          <a:p>
            <a:pPr lvl="1" marL="457200" indent="-182879">
              <a:lnSpc>
                <a:spcPct val="72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200"/>
            </a:pPr>
            <a:r>
              <a:t>all spelling variations of the same word:</a:t>
            </a:r>
            <a:endParaRPr sz="1500"/>
          </a:p>
          <a:p>
            <a:pPr lvl="2" marL="731519" indent="-182880">
              <a:lnSpc>
                <a:spcPct val="72000"/>
              </a:lnSpc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Österreich, Osterreich or Oesterreich?</a:t>
            </a:r>
            <a:endParaRPr sz="1300"/>
          </a:p>
          <a:p>
            <a:pPr lvl="1" marL="457200" indent="-182879">
              <a:lnSpc>
                <a:spcPct val="72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200"/>
            </a:pPr>
            <a:r>
              <a:t>words of specific morphological patterns:</a:t>
            </a:r>
            <a:endParaRPr sz="1500"/>
          </a:p>
          <a:p>
            <a:pPr lvl="2" marL="731519" indent="-182880">
              <a:lnSpc>
                <a:spcPct val="72000"/>
              </a:lnSpc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i="1"/>
            </a:pPr>
            <a:r>
              <a:t>[root]er, [root]ed</a:t>
            </a:r>
            <a:r>
              <a:rPr i="0"/>
              <a:t>, </a:t>
            </a:r>
            <a:r>
              <a:t>[root]ing [root]s</a:t>
            </a:r>
            <a:r>
              <a:rPr i="0"/>
              <a:t>: all derivatives from the same word</a:t>
            </a:r>
            <a:endParaRPr sz="2400"/>
          </a:p>
          <a:p>
            <a:pPr lvl="1" marL="457200" indent="-182879">
              <a:lnSpc>
                <a:spcPct val="72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200"/>
            </a:pPr>
            <a:r>
              <a:t>entities that may be referred to differently:</a:t>
            </a:r>
            <a:endParaRPr sz="2600"/>
          </a:p>
          <a:p>
            <a:pPr lvl="2" marL="731519" indent="-182880">
              <a:lnSpc>
                <a:spcPct val="72000"/>
              </a:lnSpc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references to Austria? (Vienna, Wien, Salzburg, etc.)</a:t>
            </a:r>
            <a:endParaRPr sz="1300"/>
          </a:p>
          <a:p>
            <a:pPr lvl="2" marL="731519" indent="-182880">
              <a:lnSpc>
                <a:spcPct val="72000"/>
              </a:lnSpc>
              <a:spcBef>
                <a:spcPts val="4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references to education in biographies</a:t>
            </a:r>
            <a:endParaRPr sz="1300"/>
          </a:p>
          <a:p>
            <a:pPr marL="0" indent="0">
              <a:lnSpc>
                <a:spcPct val="72000"/>
              </a:lnSpc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i="1" sz="2300"/>
            </a:pPr>
            <a:r>
              <a:t>To search and replace:</a:t>
            </a:r>
            <a:endParaRPr sz="2800"/>
          </a:p>
          <a:p>
            <a:pPr lvl="1" marL="457200" indent="-182879">
              <a:lnSpc>
                <a:spcPct val="8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200"/>
            </a:pPr>
            <a:r>
              <a:t>reformat “dirty”/inconsistent data</a:t>
            </a:r>
            <a:endParaRPr sz="1500"/>
          </a:p>
          <a:p>
            <a:pPr marL="0" indent="0">
              <a:lnSpc>
                <a:spcPct val="80000"/>
              </a:lnSpc>
              <a:buSzTx/>
              <a:buFont typeface="Wingdings"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 i="1" sz="2300"/>
            </a:pPr>
            <a:r>
              <a:t>To tag:</a:t>
            </a:r>
            <a:endParaRPr sz="2800"/>
          </a:p>
          <a:p>
            <a:pPr lvl="1" marL="457200" indent="-182879">
              <a:lnSpc>
                <a:spcPct val="8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200"/>
            </a:pPr>
            <a:r>
              <a:t>make texts navigable and more readable</a:t>
            </a:r>
            <a:endParaRPr sz="1500"/>
          </a:p>
          <a:p>
            <a:pPr lvl="1" marL="457200" indent="-182879">
              <a:lnSpc>
                <a:spcPct val="8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200"/>
            </a:pPr>
            <a:r>
              <a:t>tag information relevant to your research</a:t>
            </a:r>
            <a:endParaRPr sz="2600"/>
          </a:p>
          <a:p>
            <a:pPr marL="341313" indent="-341313" algn="r">
              <a:lnSpc>
                <a:spcPct val="72000"/>
              </a:lnSpc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300"/>
            </a:pPr>
            <a:r>
              <a:t>and many other uses…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The Basics</a:t>
            </a:r>
          </a:p>
        </p:txBody>
      </p:sp>
      <p:sp>
        <p:nvSpPr>
          <p:cNvPr id="150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4486" indent="-334486" defTabSz="896111">
              <a:spcBef>
                <a:spcPts val="1100"/>
              </a:spcBef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2352"/>
            </a:pPr>
            <a:r>
              <a:t>a </a:t>
            </a:r>
            <a:r>
              <a:rPr b="1"/>
              <a:t>regular expression</a:t>
            </a:r>
            <a:r>
              <a:t> is a pattern enclosed within delimiters</a:t>
            </a:r>
          </a:p>
          <a:p>
            <a:pPr lvl="1" marL="603320" indent="-334486" defTabSz="896111">
              <a:spcBef>
                <a:spcPts val="300"/>
              </a:spcBef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1960"/>
            </a:pPr>
            <a:r>
              <a:t>delimiters will differ depending on a programming language or software that you use; you may also not see them at all</a:t>
            </a:r>
            <a:endParaRPr sz="1764"/>
          </a:p>
          <a:p>
            <a:pPr lvl="1" marL="603320" indent="-334486" defTabSz="896111">
              <a:spcBef>
                <a:spcPts val="300"/>
              </a:spcBef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1960"/>
            </a:pPr>
            <a:r>
              <a:t>most text editors that support RE do not display delimiters (</a:t>
            </a:r>
            <a:r>
              <a:rPr i="1"/>
              <a:t>EditPad Pro</a:t>
            </a:r>
            <a:r>
              <a:t>, </a:t>
            </a:r>
            <a:r>
              <a:rPr i="1"/>
              <a:t>Sublime Text, TextMate</a:t>
            </a:r>
            <a:r>
              <a:t>) </a:t>
            </a:r>
          </a:p>
          <a:p>
            <a:pPr marL="334486" indent="-334486" defTabSz="896111">
              <a:spcBef>
                <a:spcPts val="1100"/>
              </a:spcBef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2352"/>
            </a:pPr>
            <a:r>
              <a:t>most characters match themselves</a:t>
            </a:r>
          </a:p>
          <a:p>
            <a:pPr marL="334486" indent="-334486" defTabSz="896111">
              <a:spcBef>
                <a:spcPts val="1100"/>
              </a:spcBef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2352"/>
            </a:pPr>
            <a:r>
              <a:t>there are also special characters</a:t>
            </a:r>
          </a:p>
          <a:p>
            <a:pPr marL="0" indent="0" defTabSz="896111">
              <a:spcBef>
                <a:spcPts val="1100"/>
              </a:spcBef>
              <a:buSzTx/>
              <a:buFont typeface="Wingdings"/>
              <a:buNone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b="1" sz="2352"/>
            </a:pPr>
            <a:r>
              <a:t>Example:</a:t>
            </a:r>
          </a:p>
          <a:p>
            <a:pPr marL="334486" indent="-334486" defTabSz="896111">
              <a:spcBef>
                <a:spcPts val="1100"/>
              </a:spcBef>
              <a:buFont typeface="Arial"/>
              <a:buChar char="•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b="1" sz="2352"/>
            </a:pPr>
            <a:r>
              <a:t>`Vienna`</a:t>
            </a:r>
            <a:r>
              <a:rPr b="0"/>
              <a:t> is a regular expression that matches “</a:t>
            </a:r>
            <a:r>
              <a:t>Vienna</a:t>
            </a:r>
            <a:r>
              <a:rPr b="0"/>
              <a:t>”</a:t>
            </a:r>
          </a:p>
          <a:p>
            <a:pPr lvl="1" marL="726535" indent="-278479" defTabSz="896111">
              <a:spcBef>
                <a:spcPts val="300"/>
              </a:spcBef>
              <a:buFont typeface="Arial"/>
              <a:buChar char="–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i="1" sz="1960"/>
            </a:pPr>
            <a:r>
              <a:t>` (tick)</a:t>
            </a:r>
            <a:r>
              <a:rPr i="0"/>
              <a:t> is the delimiter enclosing the expression</a:t>
            </a:r>
            <a:br>
              <a:rPr i="0"/>
            </a:br>
            <a:r>
              <a:rPr i="0"/>
              <a:t>(</a:t>
            </a:r>
            <a:r>
              <a:t>you do not need them in text editors</a:t>
            </a:r>
            <a:r>
              <a:rPr i="0"/>
              <a:t>)</a:t>
            </a:r>
            <a:endParaRPr i="0"/>
          </a:p>
          <a:p>
            <a:pPr lvl="1" marL="726535" indent="-278479" defTabSz="896111">
              <a:spcBef>
                <a:spcPts val="300"/>
              </a:spcBef>
              <a:buFont typeface="Arial"/>
              <a:buChar char="–"/>
              <a:tabLst>
                <a:tab pos="876300" algn="l"/>
                <a:tab pos="1778000" algn="l"/>
                <a:tab pos="2667000" algn="l"/>
                <a:tab pos="3568700" algn="l"/>
                <a:tab pos="4457700" algn="l"/>
                <a:tab pos="5359400" algn="l"/>
                <a:tab pos="6248400" algn="l"/>
                <a:tab pos="7150100" algn="l"/>
                <a:tab pos="8051800" algn="l"/>
                <a:tab pos="8940800" algn="l"/>
                <a:tab pos="9842500" algn="l"/>
              </a:tabLst>
              <a:defRPr sz="1960"/>
            </a:pPr>
            <a:r>
              <a:t>“</a:t>
            </a:r>
            <a:r>
              <a:rPr b="1"/>
              <a:t>Vienna</a:t>
            </a:r>
            <a:r>
              <a:t>” is the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/>
            </a:lvl1pPr>
          </a:lstStyle>
          <a:p>
            <a:pPr/>
            <a:r>
              <a:t>/at/</a:t>
            </a:r>
          </a:p>
        </p:txBody>
      </p:sp>
      <p:sp>
        <p:nvSpPr>
          <p:cNvPr id="153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lvl1pPr>
          </a:lstStyle>
          <a:p>
            <a:pPr/>
            <a:r>
              <a:t>Matches strings with “a” followed by “t”.</a:t>
            </a:r>
          </a:p>
        </p:txBody>
      </p:sp>
      <p:graphicFrame>
        <p:nvGraphicFramePr>
          <p:cNvPr id="154" name="Group 3"/>
          <p:cNvGraphicFramePr/>
          <p:nvPr/>
        </p:nvGraphicFramePr>
        <p:xfrm>
          <a:off x="4648200" y="1600200"/>
          <a:ext cx="4040188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that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atlas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aft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Athens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/>
            </a:lvl1pPr>
          </a:lstStyle>
          <a:p>
            <a:pPr/>
            <a:r>
              <a:t>/at/</a:t>
            </a:r>
          </a:p>
        </p:txBody>
      </p:sp>
      <p:sp>
        <p:nvSpPr>
          <p:cNvPr id="157" name="Rectangle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700"/>
              </a:spcBef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/>
            </a:lvl1pPr>
          </a:lstStyle>
          <a:p>
            <a:pPr/>
            <a:r>
              <a:t>Matches strings with “a” followed by “t”.</a:t>
            </a:r>
          </a:p>
        </p:txBody>
      </p:sp>
      <p:graphicFrame>
        <p:nvGraphicFramePr>
          <p:cNvPr id="158" name="Group 3"/>
          <p:cNvGraphicFramePr/>
          <p:nvPr/>
        </p:nvGraphicFramePr>
        <p:xfrm>
          <a:off x="4648200" y="1600200"/>
          <a:ext cx="4040188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b="1" i="1" sz="2800"/>
                        <a:t>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800"/>
                      </a:pPr>
                      <a:r>
                        <a:t>h</a:t>
                      </a:r>
                      <a:r>
                        <a:rPr b="1" i="1"/>
                        <a:t>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2800"/>
                      </a:pPr>
                      <a:r>
                        <a:t>th</a:t>
                      </a:r>
                      <a:r>
                        <a:rPr b="1" i="1"/>
                        <a:t>at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b="1" i="1" spc="0" sz="2800"/>
                      </a:pPr>
                      <a:r>
                        <a:t>at</a:t>
                      </a:r>
                      <a:r>
                        <a:rPr b="0" i="0"/>
                        <a:t>las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4B39B"/>
                    </a:solidFill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aft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3000"/>
                        </a:lnSpc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pc="0" sz="1800"/>
                      </a:pPr>
                      <a:r>
                        <a:rPr sz="2800"/>
                        <a:t>Athens</a:t>
                      </a:r>
                    </a:p>
                  </a:txBody>
                  <a:tcPr marL="71495" marR="71495" marT="71495" marB="7149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Characters </a:t>
            </a:r>
            <a:r>
              <a:rPr i="1">
                <a:latin typeface="Garamond"/>
                <a:ea typeface="Garamond"/>
                <a:cs typeface="Garamond"/>
                <a:sym typeface="Garamond"/>
              </a:rPr>
              <a:t>&amp;</a:t>
            </a:r>
            <a:r>
              <a:t> Special Characters</a:t>
            </a:r>
          </a:p>
        </p:txBody>
      </p:sp>
      <p:sp>
        <p:nvSpPr>
          <p:cNvPr id="161" name="Rectangle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most characters match themselves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matching is case sensitive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special characters: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()^${}[]\|.+?*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to match a special character in your text, you need to “escape it”, i.e. precede it with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/>
              <a:t>”</a:t>
            </a:r>
            <a:r>
              <a:t> in your pattern:</a:t>
            </a:r>
          </a:p>
          <a:p>
            <a:pPr marL="341312" indent="-341312">
              <a:buFont typeface="Arial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`Osterreich [sic]`</a:t>
            </a:r>
            <a:br/>
            <a:r>
              <a:rPr b="0">
                <a:latin typeface="Brill"/>
                <a:ea typeface="Brill"/>
                <a:cs typeface="Brill"/>
                <a:sym typeface="Brill"/>
              </a:rPr>
              <a:t>does not match “</a:t>
            </a:r>
            <a:r>
              <a:t>Osterreich [sic]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</a:t>
            </a:r>
            <a:endParaRPr sz="1800"/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endParaRPr sz="1800"/>
          </a:p>
          <a:p>
            <a:pPr lvl="1" marL="741362" indent="-284162">
              <a:spcBef>
                <a:spcPts val="400"/>
              </a:spcBef>
              <a:buFont typeface="Arial"/>
              <a:buChar char="–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`Osterreich \[sic\]`</a:t>
            </a:r>
            <a:br/>
            <a:r>
              <a:rPr b="0">
                <a:latin typeface="Brill"/>
                <a:ea typeface="Brill"/>
                <a:cs typeface="Brill"/>
                <a:sym typeface="Brill"/>
              </a:rPr>
              <a:t>matches “</a:t>
            </a:r>
            <a:r>
              <a:t>Osterreich [sic]</a:t>
            </a:r>
            <a:r>
              <a:rPr b="0">
                <a:latin typeface="Brill"/>
                <a:ea typeface="Brill"/>
                <a:cs typeface="Brill"/>
                <a:sym typeface="Brill"/>
              </a:rPr>
              <a:t>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ill"/>
            <a:ea typeface="Brill"/>
            <a:cs typeface="Brill"/>
            <a:sym typeface="Bri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ill"/>
            <a:ea typeface="Brill"/>
            <a:cs typeface="Brill"/>
            <a:sym typeface="Bri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ill"/>
            <a:ea typeface="Brill"/>
            <a:cs typeface="Brill"/>
            <a:sym typeface="Bri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ill"/>
            <a:ea typeface="Brill"/>
            <a:cs typeface="Brill"/>
            <a:sym typeface="Bri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