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 bookmarkIdSeed="3">
  <p:sldMasterIdLst>
    <p:sldMasterId id="2147483660" r:id="rId1"/>
  </p:sldMasterIdLst>
  <p:notesMasterIdLst>
    <p:notesMasterId r:id="rId21"/>
  </p:notesMasterIdLst>
  <p:sldIdLst>
    <p:sldId id="258" r:id="rId2"/>
    <p:sldId id="259" r:id="rId3"/>
    <p:sldId id="260" r:id="rId4"/>
    <p:sldId id="268" r:id="rId5"/>
    <p:sldId id="262" r:id="rId6"/>
    <p:sldId id="269" r:id="rId7"/>
    <p:sldId id="275" r:id="rId8"/>
    <p:sldId id="276" r:id="rId9"/>
    <p:sldId id="270" r:id="rId10"/>
    <p:sldId id="264" r:id="rId11"/>
    <p:sldId id="265" r:id="rId12"/>
    <p:sldId id="266" r:id="rId13"/>
    <p:sldId id="267" r:id="rId14"/>
    <p:sldId id="271" r:id="rId15"/>
    <p:sldId id="272" r:id="rId16"/>
    <p:sldId id="277" r:id="rId17"/>
    <p:sldId id="273" r:id="rId18"/>
    <p:sldId id="274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настасия" initials="А" lastIdx="1" clrIdx="0">
    <p:extLst>
      <p:ext uri="{19B8F6BF-5375-455C-9EA6-DF929625EA0E}">
        <p15:presenceInfo xmlns:p15="http://schemas.microsoft.com/office/powerpoint/2012/main" userId="Анастасия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58" y="72"/>
      </p:cViewPr>
      <p:guideLst>
        <p:guide orient="horz" pos="216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FE6BD-2A46-4B00-B68D-9567C24F8551}" type="datetimeFigureOut">
              <a:rPr lang="ru-RU" smtClean="0"/>
              <a:pPr/>
              <a:t>29.10.2021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35CA5-02BD-4D29-97A6-8E35176740A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77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35CA5-02BD-4D29-97A6-8E35176740A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988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35CA5-02BD-4D29-97A6-8E35176740A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853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35CA5-02BD-4D29-97A6-8E35176740A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90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35CA5-02BD-4D29-97A6-8E35176740A8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903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35CA5-02BD-4D29-97A6-8E35176740A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83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74C-CF47-4531-AB1D-F1C6429A7CE4}" type="datetime1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281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00BC7-4A9C-4E2A-8F8B-BB93D358E85D}" type="datetime1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973956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3" y="937260"/>
            <a:ext cx="4648867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5C76-E037-4FDF-9B4B-544B2E03A6E8}" type="datetime1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59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A69F5-7F70-4A57-9BE0-421D0339FBD2}" type="datetime1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48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CB01-A87B-49CB-BA2F-A56807E17B73}" type="datetime1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19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2638044"/>
            <a:ext cx="3203828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8" y="2638044"/>
            <a:ext cx="3202685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11EF-6453-4800-B21F-6A435F07E87A}" type="datetime1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6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2313436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189" indent="0">
              <a:buNone/>
              <a:defRPr sz="19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3143250"/>
            <a:ext cx="3202686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8" y="3143250"/>
            <a:ext cx="3190113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6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189" indent="0">
              <a:buNone/>
              <a:defRPr sz="19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226C-BD53-419E-AE87-3DCB74BF8087}" type="datetime1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1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42AD-54A7-431B-A1D0-E7B2929DE951}" type="datetime1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9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3850-2CD2-4AAC-91F5-E41CE78B9F31}" type="datetime1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2243831"/>
            <a:ext cx="3364992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7041-4ABC-4C1C-A1D8-0F543BBD334C}" type="datetime1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4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3" y="2243828"/>
            <a:ext cx="3371249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1" y="0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21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A056238-9859-4035-A634-0575D142A73C}" type="datetime1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9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964692"/>
            <a:ext cx="5797296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2638047"/>
            <a:ext cx="5797296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93B16DE-1B16-4BB2-830A-6F46ED9A03E0}" type="datetime1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6236208"/>
            <a:ext cx="442589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6217920"/>
            <a:ext cx="27432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3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189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783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377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2971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30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276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09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28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660" y="1500996"/>
            <a:ext cx="8693623" cy="2716163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ru-RU" sz="4000" b="1" dirty="0">
                <a:latin typeface="Georgia" panose="02040502050405020303" pitchFamily="18" charset="0"/>
                <a:cs typeface="Times New Roman" panose="02020603050405020304" pitchFamily="18" charset="0"/>
              </a:rPr>
              <a:t>Адаптивная модель распознавания текстовых запросов</a:t>
            </a:r>
            <a:endParaRPr lang="ru-RU" sz="40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5660" y="3889428"/>
            <a:ext cx="8693624" cy="125191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r">
              <a:buNone/>
            </a:pPr>
            <a:r>
              <a:rPr lang="ru-RU" sz="2400" dirty="0">
                <a:latin typeface="Georgia" panose="02040502050405020303" pitchFamily="18" charset="0"/>
                <a:cs typeface="Times New Roman"/>
              </a:rPr>
              <a:t>Автор работы: </a:t>
            </a:r>
            <a:r>
              <a:rPr lang="ru-RU" sz="2400" dirty="0" smtClean="0">
                <a:latin typeface="Georgia" panose="02040502050405020303" pitchFamily="18" charset="0"/>
                <a:cs typeface="Times New Roman"/>
              </a:rPr>
              <a:t>Грибочек В.А, ЕТ-222</a:t>
            </a:r>
            <a:endParaRPr lang="ru-RU" sz="2400" dirty="0">
              <a:solidFill>
                <a:srgbClr val="262626"/>
              </a:solidFill>
              <a:latin typeface="Georgia" panose="02040502050405020303" pitchFamily="18" charset="0"/>
              <a:cs typeface="Times New Roman"/>
            </a:endParaRPr>
          </a:p>
          <a:p>
            <a:pPr marL="0" indent="0" algn="r">
              <a:buNone/>
            </a:pPr>
            <a:r>
              <a:rPr lang="ru-RU" sz="2400" dirty="0">
                <a:latin typeface="Georgia" panose="02040502050405020303" pitchFamily="18" charset="0"/>
                <a:cs typeface="Times New Roman"/>
              </a:rPr>
              <a:t>Руководитель работы: </a:t>
            </a:r>
            <a:r>
              <a:rPr lang="ru-RU" sz="2400" dirty="0" smtClean="0">
                <a:latin typeface="Georgia" panose="02040502050405020303" pitchFamily="18" charset="0"/>
                <a:cs typeface="Times New Roman"/>
              </a:rPr>
              <a:t>к.т.н. Вишенка В.В.</a:t>
            </a:r>
            <a:endParaRPr lang="ru-RU" sz="2400" dirty="0">
              <a:latin typeface="Georgia" panose="02040502050405020303" pitchFamily="18" charset="0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3464" y="284673"/>
            <a:ext cx="8117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dirty="0">
                <a:latin typeface="Georgia" panose="02040502050405020303" pitchFamily="18" charset="0"/>
                <a:cs typeface="Times New Roman" panose="02020603050405020304" pitchFamily="18" charset="0"/>
              </a:rPr>
              <a:t>Министерство образования и науки Российской Федерации</a:t>
            </a:r>
            <a:endParaRPr lang="ru-RU" altLang="ru-RU" sz="1400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None/>
            </a:pPr>
            <a:r>
              <a:rPr lang="ru-RU" altLang="ru-RU" dirty="0">
                <a:latin typeface="Georgia" panose="02040502050405020303" pitchFamily="18" charset="0"/>
                <a:cs typeface="Times New Roman" panose="02020603050405020304" pitchFamily="18" charset="0"/>
              </a:rPr>
              <a:t>ФГАОУ ВО  «Южно-Уральский государственный университет (НИУ)</a:t>
            </a:r>
            <a:r>
              <a:rPr lang="ru-RU" altLang="ru-RU" sz="1400" dirty="0">
                <a:latin typeface="Georgia" panose="02040502050405020303" pitchFamily="18" charset="0"/>
                <a:cs typeface="Times New Roman" panose="02020603050405020304" pitchFamily="18" charset="0"/>
              </a:rPr>
              <a:t>»</a:t>
            </a:r>
          </a:p>
          <a:p>
            <a:pPr algn="ctr">
              <a:spcBef>
                <a:spcPct val="0"/>
              </a:spcBef>
            </a:pPr>
            <a:r>
              <a:rPr lang="ru-RU" altLang="ru-RU" dirty="0">
                <a:latin typeface="Georgia" panose="02040502050405020303" pitchFamily="18" charset="0"/>
                <a:cs typeface="Times New Roman" panose="02020603050405020304" pitchFamily="18" charset="0"/>
              </a:rPr>
              <a:t>Институт естественных и точных наук</a:t>
            </a:r>
            <a:endParaRPr lang="ru-RU" altLang="ru-RU" sz="1600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</a:pPr>
            <a:r>
              <a:rPr lang="ru-RU" altLang="ru-RU" dirty="0">
                <a:latin typeface="Georgia" panose="02040502050405020303" pitchFamily="18" charset="0"/>
                <a:cs typeface="Times New Roman" panose="02020603050405020304" pitchFamily="18" charset="0"/>
              </a:rPr>
              <a:t>Факультет математики, механики и компьютерных технологий</a:t>
            </a:r>
            <a:endParaRPr lang="ru-RU" altLang="ru-RU" sz="1400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</a:pPr>
            <a:r>
              <a:rPr lang="ru-RU" altLang="ru-RU" dirty="0">
                <a:latin typeface="Georgia" panose="02040502050405020303" pitchFamily="18" charset="0"/>
                <a:cs typeface="Times New Roman" panose="02020603050405020304" pitchFamily="18" charset="0"/>
              </a:rPr>
              <a:t>Кафедра прикладной математики и программирования</a:t>
            </a:r>
            <a:endParaRPr lang="ru-RU" altLang="ru-RU" sz="1400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3093" y="5744422"/>
            <a:ext cx="3838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Georgia" panose="02040502050405020303" pitchFamily="18" charset="0"/>
              </a:rPr>
              <a:t>Челябинск</a:t>
            </a:r>
          </a:p>
          <a:p>
            <a:pPr algn="ctr"/>
            <a:r>
              <a:rPr lang="ru-RU" dirty="0" smtClean="0">
                <a:latin typeface="Georgia" panose="02040502050405020303" pitchFamily="18" charset="0"/>
              </a:rPr>
              <a:t>2021</a:t>
            </a:r>
            <a:endParaRPr lang="ru-RU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4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286603" y="360000"/>
            <a:ext cx="8625385" cy="704525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ru-RU" b="1" dirty="0">
                <a:latin typeface="Georgia" panose="02040502050405020303" pitchFamily="18" charset="0"/>
              </a:rPr>
              <a:t>комбинированный </a:t>
            </a:r>
            <a:r>
              <a:rPr lang="ru-RU" b="1" dirty="0" smtClean="0">
                <a:latin typeface="Georgia" panose="02040502050405020303" pitchFamily="18" charset="0"/>
              </a:rPr>
              <a:t>поиск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1301559"/>
            <a:ext cx="8625385" cy="469483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Georgia" panose="02040502050405020303" pitchFamily="18" charset="0"/>
                <a:cs typeface="Times New Roman" pitchFamily="18" charset="0"/>
              </a:rPr>
              <a:t>Исходными данными </a:t>
            </a:r>
            <a:r>
              <a:rPr lang="en-US" sz="2400" dirty="0" err="1" smtClean="0">
                <a:latin typeface="Georgia" panose="02040502050405020303" pitchFamily="18" charset="0"/>
                <a:cs typeface="Times New Roman" pitchFamily="18" charset="0"/>
              </a:rPr>
              <a:t>являются</a:t>
            </a:r>
            <a:r>
              <a:rPr lang="en-US" sz="2400" dirty="0" smtClean="0">
                <a:latin typeface="Georgia" panose="02040502050405020303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Georgia" panose="02040502050405020303" pitchFamily="18" charset="0"/>
                <a:cs typeface="Times New Roman" pitchFamily="18" charset="0"/>
              </a:rPr>
              <a:t>документы-образцы</a:t>
            </a:r>
            <a:r>
              <a:rPr lang="en-US" sz="2400" dirty="0" smtClean="0">
                <a:latin typeface="Georgia" panose="02040502050405020303" pitchFamily="18" charset="0"/>
                <a:cs typeface="Times New Roman" pitchFamily="18" charset="0"/>
              </a:rPr>
              <a:t> и </a:t>
            </a:r>
            <a:r>
              <a:rPr lang="en-US" sz="2400" dirty="0" err="1" smtClean="0">
                <a:latin typeface="Georgia" panose="02040502050405020303" pitchFamily="18" charset="0"/>
                <a:cs typeface="Times New Roman" pitchFamily="18" charset="0"/>
              </a:rPr>
              <a:t>фасетные</a:t>
            </a:r>
            <a:r>
              <a:rPr lang="en-US" sz="2400" dirty="0" smtClean="0">
                <a:latin typeface="Georgia" panose="02040502050405020303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Georgia" panose="02040502050405020303" pitchFamily="18" charset="0"/>
                <a:cs typeface="Times New Roman" pitchFamily="18" charset="0"/>
              </a:rPr>
              <a:t>признаки</a:t>
            </a:r>
            <a:r>
              <a:rPr lang="en-US" sz="2400" dirty="0" smtClean="0">
                <a:latin typeface="Georgia" panose="02040502050405020303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err="1" smtClean="0">
                <a:latin typeface="Georgia" panose="02040502050405020303" pitchFamily="18" charset="0"/>
                <a:cs typeface="Times New Roman" pitchFamily="18" charset="0"/>
              </a:rPr>
              <a:t>Документом-образцом</a:t>
            </a:r>
            <a:r>
              <a:rPr lang="en-US" sz="2400" dirty="0" smtClean="0">
                <a:latin typeface="Georgia" panose="02040502050405020303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Georgia" panose="02040502050405020303" pitchFamily="18" charset="0"/>
                <a:cs typeface="Times New Roman" pitchFamily="18" charset="0"/>
              </a:rPr>
              <a:t>является</a:t>
            </a:r>
            <a:r>
              <a:rPr lang="en-US" sz="2400" dirty="0" smtClean="0">
                <a:latin typeface="Georgia" panose="02040502050405020303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Georgia" panose="02040502050405020303" pitchFamily="18" charset="0"/>
                <a:cs typeface="Times New Roman" pitchFamily="18" charset="0"/>
              </a:rPr>
              <a:t>каждая</a:t>
            </a:r>
            <a:r>
              <a:rPr lang="en-US" sz="2400" dirty="0" smtClean="0">
                <a:latin typeface="Georgia" panose="02040502050405020303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Georgia" panose="02040502050405020303" pitchFamily="18" charset="0"/>
                <a:cs typeface="Times New Roman" pitchFamily="18" charset="0"/>
              </a:rPr>
              <a:t>строка</a:t>
            </a:r>
            <a:r>
              <a:rPr lang="en-US" sz="2400" dirty="0" smtClean="0">
                <a:latin typeface="Georgia" panose="02040502050405020303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Georgia" panose="02040502050405020303" pitchFamily="18" charset="0"/>
                <a:cs typeface="Times New Roman" pitchFamily="18" charset="0"/>
              </a:rPr>
              <a:t>номенклатурного</a:t>
            </a:r>
            <a:r>
              <a:rPr lang="en-US" sz="2400" dirty="0" smtClean="0">
                <a:latin typeface="Georgia" panose="02040502050405020303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Georgia" panose="02040502050405020303" pitchFamily="18" charset="0"/>
                <a:cs typeface="Times New Roman" pitchFamily="18" charset="0"/>
              </a:rPr>
              <a:t>справочника</a:t>
            </a:r>
            <a:r>
              <a:rPr lang="en-US" sz="2400" dirty="0" smtClean="0">
                <a:latin typeface="Georgia" panose="02040502050405020303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Georgia" panose="02040502050405020303" pitchFamily="18" charset="0"/>
                <a:cs typeface="Times New Roman" pitchFamily="18" charset="0"/>
              </a:rPr>
              <a:t>которая</a:t>
            </a:r>
            <a:r>
              <a:rPr lang="en-US" sz="2400" dirty="0" smtClean="0">
                <a:latin typeface="Georgia" panose="02040502050405020303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Georgia" panose="02040502050405020303" pitchFamily="18" charset="0"/>
                <a:cs typeface="Times New Roman" pitchFamily="18" charset="0"/>
              </a:rPr>
              <a:t>содержит</a:t>
            </a:r>
            <a:r>
              <a:rPr lang="en-US" sz="2400" dirty="0" smtClean="0">
                <a:latin typeface="Georgia" panose="02040502050405020303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Georgia" panose="02040502050405020303" pitchFamily="18" charset="0"/>
                <a:cs typeface="Times New Roman" pitchFamily="18" charset="0"/>
              </a:rPr>
              <a:t>значения</a:t>
            </a:r>
            <a:r>
              <a:rPr lang="en-US" sz="2400" dirty="0" smtClean="0">
                <a:latin typeface="Georgia" panose="02040502050405020303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Georgia" panose="02040502050405020303" pitchFamily="18" charset="0"/>
                <a:cs typeface="Times New Roman" pitchFamily="18" charset="0"/>
              </a:rPr>
              <a:t>признаков</a:t>
            </a:r>
            <a:r>
              <a:rPr lang="en-US" sz="2400" dirty="0" smtClean="0">
                <a:latin typeface="Georgia" panose="02040502050405020303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Georgia" panose="02040502050405020303" pitchFamily="18" charset="0"/>
                <a:cs typeface="Times New Roman" pitchFamily="18" charset="0"/>
              </a:rPr>
              <a:t>лекарства</a:t>
            </a:r>
            <a:r>
              <a:rPr lang="en-US" sz="2400" dirty="0" smtClean="0">
                <a:latin typeface="Georgia" panose="02040502050405020303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err="1" smtClean="0">
                <a:latin typeface="Georgia" panose="02040502050405020303" pitchFamily="18" charset="0"/>
                <a:cs typeface="Times New Roman" pitchFamily="18" charset="0"/>
              </a:rPr>
              <a:t>Для</a:t>
            </a:r>
            <a:r>
              <a:rPr lang="en-US" sz="2400" dirty="0" smtClean="0">
                <a:latin typeface="Georgia" panose="02040502050405020303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Georgia" panose="02040502050405020303" pitchFamily="18" charset="0"/>
                <a:cs typeface="Times New Roman" pitchFamily="18" charset="0"/>
              </a:rPr>
              <a:t>выделения</a:t>
            </a:r>
            <a:r>
              <a:rPr lang="en-US" sz="2400" dirty="0" smtClean="0">
                <a:latin typeface="Georgia" panose="02040502050405020303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Georgia" panose="02040502050405020303" pitchFamily="18" charset="0"/>
                <a:cs typeface="Times New Roman" pitchFamily="18" charset="0"/>
              </a:rPr>
              <a:t>фармацевтических</a:t>
            </a:r>
            <a:r>
              <a:rPr lang="en-US" sz="2400" dirty="0" smtClean="0">
                <a:latin typeface="Georgia" panose="02040502050405020303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Georgia" panose="02040502050405020303" pitchFamily="18" charset="0"/>
                <a:cs typeface="Times New Roman" pitchFamily="18" charset="0"/>
              </a:rPr>
              <a:t>параметров</a:t>
            </a:r>
            <a:r>
              <a:rPr lang="en-US" sz="2400" dirty="0" smtClean="0">
                <a:latin typeface="Georgia" panose="02040502050405020303" pitchFamily="18" charset="0"/>
                <a:cs typeface="Times New Roman" pitchFamily="18" charset="0"/>
              </a:rPr>
              <a:t> в </a:t>
            </a:r>
            <a:r>
              <a:rPr lang="en-US" sz="2400" dirty="0" err="1" smtClean="0">
                <a:latin typeface="Georgia" panose="02040502050405020303" pitchFamily="18" charset="0"/>
                <a:cs typeface="Times New Roman" pitchFamily="18" charset="0"/>
              </a:rPr>
              <a:t>тексте</a:t>
            </a:r>
            <a:r>
              <a:rPr lang="en-US" sz="2400" dirty="0" smtClean="0">
                <a:latin typeface="Georgia" panose="02040502050405020303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Georgia" panose="02040502050405020303" pitchFamily="18" charset="0"/>
                <a:cs typeface="Times New Roman" pitchFamily="18" charset="0"/>
              </a:rPr>
              <a:t>используется</a:t>
            </a:r>
            <a:r>
              <a:rPr lang="en-US" sz="2400" dirty="0" smtClean="0">
                <a:latin typeface="Georgia" panose="02040502050405020303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Georgia" panose="02040502050405020303" pitchFamily="18" charset="0"/>
                <a:cs typeface="Times New Roman" pitchFamily="18" charset="0"/>
              </a:rPr>
              <a:t>фасетный</a:t>
            </a:r>
            <a:r>
              <a:rPr lang="en-US" sz="2400" dirty="0" smtClean="0">
                <a:latin typeface="Georgia" panose="02040502050405020303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Georgia" panose="02040502050405020303" pitchFamily="18" charset="0"/>
                <a:cs typeface="Times New Roman" pitchFamily="18" charset="0"/>
              </a:rPr>
              <a:t>поиск</a:t>
            </a:r>
            <a:r>
              <a:rPr lang="en-US" sz="2400" dirty="0" smtClean="0">
                <a:latin typeface="Georgia" panose="02040502050405020303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err="1" smtClean="0">
                <a:latin typeface="Georgia" panose="02040502050405020303" pitchFamily="18" charset="0"/>
                <a:cs typeface="Times New Roman" pitchFamily="18" charset="0"/>
              </a:rPr>
              <a:t>Выбор</a:t>
            </a:r>
            <a:r>
              <a:rPr lang="en-US" sz="2400" dirty="0" smtClean="0">
                <a:latin typeface="Georgia" panose="02040502050405020303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Georgia" panose="02040502050405020303" pitchFamily="18" charset="0"/>
                <a:cs typeface="Times New Roman" pitchFamily="18" charset="0"/>
              </a:rPr>
              <a:t>набора</a:t>
            </a:r>
            <a:r>
              <a:rPr lang="en-US" sz="2400" dirty="0" smtClean="0">
                <a:latin typeface="Georgia" panose="02040502050405020303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Georgia" panose="02040502050405020303" pitchFamily="18" charset="0"/>
                <a:cs typeface="Times New Roman" pitchFamily="18" charset="0"/>
              </a:rPr>
              <a:t>ключевых</a:t>
            </a:r>
            <a:r>
              <a:rPr lang="en-US" sz="2400" dirty="0" smtClean="0">
                <a:latin typeface="Georgia" panose="02040502050405020303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Georgia" panose="02040502050405020303" pitchFamily="18" charset="0"/>
                <a:cs typeface="Times New Roman" pitchFamily="18" charset="0"/>
              </a:rPr>
              <a:t>фасетных</a:t>
            </a:r>
            <a:r>
              <a:rPr lang="en-US" sz="2400" dirty="0" smtClean="0">
                <a:latin typeface="Georgia" panose="02040502050405020303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Georgia" panose="02040502050405020303" pitchFamily="18" charset="0"/>
                <a:cs typeface="Times New Roman" pitchFamily="18" charset="0"/>
              </a:rPr>
              <a:t>признаков</a:t>
            </a:r>
            <a:r>
              <a:rPr lang="en-US" sz="2400" dirty="0" smtClean="0">
                <a:latin typeface="Georgia" panose="02040502050405020303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Georgia" panose="02040502050405020303" pitchFamily="18" charset="0"/>
                <a:cs typeface="Times New Roman" pitchFamily="18" charset="0"/>
              </a:rPr>
              <a:t>данного</a:t>
            </a:r>
            <a:r>
              <a:rPr lang="en-US" sz="2400" dirty="0" smtClean="0">
                <a:latin typeface="Georgia" panose="02040502050405020303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Georgia" panose="02040502050405020303" pitchFamily="18" charset="0"/>
                <a:cs typeface="Times New Roman" pitchFamily="18" charset="0"/>
              </a:rPr>
              <a:t>текстового</a:t>
            </a:r>
            <a:r>
              <a:rPr lang="en-US" sz="2400" dirty="0" smtClean="0">
                <a:latin typeface="Georgia" panose="02040502050405020303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Georgia" panose="02040502050405020303" pitchFamily="18" charset="0"/>
                <a:cs typeface="Times New Roman" pitchFamily="18" charset="0"/>
              </a:rPr>
              <a:t>запроса</a:t>
            </a:r>
            <a:r>
              <a:rPr lang="en-US" sz="2400" dirty="0" smtClean="0">
                <a:latin typeface="Georgia" panose="02040502050405020303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Georgia" panose="02040502050405020303" pitchFamily="18" charset="0"/>
                <a:cs typeface="Times New Roman" pitchFamily="18" charset="0"/>
              </a:rPr>
              <a:t>зависит </a:t>
            </a:r>
            <a:r>
              <a:rPr lang="en-US" sz="2400" dirty="0" err="1" smtClean="0">
                <a:latin typeface="Georgia" panose="02040502050405020303" pitchFamily="18" charset="0"/>
                <a:cs typeface="Times New Roman" pitchFamily="18" charset="0"/>
              </a:rPr>
              <a:t>от</a:t>
            </a:r>
            <a:r>
              <a:rPr lang="en-US" sz="2400" dirty="0" smtClean="0">
                <a:latin typeface="Georgia" panose="02040502050405020303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Georgia" panose="02040502050405020303" pitchFamily="18" charset="0"/>
                <a:cs typeface="Times New Roman" pitchFamily="18" charset="0"/>
              </a:rPr>
              <a:t>оценки</a:t>
            </a:r>
            <a:r>
              <a:rPr lang="en-US" sz="2400" dirty="0" smtClean="0">
                <a:latin typeface="Georgia" panose="02040502050405020303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Georgia" panose="02040502050405020303" pitchFamily="18" charset="0"/>
                <a:cs typeface="Times New Roman" pitchFamily="18" charset="0"/>
              </a:rPr>
              <a:t>качества</a:t>
            </a:r>
            <a:r>
              <a:rPr lang="en-US" sz="2400" dirty="0" smtClean="0">
                <a:latin typeface="Georgia" panose="02040502050405020303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Georgia" panose="02040502050405020303" pitchFamily="18" charset="0"/>
                <a:cs typeface="Times New Roman" pitchFamily="18" charset="0"/>
              </a:rPr>
              <a:t>распознавания</a:t>
            </a:r>
            <a:r>
              <a:rPr lang="en-US" sz="2400" dirty="0" smtClean="0">
                <a:latin typeface="Georgia" panose="02040502050405020303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Georgia" panose="02040502050405020303" pitchFamily="18" charset="0"/>
                <a:cs typeface="Times New Roman" pitchFamily="18" charset="0"/>
              </a:rPr>
              <a:t>предыдущих</a:t>
            </a:r>
            <a:r>
              <a:rPr lang="en-US" sz="2400" dirty="0" smtClean="0">
                <a:latin typeface="Georgia" panose="02040502050405020303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Georgia" panose="02040502050405020303" pitchFamily="18" charset="0"/>
                <a:cs typeface="Times New Roman" pitchFamily="18" charset="0"/>
              </a:rPr>
              <a:t>текстовых</a:t>
            </a:r>
            <a:r>
              <a:rPr lang="en-US" sz="2400" dirty="0" smtClean="0">
                <a:latin typeface="Georgia" panose="02040502050405020303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Georgia" panose="02040502050405020303" pitchFamily="18" charset="0"/>
                <a:cs typeface="Times New Roman" pitchFamily="18" charset="0"/>
              </a:rPr>
              <a:t>запросов</a:t>
            </a:r>
            <a:r>
              <a:rPr lang="en-US" sz="2400" dirty="0" smtClean="0">
                <a:latin typeface="Georgia" panose="02040502050405020303" pitchFamily="18" charset="0"/>
                <a:cs typeface="Times New Roman" pitchFamily="18" charset="0"/>
              </a:rPr>
              <a:t>.</a:t>
            </a:r>
            <a:endParaRPr lang="en-US" sz="2400" dirty="0">
              <a:latin typeface="Georgia" panose="02040502050405020303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80000" y="6480000"/>
            <a:ext cx="360000" cy="36576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5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72955" y="354842"/>
            <a:ext cx="8620033" cy="736979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ru-RU" b="1" dirty="0">
                <a:latin typeface="Georgia" panose="02040502050405020303" pitchFamily="18" charset="0"/>
              </a:rPr>
              <a:t>Характеристики эвристических </a:t>
            </a:r>
            <a:r>
              <a:rPr lang="ru-RU" b="1" dirty="0" smtClean="0">
                <a:latin typeface="Georgia" panose="02040502050405020303" pitchFamily="18" charset="0"/>
              </a:rPr>
              <a:t>наборов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272955" y="1295904"/>
            <a:ext cx="8620033" cy="347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itchFamily="18" charset="0"/>
              </a:rPr>
              <a:t>Поддержка эвристического набора:</a:t>
            </a:r>
            <a:endParaRPr lang="ru-RU" sz="2400" dirty="0">
              <a:solidFill>
                <a:schemeClr val="tx1"/>
              </a:solidFill>
              <a:latin typeface="Georgia" panose="02040502050405020303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80000" y="6480000"/>
            <a:ext cx="360000" cy="36576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5484860"/>
                  </p:ext>
                </p:extLst>
              </p:nvPr>
            </p:nvGraphicFramePr>
            <p:xfrm>
              <a:off x="728147" y="1911777"/>
              <a:ext cx="8164840" cy="52546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053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95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ru-RU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>
                                      <a:latin typeface="Cambria Math"/>
                                    </a:rPr>
                                    <m:t>количество примеров содержащих такой же набор эвристических правил</m:t>
                                  </m:r>
                                </m:num>
                                <m:den>
                                  <m:r>
                                    <a:rPr lang="ru-RU">
                                      <a:latin typeface="Cambria Math"/>
                                    </a:rPr>
                                    <m:t>общее количество примеров</m:t>
                                  </m:r>
                                </m:den>
                              </m:f>
                            </m:oMath>
                          </a14:m>
                          <a:r>
                            <a:rPr lang="ru-RU" dirty="0" smtClean="0">
                              <a:latin typeface="Georgia" panose="02040502050405020303" pitchFamily="18" charset="0"/>
                            </a:rPr>
                            <a:t> .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latin typeface="Georgia" panose="02040502050405020303" pitchFamily="18" charset="0"/>
                            </a:rPr>
                            <a:t>(1)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5484860"/>
                  </p:ext>
                </p:extLst>
              </p:nvPr>
            </p:nvGraphicFramePr>
            <p:xfrm>
              <a:off x="728147" y="1911777"/>
              <a:ext cx="8164840" cy="52546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053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95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2546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7372" b="-4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latin typeface="Georgia" panose="02040502050405020303" pitchFamily="18" charset="0"/>
                            </a:rPr>
                            <a:t>(1)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7815241"/>
                  </p:ext>
                </p:extLst>
              </p:nvPr>
            </p:nvGraphicFramePr>
            <p:xfrm>
              <a:off x="338181" y="3497617"/>
              <a:ext cx="8554806" cy="6400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0218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29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44542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1200">
                                        <a:latin typeface="Cambria Math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ru-RU" sz="1200">
                                        <a:latin typeface="Cambria Math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ru-RU" sz="120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200">
                                        <a:latin typeface="Cambria Math"/>
                                      </a:rPr>
                                      <m:t>количество правильных примеров− количество неправильных примеров, содержащих такой же набор</m:t>
                                    </m:r>
                                  </m:num>
                                  <m:den>
                                    <m:r>
                                      <a:rPr lang="ru-RU" sz="1200">
                                        <a:latin typeface="Cambria Math"/>
                                      </a:rPr>
                                      <m:t>общее количество примеров, содержащих данный набор</m:t>
                                    </m:r>
                                  </m:den>
                                </m:f>
                                <m:r>
                                  <a:rPr lang="ru-RU" sz="1200" smtClean="0">
                                    <a:latin typeface="Cambria Math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ru-RU" sz="2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latin typeface="Georgia" panose="02040502050405020303" pitchFamily="18" charset="0"/>
                            </a:rPr>
                            <a:t>(2)</a:t>
                          </a:r>
                        </a:p>
                        <a:p>
                          <a:pPr algn="ctr"/>
                          <a:endParaRPr lang="ru-RU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7815241"/>
                  </p:ext>
                </p:extLst>
              </p:nvPr>
            </p:nvGraphicFramePr>
            <p:xfrm>
              <a:off x="338181" y="3497617"/>
              <a:ext cx="8554806" cy="6400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0218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29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717" r="-6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latin typeface="Georgia" panose="02040502050405020303" pitchFamily="18" charset="0"/>
                            </a:rPr>
                            <a:t>(2)</a:t>
                          </a:r>
                        </a:p>
                        <a:p>
                          <a:pPr algn="ctr"/>
                          <a:endParaRPr lang="ru-RU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1457663"/>
                  </p:ext>
                </p:extLst>
              </p:nvPr>
            </p:nvGraphicFramePr>
            <p:xfrm>
              <a:off x="1244600" y="5120241"/>
              <a:ext cx="7612797" cy="6400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6259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2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ru-RU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ru-RU">
                                    <a:latin typeface="Cambria Math"/>
                                  </a:rPr>
                                  <m:t>=0,2</m:t>
                                </m:r>
                                <m:r>
                                  <a:rPr lang="ru-RU" smtClean="0">
                                    <a:latin typeface="Cambria Math"/>
                                  </a:rPr>
                                  <m:t>,</m:t>
                                </m:r>
                              </m:oMath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ru-RU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ru-RU">
                                    <a:latin typeface="Cambria Math"/>
                                  </a:rPr>
                                  <m:t>=0,2.</m:t>
                                </m:r>
                              </m:oMath>
                            </m:oMathPara>
                          </a14:m>
                          <a:endParaRPr lang="ru-RU" dirty="0" smtClean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latin typeface="Georgia" panose="02040502050405020303" pitchFamily="18" charset="0"/>
                            </a:rPr>
                            <a:t>(3)</a:t>
                          </a:r>
                        </a:p>
                        <a:p>
                          <a:pPr algn="ctr"/>
                          <a:endParaRPr lang="ru-RU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1457663"/>
                  </p:ext>
                </p:extLst>
              </p:nvPr>
            </p:nvGraphicFramePr>
            <p:xfrm>
              <a:off x="1244600" y="5120241"/>
              <a:ext cx="7612797" cy="6400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6259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2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717" r="-7765" b="-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latin typeface="Georgia" panose="02040502050405020303" pitchFamily="18" charset="0"/>
                            </a:rPr>
                            <a:t>(3)</a:t>
                          </a:r>
                        </a:p>
                        <a:p>
                          <a:pPr algn="ctr"/>
                          <a:endParaRPr lang="ru-RU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/>
          <p:cNvSpPr txBox="1"/>
          <p:nvPr/>
        </p:nvSpPr>
        <p:spPr>
          <a:xfrm>
            <a:off x="272956" y="2775336"/>
            <a:ext cx="8620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Georgia" panose="02040502050405020303" pitchFamily="18" charset="0"/>
                <a:cs typeface="Times New Roman" pitchFamily="18" charset="0"/>
              </a:rPr>
              <a:t>Достоверность эвристического набора: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5716" y="4398136"/>
            <a:ext cx="8707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Georgia" panose="02040502050405020303" pitchFamily="18" charset="0"/>
                <a:cs typeface="Times New Roman" pitchFamily="18" charset="0"/>
              </a:rPr>
              <a:t>Поддержка и достоверность первого набора, попавшего в базу</a:t>
            </a:r>
            <a:r>
              <a:rPr lang="ru-RU" sz="2400" dirty="0" smtClean="0">
                <a:latin typeface="Georgia" panose="02040502050405020303" pitchFamily="18" charset="0"/>
                <a:cs typeface="Times New Roman" pitchFamily="18" charset="0"/>
              </a:rPr>
              <a:t>:</a:t>
            </a:r>
            <a:endParaRPr lang="ru-RU" sz="2400" dirty="0">
              <a:latin typeface="Georgia" panose="02040502050405020303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2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9307" y="245660"/>
            <a:ext cx="8707272" cy="818865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ru-RU" sz="2400" b="1" dirty="0">
                <a:latin typeface="Georgia" panose="02040502050405020303" pitchFamily="18" charset="0"/>
              </a:rPr>
              <a:t>КОНФЛИКТНАЯ </a:t>
            </a:r>
            <a:r>
              <a:rPr lang="ru-RU" sz="2400" b="1" dirty="0" smtClean="0">
                <a:latin typeface="Georgia" panose="02040502050405020303" pitchFamily="18" charset="0"/>
              </a:rPr>
              <a:t>СИТУАЦИЯ</a:t>
            </a:r>
            <a:r>
              <a:rPr lang="ru-RU" sz="2400" b="1" dirty="0">
                <a:latin typeface="Georgia" panose="02040502050405020303" pitchFamily="18" charset="0"/>
              </a:rPr>
              <a:t/>
            </a:r>
            <a:br>
              <a:rPr lang="ru-RU" sz="2400" b="1" dirty="0">
                <a:latin typeface="Georgia" panose="02040502050405020303" pitchFamily="18" charset="0"/>
              </a:rPr>
            </a:br>
            <a:r>
              <a:rPr lang="ru-RU" sz="2400" b="1" dirty="0">
                <a:latin typeface="Georgia" panose="02040502050405020303" pitchFamily="18" charset="0"/>
              </a:rPr>
              <a:t>Э</a:t>
            </a:r>
            <a:r>
              <a:rPr lang="en-US" sz="2400" b="1" dirty="0">
                <a:latin typeface="Georgia" panose="02040502050405020303" pitchFamily="18" charset="0"/>
              </a:rPr>
              <a:t>ВРИСТИЧЕСКИЕ ПРАВИЛА</a:t>
            </a:r>
            <a:r>
              <a:rPr lang="ru-RU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>
                <a:latin typeface="Georgia" panose="02040502050405020303" pitchFamily="18" charset="0"/>
              </a:rPr>
              <a:t>ПРИНАДЛЕЖАТ ОДНОЙ ЧАСТИ </a:t>
            </a:r>
            <a:r>
              <a:rPr lang="en-US" sz="2400" b="1" dirty="0" smtClean="0">
                <a:latin typeface="Georgia" panose="02040502050405020303" pitchFamily="18" charset="0"/>
              </a:rPr>
              <a:t>ТЕКСТА</a:t>
            </a:r>
            <a:endParaRPr lang="ru-RU" sz="2400" dirty="0">
              <a:latin typeface="Georgia" panose="02040502050405020303" pitchFamily="18" charset="0"/>
            </a:endParaRPr>
          </a:p>
        </p:txBody>
      </p:sp>
      <p:pic>
        <p:nvPicPr>
          <p:cNvPr id="5" name="Picture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3225" y="3524556"/>
            <a:ext cx="5797550" cy="13297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80000" y="6480000"/>
            <a:ext cx="360000" cy="36576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64495" y="6093538"/>
            <a:ext cx="4818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Пример конфликтной ситуации</a:t>
            </a:r>
            <a:endParaRPr lang="ru-RU" sz="24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732486"/>
              </p:ext>
            </p:extLst>
          </p:nvPr>
        </p:nvGraphicFramePr>
        <p:xfrm>
          <a:off x="259307" y="1964076"/>
          <a:ext cx="8707272" cy="15137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9306"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Шаблон</a:t>
                      </a:r>
                      <a:endParaRPr lang="ru-RU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Эвристическое правило</a:t>
                      </a:r>
                      <a:endParaRPr lang="ru-RU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Признак</a:t>
                      </a:r>
                      <a:endParaRPr lang="ru-RU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35">
                <a:tc>
                  <a:txBody>
                    <a:bodyPr/>
                    <a:lstStyle/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#мг/#мл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дозировка 100,0мг/5мл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дозировка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23">
                <a:tc>
                  <a:txBody>
                    <a:bodyPr/>
                    <a:lstStyle/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#мл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объем 5мл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объем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01064" y="4854269"/>
            <a:ext cx="4623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Georgia" panose="02040502050405020303" pitchFamily="18" charset="0"/>
              </a:rPr>
              <a:t>Рисунок </a:t>
            </a:r>
            <a:r>
              <a:rPr lang="en-US" sz="1400" dirty="0" smtClean="0">
                <a:latin typeface="Georgia" panose="02040502050405020303" pitchFamily="18" charset="0"/>
              </a:rPr>
              <a:t>3</a:t>
            </a:r>
            <a:r>
              <a:rPr lang="ru-RU" sz="1400" dirty="0" smtClean="0">
                <a:latin typeface="Georgia" panose="02040502050405020303" pitchFamily="18" charset="0"/>
              </a:rPr>
              <a:t>.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9307" y="1656299"/>
            <a:ext cx="2181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Georgia" panose="02040502050405020303" pitchFamily="18" charset="0"/>
              </a:rPr>
              <a:t>Таблица 4.</a:t>
            </a:r>
            <a:endParaRPr lang="ru-RU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22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18364" y="264879"/>
            <a:ext cx="8679976" cy="928047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ru-RU" sz="2400" b="1" dirty="0">
                <a:latin typeface="Georgia" panose="02040502050405020303" pitchFamily="18" charset="0"/>
              </a:rPr>
              <a:t>КОНФЛИКТНАЯ СИТУАЦИЯ </a:t>
            </a:r>
            <a:r>
              <a:rPr lang="ru-RU" sz="2400" b="1" dirty="0" smtClean="0">
                <a:latin typeface="Georgia" panose="02040502050405020303" pitchFamily="18" charset="0"/>
              </a:rPr>
              <a:t>(2)</a:t>
            </a:r>
            <a:r>
              <a:rPr lang="ru-RU" sz="2400" b="1" dirty="0">
                <a:latin typeface="Georgia" panose="02040502050405020303" pitchFamily="18" charset="0"/>
              </a:rPr>
              <a:t/>
            </a:r>
            <a:br>
              <a:rPr lang="ru-RU" sz="2400" b="1" dirty="0">
                <a:latin typeface="Georgia" panose="02040502050405020303" pitchFamily="18" charset="0"/>
              </a:rPr>
            </a:br>
            <a:r>
              <a:rPr lang="en-US" sz="2400" b="1" dirty="0">
                <a:latin typeface="Georgia" panose="02040502050405020303" pitchFamily="18" charset="0"/>
              </a:rPr>
              <a:t>ЭВРИСТИЧЕСКИЕ ПРАВИЛА, ВЫЯВИЛИ РАЗНЫЕ ЗНАЧЕНИЯ ОДНОГО </a:t>
            </a:r>
            <a:r>
              <a:rPr lang="en-US" sz="2400" b="1" dirty="0" smtClean="0">
                <a:latin typeface="Georgia" panose="02040502050405020303" pitchFamily="18" charset="0"/>
              </a:rPr>
              <a:t>ПРИЗНАКА</a:t>
            </a:r>
            <a:endParaRPr lang="ru-RU" sz="2400" dirty="0">
              <a:latin typeface="Georgia" panose="02040502050405020303" pitchFamily="18" charset="0"/>
            </a:endParaRPr>
          </a:p>
        </p:txBody>
      </p:sp>
      <p:pic>
        <p:nvPicPr>
          <p:cNvPr id="5" name="Picture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8364" y="3442229"/>
            <a:ext cx="8679975" cy="207106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80000" y="6480000"/>
            <a:ext cx="360000" cy="36576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46380" y="6079890"/>
            <a:ext cx="4818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Пример конфликтной ситуации</a:t>
            </a:r>
            <a:endParaRPr lang="ru-RU" sz="24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75526"/>
              </p:ext>
            </p:extLst>
          </p:nvPr>
        </p:nvGraphicFramePr>
        <p:xfrm>
          <a:off x="218364" y="1606843"/>
          <a:ext cx="8679976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3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0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9306"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Шаблон</a:t>
                      </a:r>
                      <a:endParaRPr lang="ru-RU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Эвристическое правило</a:t>
                      </a:r>
                      <a:endParaRPr lang="ru-RU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Признак</a:t>
                      </a:r>
                      <a:endParaRPr lang="ru-RU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35">
                <a:tc>
                  <a:txBody>
                    <a:bodyPr/>
                    <a:lstStyle/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порошок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порошок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лекарственная форма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23">
                <a:tc>
                  <a:txBody>
                    <a:bodyPr/>
                    <a:lstStyle/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раствор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раствор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лекарственная</a:t>
                      </a:r>
                      <a:r>
                        <a:rPr lang="ru-RU" sz="24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форма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46472" y="5513294"/>
            <a:ext cx="4623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Georgia" panose="02040502050405020303" pitchFamily="18" charset="0"/>
              </a:rPr>
              <a:t>Рисунок </a:t>
            </a:r>
            <a:r>
              <a:rPr lang="en-US" sz="1400" dirty="0" smtClean="0">
                <a:latin typeface="Georgia" panose="02040502050405020303" pitchFamily="18" charset="0"/>
              </a:rPr>
              <a:t>4</a:t>
            </a:r>
            <a:r>
              <a:rPr lang="ru-RU" sz="1400" dirty="0" smtClean="0">
                <a:latin typeface="Georgia" panose="02040502050405020303" pitchFamily="18" charset="0"/>
              </a:rPr>
              <a:t>.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8364" y="1299066"/>
            <a:ext cx="2181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Georgia" panose="02040502050405020303" pitchFamily="18" charset="0"/>
              </a:rPr>
              <a:t>Таблица </a:t>
            </a:r>
            <a:r>
              <a:rPr lang="en-US" sz="1400" dirty="0" smtClean="0">
                <a:latin typeface="Georgia" panose="02040502050405020303" pitchFamily="18" charset="0"/>
              </a:rPr>
              <a:t>5</a:t>
            </a:r>
            <a:r>
              <a:rPr lang="ru-RU" sz="1400" dirty="0" smtClean="0">
                <a:latin typeface="Georgia" panose="02040502050405020303" pitchFamily="18" charset="0"/>
              </a:rPr>
              <a:t>.</a:t>
            </a:r>
            <a:endParaRPr lang="ru-RU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06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45659" y="191069"/>
            <a:ext cx="8625385" cy="1357651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ru-RU" sz="2400" b="1" dirty="0">
                <a:latin typeface="Georgia" panose="02040502050405020303" pitchFamily="18" charset="0"/>
              </a:rPr>
              <a:t>КОНФЛИКТНАЯ СИТУАЦИЯ </a:t>
            </a:r>
            <a:r>
              <a:rPr lang="en-US" sz="2400" b="1" dirty="0">
                <a:latin typeface="Georgia" panose="02040502050405020303" pitchFamily="18" charset="0"/>
              </a:rPr>
              <a:t>(3)</a:t>
            </a:r>
            <a:r>
              <a:rPr lang="ru-RU" sz="2400" b="1" dirty="0">
                <a:latin typeface="Georgia" panose="02040502050405020303" pitchFamily="18" charset="0"/>
              </a:rPr>
              <a:t/>
            </a:r>
            <a:br>
              <a:rPr lang="ru-RU" sz="2400" b="1" dirty="0">
                <a:latin typeface="Georgia" panose="02040502050405020303" pitchFamily="18" charset="0"/>
              </a:rPr>
            </a:br>
            <a:r>
              <a:rPr lang="ru-RU" sz="2400" b="1" dirty="0">
                <a:latin typeface="Georgia" panose="02040502050405020303" pitchFamily="18" charset="0"/>
              </a:rPr>
              <a:t>НАЙДЕННОМУ НАБОРУ ЭВРИСТИЧЕСКИХ ПРАВИЛ НЕ СООТВЕТСТВУЕТ НИ ОДНО ЛЕКАРСТВО ИЗ НОМЕНКЛАТУРНОГО </a:t>
            </a:r>
            <a:r>
              <a:rPr lang="ru-RU" sz="2400" b="1" dirty="0" smtClean="0">
                <a:latin typeface="Georgia" panose="02040502050405020303" pitchFamily="18" charset="0"/>
              </a:rPr>
              <a:t>СПРАВОЧНИКА</a:t>
            </a:r>
            <a:endParaRPr lang="ru-RU" sz="2400" dirty="0">
              <a:latin typeface="Georgia" panose="02040502050405020303" pitchFamily="18" charset="0"/>
            </a:endParaRPr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2830" y="3606622"/>
            <a:ext cx="8131042" cy="2494707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80000" y="6480000"/>
            <a:ext cx="360000" cy="36576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6380" y="6373906"/>
            <a:ext cx="4818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Пример конфликтной ситуации</a:t>
            </a:r>
            <a:endParaRPr lang="ru-RU" sz="24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410309"/>
              </p:ext>
            </p:extLst>
          </p:nvPr>
        </p:nvGraphicFramePr>
        <p:xfrm>
          <a:off x="245659" y="1960129"/>
          <a:ext cx="8625385" cy="1633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5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3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6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117"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Шаблон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Эвристическое правило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Признак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12"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аира корневища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аира корневища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название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079"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порошок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порошок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лекарственная</a:t>
                      </a:r>
                      <a:r>
                        <a:rPr lang="ru-RU" sz="20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форма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07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г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объем 50г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объем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46472" y="6110668"/>
            <a:ext cx="4623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Georgia" panose="02040502050405020303" pitchFamily="18" charset="0"/>
              </a:rPr>
              <a:t>Рисунок </a:t>
            </a:r>
            <a:r>
              <a:rPr lang="en-US" sz="1400" dirty="0" smtClean="0">
                <a:latin typeface="Georgia" panose="02040502050405020303" pitchFamily="18" charset="0"/>
              </a:rPr>
              <a:t>5</a:t>
            </a:r>
            <a:r>
              <a:rPr lang="ru-RU" sz="1400" dirty="0" smtClean="0">
                <a:latin typeface="Georgia" panose="02040502050405020303" pitchFamily="18" charset="0"/>
              </a:rPr>
              <a:t>.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659" y="1652352"/>
            <a:ext cx="2181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Georgia" panose="02040502050405020303" pitchFamily="18" charset="0"/>
              </a:rPr>
              <a:t>Таблица </a:t>
            </a:r>
            <a:r>
              <a:rPr lang="en-US" sz="1400" dirty="0">
                <a:latin typeface="Georgia" panose="02040502050405020303" pitchFamily="18" charset="0"/>
              </a:rPr>
              <a:t>6</a:t>
            </a:r>
            <a:r>
              <a:rPr lang="ru-RU" sz="1400" dirty="0" smtClean="0">
                <a:latin typeface="Georgia" panose="02040502050405020303" pitchFamily="18" charset="0"/>
              </a:rPr>
              <a:t>.</a:t>
            </a:r>
            <a:endParaRPr lang="ru-RU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77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218363" y="360000"/>
            <a:ext cx="8734567" cy="704525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ru-RU" b="1" dirty="0">
                <a:latin typeface="Georgia" panose="02040502050405020303" pitchFamily="18" charset="0"/>
              </a:rPr>
              <a:t>Алгоритм адаптивной модели </a:t>
            </a:r>
            <a:r>
              <a:rPr lang="ru-RU" b="1" dirty="0" smtClean="0">
                <a:latin typeface="Georgia" panose="02040502050405020303" pitchFamily="18" charset="0"/>
              </a:rPr>
              <a:t>распознавания</a:t>
            </a:r>
            <a:endParaRPr lang="ru-RU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18363" y="1255595"/>
                <a:ext cx="8734567" cy="4722124"/>
              </a:xfrm>
            </p:spPr>
            <p:txBody>
              <a:bodyPr>
                <a:noAutofit/>
              </a:bodyPr>
              <a:lstStyle/>
              <a:p>
                <a:pPr marL="342900" lvl="0" indent="-342900" algn="just">
                  <a:buClrTx/>
                  <a:buFont typeface="+mj-lt"/>
                  <a:buAutoNum type="arabicParenR"/>
                </a:pPr>
                <a:r>
                  <a:rPr lang="ru-RU" sz="2000" dirty="0" smtClean="0">
                    <a:latin typeface="Georgia" panose="02040502050405020303" pitchFamily="18" charset="0"/>
                    <a:cs typeface="Times New Roman" pitchFamily="18" charset="0"/>
                  </a:rPr>
                  <a:t>Объявление входных данных: запрос пользователя в формате строки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2000" dirty="0">
                    <a:latin typeface="Georgia" panose="02040502050405020303" pitchFamily="18" charset="0"/>
                    <a:cs typeface="Times New Roman" pitchFamily="18" charset="0"/>
                  </a:rPr>
                  <a:t>; каталог используемых лекарств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𝐶𝑎𝑟𝑑</m:t>
                    </m:r>
                  </m:oMath>
                </a14:m>
                <a:r>
                  <a:rPr lang="ru-RU" sz="2000" dirty="0">
                    <a:latin typeface="Georgia" panose="02040502050405020303" pitchFamily="18" charset="0"/>
                    <a:cs typeface="Times New Roman" pitchFamily="18" charset="0"/>
                  </a:rPr>
                  <a:t>; набор признаков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𝐹𝑒𝑎𝑡𝑢𝑟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е</m:t>
                    </m:r>
                  </m:oMath>
                </a14:m>
                <a:r>
                  <a:rPr lang="ru-RU" sz="2000" dirty="0">
                    <a:latin typeface="Georgia" panose="02040502050405020303" pitchFamily="18" charset="0"/>
                    <a:cs typeface="Times New Roman" pitchFamily="18" charset="0"/>
                  </a:rPr>
                  <a:t>; набор эвристических правил </a:t>
                </a:r>
                <a14:m>
                  <m:oMath xmlns:m="http://schemas.openxmlformats.org/officeDocument/2006/math">
                    <m:r>
                      <a:rPr lang="ru-RU" sz="200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sz="2000" dirty="0">
                    <a:latin typeface="Georgia" panose="02040502050405020303" pitchFamily="18" charset="0"/>
                    <a:cs typeface="Times New Roman" pitchFamily="18" charset="0"/>
                  </a:rPr>
                  <a:t>; набор шаблонов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𝑃𝑎𝑡𝑡𝑒𝑟𝑛</m:t>
                    </m:r>
                  </m:oMath>
                </a14:m>
                <a:r>
                  <a:rPr lang="ru-RU" sz="2000" dirty="0">
                    <a:latin typeface="Georgia" panose="02040502050405020303" pitchFamily="18" charset="0"/>
                    <a:cs typeface="Times New Roman" pitchFamily="18" charset="0"/>
                  </a:rPr>
                  <a:t>.</a:t>
                </a:r>
              </a:p>
              <a:p>
                <a:pPr marL="342900" lvl="0" indent="-342900" algn="just">
                  <a:buClrTx/>
                  <a:buFont typeface="+mj-lt"/>
                  <a:buAutoNum type="arabicParenR"/>
                </a:pPr>
                <a:r>
                  <a:rPr lang="ru-RU" sz="2000" dirty="0">
                    <a:latin typeface="Georgia" panose="02040502050405020303" pitchFamily="18" charset="0"/>
                    <a:cs typeface="Times New Roman" pitchFamily="18" charset="0"/>
                  </a:rPr>
                  <a:t>К исходной строке последовательно применяются все шаблоны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latin typeface="Cambria Math" panose="02040503050406030204" pitchFamily="18" charset="0"/>
                          </a:rPr>
                          <m:t>𝑝𝑎𝑡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000" dirty="0">
                    <a:latin typeface="Georgia" panose="02040502050405020303" pitchFamily="18" charset="0"/>
                    <a:cs typeface="Times New Roman" pitchFamily="18" charset="0"/>
                  </a:rPr>
                  <a:t>. Определяется интервал покрытия текста каждым шаблоном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sz="2000">
                                <a:latin typeface="Cambria Math" panose="02040503050406030204" pitchFamily="18" charset="0"/>
                              </a:rPr>
                              <m:t>𝑝𝑎𝑡</m:t>
                            </m:r>
                          </m:sub>
                        </m:sSub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ru-RU" sz="2000">
                                <a:latin typeface="Cambria Math" panose="02040503050406030204" pitchFamily="18" charset="0"/>
                              </a:rPr>
                              <m:t>𝑝𝑎𝑡</m:t>
                            </m:r>
                          </m:sub>
                        </m:sSub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000" dirty="0">
                    <a:latin typeface="Georgia" panose="02040502050405020303" pitchFamily="18" charset="0"/>
                    <a:cs typeface="Times New Roman" pitchFamily="18" charset="0"/>
                  </a:rPr>
                  <a:t>. Каждому найденному шаблону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latin typeface="Cambria Math" panose="02040503050406030204" pitchFamily="18" charset="0"/>
                          </a:rPr>
                          <m:t>𝑝𝑎𝑡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latin typeface="Georgia" panose="02040502050405020303" pitchFamily="18" charset="0"/>
                    <a:cs typeface="Times New Roman" pitchFamily="18" charset="0"/>
                  </a:rPr>
                  <a:t> ставится в соответствие эвристическое правило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000" dirty="0">
                    <a:latin typeface="Georgia" panose="02040502050405020303" pitchFamily="18" charset="0"/>
                    <a:cs typeface="Times New Roman" pitchFamily="18" charset="0"/>
                  </a:rPr>
                  <a:t> и определяется значение соответствующего признака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sz="2000" dirty="0">
                    <a:latin typeface="Georgia" panose="02040502050405020303" pitchFamily="18" charset="0"/>
                    <a:cs typeface="Times New Roman" pitchFamily="18" charset="0"/>
                  </a:rPr>
                  <a:t>.</a:t>
                </a:r>
              </a:p>
              <a:p>
                <a:pPr marL="342900" lvl="0" indent="-342900" algn="just">
                  <a:buClrTx/>
                  <a:buFont typeface="+mj-lt"/>
                  <a:buAutoNum type="arabicParenR"/>
                </a:pPr>
                <a:r>
                  <a:rPr lang="ru-RU" sz="2000" dirty="0">
                    <a:latin typeface="Georgia" panose="02040502050405020303" pitchFamily="18" charset="0"/>
                    <a:cs typeface="Times New Roman" pitchFamily="18" charset="0"/>
                  </a:rPr>
                  <a:t>Находятся и разрешаются все конфликтные ситуации, в которых эвристические правила принадлежат одной части текстового запроса.</a:t>
                </a:r>
              </a:p>
              <a:p>
                <a:pPr marL="342900" lvl="0" indent="-342900" algn="just">
                  <a:buClrTx/>
                  <a:buFont typeface="+mj-lt"/>
                  <a:buAutoNum type="arabicParenR"/>
                </a:pPr>
                <a:r>
                  <a:rPr lang="ru-RU" sz="2000" dirty="0">
                    <a:latin typeface="Georgia" panose="02040502050405020303" pitchFamily="18" charset="0"/>
                    <a:cs typeface="Times New Roman" pitchFamily="18" charset="0"/>
                  </a:rPr>
                  <a:t>Находятся и разрешаются все конфликтные ситуации, в которых одному признаку соответствуют разные значения и набор эвристических правил не является подмножеством ни одной строки номенклатурного справочника</a:t>
                </a:r>
                <a:r>
                  <a:rPr lang="ru-RU" sz="2000" dirty="0" smtClean="0">
                    <a:latin typeface="Georgia" panose="02040502050405020303" pitchFamily="18" charset="0"/>
                    <a:cs typeface="Times New Roman" pitchFamily="18" charset="0"/>
                  </a:rPr>
                  <a:t>.</a:t>
                </a:r>
                <a:endParaRPr lang="ru-RU" sz="2000" dirty="0">
                  <a:latin typeface="Georgia" panose="02040502050405020303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363" y="1255595"/>
                <a:ext cx="8734567" cy="4722124"/>
              </a:xfrm>
              <a:blipFill>
                <a:blip r:embed="rId2"/>
                <a:stretch>
                  <a:fillRect l="-698" t="-903" r="-698" b="-108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80000" y="6480000"/>
            <a:ext cx="360000" cy="36576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3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660" y="360000"/>
            <a:ext cx="8753374" cy="669041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ru-RU" b="1" dirty="0">
                <a:latin typeface="Georgia" panose="02040502050405020303" pitchFamily="18" charset="0"/>
              </a:rPr>
              <a:t>Алгоритм адаптивной модели </a:t>
            </a:r>
            <a:r>
              <a:rPr lang="ru-RU" b="1" dirty="0" smtClean="0">
                <a:latin typeface="Georgia" panose="02040502050405020303" pitchFamily="18" charset="0"/>
              </a:rPr>
              <a:t>распознавания (2)</a:t>
            </a:r>
            <a:endParaRPr lang="ru-RU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45659" y="1269242"/>
                <a:ext cx="8639033" cy="4285397"/>
              </a:xfrm>
            </p:spPr>
            <p:txBody>
              <a:bodyPr/>
              <a:lstStyle/>
              <a:p>
                <a:pPr marL="342900" lvl="0" indent="-342900" algn="just">
                  <a:buClrTx/>
                  <a:buFont typeface="+mj-lt"/>
                  <a:buAutoNum type="arabicParenR" startAt="5"/>
                </a:pPr>
                <a:r>
                  <a:rPr lang="ru-RU" sz="2000" dirty="0">
                    <a:latin typeface="Georgia" panose="02040502050405020303" pitchFamily="18" charset="0"/>
                    <a:cs typeface="Times New Roman" pitchFamily="18" charset="0"/>
                  </a:rPr>
                  <a:t>Выдается результат распознавания программы – лекарство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000" dirty="0">
                    <a:latin typeface="Georgia" panose="02040502050405020303" pitchFamily="18" charset="0"/>
                    <a:cs typeface="Times New Roman" pitchFamily="18" charset="0"/>
                  </a:rPr>
                  <a:t>, определенное из выбранной строки каталога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𝐶𝑎𝑟𝑑</m:t>
                    </m:r>
                  </m:oMath>
                </a14:m>
                <a:r>
                  <a:rPr lang="ru-RU" sz="2000" dirty="0">
                    <a:latin typeface="Georgia" panose="02040502050405020303" pitchFamily="18" charset="0"/>
                    <a:cs typeface="Times New Roman" pitchFamily="18" charset="0"/>
                  </a:rPr>
                  <a:t>.</a:t>
                </a:r>
              </a:p>
              <a:p>
                <a:pPr marL="342900" lvl="0" indent="-342900" algn="just">
                  <a:buClrTx/>
                  <a:buFont typeface="+mj-lt"/>
                  <a:buAutoNum type="arabicParenR" startAt="5"/>
                </a:pPr>
                <a:r>
                  <a:rPr lang="ru-RU" sz="2000" dirty="0">
                    <a:latin typeface="Georgia" panose="02040502050405020303" pitchFamily="18" charset="0"/>
                    <a:cs typeface="Times New Roman" pitchFamily="18" charset="0"/>
                  </a:rPr>
                  <a:t>Пользователь подтверждает или отклоняет результат распознавания программы.</a:t>
                </a:r>
              </a:p>
              <a:p>
                <a:pPr marL="342900" lvl="0" indent="-342900" algn="just">
                  <a:buClrTx/>
                  <a:buFont typeface="+mj-lt"/>
                  <a:buAutoNum type="arabicParenR" startAt="5"/>
                </a:pPr>
                <a:r>
                  <a:rPr lang="ru-RU" sz="2000" dirty="0">
                    <a:latin typeface="Georgia" panose="02040502050405020303" pitchFamily="18" charset="0"/>
                    <a:cs typeface="Times New Roman" pitchFamily="18" charset="0"/>
                  </a:rPr>
                  <a:t>Обновление поддержки </a:t>
                </a:r>
                <a14:m>
                  <m:oMath xmlns:m="http://schemas.openxmlformats.org/officeDocument/2006/math">
                    <m:r>
                      <a:rPr lang="ru-RU" sz="200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sz="2000" dirty="0">
                    <a:latin typeface="Georgia" panose="02040502050405020303" pitchFamily="18" charset="0"/>
                    <a:cs typeface="Times New Roman" pitchFamily="18" charset="0"/>
                  </a:rPr>
                  <a:t> и достоверности </a:t>
                </a:r>
                <a14:m>
                  <m:oMath xmlns:m="http://schemas.openxmlformats.org/officeDocument/2006/math">
                    <m:r>
                      <a:rPr lang="ru-RU" sz="2000">
                        <a:latin typeface="Cambria Math" panose="02040503050406030204" pitchFamily="18" charset="0"/>
                      </a:rPr>
                      <m:t>С</m:t>
                    </m:r>
                  </m:oMath>
                </a14:m>
                <a:r>
                  <a:rPr lang="ru-RU" sz="2000" dirty="0">
                    <a:latin typeface="Georgia" panose="02040502050405020303" pitchFamily="18" charset="0"/>
                    <a:cs typeface="Times New Roman" pitchFamily="18" charset="0"/>
                  </a:rPr>
                  <a:t> для набора эвристик и всех его подмножеств, найденных в процессе распознавания.</a:t>
                </a:r>
              </a:p>
              <a:p>
                <a:pPr algn="just"/>
                <a:endParaRPr lang="ru-RU" dirty="0"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5659" y="1269242"/>
                <a:ext cx="8639033" cy="4285397"/>
              </a:xfrm>
              <a:blipFill>
                <a:blip r:embed="rId2"/>
                <a:stretch>
                  <a:fillRect l="-635" t="-853" r="-7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80000" y="6480000"/>
            <a:ext cx="360000" cy="36576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47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272955" y="360000"/>
            <a:ext cx="8679976" cy="54075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ru-RU" b="1" dirty="0">
                <a:latin typeface="Georgia" panose="02040502050405020303" pitchFamily="18" charset="0"/>
              </a:rPr>
              <a:t>Результаты </a:t>
            </a:r>
            <a:r>
              <a:rPr lang="ru-RU" b="1" dirty="0" smtClean="0">
                <a:latin typeface="Georgia" panose="02040502050405020303" pitchFamily="18" charset="0"/>
              </a:rPr>
              <a:t>распознавания</a:t>
            </a:r>
            <a:endParaRPr lang="ru-RU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72955" y="1050878"/>
                <a:ext cx="8679976" cy="5281683"/>
              </a:xfrm>
            </p:spPr>
            <p:txBody>
              <a:bodyPr>
                <a:normAutofit fontScale="62500" lnSpcReduction="20000"/>
              </a:bodyPr>
              <a:lstStyle/>
              <a:p>
                <a:pPr algn="just"/>
                <a:r>
                  <a:rPr lang="ru-RU" sz="3200" dirty="0" smtClean="0">
                    <a:latin typeface="Georgia" panose="02040502050405020303" pitchFamily="18" charset="0"/>
                    <a:cs typeface="Times New Roman" pitchFamily="18" charset="0"/>
                  </a:rPr>
                  <a:t>Обучающая выборка: номенклатурный справочник с 20 лекарственными признаками и около 10000 записей, 100000 текстовых запросов.</a:t>
                </a:r>
              </a:p>
              <a:p>
                <a:pPr algn="just"/>
                <a:r>
                  <a:rPr lang="ru-RU" sz="3200" dirty="0">
                    <a:latin typeface="Georgia" panose="02040502050405020303" pitchFamily="18" charset="0"/>
                    <a:cs typeface="Times New Roman" pitchFamily="18" charset="0"/>
                  </a:rPr>
                  <a:t>Тестирование программы проводилось только для текстовых запросов не содержащих логические операции.</a:t>
                </a:r>
              </a:p>
              <a:p>
                <a:pPr algn="just"/>
                <a:r>
                  <a:rPr lang="ru-RU" sz="3200" dirty="0" smtClean="0">
                    <a:latin typeface="Georgia" panose="02040502050405020303" pitchFamily="18" charset="0"/>
                    <a:cs typeface="Times New Roman" pitchFamily="18" charset="0"/>
                  </a:rPr>
                  <a:t>Разработанная модель в </a:t>
                </a:r>
                <a14:m>
                  <m:oMath xmlns:m="http://schemas.openxmlformats.org/officeDocument/2006/math">
                    <m:r>
                      <a:rPr lang="ru-RU" sz="3200">
                        <a:latin typeface="Cambria Math" panose="02040503050406030204" pitchFamily="18" charset="0"/>
                      </a:rPr>
                      <m:t>76%</m:t>
                    </m:r>
                  </m:oMath>
                </a14:m>
                <a:r>
                  <a:rPr lang="ru-RU" sz="3200" dirty="0">
                    <a:latin typeface="Georgia" panose="02040502050405020303" pitchFamily="18" charset="0"/>
                    <a:cs typeface="Times New Roman" pitchFamily="18" charset="0"/>
                  </a:rPr>
                  <a:t> случаев принимает правильные решения, в 7% случаев программа неверно распознает текстовые запросы, и в 17% случаев программа не смогла распознать текстовые запросы</a:t>
                </a:r>
                <a:r>
                  <a:rPr lang="ru-RU" sz="3200" dirty="0" smtClean="0">
                    <a:latin typeface="Georgia" panose="02040502050405020303" pitchFamily="18" charset="0"/>
                    <a:cs typeface="Times New Roman" pitchFamily="18" charset="0"/>
                  </a:rPr>
                  <a:t>.</a:t>
                </a:r>
              </a:p>
              <a:p>
                <a:pPr algn="just"/>
                <a:r>
                  <a:rPr lang="ru-RU" sz="3200" dirty="0">
                    <a:latin typeface="Georgia" panose="02040502050405020303" pitchFamily="18" charset="0"/>
                    <a:cs typeface="Times New Roman" pitchFamily="18" charset="0"/>
                  </a:rPr>
                  <a:t>В среднем в </a:t>
                </a:r>
                <a:r>
                  <a:rPr lang="ru-RU" sz="3200" dirty="0" smtClean="0">
                    <a:latin typeface="Georgia" panose="02040502050405020303" pitchFamily="18" charset="0"/>
                    <a:cs typeface="Times New Roman" pitchFamily="18" charset="0"/>
                  </a:rPr>
                  <a:t>процессе распознавания одного текстового запроса </a:t>
                </a:r>
                <a:r>
                  <a:rPr lang="ru-RU" sz="3200" dirty="0">
                    <a:latin typeface="Georgia" panose="02040502050405020303" pitchFamily="18" charset="0"/>
                    <a:cs typeface="Times New Roman" pitchFamily="18" charset="0"/>
                  </a:rPr>
                  <a:t>рассматривается 27 различных наборов эвристических правил</a:t>
                </a:r>
                <a:r>
                  <a:rPr lang="ru-RU" sz="3200" dirty="0" smtClean="0">
                    <a:latin typeface="Georgia" panose="02040502050405020303" pitchFamily="18" charset="0"/>
                    <a:cs typeface="Times New Roman" pitchFamily="18" charset="0"/>
                  </a:rPr>
                  <a:t>.</a:t>
                </a:r>
              </a:p>
              <a:p>
                <a:pPr algn="just"/>
                <a:r>
                  <a:rPr lang="ru-RU" sz="3200" dirty="0" smtClean="0">
                    <a:latin typeface="Georgia" panose="02040502050405020303" pitchFamily="18" charset="0"/>
                    <a:cs typeface="Times New Roman" pitchFamily="18" charset="0"/>
                  </a:rPr>
                  <a:t>Среднее время распознавания одного текстового запроса – 4 </a:t>
                </a:r>
                <a:r>
                  <a:rPr lang="ru-RU" sz="3200" dirty="0" err="1" smtClean="0">
                    <a:latin typeface="Georgia" panose="02040502050405020303" pitchFamily="18" charset="0"/>
                    <a:cs typeface="Times New Roman" pitchFamily="18" charset="0"/>
                  </a:rPr>
                  <a:t>мс</a:t>
                </a:r>
                <a:r>
                  <a:rPr lang="ru-RU" sz="3200" dirty="0" smtClean="0">
                    <a:latin typeface="Georgia" panose="02040502050405020303" pitchFamily="18" charset="0"/>
                    <a:cs typeface="Times New Roman" pitchFamily="18" charset="0"/>
                  </a:rPr>
                  <a:t>.</a:t>
                </a:r>
              </a:p>
              <a:p>
                <a:pPr algn="just"/>
                <a:r>
                  <a:rPr lang="ru-RU" sz="3200" dirty="0" smtClean="0">
                    <a:latin typeface="Georgia" panose="02040502050405020303" pitchFamily="18" charset="0"/>
                    <a:cs typeface="Times New Roman" pitchFamily="18" charset="0"/>
                  </a:rPr>
                  <a:t>Модель </a:t>
                </a:r>
                <a:r>
                  <a:rPr lang="ru-RU" sz="3200" dirty="0">
                    <a:latin typeface="Georgia" panose="02040502050405020303" pitchFamily="18" charset="0"/>
                    <a:cs typeface="Times New Roman" pitchFamily="18" charset="0"/>
                  </a:rPr>
                  <a:t>распознавания адаптивна, то есть обучение модели происходит постоянно и выбор решения основывается на накопленных результатах распознавания. </a:t>
                </a:r>
                <a:endParaRPr lang="ru-RU" sz="3200" dirty="0" smtClean="0">
                  <a:latin typeface="Georgia" panose="02040502050405020303" pitchFamily="18" charset="0"/>
                  <a:cs typeface="Times New Roman" pitchFamily="18" charset="0"/>
                </a:endParaRPr>
              </a:p>
              <a:p>
                <a:pPr algn="just"/>
                <a:endParaRPr lang="ru-RU" sz="2000" dirty="0">
                  <a:latin typeface="Georgia" panose="02040502050405020303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2955" y="1050878"/>
                <a:ext cx="8679976" cy="5281683"/>
              </a:xfrm>
              <a:blipFill>
                <a:blip r:embed="rId2"/>
                <a:stretch>
                  <a:fillRect l="-632" t="-1845" r="-7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80000" y="6480000"/>
            <a:ext cx="360000" cy="36576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3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286603" y="341195"/>
            <a:ext cx="8625385" cy="777921"/>
          </a:xfrm>
          <a:noFill/>
          <a:ln>
            <a:noFill/>
          </a:ln>
        </p:spPr>
        <p:txBody>
          <a:bodyPr/>
          <a:lstStyle/>
          <a:p>
            <a:r>
              <a:rPr lang="ru-RU" b="1" dirty="0" smtClean="0">
                <a:latin typeface="Georgia" panose="02040502050405020303" pitchFamily="18" charset="0"/>
              </a:rPr>
              <a:t>Заключение</a:t>
            </a:r>
            <a:endParaRPr lang="ru-RU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37883" y="1255594"/>
                <a:ext cx="8139952" cy="4708478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ru-RU" sz="2000" dirty="0" smtClean="0">
                    <a:latin typeface="Georgia" panose="02040502050405020303" pitchFamily="18" charset="0"/>
                    <a:cs typeface="Times New Roman" pitchFamily="18" charset="0"/>
                  </a:rPr>
                  <a:t>Разработан </a:t>
                </a:r>
                <a:r>
                  <a:rPr lang="ru-RU" sz="2000" dirty="0">
                    <a:latin typeface="Georgia" panose="02040502050405020303" pitchFamily="18" charset="0"/>
                    <a:cs typeface="Times New Roman" pitchFamily="18" charset="0"/>
                  </a:rPr>
                  <a:t>алгоритм, сочетающий </a:t>
                </a:r>
                <a:r>
                  <a:rPr lang="ru-RU" sz="2000" dirty="0" err="1">
                    <a:latin typeface="Georgia" panose="02040502050405020303" pitchFamily="18" charset="0"/>
                    <a:cs typeface="Times New Roman" pitchFamily="18" charset="0"/>
                  </a:rPr>
                  <a:t>фасетный</a:t>
                </a:r>
                <a:r>
                  <a:rPr lang="ru-RU" sz="2000" dirty="0">
                    <a:latin typeface="Georgia" panose="02040502050405020303" pitchFamily="18" charset="0"/>
                    <a:cs typeface="Times New Roman" pitchFamily="18" charset="0"/>
                  </a:rPr>
                  <a:t> метод с методом поиска по </a:t>
                </a:r>
                <a:r>
                  <a:rPr lang="ru-RU" sz="2000" dirty="0" smtClean="0">
                    <a:latin typeface="Georgia" panose="02040502050405020303" pitchFamily="18" charset="0"/>
                    <a:cs typeface="Times New Roman" pitchFamily="18" charset="0"/>
                  </a:rPr>
                  <a:t>документу-образцу.</a:t>
                </a:r>
              </a:p>
              <a:p>
                <a:pPr algn="just"/>
                <a:r>
                  <a:rPr lang="ru-RU" sz="2000" dirty="0">
                    <a:latin typeface="Georgia" panose="02040502050405020303" pitchFamily="18" charset="0"/>
                    <a:cs typeface="Times New Roman" pitchFamily="18" charset="0"/>
                  </a:rPr>
                  <a:t>Разработаны алгоритмы разрешения конфликтных </a:t>
                </a:r>
                <a:r>
                  <a:rPr lang="ru-RU" sz="2000" dirty="0" smtClean="0">
                    <a:latin typeface="Georgia" panose="02040502050405020303" pitchFamily="18" charset="0"/>
                    <a:cs typeface="Times New Roman" pitchFamily="18" charset="0"/>
                  </a:rPr>
                  <a:t>ситуации при распознавании текста с помощью эвристических правил.</a:t>
                </a:r>
              </a:p>
              <a:p>
                <a:pPr algn="just"/>
                <a:r>
                  <a:rPr lang="ru-RU" sz="2000" dirty="0" smtClean="0">
                    <a:latin typeface="Georgia" panose="02040502050405020303" pitchFamily="18" charset="0"/>
                    <a:cs typeface="Times New Roman" pitchFamily="18" charset="0"/>
                  </a:rPr>
                  <a:t>Реализована адаптивная модель распознавания текстовых запросов.</a:t>
                </a:r>
              </a:p>
              <a:p>
                <a:pPr algn="just"/>
                <a:r>
                  <a:rPr lang="ru-RU" sz="2000" dirty="0" smtClean="0">
                    <a:latin typeface="Georgia" panose="02040502050405020303" pitchFamily="18" charset="0"/>
                    <a:cs typeface="Times New Roman" pitchFamily="18" charset="0"/>
                  </a:rPr>
                  <a:t>Тестирование программы выявило, что в </a:t>
                </a:r>
                <a14:m>
                  <m:oMath xmlns:m="http://schemas.openxmlformats.org/officeDocument/2006/math">
                    <m:r>
                      <a:rPr lang="ru-RU" sz="2000">
                        <a:latin typeface="Cambria Math" panose="02040503050406030204" pitchFamily="18" charset="0"/>
                      </a:rPr>
                      <m:t>76%</m:t>
                    </m:r>
                  </m:oMath>
                </a14:m>
                <a:r>
                  <a:rPr lang="ru-RU" sz="2000" dirty="0">
                    <a:latin typeface="Georgia" panose="02040502050405020303" pitchFamily="18" charset="0"/>
                    <a:cs typeface="Times New Roman" pitchFamily="18" charset="0"/>
                  </a:rPr>
                  <a:t> случаев пользователь соглашается с выбранным ответом, в 7% случаев программа принимает неправильные решения и в 17% случаев программа не может распознать текстовые запросы. </a:t>
                </a:r>
                <a:endParaRPr lang="ru-RU" sz="2000" dirty="0" smtClean="0">
                  <a:latin typeface="Georgia" panose="02040502050405020303" pitchFamily="18" charset="0"/>
                  <a:cs typeface="Times New Roman" pitchFamily="18" charset="0"/>
                </a:endParaRPr>
              </a:p>
              <a:p>
                <a:pPr algn="just"/>
                <a:r>
                  <a:rPr lang="ru-RU" sz="2000" dirty="0">
                    <a:latin typeface="Georgia" panose="02040502050405020303" pitchFamily="18" charset="0"/>
                    <a:cs typeface="Times New Roman" pitchFamily="18" charset="0"/>
                  </a:rPr>
                  <a:t>По результатам работы была написана статья, принятая к </a:t>
                </a:r>
                <a:r>
                  <a:rPr lang="ru-RU" sz="2000" dirty="0" smtClean="0">
                    <a:latin typeface="Georgia" panose="02040502050405020303" pitchFamily="18" charset="0"/>
                    <a:cs typeface="Times New Roman" pitchFamily="18" charset="0"/>
                  </a:rPr>
                  <a:t>публикации в журнале «</a:t>
                </a:r>
                <a:r>
                  <a:rPr lang="en-US" sz="2000" dirty="0">
                    <a:latin typeface="Georgia" panose="02040502050405020303" pitchFamily="18" charset="0"/>
                    <a:cs typeface="Times New Roman" pitchFamily="18" charset="0"/>
                  </a:rPr>
                  <a:t>Journal of Computational and Engineering </a:t>
                </a:r>
                <a:r>
                  <a:rPr lang="en-US" sz="2000" dirty="0" smtClean="0">
                    <a:latin typeface="Georgia" panose="02040502050405020303" pitchFamily="18" charset="0"/>
                    <a:cs typeface="Times New Roman" pitchFamily="18" charset="0"/>
                  </a:rPr>
                  <a:t>Mathematics</a:t>
                </a:r>
                <a:r>
                  <a:rPr lang="ru-RU" sz="2000" dirty="0" smtClean="0">
                    <a:latin typeface="Georgia" panose="02040502050405020303" pitchFamily="18" charset="0"/>
                    <a:cs typeface="Times New Roman" pitchFamily="18" charset="0"/>
                  </a:rPr>
                  <a:t>».</a:t>
                </a:r>
                <a:endParaRPr lang="ru-RU" sz="2000" dirty="0">
                  <a:latin typeface="Georgia" panose="02040502050405020303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883" y="1255594"/>
                <a:ext cx="8139952" cy="4708478"/>
              </a:xfrm>
              <a:blipFill>
                <a:blip r:embed="rId2"/>
                <a:stretch>
                  <a:fillRect l="-674" t="-907" r="-7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80000" y="6480000"/>
            <a:ext cx="360000" cy="36576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4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43691" y="3027954"/>
            <a:ext cx="5797296" cy="1188720"/>
          </a:xfrm>
        </p:spPr>
        <p:txBody>
          <a:bodyPr/>
          <a:lstStyle/>
          <a:p>
            <a:r>
              <a:rPr lang="ru-RU" dirty="0" smtClean="0">
                <a:latin typeface="Georgia" panose="02040502050405020303" pitchFamily="18" charset="0"/>
              </a:rPr>
              <a:t>Спасибо за внимание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3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8652680" cy="649934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ru-RU" b="1" dirty="0" smtClean="0">
                <a:latin typeface="Georgia" panose="02040502050405020303" pitchFamily="18" charset="0"/>
              </a:rPr>
              <a:t>Цель работы</a:t>
            </a:r>
            <a:endParaRPr lang="ru-RU" b="1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308" y="1228300"/>
            <a:ext cx="8652680" cy="4763068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>
                <a:latin typeface="Georgia" panose="02040502050405020303" pitchFamily="18" charset="0"/>
                <a:cs typeface="Times New Roman" pitchFamily="18" charset="0"/>
              </a:rPr>
              <a:t>разработать</a:t>
            </a:r>
            <a:r>
              <a:rPr lang="en-US" sz="2400" dirty="0" smtClean="0">
                <a:latin typeface="Georgia" panose="02040502050405020303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Georgia" panose="02040502050405020303" pitchFamily="18" charset="0"/>
                <a:cs typeface="Times New Roman" pitchFamily="18" charset="0"/>
              </a:rPr>
              <a:t>самообучающуюся систему распознавания текстовых запросов для определения лекарства из каталога, необходимого клиенту.</a:t>
            </a:r>
            <a:endParaRPr lang="ru-RU" sz="2400" dirty="0">
              <a:latin typeface="Georgia" panose="02040502050405020303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80000" y="6480000"/>
            <a:ext cx="360000" cy="360000"/>
          </a:xfrm>
        </p:spPr>
        <p:txBody>
          <a:bodyPr lIns="0" tIns="0" rIns="0" bIns="0"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4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72955" y="368490"/>
            <a:ext cx="8625385" cy="723331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Georgia" panose="02040502050405020303" pitchFamily="18" charset="0"/>
              </a:rPr>
              <a:t>Задачи</a:t>
            </a:r>
            <a:endParaRPr lang="ru-RU" b="1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2955" y="1228299"/>
            <a:ext cx="8625385" cy="4776716"/>
          </a:xfrm>
        </p:spPr>
        <p:txBody>
          <a:bodyPr>
            <a:noAutofit/>
          </a:bodyPr>
          <a:lstStyle/>
          <a:p>
            <a:pPr algn="just"/>
            <a:r>
              <a:rPr lang="ru-RU" sz="2400" dirty="0" smtClean="0">
                <a:latin typeface="Georgia" panose="02040502050405020303" pitchFamily="18" charset="0"/>
                <a:cs typeface="Times New Roman" pitchFamily="18" charset="0"/>
              </a:rPr>
              <a:t>определить метод распознавания текстового запроса; </a:t>
            </a:r>
          </a:p>
          <a:p>
            <a:pPr algn="just"/>
            <a:r>
              <a:rPr lang="ru-RU" sz="2400" dirty="0" smtClean="0">
                <a:latin typeface="Georgia" panose="02040502050405020303" pitchFamily="18" charset="0"/>
                <a:cs typeface="Times New Roman" pitchFamily="18" charset="0"/>
              </a:rPr>
              <a:t>построить модель системы принятия решений; </a:t>
            </a:r>
          </a:p>
          <a:p>
            <a:pPr algn="just"/>
            <a:r>
              <a:rPr lang="ru-RU" sz="2400" dirty="0" smtClean="0">
                <a:latin typeface="Georgia" panose="02040502050405020303" pitchFamily="18" charset="0"/>
                <a:cs typeface="Times New Roman" pitchFamily="18" charset="0"/>
              </a:rPr>
              <a:t>выявить конфликтные ситуации, возникающие при распознавании текстовых запросов с помощью шаблонов;</a:t>
            </a:r>
          </a:p>
          <a:p>
            <a:pPr algn="just"/>
            <a:r>
              <a:rPr lang="ru-RU" sz="2400" dirty="0" smtClean="0">
                <a:latin typeface="Georgia" panose="02040502050405020303" pitchFamily="18" charset="0"/>
                <a:cs typeface="Times New Roman" pitchFamily="18" charset="0"/>
              </a:rPr>
              <a:t>разработать алгоритмы разрешения выявленных конфликтных ситуаций;</a:t>
            </a:r>
          </a:p>
          <a:p>
            <a:pPr algn="just"/>
            <a:r>
              <a:rPr lang="ru-RU" sz="2400" dirty="0" smtClean="0">
                <a:latin typeface="Georgia" panose="02040502050405020303" pitchFamily="18" charset="0"/>
                <a:cs typeface="Times New Roman" pitchFamily="18" charset="0"/>
              </a:rPr>
              <a:t>реализовать программу распознавания текстовых запросов;</a:t>
            </a:r>
          </a:p>
          <a:p>
            <a:pPr algn="just"/>
            <a:r>
              <a:rPr lang="ru-RU" sz="2400" dirty="0" smtClean="0">
                <a:latin typeface="Georgia" panose="02040502050405020303" pitchFamily="18" charset="0"/>
                <a:cs typeface="Times New Roman" pitchFamily="18" charset="0"/>
              </a:rPr>
              <a:t>проанализировать эффективность распознавания самообучающейся системы.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80000" y="6480000"/>
            <a:ext cx="360000" cy="365760"/>
          </a:xfrm>
        </p:spPr>
        <p:txBody>
          <a:bodyPr lIns="0" tIns="0" rIns="0" bIns="0"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0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</p:nvPr>
        </p:nvSpPr>
        <p:spPr>
          <a:xfrm>
            <a:off x="245660" y="354842"/>
            <a:ext cx="8723085" cy="719348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Georgia" panose="02040502050405020303" pitchFamily="18" charset="0"/>
              </a:rPr>
              <a:t>Исходные данные</a:t>
            </a:r>
            <a:endParaRPr lang="ru-RU" b="1" dirty="0">
              <a:latin typeface="Georgia" panose="02040502050405020303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296423"/>
              </p:ext>
            </p:extLst>
          </p:nvPr>
        </p:nvGraphicFramePr>
        <p:xfrm>
          <a:off x="341833" y="1587260"/>
          <a:ext cx="8626912" cy="441821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98960">
                  <a:extLst>
                    <a:ext uri="{9D8B030D-6E8A-4147-A177-3AD203B41FA5}">
                      <a16:colId xmlns:a16="http://schemas.microsoft.com/office/drawing/2014/main" val="912308846"/>
                    </a:ext>
                  </a:extLst>
                </a:gridCol>
                <a:gridCol w="761417">
                  <a:extLst>
                    <a:ext uri="{9D8B030D-6E8A-4147-A177-3AD203B41FA5}">
                      <a16:colId xmlns:a16="http://schemas.microsoft.com/office/drawing/2014/main" val="2132463815"/>
                    </a:ext>
                  </a:extLst>
                </a:gridCol>
                <a:gridCol w="793917">
                  <a:extLst>
                    <a:ext uri="{9D8B030D-6E8A-4147-A177-3AD203B41FA5}">
                      <a16:colId xmlns:a16="http://schemas.microsoft.com/office/drawing/2014/main" val="889232909"/>
                    </a:ext>
                  </a:extLst>
                </a:gridCol>
                <a:gridCol w="546931">
                  <a:extLst>
                    <a:ext uri="{9D8B030D-6E8A-4147-A177-3AD203B41FA5}">
                      <a16:colId xmlns:a16="http://schemas.microsoft.com/office/drawing/2014/main" val="464971027"/>
                    </a:ext>
                  </a:extLst>
                </a:gridCol>
                <a:gridCol w="888763">
                  <a:extLst>
                    <a:ext uri="{9D8B030D-6E8A-4147-A177-3AD203B41FA5}">
                      <a16:colId xmlns:a16="http://schemas.microsoft.com/office/drawing/2014/main" val="2485555707"/>
                    </a:ext>
                  </a:extLst>
                </a:gridCol>
                <a:gridCol w="378573">
                  <a:extLst>
                    <a:ext uri="{9D8B030D-6E8A-4147-A177-3AD203B41FA5}">
                      <a16:colId xmlns:a16="http://schemas.microsoft.com/office/drawing/2014/main" val="2441346765"/>
                    </a:ext>
                  </a:extLst>
                </a:gridCol>
                <a:gridCol w="865917">
                  <a:extLst>
                    <a:ext uri="{9D8B030D-6E8A-4147-A177-3AD203B41FA5}">
                      <a16:colId xmlns:a16="http://schemas.microsoft.com/office/drawing/2014/main" val="998037787"/>
                    </a:ext>
                  </a:extLst>
                </a:gridCol>
                <a:gridCol w="750673">
                  <a:extLst>
                    <a:ext uri="{9D8B030D-6E8A-4147-A177-3AD203B41FA5}">
                      <a16:colId xmlns:a16="http://schemas.microsoft.com/office/drawing/2014/main" val="2825122561"/>
                    </a:ext>
                  </a:extLst>
                </a:gridCol>
                <a:gridCol w="498435">
                  <a:extLst>
                    <a:ext uri="{9D8B030D-6E8A-4147-A177-3AD203B41FA5}">
                      <a16:colId xmlns:a16="http://schemas.microsoft.com/office/drawing/2014/main" val="3139282583"/>
                    </a:ext>
                  </a:extLst>
                </a:gridCol>
                <a:gridCol w="250166">
                  <a:extLst>
                    <a:ext uri="{9D8B030D-6E8A-4147-A177-3AD203B41FA5}">
                      <a16:colId xmlns:a16="http://schemas.microsoft.com/office/drawing/2014/main" val="39178538"/>
                    </a:ext>
                  </a:extLst>
                </a:gridCol>
                <a:gridCol w="582339">
                  <a:extLst>
                    <a:ext uri="{9D8B030D-6E8A-4147-A177-3AD203B41FA5}">
                      <a16:colId xmlns:a16="http://schemas.microsoft.com/office/drawing/2014/main" val="1664368535"/>
                    </a:ext>
                  </a:extLst>
                </a:gridCol>
                <a:gridCol w="520964">
                  <a:extLst>
                    <a:ext uri="{9D8B030D-6E8A-4147-A177-3AD203B41FA5}">
                      <a16:colId xmlns:a16="http://schemas.microsoft.com/office/drawing/2014/main" val="3666978275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2655327054"/>
                    </a:ext>
                  </a:extLst>
                </a:gridCol>
              </a:tblGrid>
              <a:tr h="139522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ОЗМ</a:t>
                      </a:r>
                      <a:endParaRPr lang="ru-RU" sz="1400" b="1" i="0" u="none" strike="noStrike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МНН</a:t>
                      </a:r>
                      <a:endParaRPr lang="ru-RU" sz="1400" b="1" i="0" u="none" strike="noStrike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 </a:t>
                      </a:r>
                      <a:r>
                        <a:rPr lang="ru-RU" sz="1400" b="1" u="none" strike="noStrike" kern="0" baseline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группировочное</a:t>
                      </a:r>
                      <a:endParaRPr lang="ru-RU" sz="1400" b="1" i="0" u="none" strike="noStrike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ЛФ1</a:t>
                      </a:r>
                      <a:endParaRPr lang="ru-RU" sz="1400" b="1" i="0" u="none" strike="noStrike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ЛФ1.5</a:t>
                      </a:r>
                      <a:endParaRPr lang="ru-RU" sz="1400" b="1" i="0" u="none" strike="noStrike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ЛФ2</a:t>
                      </a:r>
                      <a:endParaRPr lang="ru-RU" sz="1400" b="1" i="0" u="none" strike="noStrike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ЛФ3</a:t>
                      </a:r>
                      <a:endParaRPr lang="ru-RU" sz="1400" b="1" i="0" u="none" strike="noStrike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дозировка (мг/мл; мг; мг/доза; мг/</a:t>
                      </a:r>
                      <a:r>
                        <a:rPr lang="ru-RU" sz="1400" b="1" u="none" strike="noStrike" kern="0" baseline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сут</a:t>
                      </a:r>
                      <a:r>
                        <a:rPr lang="ru-RU" sz="1400" b="1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400" b="1" i="0" u="none" strike="noStrike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Объем (мл; г)</a:t>
                      </a:r>
                      <a:endParaRPr lang="ru-RU" sz="1400" b="1" i="0" u="none" strike="noStrike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1400" b="1" i="0" u="none" strike="noStrike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Тара</a:t>
                      </a:r>
                      <a:endParaRPr lang="ru-RU" sz="1400" b="1" i="0" u="none" strike="noStrike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Материал тары</a:t>
                      </a:r>
                      <a:endParaRPr lang="ru-RU" sz="1400" b="1" i="0" u="none" strike="noStrike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Детализация материала тары</a:t>
                      </a:r>
                      <a:endParaRPr lang="ru-RU" sz="1400" b="1" i="0" u="none" strike="noStrike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4794985"/>
                  </a:ext>
                </a:extLst>
              </a:tr>
              <a:tr h="9301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0" baseline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Азелик</a:t>
                      </a:r>
                      <a:r>
                        <a:rPr lang="ru-RU" sz="1400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гель 15% туба 30г</a:t>
                      </a:r>
                      <a:endParaRPr lang="ru-RU" sz="14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0" baseline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Азелаиновая</a:t>
                      </a:r>
                      <a:r>
                        <a:rPr lang="ru-RU" sz="1400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кислота</a:t>
                      </a:r>
                      <a:endParaRPr lang="ru-RU" sz="14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0" baseline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Азелик</a:t>
                      </a:r>
                      <a:endParaRPr lang="ru-RU" sz="14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гель</a:t>
                      </a:r>
                      <a:endParaRPr lang="ru-RU" sz="14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наружного применения</a:t>
                      </a:r>
                      <a:endParaRPr lang="ru-RU" sz="14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ru-RU" sz="14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0" baseline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1400" b="0" i="0" u="none" strike="noStrike" kern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0" baseline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0" i="0" u="none" strike="noStrike" kern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0" baseline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туба</a:t>
                      </a:r>
                      <a:endParaRPr lang="ru-RU" sz="1400" b="0" i="0" u="none" strike="noStrike" kern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0" baseline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b="0" i="0" u="none" strike="noStrike" kern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алюминий</a:t>
                      </a:r>
                      <a:endParaRPr lang="ru-RU" sz="14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74977195"/>
                  </a:ext>
                </a:extLst>
              </a:tr>
              <a:tr h="9301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0" baseline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Скинорен</a:t>
                      </a:r>
                      <a:r>
                        <a:rPr lang="ru-RU" sz="1400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гель 15% туба 15г</a:t>
                      </a:r>
                      <a:endParaRPr lang="ru-RU" sz="14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0" baseline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Азелаиновая</a:t>
                      </a:r>
                      <a:r>
                        <a:rPr lang="ru-RU" sz="1400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кислота</a:t>
                      </a:r>
                      <a:endParaRPr lang="ru-RU" sz="14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0" baseline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Скинорен</a:t>
                      </a:r>
                      <a:r>
                        <a:rPr lang="ru-RU" sz="1400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4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0" baseline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гель </a:t>
                      </a:r>
                      <a:endParaRPr lang="ru-RU" sz="1400" b="0" i="0" u="none" strike="noStrike" kern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наружного применения</a:t>
                      </a:r>
                      <a:endParaRPr lang="ru-RU" sz="14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ru-RU" sz="14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4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туба</a:t>
                      </a:r>
                      <a:endParaRPr lang="ru-RU" sz="14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0" baseline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b="0" i="0" u="none" strike="noStrike" kern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84606154"/>
                  </a:ext>
                </a:extLst>
              </a:tr>
              <a:tr h="116268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0" baseline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Азитрокс</a:t>
                      </a:r>
                      <a:r>
                        <a:rPr lang="ru-RU" sz="1400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пор д/</a:t>
                      </a:r>
                      <a:r>
                        <a:rPr lang="ru-RU" sz="1400" u="none" strike="noStrike" kern="0" baseline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сусп</a:t>
                      </a:r>
                      <a:r>
                        <a:rPr lang="ru-RU" sz="1400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u="none" strike="noStrike" kern="0" baseline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</a:t>
                      </a:r>
                      <a:r>
                        <a:rPr lang="ru-RU" sz="1400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прим 100мг/5мл </a:t>
                      </a:r>
                      <a:r>
                        <a:rPr lang="ru-RU" sz="1400" u="none" strike="noStrike" kern="0" baseline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фл</a:t>
                      </a:r>
                      <a:r>
                        <a:rPr lang="ru-RU" sz="1400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15,9г</a:t>
                      </a:r>
                      <a:endParaRPr lang="ru-RU" sz="14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0" baseline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Азитромицин</a:t>
                      </a:r>
                      <a:endParaRPr lang="ru-RU" sz="1400" b="0" i="0" u="none" strike="noStrike" kern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0" baseline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Азитрокс</a:t>
                      </a:r>
                      <a:endParaRPr lang="ru-RU" sz="1400" b="0" i="0" u="none" strike="noStrike" kern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0" baseline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порошок </a:t>
                      </a:r>
                      <a:endParaRPr lang="ru-RU" sz="1400" b="0" i="0" u="none" strike="noStrike" kern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порошок для приготовления суспензии</a:t>
                      </a:r>
                      <a:endParaRPr lang="ru-RU" sz="14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приема внутрь</a:t>
                      </a:r>
                      <a:endParaRPr lang="ru-RU" sz="14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4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15,9</a:t>
                      </a:r>
                      <a:endParaRPr lang="ru-RU" sz="14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флакон</a:t>
                      </a:r>
                      <a:endParaRPr lang="ru-RU" sz="14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стекло</a:t>
                      </a:r>
                      <a:endParaRPr lang="ru-RU" sz="14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темное</a:t>
                      </a:r>
                      <a:endParaRPr lang="ru-RU" sz="14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3622629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80000" y="6480000"/>
            <a:ext cx="360000" cy="365760"/>
          </a:xfrm>
        </p:spPr>
        <p:txBody>
          <a:bodyPr lIns="0" tIns="0" rIns="0" bIns="0"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13750" y="6408380"/>
            <a:ext cx="433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Номенклатурный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справочник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833" y="1279483"/>
            <a:ext cx="8147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Georgia" panose="02040502050405020303" pitchFamily="18" charset="0"/>
              </a:rPr>
              <a:t>Таблица 1.</a:t>
            </a:r>
            <a:endParaRPr lang="ru-RU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28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9307" y="354842"/>
            <a:ext cx="8666329" cy="736979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Georgia" panose="02040502050405020303" pitchFamily="18" charset="0"/>
              </a:rPr>
              <a:t>Исходные</a:t>
            </a:r>
            <a:r>
              <a:rPr lang="en-US" b="1" dirty="0">
                <a:latin typeface="Georgia" panose="02040502050405020303" pitchFamily="18" charset="0"/>
              </a:rPr>
              <a:t> </a:t>
            </a:r>
            <a:r>
              <a:rPr lang="en-US" b="1" dirty="0" err="1">
                <a:latin typeface="Georgia" panose="02040502050405020303" pitchFamily="18" charset="0"/>
              </a:rPr>
              <a:t>данные</a:t>
            </a:r>
            <a:r>
              <a:rPr lang="ru-RU" b="1" dirty="0">
                <a:latin typeface="Georgia" panose="02040502050405020303" pitchFamily="18" charset="0"/>
              </a:rPr>
              <a:t> (2</a:t>
            </a:r>
            <a:r>
              <a:rPr lang="ru-RU" b="1" dirty="0" smtClean="0">
                <a:latin typeface="Georgia" panose="02040502050405020303" pitchFamily="18" charset="0"/>
              </a:rPr>
              <a:t>)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80000" y="6480000"/>
            <a:ext cx="360000" cy="365760"/>
          </a:xfrm>
        </p:spPr>
        <p:txBody>
          <a:bodyPr lIns="0" tIns="0" rIns="0" bIns="0"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465102"/>
              </p:ext>
            </p:extLst>
          </p:nvPr>
        </p:nvGraphicFramePr>
        <p:xfrm>
          <a:off x="259308" y="1605099"/>
          <a:ext cx="8666329" cy="4590013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3170771">
                  <a:extLst>
                    <a:ext uri="{9D8B030D-6E8A-4147-A177-3AD203B41FA5}">
                      <a16:colId xmlns:a16="http://schemas.microsoft.com/office/drawing/2014/main" val="3219516580"/>
                    </a:ext>
                  </a:extLst>
                </a:gridCol>
                <a:gridCol w="2747779">
                  <a:extLst>
                    <a:ext uri="{9D8B030D-6E8A-4147-A177-3AD203B41FA5}">
                      <a16:colId xmlns:a16="http://schemas.microsoft.com/office/drawing/2014/main" val="1142492957"/>
                    </a:ext>
                  </a:extLst>
                </a:gridCol>
                <a:gridCol w="2747779">
                  <a:extLst>
                    <a:ext uri="{9D8B030D-6E8A-4147-A177-3AD203B41FA5}">
                      <a16:colId xmlns:a16="http://schemas.microsoft.com/office/drawing/2014/main" val="605139440"/>
                    </a:ext>
                  </a:extLst>
                </a:gridCol>
              </a:tblGrid>
              <a:tr h="593748"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Названия эвристических правил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0" marR="44740" marT="0" marB="0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 эвристического правила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0" marR="44740" marT="0" marB="0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шаблон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0" marR="44740" marT="0" marB="0"/>
                </a:tc>
                <a:extLst>
                  <a:ext uri="{0D108BD9-81ED-4DB2-BD59-A6C34878D82A}">
                    <a16:rowId xmlns:a16="http://schemas.microsoft.com/office/drawing/2014/main" val="3311343217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дозировка_1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0" marR="44740" marT="0" marB="0" anchor="b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дозировка мг/г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0" marR="44740" marT="0" marB="0" anchor="b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мг/г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0" marR="44740" marT="0" marB="0" anchor="b"/>
                </a:tc>
                <a:extLst>
                  <a:ext uri="{0D108BD9-81ED-4DB2-BD59-A6C34878D82A}">
                    <a16:rowId xmlns:a16="http://schemas.microsoft.com/office/drawing/2014/main" val="3823186081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дозировка_2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0" marR="44740" marT="0" marB="0" anchor="b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дозировка </a:t>
                      </a:r>
                      <a:r>
                        <a:rPr lang="ru-RU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АТрЕ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0" marR="44740" marT="0" marB="0" anchor="b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ru-RU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АТрЕ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0" marR="44740" marT="0" marB="0" anchor="b"/>
                </a:tc>
                <a:extLst>
                  <a:ext uri="{0D108BD9-81ED-4DB2-BD59-A6C34878D82A}">
                    <a16:rowId xmlns:a16="http://schemas.microsoft.com/office/drawing/2014/main" val="3455533908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дозировка_3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0" marR="44740" marT="0" marB="0" anchor="b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дозировка ЕД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0" marR="44740" marT="0" marB="0" anchor="b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ЕД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0" marR="44740" marT="0" marB="0" anchor="b"/>
                </a:tc>
                <a:extLst>
                  <a:ext uri="{0D108BD9-81ED-4DB2-BD59-A6C34878D82A}">
                    <a16:rowId xmlns:a16="http://schemas.microsoft.com/office/drawing/2014/main" val="2828209280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дозировка_4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0" marR="44740" marT="0" marB="0" anchor="b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дозировка ЕД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0" marR="44740" marT="0" marB="0" anchor="b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#ЕД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0" marR="44740" marT="0" marB="0" anchor="b"/>
                </a:tc>
                <a:extLst>
                  <a:ext uri="{0D108BD9-81ED-4DB2-BD59-A6C34878D82A}">
                    <a16:rowId xmlns:a16="http://schemas.microsoft.com/office/drawing/2014/main" val="786094827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дозировка_5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0" marR="44740" marT="0" marB="0" anchor="b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дозировка мг/г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0" marR="44740" marT="0" marB="0" anchor="b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#мг/г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0" marR="44740" marT="0" marB="0" anchor="b"/>
                </a:tc>
                <a:extLst>
                  <a:ext uri="{0D108BD9-81ED-4DB2-BD59-A6C34878D82A}">
                    <a16:rowId xmlns:a16="http://schemas.microsoft.com/office/drawing/2014/main" val="4009242906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дозировка_6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0" marR="44740" marT="0" marB="0" anchor="b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дозировка мг/мл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0" marR="44740" marT="0" marB="0" anchor="b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мг/мл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0" marR="44740" marT="0" marB="0" anchor="b"/>
                </a:tc>
                <a:extLst>
                  <a:ext uri="{0D108BD9-81ED-4DB2-BD59-A6C34878D82A}">
                    <a16:rowId xmlns:a16="http://schemas.microsoft.com/office/drawing/2014/main" val="1923945436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дозировка_7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0" marR="44740" marT="0" marB="0" anchor="b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дозировка мг/мл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0" marR="44740" marT="0" marB="0" anchor="b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#мг/мл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0" marR="44740" marT="0" marB="0" anchor="b"/>
                </a:tc>
                <a:extLst>
                  <a:ext uri="{0D108BD9-81ED-4DB2-BD59-A6C34878D82A}">
                    <a16:rowId xmlns:a16="http://schemas.microsoft.com/office/drawing/2014/main" val="25758628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дозировка_8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0" marR="44740" marT="0" marB="0" anchor="b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дозировка МЕ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0" marR="44740" marT="0" marB="0" anchor="b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#МЕ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0" marR="44740" marT="0" marB="0" anchor="b"/>
                </a:tc>
                <a:extLst>
                  <a:ext uri="{0D108BD9-81ED-4DB2-BD59-A6C34878D82A}">
                    <a16:rowId xmlns:a16="http://schemas.microsoft.com/office/drawing/2014/main" val="1833370022"/>
                  </a:ext>
                </a:extLst>
              </a:tr>
              <a:tr h="344856"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дозировка_9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0" marR="44740" marT="0" marB="0" anchor="b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дозировка мкг/доза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0" marR="44740" marT="0" marB="0" anchor="b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#мкг/доза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0" marR="44740" marT="0" marB="0" anchor="b"/>
                </a:tc>
                <a:extLst>
                  <a:ext uri="{0D108BD9-81ED-4DB2-BD59-A6C34878D82A}">
                    <a16:rowId xmlns:a16="http://schemas.microsoft.com/office/drawing/2014/main" val="4124320133"/>
                  </a:ext>
                </a:extLst>
              </a:tr>
              <a:tr h="383093"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дозировка_10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0" marR="44740" marT="0" marB="0" anchor="b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дозировка мл/доза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0" marR="44740" marT="0" marB="0" anchor="b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#мл/доза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0" marR="44740" marT="0" marB="0" anchor="b"/>
                </a:tc>
                <a:extLst>
                  <a:ext uri="{0D108BD9-81ED-4DB2-BD59-A6C34878D82A}">
                    <a16:rowId xmlns:a16="http://schemas.microsoft.com/office/drawing/2014/main" val="2391555871"/>
                  </a:ext>
                </a:extLst>
              </a:tr>
              <a:tr h="327962"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дозировка_11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0" marR="44740" marT="0" marB="0" anchor="b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дозировка млн КОЕ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0" marR="44740" marT="0" marB="0" anchor="b"/>
                </a:tc>
                <a:tc>
                  <a:txBody>
                    <a:bodyPr/>
                    <a:lstStyle/>
                    <a:p>
                      <a:pPr indent="2520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млн КОЕ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0" marR="44740" marT="0" marB="0" anchor="b"/>
                </a:tc>
                <a:extLst>
                  <a:ext uri="{0D108BD9-81ED-4DB2-BD59-A6C34878D82A}">
                    <a16:rowId xmlns:a16="http://schemas.microsoft.com/office/drawing/2014/main" val="48817907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01505" y="6358563"/>
            <a:ext cx="4466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Шаблоны для распознавания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9307" y="1297322"/>
            <a:ext cx="5252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Georgia" panose="02040502050405020303" pitchFamily="18" charset="0"/>
              </a:rPr>
              <a:t>Таблица 2.</a:t>
            </a:r>
            <a:endParaRPr lang="ru-RU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92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300251" y="360000"/>
            <a:ext cx="8625385" cy="618448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Georgia" panose="02040502050405020303" pitchFamily="18" charset="0"/>
              </a:rPr>
              <a:t>Исходные</a:t>
            </a:r>
            <a:r>
              <a:rPr lang="en-US" b="1" dirty="0">
                <a:latin typeface="Georgia" panose="02040502050405020303" pitchFamily="18" charset="0"/>
              </a:rPr>
              <a:t> </a:t>
            </a:r>
            <a:r>
              <a:rPr lang="en-US" b="1" dirty="0" err="1">
                <a:latin typeface="Georgia" panose="02040502050405020303" pitchFamily="18" charset="0"/>
              </a:rPr>
              <a:t>данные</a:t>
            </a:r>
            <a:r>
              <a:rPr lang="ru-RU" b="1" dirty="0">
                <a:latin typeface="Georgia" panose="02040502050405020303" pitchFamily="18" charset="0"/>
              </a:rPr>
              <a:t> (3</a:t>
            </a:r>
            <a:r>
              <a:rPr lang="ru-RU" b="1" dirty="0" smtClean="0">
                <a:latin typeface="Georgia" panose="02040502050405020303" pitchFamily="18" charset="0"/>
              </a:rPr>
              <a:t>)</a:t>
            </a:r>
            <a:endParaRPr lang="ru-RU" dirty="0">
              <a:latin typeface="Georgia" panose="02040502050405020303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08257"/>
              </p:ext>
            </p:extLst>
          </p:nvPr>
        </p:nvGraphicFramePr>
        <p:xfrm>
          <a:off x="300252" y="1552754"/>
          <a:ext cx="8625384" cy="443861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437193">
                  <a:extLst>
                    <a:ext uri="{9D8B030D-6E8A-4147-A177-3AD203B41FA5}">
                      <a16:colId xmlns:a16="http://schemas.microsoft.com/office/drawing/2014/main" val="994450048"/>
                    </a:ext>
                  </a:extLst>
                </a:gridCol>
                <a:gridCol w="1188191">
                  <a:extLst>
                    <a:ext uri="{9D8B030D-6E8A-4147-A177-3AD203B41FA5}">
                      <a16:colId xmlns:a16="http://schemas.microsoft.com/office/drawing/2014/main" val="4085930227"/>
                    </a:ext>
                  </a:extLst>
                </a:gridCol>
              </a:tblGrid>
              <a:tr h="91693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Текстовый запрос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строки, соответствующей данному запросу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57244864"/>
                  </a:ext>
                </a:extLst>
              </a:tr>
              <a:tr h="270899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Азитромицин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азитрок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спорд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 при г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сусп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внутрь 100мг/5мл № 1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фл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фл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4601669006875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1481974"/>
                  </a:ext>
                </a:extLst>
              </a:tr>
              <a:tr h="108359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Азитромицин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показания: инфекционно-воспалительные заболевания, вызванные чувствительными к препарату микроорганизмами : инфекции верхних дыхательных путей и лор-органов (фарингит/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тонзиллит,синусит,средний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отит); инфекции нижних дыхательных путей ( острый бронхит, обострение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хронич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3850114216432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5012547"/>
                  </a:ext>
                </a:extLst>
              </a:tr>
              <a:tr h="54179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Азитромицин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хемомицин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порошок для приготовления суспензии для приема внутрь 100мг/5мл, 11.43г-флаконы темного стекла/в комплекте с ложкой мерной/-пачки картонные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8600097306072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6756685"/>
                  </a:ext>
                </a:extLst>
              </a:tr>
              <a:tr h="54179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мнн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азитромицин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24.42.11. 239 порошок для приготовления суспензии для приема внутрь с концентрацией 200мг/5мл16,74г,флак.№1уп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3850114216432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3448068"/>
                  </a:ext>
                </a:extLst>
              </a:tr>
              <a:tr h="54179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Азитромицин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порошок для приготовления суспензии для приема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внутр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ь100мг/5мл20мл№1уп.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4601669006875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04856043"/>
                  </a:ext>
                </a:extLst>
              </a:tr>
              <a:tr h="54179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рчш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№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юьшшэбьрьхфдю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№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хяю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№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ююъфыя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№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шуюютыхэшееяхэчшшфыя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№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шхьртэ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№ 200ьу/5ьы;16,74уы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3850114216432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327999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80000" y="6480000"/>
            <a:ext cx="360000" cy="365760"/>
          </a:xfrm>
        </p:spPr>
        <p:txBody>
          <a:bodyPr lIns="0" tIns="0" rIns="0" bIns="0"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82943" y="6480000"/>
            <a:ext cx="2841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Текстовые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запросы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0251" y="1244977"/>
            <a:ext cx="3443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Georgia" panose="02040502050405020303" pitchFamily="18" charset="0"/>
              </a:rPr>
              <a:t>Таблица 3.</a:t>
            </a:r>
            <a:endParaRPr lang="ru-RU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08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660" y="360000"/>
            <a:ext cx="8652680" cy="718173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Georgia" panose="02040502050405020303" pitchFamily="18" charset="0"/>
              </a:rPr>
              <a:t>Процесс</a:t>
            </a:r>
            <a:r>
              <a:rPr lang="ru-RU" b="1" dirty="0" smtClean="0"/>
              <a:t> обучения модели</a:t>
            </a:r>
            <a:endParaRPr lang="ru-RU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60" y="1105466"/>
            <a:ext cx="8652680" cy="470847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80000" y="6480000"/>
            <a:ext cx="360000" cy="365760"/>
          </a:xfrm>
        </p:spPr>
        <p:txBody>
          <a:bodyPr lIns="0" tIns="0" rIns="0" bIns="0"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60121" y="5841237"/>
            <a:ext cx="4623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Georgia" panose="02040502050405020303" pitchFamily="18" charset="0"/>
              </a:rPr>
              <a:t>Рисунок 1.</a:t>
            </a:r>
            <a:endParaRPr lang="ru-RU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86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307" y="360000"/>
            <a:ext cx="8666329" cy="731821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Georgia" panose="02040502050405020303" pitchFamily="18" charset="0"/>
              </a:rPr>
              <a:t>Процесс распознавания обученной модели</a:t>
            </a:r>
            <a:endParaRPr lang="ru-RU" b="1" dirty="0">
              <a:latin typeface="Georgia" panose="02040502050405020303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07" y="1255595"/>
            <a:ext cx="8666329" cy="470847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80000" y="6480000"/>
            <a:ext cx="360000" cy="36576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0592" y="5988832"/>
            <a:ext cx="4623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Georgia" panose="02040502050405020303" pitchFamily="18" charset="0"/>
              </a:rPr>
              <a:t>Рисунок </a:t>
            </a:r>
            <a:r>
              <a:rPr lang="en-US" sz="1400" dirty="0" smtClean="0">
                <a:latin typeface="Georgia" panose="02040502050405020303" pitchFamily="18" charset="0"/>
              </a:rPr>
              <a:t>2.</a:t>
            </a:r>
            <a:endParaRPr lang="ru-RU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8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286603" y="1289854"/>
            <a:ext cx="4103660" cy="704087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Поиск по документу-образцу</a:t>
            </a:r>
            <a:endParaRPr lang="ru-RU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sz="half" idx="2"/>
          </p:nvPr>
        </p:nvSpPr>
        <p:spPr>
          <a:xfrm>
            <a:off x="286603" y="2361063"/>
            <a:ext cx="4103660" cy="3378963"/>
          </a:xfrm>
        </p:spPr>
        <p:txBody>
          <a:bodyPr/>
          <a:lstStyle/>
          <a:p>
            <a:pPr marL="0" indent="0" algn="just">
              <a:buNone/>
            </a:pPr>
            <a:r>
              <a:rPr lang="ru-RU" sz="2400" dirty="0" smtClean="0">
                <a:latin typeface="Georgia" panose="02040502050405020303" pitchFamily="18" charset="0"/>
                <a:cs typeface="Times New Roman" pitchFamily="18" charset="0"/>
              </a:rPr>
              <a:t>Исходные данные:</a:t>
            </a:r>
          </a:p>
          <a:p>
            <a:pPr algn="just"/>
            <a:r>
              <a:rPr lang="ru-RU" sz="2400" dirty="0" smtClean="0">
                <a:latin typeface="Georgia" panose="02040502050405020303" pitchFamily="18" charset="0"/>
                <a:cs typeface="Times New Roman" pitchFamily="18" charset="0"/>
              </a:rPr>
              <a:t> текстовый документ;</a:t>
            </a:r>
          </a:p>
          <a:p>
            <a:pPr algn="just"/>
            <a:r>
              <a:rPr lang="ru-RU" sz="2400" dirty="0" smtClean="0">
                <a:latin typeface="Georgia" panose="02040502050405020303" pitchFamily="18" charset="0"/>
                <a:cs typeface="Times New Roman" pitchFamily="18" charset="0"/>
              </a:rPr>
              <a:t>документы-образцы.</a:t>
            </a:r>
          </a:p>
          <a:p>
            <a:pPr marL="0" indent="0" algn="just">
              <a:buNone/>
            </a:pPr>
            <a:r>
              <a:rPr lang="ru-RU" sz="2400" dirty="0" smtClean="0">
                <a:latin typeface="Georgia" panose="02040502050405020303" pitchFamily="18" charset="0"/>
                <a:cs typeface="Times New Roman" pitchFamily="18" charset="0"/>
              </a:rPr>
              <a:t>Выходные данные:</a:t>
            </a:r>
          </a:p>
          <a:p>
            <a:pPr algn="just"/>
            <a:r>
              <a:rPr lang="ru-RU" sz="2400" dirty="0" smtClean="0">
                <a:latin typeface="Georgia" panose="02040502050405020303" pitchFamily="18" charset="0"/>
                <a:cs typeface="Times New Roman" pitchFamily="18" charset="0"/>
              </a:rPr>
              <a:t>коллекция документов.</a:t>
            </a:r>
          </a:p>
          <a:p>
            <a:pPr algn="just"/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15" name="Объект 14"/>
          <p:cNvSpPr>
            <a:spLocks noGrp="1"/>
          </p:cNvSpPr>
          <p:nvPr>
            <p:ph sz="quarter" idx="4"/>
          </p:nvPr>
        </p:nvSpPr>
        <p:spPr>
          <a:xfrm>
            <a:off x="4753738" y="2361063"/>
            <a:ext cx="4144602" cy="3327688"/>
          </a:xfrm>
        </p:spPr>
        <p:txBody>
          <a:bodyPr/>
          <a:lstStyle/>
          <a:p>
            <a:pPr marL="0" indent="0" algn="just">
              <a:buNone/>
            </a:pPr>
            <a:r>
              <a:rPr lang="ru-RU" sz="2400" dirty="0" smtClean="0">
                <a:latin typeface="Georgia" panose="02040502050405020303" pitchFamily="18" charset="0"/>
                <a:cs typeface="Times New Roman" pitchFamily="18" charset="0"/>
              </a:rPr>
              <a:t>Исходные данные:</a:t>
            </a:r>
          </a:p>
          <a:p>
            <a:pPr algn="just"/>
            <a:r>
              <a:rPr lang="ru-RU" sz="2400" dirty="0" err="1" smtClean="0">
                <a:latin typeface="Georgia" panose="02040502050405020303" pitchFamily="18" charset="0"/>
                <a:cs typeface="Times New Roman" pitchFamily="18" charset="0"/>
              </a:rPr>
              <a:t>фасетные</a:t>
            </a:r>
            <a:r>
              <a:rPr lang="ru-RU" sz="2400" dirty="0" smtClean="0">
                <a:latin typeface="Georgia" panose="02040502050405020303" pitchFamily="18" charset="0"/>
                <a:cs typeface="Times New Roman" pitchFamily="18" charset="0"/>
              </a:rPr>
              <a:t> признаки;</a:t>
            </a:r>
          </a:p>
          <a:p>
            <a:pPr algn="just"/>
            <a:r>
              <a:rPr lang="ru-RU" sz="2400" dirty="0" smtClean="0">
                <a:latin typeface="Georgia" panose="02040502050405020303" pitchFamily="18" charset="0"/>
                <a:cs typeface="Times New Roman" pitchFamily="18" charset="0"/>
              </a:rPr>
              <a:t>документы с текстовым описанием.</a:t>
            </a:r>
          </a:p>
          <a:p>
            <a:pPr marL="0" indent="0" algn="just">
              <a:buNone/>
            </a:pPr>
            <a:r>
              <a:rPr lang="ru-RU" sz="2400" dirty="0" smtClean="0">
                <a:latin typeface="Georgia" panose="02040502050405020303" pitchFamily="18" charset="0"/>
                <a:cs typeface="Times New Roman" pitchFamily="18" charset="0"/>
              </a:rPr>
              <a:t>Выходные данные:</a:t>
            </a:r>
          </a:p>
          <a:p>
            <a:pPr algn="just"/>
            <a:r>
              <a:rPr lang="ru-RU" sz="2400" dirty="0" smtClean="0">
                <a:latin typeface="Georgia" panose="02040502050405020303" pitchFamily="18" charset="0"/>
                <a:cs typeface="Times New Roman" pitchFamily="18" charset="0"/>
              </a:rPr>
              <a:t>коллекция документов.</a:t>
            </a:r>
          </a:p>
          <a:p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753738" y="1410732"/>
            <a:ext cx="4136895" cy="462330"/>
          </a:xfrm>
        </p:spPr>
        <p:txBody>
          <a:bodyPr/>
          <a:lstStyle/>
          <a:p>
            <a:r>
              <a:rPr lang="ru-RU" b="1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Фасетный</a:t>
            </a:r>
            <a:r>
              <a:rPr lang="ru-RU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 поиск</a:t>
            </a:r>
            <a:endParaRPr lang="ru-RU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80000" y="6480000"/>
            <a:ext cx="360000" cy="365760"/>
          </a:xfrm>
        </p:spPr>
        <p:txBody>
          <a:bodyPr lIns="0" tIns="0" rIns="0" bIns="0"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286603" y="360000"/>
            <a:ext cx="8611737" cy="118872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ru-RU" b="1" dirty="0" smtClean="0">
                <a:latin typeface="Georgia" panose="02040502050405020303" pitchFamily="18" charset="0"/>
              </a:rPr>
              <a:t>Методы поиска текстовых документов</a:t>
            </a:r>
            <a:endParaRPr lang="ru-RU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65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2418</TotalTime>
  <Words>891</Words>
  <Application>Microsoft Office PowerPoint</Application>
  <PresentationFormat>Экран (4:3)</PresentationFormat>
  <Paragraphs>250</Paragraphs>
  <Slides>19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 Math</vt:lpstr>
      <vt:lpstr>Corbel</vt:lpstr>
      <vt:lpstr>Georgia</vt:lpstr>
      <vt:lpstr>Gill Sans MT</vt:lpstr>
      <vt:lpstr>Times New Roman</vt:lpstr>
      <vt:lpstr>Parcel</vt:lpstr>
      <vt:lpstr>Адаптивная модель распознавания текстовых запросов</vt:lpstr>
      <vt:lpstr>Цель работы</vt:lpstr>
      <vt:lpstr>Задачи</vt:lpstr>
      <vt:lpstr>Исходные данные</vt:lpstr>
      <vt:lpstr>Исходные данные (2)</vt:lpstr>
      <vt:lpstr>Исходные данные (3)</vt:lpstr>
      <vt:lpstr>Процесс обучения модели</vt:lpstr>
      <vt:lpstr>Процесс распознавания обученной модели</vt:lpstr>
      <vt:lpstr>Методы поиска текстовых документов</vt:lpstr>
      <vt:lpstr>комбинированный поиск</vt:lpstr>
      <vt:lpstr>Характеристики эвристических наборов</vt:lpstr>
      <vt:lpstr>КОНФЛИКТНАЯ СИТУАЦИЯ ЭВРИСТИЧЕСКИЕ ПРАВИЛА ПРИНАДЛЕЖАТ ОДНОЙ ЧАСТИ ТЕКСТА</vt:lpstr>
      <vt:lpstr>КОНФЛИКТНАЯ СИТУАЦИЯ (2) ЭВРИСТИЧЕСКИЕ ПРАВИЛА, ВЫЯВИЛИ РАЗНЫЕ ЗНАЧЕНИЯ ОДНОГО ПРИЗНАКА</vt:lpstr>
      <vt:lpstr>КОНФЛИКТНАЯ СИТУАЦИЯ (3) НАЙДЕННОМУ НАБОРУ ЭВРИСТИЧЕСКИХ ПРАВИЛ НЕ СООТВЕТСТВУЕТ НИ ОДНО ЛЕКАРСТВО ИЗ НОМЕНКЛАТУРНОГО СПРАВОЧНИКА</vt:lpstr>
      <vt:lpstr>Алгоритм адаптивной модели распознавания</vt:lpstr>
      <vt:lpstr>Алгоритм адаптивной модели распознавания (2)</vt:lpstr>
      <vt:lpstr>Результаты распознавания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Адаптивная модель распознавания текстовых запросов</dc:title>
  <dc:creator>Анастасия</dc:creator>
  <cp:lastModifiedBy>Пользователь Windows</cp:lastModifiedBy>
  <cp:revision>85</cp:revision>
  <dcterms:created xsi:type="dcterms:W3CDTF">2017-03-31T15:54:17Z</dcterms:created>
  <dcterms:modified xsi:type="dcterms:W3CDTF">2021-10-29T03:19:08Z</dcterms:modified>
</cp:coreProperties>
</file>