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2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1AF6-0A68-480E-901A-5CA98043A642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0F0CD-B293-4207-96E5-7FB586F38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8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BBA9-3466-425C-8C07-8180D12F417A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B133-7767-4D13-A353-73AC310B22A8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1191-7E53-4453-81C0-B8291DD20D24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24F0-DAC2-4569-900F-629E1B505F46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BE2-4215-43BC-9C3B-0FFBFEEE68CA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4829-3B21-4B62-8212-5683F8217EE6}" type="datetime1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3DF-060A-4F89-8F0F-18E61F715C90}" type="datetime1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A9C1-0712-4D15-8C99-63F92A725BDC}" type="datetime1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211-7F80-4FA3-9B90-63594771FFA2}" type="datetime1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BCB-DBAD-463B-A3E6-AF304B377BC6}" type="datetime1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4C74-78D8-4438-92D3-C0548907DB61}" type="datetime1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F5A94-12CA-4299-A22C-E02B03C9F36A}" type="datetime1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14974"/>
            <a:ext cx="7772400" cy="23316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моделирование сжатия пластического слоя между плоскими параллельными матрицами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7400" y="4346664"/>
            <a:ext cx="6400800" cy="882536"/>
          </a:xfrm>
        </p:spPr>
        <p:txBody>
          <a:bodyPr>
            <a:noAutofit/>
          </a:bodyPr>
          <a:lstStyle/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магистрант группы ЕТ-222 Ёжиков С.С.</a:t>
            </a: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д.ф.-м.н., доцент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Помидоркин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В.Л.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60648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 «Южно-Уральский государственный университет (НИУ)</a:t>
            </a:r>
            <a:r>
              <a:rPr lang="ru-RU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естественных и точных наук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математики, механики и компьютерных технологий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программирования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577782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</a:t>
            </a: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10</a:t>
            </a:fld>
            <a:endParaRPr lang="ru-RU" sz="2000" b="1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866" y="692696"/>
            <a:ext cx="4870268" cy="536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62755" y="6040874"/>
            <a:ext cx="78283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2413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Рис.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4 </a:t>
            </a:r>
            <a:r>
              <a:rPr lang="ru-RU" dirty="0"/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двумерной триангуляции методом исчерпывания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56256" y="142474"/>
            <a:ext cx="92663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2413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двумерной триангуляции методом исчерпывания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3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в конечно-элементной постановке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229600" cy="507342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Ф</m:t>
                      </m:r>
                      <m:r>
                        <a:rPr lang="en-US" i="1">
                          <a:latin typeface="Cambria Math"/>
                        </a:rPr>
                        <m:t>≃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∙</m:t>
                                  </m:r>
                                  <m:rad>
                                    <m:ra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𝑞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𝑚𝑇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𝑞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nary>
                            </m:e>
                          </m:d>
                        </m:e>
                      </m:func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=0, 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ru-RU" i="1">
                          <a:latin typeface="Cambria Math"/>
                        </a:rPr>
                        <m:t>=1,2,…, </m:t>
                      </m:r>
                      <m:r>
                        <a:rPr lang="en-US" i="1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предел текучести материала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тела,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площадь элемента,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число конечных элементов,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вектор-столбец, составленный из проекций скоростей смещений узлов элемента,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𝐵</m:t>
                        </m:r>
                        <m:r>
                          <a:rPr lang="ru-RU" i="1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матрица,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С</m:t>
                        </m:r>
                      </m:e>
                    </m:d>
                  </m:oMath>
                </a14:m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вектор.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5073427"/>
              </a:xfrm>
              <a:blipFill>
                <a:blip r:embed="rId2"/>
                <a:stretch>
                  <a:fillRect l="-1407" r="-1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11</a:t>
            </a:fld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62764" y="155679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303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57748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Соотношения для нахождения элементов матрицы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𝐵</m:t>
                        </m:r>
                        <m:r>
                          <a:rPr lang="ru-RU" i="1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15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26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16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25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35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36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вектора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С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36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35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577483"/>
              </a:xfrm>
              <a:blipFill>
                <a:blip r:embed="rId2"/>
                <a:stretch>
                  <a:fillRect l="-1185" t="-2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12</a:t>
            </a:fld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16416" y="126876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16416" y="189905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6416" y="263691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6416" y="4583215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16416" y="393459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16416" y="330430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190381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 для нахождения элементов матрицы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210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вычислений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Дополнительное слагаемое, добавляемое в функционал в соответствии с методом штрафных функций: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/>
                        </a:rPr>
                        <m:t>𝛽</m:t>
                      </m:r>
                      <m:r>
                        <a:rPr lang="ru-RU" sz="2400" i="1">
                          <a:latin typeface="Cambria Math"/>
                        </a:rPr>
                        <m:t>∙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С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Расчет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поправок в полю скоростей на шаге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ru-RU" i="1">
                          <a:latin typeface="Cambria Math"/>
                        </a:rPr>
                        <m:t>𝛿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Соотношение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метода Ньютона-</a:t>
                </a:r>
                <a:r>
                  <a:rPr lang="ru-RU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Рафсона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𝜆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·</m:t>
                      </m:r>
                      <m:r>
                        <a:rPr lang="en-US" i="1">
                          <a:latin typeface="Cambria Math"/>
                        </a:rPr>
                        <m:t>𝛻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blipFill>
                <a:blip r:embed="rId2"/>
                <a:stretch>
                  <a:fillRect l="-1111" t="-948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13</a:t>
            </a:fld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44408" y="206084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4408" y="425322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4408" y="3353390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65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0678"/>
            <a:ext cx="8229600" cy="755289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минимизации функционала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14</a:t>
            </a:fld>
            <a:endParaRPr lang="ru-RU" sz="2000" b="1" dirty="0"/>
          </a:p>
        </p:txBody>
      </p:sp>
      <p:grpSp>
        <p:nvGrpSpPr>
          <p:cNvPr id="37" name="Group 168"/>
          <p:cNvGrpSpPr>
            <a:grpSpLocks/>
          </p:cNvGrpSpPr>
          <p:nvPr/>
        </p:nvGrpSpPr>
        <p:grpSpPr bwMode="auto">
          <a:xfrm>
            <a:off x="2199601" y="945966"/>
            <a:ext cx="4320479" cy="5471505"/>
            <a:chOff x="1339215" y="325755"/>
            <a:chExt cx="3066415" cy="6816725"/>
          </a:xfrm>
        </p:grpSpPr>
        <p:cxnSp>
          <p:nvCxnSpPr>
            <p:cNvPr id="38" name="AutoShape 113"/>
            <p:cNvCxnSpPr>
              <a:cxnSpLocks noChangeShapeType="1"/>
            </p:cNvCxnSpPr>
            <p:nvPr/>
          </p:nvCxnSpPr>
          <p:spPr bwMode="auto">
            <a:xfrm>
              <a:off x="3489960" y="2150745"/>
              <a:ext cx="1270" cy="26162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AutoShape 114"/>
            <p:cNvSpPr>
              <a:spLocks noChangeArrowheads="1"/>
            </p:cNvSpPr>
            <p:nvPr/>
          </p:nvSpPr>
          <p:spPr bwMode="auto">
            <a:xfrm>
              <a:off x="2574925" y="1035685"/>
              <a:ext cx="1830070" cy="1104900"/>
            </a:xfrm>
            <a:prstGeom prst="flowChartInputOutpu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Исходная геометрия, данные о материале, начальные и граничные условия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40" name="Rectangle 115"/>
            <p:cNvSpPr>
              <a:spLocks noChangeArrowheads="1"/>
            </p:cNvSpPr>
            <p:nvPr/>
          </p:nvSpPr>
          <p:spPr bwMode="auto">
            <a:xfrm>
              <a:off x="2574925" y="2421890"/>
              <a:ext cx="1830070" cy="49911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Разбиение объектов на конечные элементы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41" name="Group 116"/>
            <p:cNvGrpSpPr>
              <a:grpSpLocks/>
            </p:cNvGrpSpPr>
            <p:nvPr/>
          </p:nvGrpSpPr>
          <p:grpSpPr bwMode="auto">
            <a:xfrm>
              <a:off x="2574925" y="325755"/>
              <a:ext cx="1830070" cy="700405"/>
              <a:chOff x="4910" y="2039"/>
              <a:chExt cx="2091" cy="800"/>
            </a:xfrm>
          </p:grpSpPr>
          <p:sp>
            <p:nvSpPr>
              <p:cNvPr id="60" name="Блок-схема: знак завершения 59"/>
              <p:cNvSpPr>
                <a:spLocks noChangeArrowheads="1"/>
              </p:cNvSpPr>
              <p:nvPr/>
            </p:nvSpPr>
            <p:spPr bwMode="auto">
              <a:xfrm>
                <a:off x="4910" y="2039"/>
                <a:ext cx="2091" cy="521"/>
              </a:xfrm>
              <a:prstGeom prst="flowChartTerminator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Начало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61" name="AutoShape 118"/>
              <p:cNvCxnSpPr>
                <a:cxnSpLocks noChangeShapeType="1"/>
              </p:cNvCxnSpPr>
              <p:nvPr/>
            </p:nvCxnSpPr>
            <p:spPr bwMode="auto">
              <a:xfrm>
                <a:off x="5956" y="2574"/>
                <a:ext cx="1" cy="26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Rectangle 119"/>
            <p:cNvSpPr>
              <a:spLocks noChangeArrowheads="1"/>
            </p:cNvSpPr>
            <p:nvPr/>
          </p:nvSpPr>
          <p:spPr bwMode="auto">
            <a:xfrm>
              <a:off x="2574925" y="3203575"/>
              <a:ext cx="1830070" cy="5994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Вычисление матриц жесткости элементов и матриц функций формы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43" name="AutoShape 120"/>
            <p:cNvCxnSpPr>
              <a:cxnSpLocks noChangeShapeType="1"/>
            </p:cNvCxnSpPr>
            <p:nvPr/>
          </p:nvCxnSpPr>
          <p:spPr bwMode="auto">
            <a:xfrm>
              <a:off x="3489960" y="2930525"/>
              <a:ext cx="1270" cy="26352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Rectangle 121"/>
            <p:cNvSpPr>
              <a:spLocks noChangeArrowheads="1"/>
            </p:cNvSpPr>
            <p:nvPr/>
          </p:nvSpPr>
          <p:spPr bwMode="auto">
            <a:xfrm>
              <a:off x="2574925" y="4084955"/>
              <a:ext cx="1830705" cy="4330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Задание затравочного поля скоростей смещений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45" name="AutoShape 122"/>
            <p:cNvCxnSpPr>
              <a:cxnSpLocks noChangeShapeType="1"/>
            </p:cNvCxnSpPr>
            <p:nvPr/>
          </p:nvCxnSpPr>
          <p:spPr bwMode="auto">
            <a:xfrm>
              <a:off x="3489960" y="3812540"/>
              <a:ext cx="1270" cy="26225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Rectangle 123"/>
            <p:cNvSpPr>
              <a:spLocks noChangeArrowheads="1"/>
            </p:cNvSpPr>
            <p:nvPr/>
          </p:nvSpPr>
          <p:spPr bwMode="auto">
            <a:xfrm>
              <a:off x="2574925" y="4820920"/>
              <a:ext cx="1830070" cy="777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Вычисление градиента и матрицы Гессе функционала, на основе текущего поля скоростей смещений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47" name="Rectangle 124"/>
            <p:cNvSpPr>
              <a:spLocks noChangeArrowheads="1"/>
            </p:cNvSpPr>
            <p:nvPr/>
          </p:nvSpPr>
          <p:spPr bwMode="auto">
            <a:xfrm>
              <a:off x="2574925" y="5907405"/>
              <a:ext cx="1830070" cy="39751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Вычисление текущего вектора поправок скоростей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48" name="AutoShape 125"/>
            <p:cNvCxnSpPr>
              <a:cxnSpLocks noChangeShapeType="1"/>
            </p:cNvCxnSpPr>
            <p:nvPr/>
          </p:nvCxnSpPr>
          <p:spPr bwMode="auto">
            <a:xfrm>
              <a:off x="3489960" y="5608320"/>
              <a:ext cx="1270" cy="2895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7"/>
            <p:cNvCxnSpPr>
              <a:cxnSpLocks noChangeShapeType="1"/>
            </p:cNvCxnSpPr>
            <p:nvPr/>
          </p:nvCxnSpPr>
          <p:spPr bwMode="auto">
            <a:xfrm>
              <a:off x="3489960" y="6314440"/>
              <a:ext cx="635" cy="35306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AutoShape 130"/>
            <p:cNvSpPr>
              <a:spLocks noChangeArrowheads="1"/>
            </p:cNvSpPr>
            <p:nvPr/>
          </p:nvSpPr>
          <p:spPr bwMode="auto">
            <a:xfrm>
              <a:off x="3288030" y="6677025"/>
              <a:ext cx="404495" cy="465455"/>
            </a:xfrm>
            <a:prstGeom prst="flowChartOffpageConnec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2</a:t>
              </a:r>
              <a:endParaRPr lang="ru-RU" sz="1400" dirty="0">
                <a:effectLst/>
                <a:latin typeface="Times New Roman"/>
                <a:ea typeface="Calibri"/>
              </a:endParaRPr>
            </a:p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с. 14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51" name="AutoShape 132"/>
            <p:cNvSpPr>
              <a:spLocks noChangeArrowheads="1"/>
            </p:cNvSpPr>
            <p:nvPr/>
          </p:nvSpPr>
          <p:spPr bwMode="auto">
            <a:xfrm>
              <a:off x="1339215" y="6677025"/>
              <a:ext cx="405130" cy="465455"/>
            </a:xfrm>
            <a:prstGeom prst="flowChartOffpageConnec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1</a:t>
              </a:r>
              <a:endParaRPr lang="ru-RU" sz="1400" dirty="0">
                <a:effectLst/>
                <a:latin typeface="Times New Roman"/>
                <a:ea typeface="Calibri"/>
              </a:endParaRPr>
            </a:p>
            <a:p>
              <a:pPr algn="ctr">
                <a:spcAft>
                  <a:spcPts val="0"/>
                </a:spcAft>
              </a:pPr>
              <a:r>
                <a:rPr lang="ru-RU" sz="1200" dirty="0">
                  <a:effectLst/>
                  <a:latin typeface="Times New Roman"/>
                  <a:ea typeface="Calibri"/>
                </a:rPr>
                <a:t>с. 14</a:t>
              </a:r>
              <a:endParaRPr lang="ru-RU" sz="14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52" name="AutoShape 134"/>
            <p:cNvCxnSpPr>
              <a:cxnSpLocks noChangeShapeType="1"/>
            </p:cNvCxnSpPr>
            <p:nvPr/>
          </p:nvCxnSpPr>
          <p:spPr bwMode="auto">
            <a:xfrm flipH="1">
              <a:off x="3490595" y="4527550"/>
              <a:ext cx="635" cy="28384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135"/>
            <p:cNvCxnSpPr>
              <a:cxnSpLocks noChangeShapeType="1"/>
            </p:cNvCxnSpPr>
            <p:nvPr/>
          </p:nvCxnSpPr>
          <p:spPr bwMode="auto">
            <a:xfrm rot="16200000">
              <a:off x="1587817" y="4765358"/>
              <a:ext cx="1856105" cy="1948180"/>
            </a:xfrm>
            <a:prstGeom prst="bentConnector3">
              <a:avLst>
                <a:gd name="adj1" fmla="val 111801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136"/>
            <p:cNvSpPr txBox="1">
              <a:spLocks noChangeArrowheads="1"/>
            </p:cNvSpPr>
            <p:nvPr/>
          </p:nvSpPr>
          <p:spPr bwMode="auto">
            <a:xfrm>
              <a:off x="2931795" y="734578"/>
              <a:ext cx="356870" cy="351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indent="252095" algn="just"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Calibri"/>
                </a:rPr>
                <a:t>1</a:t>
              </a:r>
            </a:p>
          </p:txBody>
        </p:sp>
        <p:sp>
          <p:nvSpPr>
            <p:cNvPr id="55" name="Text Box 137"/>
            <p:cNvSpPr txBox="1">
              <a:spLocks noChangeArrowheads="1"/>
            </p:cNvSpPr>
            <p:nvPr/>
          </p:nvSpPr>
          <p:spPr bwMode="auto">
            <a:xfrm>
              <a:off x="2574290" y="2150746"/>
              <a:ext cx="356870" cy="35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indent="252095" algn="just"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Calibri"/>
                </a:rPr>
                <a:t>2</a:t>
              </a:r>
            </a:p>
          </p:txBody>
        </p:sp>
        <p:sp>
          <p:nvSpPr>
            <p:cNvPr id="56" name="Text Box 138"/>
            <p:cNvSpPr txBox="1">
              <a:spLocks noChangeArrowheads="1"/>
            </p:cNvSpPr>
            <p:nvPr/>
          </p:nvSpPr>
          <p:spPr bwMode="auto">
            <a:xfrm>
              <a:off x="2574925" y="2930525"/>
              <a:ext cx="356870" cy="350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indent="252095" algn="just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Calibri"/>
                </a:rPr>
                <a:t>3</a:t>
              </a:r>
            </a:p>
          </p:txBody>
        </p:sp>
        <p:sp>
          <p:nvSpPr>
            <p:cNvPr id="57" name="Text Box 139"/>
            <p:cNvSpPr txBox="1">
              <a:spLocks noChangeArrowheads="1"/>
            </p:cNvSpPr>
            <p:nvPr/>
          </p:nvSpPr>
          <p:spPr bwMode="auto">
            <a:xfrm>
              <a:off x="2574925" y="3815042"/>
              <a:ext cx="356870" cy="350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indent="252095" algn="just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Calibri"/>
                </a:rPr>
                <a:t>4</a:t>
              </a:r>
            </a:p>
          </p:txBody>
        </p:sp>
        <p:sp>
          <p:nvSpPr>
            <p:cNvPr id="58" name="Text Box 140"/>
            <p:cNvSpPr txBox="1">
              <a:spLocks noChangeArrowheads="1"/>
            </p:cNvSpPr>
            <p:nvPr/>
          </p:nvSpPr>
          <p:spPr bwMode="auto">
            <a:xfrm>
              <a:off x="2551121" y="4527550"/>
              <a:ext cx="356870" cy="350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indent="252095" algn="just">
                <a:spcAft>
                  <a:spcPts val="0"/>
                </a:spcAft>
              </a:pPr>
              <a:r>
                <a:rPr lang="ru-RU" sz="1400" dirty="0">
                  <a:effectLst/>
                  <a:latin typeface="Times New Roman"/>
                  <a:ea typeface="Calibri"/>
                </a:rPr>
                <a:t>5</a:t>
              </a:r>
            </a:p>
          </p:txBody>
        </p:sp>
        <p:sp>
          <p:nvSpPr>
            <p:cNvPr id="59" name="Text Box 141"/>
            <p:cNvSpPr txBox="1">
              <a:spLocks noChangeArrowheads="1"/>
            </p:cNvSpPr>
            <p:nvPr/>
          </p:nvSpPr>
          <p:spPr bwMode="auto">
            <a:xfrm>
              <a:off x="2574290" y="5608320"/>
              <a:ext cx="356870" cy="349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indent="252095" algn="just">
                <a:spcAft>
                  <a:spcPts val="0"/>
                </a:spcAft>
              </a:pPr>
              <a:r>
                <a:rPr lang="ru-RU" sz="1400">
                  <a:effectLst/>
                  <a:latin typeface="Times New Roman"/>
                  <a:ea typeface="Calibri"/>
                </a:rPr>
                <a:t>6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63688" y="6417471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dirty="0" smtClean="0"/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минимизации функционала</a:t>
            </a:r>
            <a:r>
              <a:rPr lang="ru-RU" dirty="0" smtClean="0"/>
              <a:t>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5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15</a:t>
            </a:fld>
            <a:endParaRPr lang="ru-RU" sz="2000" b="1" dirty="0"/>
          </a:p>
        </p:txBody>
      </p:sp>
      <p:grpSp>
        <p:nvGrpSpPr>
          <p:cNvPr id="6" name="Полотно 144"/>
          <p:cNvGrpSpPr/>
          <p:nvPr/>
        </p:nvGrpSpPr>
        <p:grpSpPr>
          <a:xfrm>
            <a:off x="611560" y="966507"/>
            <a:ext cx="8136904" cy="5558837"/>
            <a:chOff x="899160" y="10503"/>
            <a:chExt cx="6297930" cy="649189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899160" y="753110"/>
              <a:ext cx="6297930" cy="5749290"/>
            </a:xfrm>
            <a:prstGeom prst="rect">
              <a:avLst/>
            </a:prstGeom>
            <a:noFill/>
          </p:spPr>
        </p:sp>
        <p:grpSp>
          <p:nvGrpSpPr>
            <p:cNvPr id="8" name="Group 167"/>
            <p:cNvGrpSpPr>
              <a:grpSpLocks/>
            </p:cNvGrpSpPr>
            <p:nvPr/>
          </p:nvGrpSpPr>
          <p:grpSpPr bwMode="auto">
            <a:xfrm>
              <a:off x="1614333" y="10503"/>
              <a:ext cx="3062420" cy="5572974"/>
              <a:chOff x="4206" y="514"/>
              <a:chExt cx="3500" cy="6367"/>
            </a:xfrm>
          </p:grpSpPr>
          <p:sp>
            <p:nvSpPr>
              <p:cNvPr id="9" name="Блок-схема: знак завершения 8"/>
              <p:cNvSpPr>
                <a:spLocks noChangeArrowheads="1"/>
              </p:cNvSpPr>
              <p:nvPr/>
            </p:nvSpPr>
            <p:spPr bwMode="auto">
              <a:xfrm>
                <a:off x="5615" y="6361"/>
                <a:ext cx="2089" cy="520"/>
              </a:xfrm>
              <a:prstGeom prst="flowChartTerminator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4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Конец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0" name="AutoShape 149"/>
              <p:cNvSpPr>
                <a:spLocks noChangeArrowheads="1"/>
              </p:cNvSpPr>
              <p:nvPr/>
            </p:nvSpPr>
            <p:spPr bwMode="auto">
              <a:xfrm>
                <a:off x="6427" y="514"/>
                <a:ext cx="463" cy="533"/>
              </a:xfrm>
              <a:prstGeom prst="flowChartOffpageConnector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2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с. 13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" name="AutoShape 150"/>
              <p:cNvSpPr>
                <a:spLocks noChangeArrowheads="1"/>
              </p:cNvSpPr>
              <p:nvPr/>
            </p:nvSpPr>
            <p:spPr bwMode="auto">
              <a:xfrm>
                <a:off x="5615" y="3552"/>
                <a:ext cx="2090" cy="1272"/>
              </a:xfrm>
              <a:prstGeom prst="flowChartDecision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Выполнено условие останова?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2" name="AutoShape 151"/>
              <p:cNvCxnSpPr>
                <a:cxnSpLocks noChangeShapeType="1"/>
                <a:stCxn id="10" idx="2"/>
                <a:endCxn id="22" idx="0"/>
              </p:cNvCxnSpPr>
              <p:nvPr/>
            </p:nvCxnSpPr>
            <p:spPr bwMode="auto">
              <a:xfrm>
                <a:off x="6659" y="1047"/>
                <a:ext cx="1" cy="369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Rectangle 152"/>
              <p:cNvSpPr>
                <a:spLocks noChangeArrowheads="1"/>
              </p:cNvSpPr>
              <p:nvPr/>
            </p:nvSpPr>
            <p:spPr bwMode="auto">
              <a:xfrm>
                <a:off x="5613" y="5140"/>
                <a:ext cx="2093" cy="91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Корректировка координат узлов в соответствии с вычисленными значениями их скоростей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4" name="AutoShape 153"/>
              <p:cNvCxnSpPr>
                <a:cxnSpLocks noChangeShapeType="1"/>
                <a:stCxn id="11" idx="2"/>
                <a:endCxn id="13" idx="0"/>
              </p:cNvCxnSpPr>
              <p:nvPr/>
            </p:nvCxnSpPr>
            <p:spPr bwMode="auto">
              <a:xfrm flipH="1">
                <a:off x="6659" y="4824"/>
                <a:ext cx="1" cy="316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54"/>
              <p:cNvCxnSpPr>
                <a:cxnSpLocks noChangeShapeType="1"/>
                <a:stCxn id="13" idx="2"/>
                <a:endCxn id="9" idx="0"/>
              </p:cNvCxnSpPr>
              <p:nvPr/>
            </p:nvCxnSpPr>
            <p:spPr bwMode="auto">
              <a:xfrm>
                <a:off x="6659" y="6054"/>
                <a:ext cx="0" cy="3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155"/>
              <p:cNvSpPr txBox="1">
                <a:spLocks noChangeArrowheads="1"/>
              </p:cNvSpPr>
              <p:nvPr/>
            </p:nvSpPr>
            <p:spPr bwMode="auto">
              <a:xfrm>
                <a:off x="6716" y="4740"/>
                <a:ext cx="408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Да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7" name="AutoShape 156"/>
              <p:cNvCxnSpPr>
                <a:cxnSpLocks noChangeShapeType="1"/>
                <a:stCxn id="11" idx="1"/>
                <a:endCxn id="18" idx="2"/>
              </p:cNvCxnSpPr>
              <p:nvPr/>
            </p:nvCxnSpPr>
            <p:spPr bwMode="auto">
              <a:xfrm rot="10800000">
                <a:off x="4438" y="1058"/>
                <a:ext cx="1177" cy="3130"/>
              </a:xfrm>
              <a:prstGeom prst="bentConnector2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AutoShape 157"/>
              <p:cNvSpPr>
                <a:spLocks noChangeArrowheads="1"/>
              </p:cNvSpPr>
              <p:nvPr/>
            </p:nvSpPr>
            <p:spPr bwMode="auto">
              <a:xfrm>
                <a:off x="4206" y="526"/>
                <a:ext cx="463" cy="532"/>
              </a:xfrm>
              <a:prstGeom prst="flowChartOffpageConnector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 smtClean="0">
                    <a:effectLst/>
                    <a:latin typeface="Times New Roman"/>
                    <a:ea typeface="Calibri"/>
                  </a:rPr>
                  <a:t>1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ru-RU" sz="1200" dirty="0" smtClean="0">
                    <a:effectLst/>
                    <a:latin typeface="Times New Roman"/>
                    <a:ea typeface="Calibri"/>
                  </a:rPr>
                  <a:t>с</a:t>
                </a:r>
                <a:r>
                  <a:rPr lang="ru-RU" sz="1200" dirty="0">
                    <a:effectLst/>
                    <a:latin typeface="Times New Roman"/>
                    <a:ea typeface="Calibri"/>
                  </a:rPr>
                  <a:t>. 13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9" name="Text Box 158"/>
              <p:cNvSpPr txBox="1">
                <a:spLocks noChangeArrowheads="1"/>
              </p:cNvSpPr>
              <p:nvPr/>
            </p:nvSpPr>
            <p:spPr bwMode="auto">
              <a:xfrm>
                <a:off x="5242" y="3788"/>
                <a:ext cx="408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Нет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0" name="Text Box 159"/>
              <p:cNvSpPr txBox="1">
                <a:spLocks noChangeArrowheads="1"/>
              </p:cNvSpPr>
              <p:nvPr/>
            </p:nvSpPr>
            <p:spPr bwMode="auto">
              <a:xfrm>
                <a:off x="5562" y="3588"/>
                <a:ext cx="408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indent="252095" algn="just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/>
                    <a:ea typeface="Calibri"/>
                  </a:rPr>
                  <a:t>9</a:t>
                </a:r>
              </a:p>
            </p:txBody>
          </p:sp>
          <p:sp>
            <p:nvSpPr>
              <p:cNvPr id="21" name="Text Box 160"/>
              <p:cNvSpPr txBox="1">
                <a:spLocks noChangeArrowheads="1"/>
              </p:cNvSpPr>
              <p:nvPr/>
            </p:nvSpPr>
            <p:spPr bwMode="auto">
              <a:xfrm>
                <a:off x="5602" y="4781"/>
                <a:ext cx="407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/>
                    <a:ea typeface="Calibri"/>
                  </a:rPr>
                  <a:t>10</a:t>
                </a:r>
              </a:p>
            </p:txBody>
          </p:sp>
          <p:sp>
            <p:nvSpPr>
              <p:cNvPr id="22" name="Rectangle 161"/>
              <p:cNvSpPr>
                <a:spLocks noChangeArrowheads="1"/>
              </p:cNvSpPr>
              <p:nvPr/>
            </p:nvSpPr>
            <p:spPr bwMode="auto">
              <a:xfrm>
                <a:off x="5613" y="1416"/>
                <a:ext cx="2093" cy="68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Поиск наилучшего шага в направлении вектора поправок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3" name="Rectangle 162"/>
              <p:cNvSpPr>
                <a:spLocks noChangeArrowheads="1"/>
              </p:cNvSpPr>
              <p:nvPr/>
            </p:nvSpPr>
            <p:spPr bwMode="auto">
              <a:xfrm>
                <a:off x="5613" y="2526"/>
                <a:ext cx="2093" cy="687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/>
                    <a:ea typeface="Calibri"/>
                  </a:rPr>
                  <a:t>Корректировка текущего поля скоростей</a:t>
                </a:r>
                <a:endParaRPr lang="ru-RU" sz="14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4" name="AutoShape 163"/>
              <p:cNvCxnSpPr>
                <a:cxnSpLocks noChangeShapeType="1"/>
              </p:cNvCxnSpPr>
              <p:nvPr/>
            </p:nvCxnSpPr>
            <p:spPr bwMode="auto">
              <a:xfrm>
                <a:off x="6663" y="2111"/>
                <a:ext cx="1" cy="407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164"/>
              <p:cNvSpPr txBox="1">
                <a:spLocks noChangeArrowheads="1"/>
              </p:cNvSpPr>
              <p:nvPr/>
            </p:nvSpPr>
            <p:spPr bwMode="auto">
              <a:xfrm>
                <a:off x="5619" y="1069"/>
                <a:ext cx="409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indent="252095" algn="just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/>
                    <a:ea typeface="Calibri"/>
                  </a:rPr>
                  <a:t>7</a:t>
                </a:r>
              </a:p>
            </p:txBody>
          </p:sp>
          <p:sp>
            <p:nvSpPr>
              <p:cNvPr id="26" name="Text Box 165"/>
              <p:cNvSpPr txBox="1">
                <a:spLocks noChangeArrowheads="1"/>
              </p:cNvSpPr>
              <p:nvPr/>
            </p:nvSpPr>
            <p:spPr bwMode="auto">
              <a:xfrm>
                <a:off x="5602" y="2213"/>
                <a:ext cx="409" cy="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ctr" anchorCtr="0" upright="1">
                <a:noAutofit/>
              </a:bodyPr>
              <a:lstStyle/>
              <a:p>
                <a:pPr indent="252095" algn="just"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/>
                    <a:ea typeface="Calibri"/>
                  </a:rPr>
                  <a:t>8</a:t>
                </a:r>
              </a:p>
            </p:txBody>
          </p:sp>
          <p:cxnSp>
            <p:nvCxnSpPr>
              <p:cNvPr id="27" name="AutoShape 166"/>
              <p:cNvCxnSpPr>
                <a:cxnSpLocks noChangeShapeType="1"/>
                <a:stCxn id="23" idx="2"/>
                <a:endCxn id="11" idx="0"/>
              </p:cNvCxnSpPr>
              <p:nvPr/>
            </p:nvCxnSpPr>
            <p:spPr bwMode="auto">
              <a:xfrm>
                <a:off x="6659" y="3213"/>
                <a:ext cx="1" cy="339"/>
              </a:xfrm>
              <a:prstGeom prst="straightConnector1">
                <a:avLst/>
              </a:pr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679313" y="5945092"/>
            <a:ext cx="57245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2413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Рис.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6 </a:t>
            </a:r>
            <a:r>
              <a:rPr lang="ru-RU" dirty="0"/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минимизации функционала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313380" y="244844"/>
            <a:ext cx="64564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2413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минимизации функционала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.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2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работы программы, реализующей алгоритм минимизации функционала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16</a:t>
            </a:fld>
            <a:endParaRPr lang="ru-RU" sz="2000" b="1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304778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0011" y="3140968"/>
            <a:ext cx="391489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dirty="0"/>
              <a:t>–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заготовки после сжатия на 10%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804" y="3933056"/>
            <a:ext cx="3130550" cy="147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502" y="5419430"/>
            <a:ext cx="4176465" cy="38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–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заготовки после сжатия на 20%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6356" y="1556792"/>
            <a:ext cx="3657600" cy="154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26823" y="3097522"/>
            <a:ext cx="3896666" cy="33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ru-RU" dirty="0"/>
              <a:t>–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заготовки после сжатия на 30%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56516" y="3990840"/>
            <a:ext cx="3647440" cy="1416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367690" y="5419429"/>
            <a:ext cx="4014932" cy="3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ru-RU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alt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/>
              <a:t>–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заготовки после сжатия на 40%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0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результатов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17</a:t>
            </a:fld>
            <a:endParaRPr lang="ru-RU" sz="2000" b="1" dirty="0"/>
          </a:p>
        </p:txBody>
      </p:sp>
      <p:pic>
        <p:nvPicPr>
          <p:cNvPr id="5" name="Рисунок 4" descr="C:\Users\Настюша\Desktop\Сравнение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65" y="980728"/>
            <a:ext cx="5335270" cy="39992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395536" y="4971652"/>
            <a:ext cx="828092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ru-RU" dirty="0"/>
              <a:t>–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ширины слоя от степени сжатия. Сплошные – по результатам численного моделирования, пунктирная – по результатам моделирования в среде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штрихпунктирные – по результатам полученным аналитически. Нижние кривые – зависимость ширины слоя по контактной поверхности, верхние кривые – зависимости ширины слоя по горизонтальной оси симметрии.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5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75853"/>
            <a:ext cx="8229600" cy="564949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Теоретическая значимость.</a:t>
            </a:r>
          </a:p>
          <a:p>
            <a:pPr marL="0" lv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Подходы, использованные для получения аналитического решения других родственных задач:</a:t>
            </a:r>
          </a:p>
          <a:p>
            <a:pPr lvl="0" algn="just">
              <a:buFont typeface="Calibri" panose="020F0502020204030204" pitchFamily="34" charset="0"/>
              <a:buChar char="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осадка пластического слоя с проскальзыванием (плоская деформация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Calibri" panose="020F0502020204030204" pitchFamily="34" charset="0"/>
              <a:buChar char="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сжатие неоднородной полосы, содержащей вставку из менее прочного материала (плоская и осесимметричная деформация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Calibri" panose="020F0502020204030204" pitchFamily="34" charset="0"/>
              <a:buChar char="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напряженно-деформированного состояния и прочности неоднородных, в том числе сварных, соединений при их сжатии и растяжении (плоская и осесимметричная деформация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alibri" panose="020F0502020204030204" pitchFamily="34" charset="0"/>
              <a:buChar char="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напряженно-деформированного состояния и прочности неоднородных, в том числе сварных, соединений при их сжатии и растяжении (плоская и осесимметричная деформация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Calibri" panose="020F0502020204030204" pitchFamily="34" charset="0"/>
              <a:buChar char="‒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и его программная реализация, полученные в работе, могут использоваться как основа для проведения численных экспериментов в других 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задачах.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Calibri" panose="020F0502020204030204" pitchFamily="34" charset="0"/>
              <a:buChar char="‒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Аналитические методы, применяемые при математическом моделировании напряженно-деформированного состояния пластического слоя, находящегося под сжимающей нагрузкой и основанные на гипотезах деформирования сечений, нашли своё подтверждение на основе численных экспериментов, проведенных в работе</a:t>
            </a:r>
            <a:r>
              <a:rPr lang="ru-RU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18</a:t>
            </a:fld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707904" y="18864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Значимость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275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литература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40000" lnSpcReduction="20000"/>
          </a:bodyPr>
          <a:lstStyle/>
          <a:p>
            <a:pPr marL="0" lvl="0" indent="266700" algn="just">
              <a:buFont typeface="+mj-lt"/>
              <a:buAutoNum type="arabicPeriod"/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Прандтль, Л. Примеры применения теоремы Г. Генки к равновесию пластических тел / Л. Прандтль // Теория пластичности / Под ред. Ю.Н.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Работнова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М.: Издательство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иностр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литературы, 1948. – С. 102–113. </a:t>
            </a:r>
            <a:endParaRPr lang="ru-RU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6700" algn="just">
              <a:buFont typeface="+mj-lt"/>
              <a:buAutoNum type="arabicPeriod"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Dil’man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V.L. Compression of a plastic layer by two rough plates / V.L.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Dil’man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Ostsemin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Strength of Materials. 1991. V. 22 (7). P. 1076–1085.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66700" algn="just">
              <a:buFont typeface="+mj-lt"/>
              <a:buAutoNum type="arabicPeriod"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Дильман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В.Л. О напряженно-деформированном состоянии при растяжении пластического слоя с двумя осями симметрии / В.Л.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Дильман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А.А.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Остсемин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РАН. Механика твердого тела. – 2001. – №6. – С. 115–124. </a:t>
            </a:r>
          </a:p>
          <a:p>
            <a:pPr marL="0" indent="266700" algn="just">
              <a:buFont typeface="+mj-lt"/>
              <a:buAutoNum type="arabicPeriod"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Dilman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V.L. The stress state of a plastic layer with a variable yield strength under a flat deformation / V.L.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Dilman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T.V.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Eroshkina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Russian Mathematics.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2013, V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57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P.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29-36.</a:t>
            </a:r>
          </a:p>
          <a:p>
            <a:pPr marL="0" indent="266700" algn="just">
              <a:buFont typeface="+mj-lt"/>
              <a:buAutoNum type="arabicPeriod"/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Унксов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Е. П. Теория ковки и штамповки: Учеб. Пособие для студентов машиностроительных и металлургических специальностей вузов / Е. П.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Унксов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У. Джонсон, В. Л. Колмогоров [и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// 2-е изд.,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перераб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доп. –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М.:Машиностроение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1992. – 720 с.</a:t>
            </a:r>
          </a:p>
          <a:p>
            <a:pPr marL="0" indent="266700" algn="just">
              <a:buFont typeface="+mj-lt"/>
              <a:buAutoNum type="arabicPeriod"/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И.Б.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двумерной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сетки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конечных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задачах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пластического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формоизменения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И. Б.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Покрас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Э. Р.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Ахмедзянов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Фундаментальные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2014. – </a:t>
            </a: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9. – С. 29–35</a:t>
            </a:r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19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96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обзор численных методов, применяемых в теории пластичности.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аналитическим методом на основе гипотезы плоских сечений напряженно-деформированное состояние пластического слоя.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моделирование процесса сжатия пластического слоя в среде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Workbench.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моделирования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сжатия пластического слоя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метода конечных элементов в вариационной постановке.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полученный алгоритм в виде программы на языке 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результаты, полученные аналитическим и численными методами.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2</a:t>
            </a:fld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59632" y="2996952"/>
            <a:ext cx="7056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ru-R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5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приближенный аналитический метод исследования напряженно-деформированного состояния пластического слоя при сжатии без проскальзывания.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метод конечных элементов в вариационной постановке применительно к задаче сжатия пластического слоя.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3</a:t>
            </a:fld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739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240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аналитическими и численными методами напряженно-деформированного состояния пластического слоя под сжимающей нагрузкой при отсутствии проскальзывания по контактным поверхностям.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4</a:t>
            </a:fld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уравнений пластической среды при плоской деформации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97153"/>
            <a:ext cx="8229600" cy="64807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плоских сечений: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5</a:t>
            </a:fld>
            <a:endParaRPr lang="ru-RU" sz="2000" b="1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473814"/>
              </p:ext>
            </p:extLst>
          </p:nvPr>
        </p:nvGraphicFramePr>
        <p:xfrm>
          <a:off x="3887924" y="1484784"/>
          <a:ext cx="1363652" cy="62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3" imgW="1104840" imgH="507960" progId="Equation.DSMT4">
                  <p:embed/>
                </p:oleObj>
              </mc:Choice>
              <mc:Fallback>
                <p:oleObj name="Equation" r:id="rId3" imgW="1104840" imgH="507960" progId="Equation.DSMT4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7924" y="1484784"/>
                        <a:ext cx="1363652" cy="629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10618"/>
              </p:ext>
            </p:extLst>
          </p:nvPr>
        </p:nvGraphicFramePr>
        <p:xfrm>
          <a:off x="3892425" y="2060848"/>
          <a:ext cx="1359151" cy="62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Equation" r:id="rId5" imgW="1104840" imgH="507960" progId="Equation.DSMT4">
                  <p:embed/>
                </p:oleObj>
              </mc:Choice>
              <mc:Fallback>
                <p:oleObj name="Equation" r:id="rId5" imgW="1104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2425" y="2060848"/>
                        <a:ext cx="1359151" cy="624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768821"/>
              </p:ext>
            </p:extLst>
          </p:nvPr>
        </p:nvGraphicFramePr>
        <p:xfrm>
          <a:off x="3635896" y="2564904"/>
          <a:ext cx="183620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Equation" r:id="rId7" imgW="1511280" imgH="355320" progId="Equation.DSMT4">
                  <p:embed/>
                </p:oleObj>
              </mc:Choice>
              <mc:Fallback>
                <p:oleObj name="Equation" r:id="rId7" imgW="1511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896" y="2564904"/>
                        <a:ext cx="1836204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79846"/>
              </p:ext>
            </p:extLst>
          </p:nvPr>
        </p:nvGraphicFramePr>
        <p:xfrm>
          <a:off x="3923928" y="2924944"/>
          <a:ext cx="1296144" cy="66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Equation" r:id="rId9" imgW="990360" imgH="507960" progId="Equation.DSMT4">
                  <p:embed/>
                </p:oleObj>
              </mc:Choice>
              <mc:Fallback>
                <p:oleObj name="Equation" r:id="rId9" imgW="990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3928" y="2924944"/>
                        <a:ext cx="1296144" cy="66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343395"/>
              </p:ext>
            </p:extLst>
          </p:nvPr>
        </p:nvGraphicFramePr>
        <p:xfrm>
          <a:off x="3634026" y="3501008"/>
          <a:ext cx="1875949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Equation" r:id="rId11" imgW="1498320" imgH="977760" progId="Equation.DSMT4">
                  <p:embed/>
                </p:oleObj>
              </mc:Choice>
              <mc:Fallback>
                <p:oleObj name="Equation" r:id="rId11" imgW="149832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4026" y="3501008"/>
                        <a:ext cx="1875949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335037"/>
              </p:ext>
            </p:extLst>
          </p:nvPr>
        </p:nvGraphicFramePr>
        <p:xfrm>
          <a:off x="4031940" y="5373216"/>
          <a:ext cx="1080121" cy="37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" name="Equation" r:id="rId13" imgW="761760" imgH="266400" progId="Equation.DSMT4">
                  <p:embed/>
                </p:oleObj>
              </mc:Choice>
              <mc:Fallback>
                <p:oleObj name="Equation" r:id="rId13" imgW="7617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1940" y="5373216"/>
                        <a:ext cx="1080121" cy="37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16416" y="159924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16416" y="256490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16416" y="212372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16416" y="391302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6416" y="306033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6416" y="536218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9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Соотношения для скоростей смещений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6</a:t>
            </a:fld>
            <a:endParaRPr lang="ru-RU" sz="20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14508"/>
              </p:ext>
            </p:extLst>
          </p:nvPr>
        </p:nvGraphicFramePr>
        <p:xfrm>
          <a:off x="3658053" y="980728"/>
          <a:ext cx="182789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3" imgW="1396800" imgH="495000" progId="Equation.DSMT4">
                  <p:embed/>
                </p:oleObj>
              </mc:Choice>
              <mc:Fallback>
                <p:oleObj name="Equation" r:id="rId3" imgW="13968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8053" y="980728"/>
                        <a:ext cx="1827895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747884"/>
              </p:ext>
            </p:extLst>
          </p:nvPr>
        </p:nvGraphicFramePr>
        <p:xfrm>
          <a:off x="3671900" y="1556792"/>
          <a:ext cx="1800200" cy="716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5" imgW="1244520" imgH="495000" progId="Equation.DSMT4">
                  <p:embed/>
                </p:oleObj>
              </mc:Choice>
              <mc:Fallback>
                <p:oleObj name="Equation" r:id="rId5" imgW="1244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1900" y="1556792"/>
                        <a:ext cx="1800200" cy="716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4" descr="Форма тела, на разных стадиях сжат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76" y="2224158"/>
            <a:ext cx="4029049" cy="302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4039" y="5345143"/>
            <a:ext cx="64159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2413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Рис.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1 </a:t>
            </a:r>
            <a:r>
              <a:rPr lang="ru-RU" dirty="0"/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Форма пластического слоя на разных шагах сжатия.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6416" y="1099075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6416" y="172093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96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численного решения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Ф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𝑑𝑉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𝑑𝑆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𝜉</m:t>
                      </m:r>
                      <m:r>
                        <a:rPr lang="en-US" b="0" i="1" smtClean="0">
                          <a:latin typeface="Cambria Math"/>
                        </a:rPr>
                        <m:t>=0,</m:t>
                      </m:r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часть границы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тела, с заданными внешними нагрузками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предел текучести материала тела;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latin typeface="Cambria Math"/>
                          </a:rPr>
                          <m:t>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e>
                    </m:acc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интенсивность скорости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деформации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𝜉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объемной сжимаемости.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7</a:t>
            </a:fld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62764" y="2060848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39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Дискретизация 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8</a:t>
            </a:fld>
            <a:endParaRPr lang="ru-RU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55" y="2281238"/>
            <a:ext cx="7935090" cy="27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95041" y="5121538"/>
            <a:ext cx="6563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52413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Рис.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2 </a:t>
            </a:r>
            <a:r>
              <a:rPr lang="ru-RU" dirty="0"/>
              <a:t>–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Разбиение квадратной области на конечные элементы.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триангуляции области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2000" b="1" smtClean="0"/>
              <a:pPr/>
              <a:t>9</a:t>
            </a:fld>
            <a:endParaRPr lang="ru-RU" sz="2000" b="1" dirty="0"/>
          </a:p>
        </p:txBody>
      </p:sp>
      <p:sp>
        <p:nvSpPr>
          <p:cNvPr id="60" name="Rectangle 14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5" name="Rectangle 23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362" name="Picture 2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85901"/>
            <a:ext cx="3888432" cy="53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35696" y="6124305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dirty="0"/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триангуляции области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927</Words>
  <Application>Microsoft Office PowerPoint</Application>
  <PresentationFormat>Экран (4:3)</PresentationFormat>
  <Paragraphs>164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Тема Office</vt:lpstr>
      <vt:lpstr>Equation</vt:lpstr>
      <vt:lpstr>Математическое моделирование сжатия пластического слоя между плоскими параллельными матрицами</vt:lpstr>
      <vt:lpstr>Поставленные задачи</vt:lpstr>
      <vt:lpstr>Новизна</vt:lpstr>
      <vt:lpstr>Цель работы</vt:lpstr>
      <vt:lpstr>Система уравнений пластической среды при плоской деформации</vt:lpstr>
      <vt:lpstr>Презентация PowerPoint</vt:lpstr>
      <vt:lpstr>Задача численного решения </vt:lpstr>
      <vt:lpstr>Дискретизация  области</vt:lpstr>
      <vt:lpstr>Схема алгоритма триангуляции области</vt:lpstr>
      <vt:lpstr>Презентация PowerPoint</vt:lpstr>
      <vt:lpstr>Функционал в конечно-элементной постановке</vt:lpstr>
      <vt:lpstr>Презентация PowerPoint</vt:lpstr>
      <vt:lpstr>Метод вычислений</vt:lpstr>
      <vt:lpstr>Схема алгоритма минимизации функционала</vt:lpstr>
      <vt:lpstr>Презентация PowerPoint</vt:lpstr>
      <vt:lpstr>Примеры работы программы, реализующей алгоритм минимизации функционала</vt:lpstr>
      <vt:lpstr>Сравнение результатов</vt:lpstr>
      <vt:lpstr>Презентация PowerPoint</vt:lpstr>
      <vt:lpstr>Основная 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сжатия пластического слоя между плоскими параллельными матрицами</dc:title>
  <dc:creator>User</dc:creator>
  <cp:lastModifiedBy>Пользователь Windows</cp:lastModifiedBy>
  <cp:revision>55</cp:revision>
  <dcterms:created xsi:type="dcterms:W3CDTF">2017-06-02T04:45:10Z</dcterms:created>
  <dcterms:modified xsi:type="dcterms:W3CDTF">2021-12-12T19:27:39Z</dcterms:modified>
</cp:coreProperties>
</file>