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randint() % 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Bubble sort</c:v>
                </c:pt>
                <c:pt idx="1">
                  <c:v>Shaker sort</c:v>
                </c:pt>
                <c:pt idx="2">
                  <c:v>Selection sort</c:v>
                </c:pt>
                <c:pt idx="3">
                  <c:v>Insertion sort</c:v>
                </c:pt>
                <c:pt idx="4">
                  <c:v>Gnome sort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12140.27</c:v>
                </c:pt>
                <c:pt idx="1">
                  <c:v>8603.16</c:v>
                </c:pt>
                <c:pt idx="2">
                  <c:v>2567.94</c:v>
                </c:pt>
                <c:pt idx="3">
                  <c:v>3133.05</c:v>
                </c:pt>
                <c:pt idx="4">
                  <c:v>4634.51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E0-4014-AFE0-2122AC21948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randint() % 1000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Bubble sort</c:v>
                </c:pt>
                <c:pt idx="1">
                  <c:v>Shaker sort</c:v>
                </c:pt>
                <c:pt idx="2">
                  <c:v>Selection sort</c:v>
                </c:pt>
                <c:pt idx="3">
                  <c:v>Insertion sort</c:v>
                </c:pt>
                <c:pt idx="4">
                  <c:v>Gnome sort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12435.47</c:v>
                </c:pt>
                <c:pt idx="1">
                  <c:v>8345.15</c:v>
                </c:pt>
                <c:pt idx="2">
                  <c:v>2572.81</c:v>
                </c:pt>
                <c:pt idx="3">
                  <c:v>3479.45</c:v>
                </c:pt>
                <c:pt idx="4">
                  <c:v>5155.16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E0-4014-AFE0-2122AC21948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randint() % 1e5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Bubble sort</c:v>
                </c:pt>
                <c:pt idx="1">
                  <c:v>Shaker sort</c:v>
                </c:pt>
                <c:pt idx="2">
                  <c:v>Selection sort</c:v>
                </c:pt>
                <c:pt idx="3">
                  <c:v>Insertion sort</c:v>
                </c:pt>
                <c:pt idx="4">
                  <c:v>Gnome sort</c:v>
                </c:pt>
              </c:strCache>
            </c:str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12434.23</c:v>
                </c:pt>
                <c:pt idx="1">
                  <c:v>8342.92</c:v>
                </c:pt>
                <c:pt idx="2">
                  <c:v>2577.14</c:v>
                </c:pt>
                <c:pt idx="3">
                  <c:v>3478.69</c:v>
                </c:pt>
                <c:pt idx="4">
                  <c:v>5158.38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E0-4014-AFE0-2122AC21948D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randint() % 1e7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Bubble sort</c:v>
                </c:pt>
                <c:pt idx="1">
                  <c:v>Shaker sort</c:v>
                </c:pt>
                <c:pt idx="2">
                  <c:v>Selection sort</c:v>
                </c:pt>
                <c:pt idx="3">
                  <c:v>Insertion sort</c:v>
                </c:pt>
                <c:pt idx="4">
                  <c:v>Gnome sort</c:v>
                </c:pt>
              </c:strCache>
            </c:strRef>
          </c:cat>
          <c:val>
            <c:numRef>
              <c:f>Лист1!$E$2:$E$6</c:f>
              <c:numCache>
                <c:formatCode>General</c:formatCode>
                <c:ptCount val="5"/>
                <c:pt idx="0">
                  <c:v>12439.46</c:v>
                </c:pt>
                <c:pt idx="1">
                  <c:v>8351.89</c:v>
                </c:pt>
                <c:pt idx="2">
                  <c:v>2577.34</c:v>
                </c:pt>
                <c:pt idx="3">
                  <c:v>3486.73</c:v>
                </c:pt>
                <c:pt idx="4">
                  <c:v>5163.62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E0-4014-AFE0-2122AC21948D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randint() % 1e9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Bubble sort</c:v>
                </c:pt>
                <c:pt idx="1">
                  <c:v>Shaker sort</c:v>
                </c:pt>
                <c:pt idx="2">
                  <c:v>Selection sort</c:v>
                </c:pt>
                <c:pt idx="3">
                  <c:v>Insertion sort</c:v>
                </c:pt>
                <c:pt idx="4">
                  <c:v>Gnome sort</c:v>
                </c:pt>
              </c:strCache>
            </c:strRef>
          </c:cat>
          <c:val>
            <c:numRef>
              <c:f>Лист1!$F$2:$F$6</c:f>
              <c:numCache>
                <c:formatCode>General</c:formatCode>
                <c:ptCount val="5"/>
                <c:pt idx="0">
                  <c:v>12432.81</c:v>
                </c:pt>
                <c:pt idx="1">
                  <c:v>8339.06</c:v>
                </c:pt>
                <c:pt idx="2">
                  <c:v>2577.04</c:v>
                </c:pt>
                <c:pt idx="3">
                  <c:v>3482.74</c:v>
                </c:pt>
                <c:pt idx="4">
                  <c:v>5159.04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E0-4014-AFE0-2122AC21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21272"/>
        <c:axId val="458322256"/>
      </c:barChart>
      <c:catAx>
        <c:axId val="458321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322256"/>
        <c:crosses val="autoZero"/>
        <c:auto val="1"/>
        <c:lblAlgn val="ctr"/>
        <c:lblOffset val="100"/>
        <c:noMultiLvlLbl val="0"/>
      </c:catAx>
      <c:valAx>
        <c:axId val="45832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321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randint() % 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Bubble sort</c:v>
                </c:pt>
                <c:pt idx="1">
                  <c:v>Shaker sort</c:v>
                </c:pt>
                <c:pt idx="2">
                  <c:v>Selection sort</c:v>
                </c:pt>
                <c:pt idx="3">
                  <c:v>Insertion sort</c:v>
                </c:pt>
                <c:pt idx="4">
                  <c:v>Gnome sort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10627.09</c:v>
                </c:pt>
                <c:pt idx="1">
                  <c:v>7420.33</c:v>
                </c:pt>
                <c:pt idx="2">
                  <c:v>2578.27</c:v>
                </c:pt>
                <c:pt idx="3">
                  <c:v>3477.29</c:v>
                </c:pt>
                <c:pt idx="4">
                  <c:v>5153.24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3A-4F40-BEBB-55B08FAE9E1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randint() % 100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Bubble sort</c:v>
                </c:pt>
                <c:pt idx="1">
                  <c:v>Shaker sort</c:v>
                </c:pt>
                <c:pt idx="2">
                  <c:v>Selection sort</c:v>
                </c:pt>
                <c:pt idx="3">
                  <c:v>Insertion sort</c:v>
                </c:pt>
                <c:pt idx="4">
                  <c:v>Gnome sort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5969</c:v>
                </c:pt>
                <c:pt idx="1">
                  <c:v>4652.05</c:v>
                </c:pt>
                <c:pt idx="2">
                  <c:v>2577.58</c:v>
                </c:pt>
                <c:pt idx="3">
                  <c:v>3482.53</c:v>
                </c:pt>
                <c:pt idx="4">
                  <c:v>5157.6499999999996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3A-4F40-BEBB-55B08FAE9E18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randint() % 1000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Bubble sort</c:v>
                </c:pt>
                <c:pt idx="1">
                  <c:v>Shaker sort</c:v>
                </c:pt>
                <c:pt idx="2">
                  <c:v>Selection sort</c:v>
                </c:pt>
                <c:pt idx="3">
                  <c:v>Insertion sort</c:v>
                </c:pt>
                <c:pt idx="4">
                  <c:v>Gnome sort</c:v>
                </c:pt>
              </c:strCache>
            </c:str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4730.7</c:v>
                </c:pt>
                <c:pt idx="1">
                  <c:v>3992.53</c:v>
                </c:pt>
                <c:pt idx="2">
                  <c:v>2576.65</c:v>
                </c:pt>
                <c:pt idx="3">
                  <c:v>3456.83</c:v>
                </c:pt>
                <c:pt idx="4">
                  <c:v>5120.6099999999997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3A-4F40-BEBB-55B08FAE9E18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randint() % 1e4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Bubble sort</c:v>
                </c:pt>
                <c:pt idx="1">
                  <c:v>Shaker sort</c:v>
                </c:pt>
                <c:pt idx="2">
                  <c:v>Selection sort</c:v>
                </c:pt>
                <c:pt idx="3">
                  <c:v>Insertion sort</c:v>
                </c:pt>
                <c:pt idx="4">
                  <c:v>Gnome sort</c:v>
                </c:pt>
              </c:strCache>
            </c:strRef>
          </c:cat>
          <c:val>
            <c:numRef>
              <c:f>Лист1!$E$2:$E$6</c:f>
              <c:numCache>
                <c:formatCode>General</c:formatCode>
                <c:ptCount val="5"/>
                <c:pt idx="0">
                  <c:v>4451.5600000000004</c:v>
                </c:pt>
                <c:pt idx="1">
                  <c:v>3802.48</c:v>
                </c:pt>
                <c:pt idx="2">
                  <c:v>2574.4699999999998</c:v>
                </c:pt>
                <c:pt idx="3">
                  <c:v>3247.58</c:v>
                </c:pt>
                <c:pt idx="4">
                  <c:v>4810.62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E3A-4F40-BEBB-55B08FAE9E18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randint() % 1e5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Bubble sort</c:v>
                </c:pt>
                <c:pt idx="1">
                  <c:v>Shaker sort</c:v>
                </c:pt>
                <c:pt idx="2">
                  <c:v>Selection sort</c:v>
                </c:pt>
                <c:pt idx="3">
                  <c:v>Insertion sort</c:v>
                </c:pt>
                <c:pt idx="4">
                  <c:v>Gnome sort</c:v>
                </c:pt>
              </c:strCache>
            </c:strRef>
          </c:cat>
          <c:val>
            <c:numRef>
              <c:f>Лист1!$F$2:$F$6</c:f>
              <c:numCache>
                <c:formatCode>General</c:formatCode>
                <c:ptCount val="5"/>
                <c:pt idx="0">
                  <c:v>3380.56</c:v>
                </c:pt>
                <c:pt idx="1">
                  <c:v>2105.0700000000002</c:v>
                </c:pt>
                <c:pt idx="2">
                  <c:v>2573.2399999999998</c:v>
                </c:pt>
                <c:pt idx="3">
                  <c:v>1376.54</c:v>
                </c:pt>
                <c:pt idx="4">
                  <c:v>2040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3A-4F40-BEBB-55B08FAE9E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5538952"/>
        <c:axId val="405536984"/>
      </c:barChart>
      <c:catAx>
        <c:axId val="405538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5536984"/>
        <c:crosses val="autoZero"/>
        <c:auto val="1"/>
        <c:lblAlgn val="ctr"/>
        <c:lblOffset val="100"/>
        <c:noMultiLvlLbl val="0"/>
      </c:catAx>
      <c:valAx>
        <c:axId val="405536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5538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Bubble sort</c:v>
                </c:pt>
                <c:pt idx="1">
                  <c:v>Shaker sort</c:v>
                </c:pt>
                <c:pt idx="2">
                  <c:v>Selection sort</c:v>
                </c:pt>
                <c:pt idx="3">
                  <c:v>Insertion sort</c:v>
                </c:pt>
                <c:pt idx="4">
                  <c:v>Gnome sort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1.03</c:v>
                </c:pt>
                <c:pt idx="1">
                  <c:v>0.7</c:v>
                </c:pt>
                <c:pt idx="2">
                  <c:v>2609.65</c:v>
                </c:pt>
                <c:pt idx="3">
                  <c:v>0.55000000000000004</c:v>
                </c:pt>
                <c:pt idx="4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DC-4B69-9D91-E0A23F82432E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Bubble sort</c:v>
                </c:pt>
                <c:pt idx="1">
                  <c:v>Shaker sort</c:v>
                </c:pt>
                <c:pt idx="2">
                  <c:v>Selection sort</c:v>
                </c:pt>
                <c:pt idx="3">
                  <c:v>Insertion sort</c:v>
                </c:pt>
                <c:pt idx="4">
                  <c:v>Gnome sort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9.5</c:v>
                </c:pt>
                <c:pt idx="1">
                  <c:v>14.48</c:v>
                </c:pt>
                <c:pt idx="2">
                  <c:v>2610.08</c:v>
                </c:pt>
                <c:pt idx="3">
                  <c:v>6.65</c:v>
                </c:pt>
                <c:pt idx="4">
                  <c:v>11.85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DC-4B69-9D91-E0A23F82432E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1000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Bubble sort</c:v>
                </c:pt>
                <c:pt idx="1">
                  <c:v>Shaker sort</c:v>
                </c:pt>
                <c:pt idx="2">
                  <c:v>Selection sort</c:v>
                </c:pt>
                <c:pt idx="3">
                  <c:v>Insertion sort</c:v>
                </c:pt>
                <c:pt idx="4">
                  <c:v>Gnome sort</c:v>
                </c:pt>
              </c:strCache>
            </c:str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93.45</c:v>
                </c:pt>
                <c:pt idx="1">
                  <c:v>148.30000000000001</c:v>
                </c:pt>
                <c:pt idx="2">
                  <c:v>2613.3000000000002</c:v>
                </c:pt>
                <c:pt idx="3">
                  <c:v>69.349999999999994</c:v>
                </c:pt>
                <c:pt idx="4">
                  <c:v>105.45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DC-4B69-9D91-E0A23F82432E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1,00E+04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Bubble sort</c:v>
                </c:pt>
                <c:pt idx="1">
                  <c:v>Shaker sort</c:v>
                </c:pt>
                <c:pt idx="2">
                  <c:v>Selection sort</c:v>
                </c:pt>
                <c:pt idx="3">
                  <c:v>Insertion sort</c:v>
                </c:pt>
                <c:pt idx="4">
                  <c:v>Gnome sort</c:v>
                </c:pt>
              </c:strCache>
            </c:strRef>
          </c:cat>
          <c:val>
            <c:numRef>
              <c:f>Лист1!$E$2:$E$6</c:f>
              <c:numCache>
                <c:formatCode>General</c:formatCode>
                <c:ptCount val="5"/>
                <c:pt idx="0">
                  <c:v>1631.2</c:v>
                </c:pt>
                <c:pt idx="1">
                  <c:v>1603.7</c:v>
                </c:pt>
                <c:pt idx="2">
                  <c:v>2619.6999999999998</c:v>
                </c:pt>
                <c:pt idx="3">
                  <c:v>639.35</c:v>
                </c:pt>
                <c:pt idx="4">
                  <c:v>950.25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DC-4B69-9D91-E0A23F82432E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1,00E+05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Bubble sort</c:v>
                </c:pt>
                <c:pt idx="1">
                  <c:v>Shaker sort</c:v>
                </c:pt>
                <c:pt idx="2">
                  <c:v>Selection sort</c:v>
                </c:pt>
                <c:pt idx="3">
                  <c:v>Insertion sort</c:v>
                </c:pt>
                <c:pt idx="4">
                  <c:v>Gnome sort</c:v>
                </c:pt>
              </c:strCache>
            </c:strRef>
          </c:cat>
          <c:val>
            <c:numRef>
              <c:f>Лист1!$F$2:$F$6</c:f>
              <c:numCache>
                <c:formatCode>General</c:formatCode>
                <c:ptCount val="5"/>
                <c:pt idx="0">
                  <c:v>9588.7800000000007</c:v>
                </c:pt>
                <c:pt idx="1">
                  <c:v>9512.2000000000007</c:v>
                </c:pt>
                <c:pt idx="2">
                  <c:v>2633.75</c:v>
                </c:pt>
                <c:pt idx="3">
                  <c:v>3064.55</c:v>
                </c:pt>
                <c:pt idx="4">
                  <c:v>4542.25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DC-4B69-9D91-E0A23F8243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7756016"/>
        <c:axId val="457757656"/>
      </c:barChart>
      <c:catAx>
        <c:axId val="45775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7757656"/>
        <c:crosses val="autoZero"/>
        <c:auto val="1"/>
        <c:lblAlgn val="ctr"/>
        <c:lblOffset val="100"/>
        <c:noMultiLvlLbl val="0"/>
      </c:catAx>
      <c:valAx>
        <c:axId val="457757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775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80C49-DD90-4BD3-AD46-6E164494D905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31E1C-476A-4B1F-B828-2918F8555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45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3CC8-BD85-4F10-9ACD-AD403EA1EBB4}" type="datetime1">
              <a:rPr lang="ru-RU" smtClean="0"/>
              <a:t>18.12.2021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C97D-F1FB-40CF-BD86-8FE5C6C92D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05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F0778-603B-4B29-B0FE-B82E87F91ED5}" type="datetime1">
              <a:rPr lang="ru-RU" smtClean="0"/>
              <a:t>18.12.2021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C97D-F1FB-40CF-BD86-8FE5C6C92D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56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8EBF-AEE9-4DDA-8534-CE55A9BD0EF7}" type="datetime1">
              <a:rPr lang="ru-RU" smtClean="0"/>
              <a:t>18.12.2021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C97D-F1FB-40CF-BD86-8FE5C6C92D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94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5F8C-B076-4785-9069-2052791B5469}" type="datetime1">
              <a:rPr lang="ru-RU" smtClean="0"/>
              <a:t>18.12.2021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C97D-F1FB-40CF-BD86-8FE5C6C92D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65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7081-E8DA-4ECC-BD21-6B1DBE172B1E}" type="datetime1">
              <a:rPr lang="ru-RU" smtClean="0"/>
              <a:t>18.12.2021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C97D-F1FB-40CF-BD86-8FE5C6C92D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53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3E8A-CFA6-49C9-ACE1-C03DC09FBA63}" type="datetime1">
              <a:rPr lang="ru-RU" smtClean="0"/>
              <a:t>18.12.2021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C97D-F1FB-40CF-BD86-8FE5C6C92D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03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9D5F-1C5E-4115-A9B9-80658EE1D518}" type="datetime1">
              <a:rPr lang="ru-RU" smtClean="0"/>
              <a:t>18.12.2021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C97D-F1FB-40CF-BD86-8FE5C6C92D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67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18A1-EFC6-46BE-ACF9-965553C85DF4}" type="datetime1">
              <a:rPr lang="ru-RU" smtClean="0"/>
              <a:t>18.12.2021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C97D-F1FB-40CF-BD86-8FE5C6C92D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51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2CC8-FEBE-4BF6-80CD-7785843AC7F1}" type="datetime1">
              <a:rPr lang="ru-RU" smtClean="0"/>
              <a:t>18.12.2021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C97D-F1FB-40CF-BD86-8FE5C6C92D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41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DF658-461B-46C1-A400-C028B5957736}" type="datetime1">
              <a:rPr lang="ru-RU" smtClean="0"/>
              <a:t>18.12.2021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C97D-F1FB-40CF-BD86-8FE5C6C92D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00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E718-7A3C-432D-92CC-86A366446B22}" type="datetime1">
              <a:rPr lang="ru-RU" smtClean="0"/>
              <a:t>18.12.2021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C97D-F1FB-40CF-BD86-8FE5C6C92D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07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1DEF2-BE5E-44E1-8186-FE20C52ECFC9}" type="datetime1">
              <a:rPr lang="ru-RU" smtClean="0"/>
              <a:t>18.12.2021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EC97D-F1FB-40CF-BD86-8FE5C6C92D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71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335920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Georgia" panose="02040502050405020303" pitchFamily="18" charset="0"/>
              </a:rPr>
              <a:t>ТЕМА РАБОТЫ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35270" y="3602038"/>
            <a:ext cx="4666130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 smtClean="0">
                <a:latin typeface="Georgia" panose="02040502050405020303" pitchFamily="18" charset="0"/>
              </a:rPr>
              <a:t>Автор работы: студент группы ЕТ-1</a:t>
            </a:r>
            <a:r>
              <a:rPr lang="en-US" dirty="0" smtClean="0">
                <a:latin typeface="Georgia" panose="02040502050405020303" pitchFamily="18" charset="0"/>
              </a:rPr>
              <a:t>11</a:t>
            </a:r>
            <a:r>
              <a:rPr lang="ru-RU" dirty="0" smtClean="0">
                <a:latin typeface="Georgia" panose="02040502050405020303" pitchFamily="18" charset="0"/>
              </a:rPr>
              <a:t> </a:t>
            </a:r>
            <a:r>
              <a:rPr lang="ru-RU" dirty="0" err="1" smtClean="0">
                <a:latin typeface="Georgia" panose="02040502050405020303" pitchFamily="18" charset="0"/>
              </a:rPr>
              <a:t>Савонин</a:t>
            </a:r>
            <a:r>
              <a:rPr lang="ru-RU" dirty="0" smtClean="0">
                <a:latin typeface="Georgia" panose="02040502050405020303" pitchFamily="18" charset="0"/>
              </a:rPr>
              <a:t> М. В.</a:t>
            </a:r>
          </a:p>
          <a:p>
            <a:pPr algn="l"/>
            <a:r>
              <a:rPr lang="ru-RU" dirty="0" smtClean="0">
                <a:latin typeface="Georgia" panose="02040502050405020303" pitchFamily="18" charset="0"/>
              </a:rPr>
              <a:t>Научный руководитель: к.ф.-м.н. доцент кафедры </a:t>
            </a:r>
            <a:r>
              <a:rPr lang="ru-RU" dirty="0" err="1" smtClean="0">
                <a:latin typeface="Georgia" panose="02040502050405020303" pitchFamily="18" charset="0"/>
              </a:rPr>
              <a:t>ПМиП</a:t>
            </a:r>
            <a:r>
              <a:rPr lang="ru-RU" dirty="0" smtClean="0">
                <a:latin typeface="Georgia" panose="02040502050405020303" pitchFamily="18" charset="0"/>
              </a:rPr>
              <a:t> </a:t>
            </a:r>
            <a:r>
              <a:rPr lang="ru-RU" dirty="0" err="1" smtClean="0">
                <a:latin typeface="Georgia" panose="02040502050405020303" pitchFamily="18" charset="0"/>
              </a:rPr>
              <a:t>Мидоночева</a:t>
            </a:r>
            <a:r>
              <a:rPr lang="ru-RU" dirty="0" smtClean="0">
                <a:latin typeface="Georgia" panose="02040502050405020303" pitchFamily="18" charset="0"/>
              </a:rPr>
              <a:t> Н. С.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03387" y="95343"/>
            <a:ext cx="847603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Georgia" panose="02040502050405020303" pitchFamily="18" charset="0"/>
              </a:rPr>
              <a:t>Министерство образования и науки Российской Федерации</a:t>
            </a:r>
            <a:endParaRPr lang="ru-RU" altLang="ru-RU" sz="1400" dirty="0">
              <a:latin typeface="Georgia" panose="02040502050405020303" pitchFamily="18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ru-RU" altLang="ru-RU" sz="1800" dirty="0">
                <a:latin typeface="Georgia" panose="02040502050405020303" pitchFamily="18" charset="0"/>
              </a:rPr>
              <a:t>ФГАОУ ВО  «Южно-Уральский государственный </a:t>
            </a:r>
            <a:r>
              <a:rPr lang="ru-RU" altLang="ru-RU" sz="1800" dirty="0" smtClean="0">
                <a:latin typeface="Georgia" panose="02040502050405020303" pitchFamily="18" charset="0"/>
              </a:rPr>
              <a:t>университет </a:t>
            </a:r>
            <a:r>
              <a:rPr lang="ru-RU" altLang="ru-RU" sz="1800" dirty="0">
                <a:latin typeface="Georgia" panose="02040502050405020303" pitchFamily="18" charset="0"/>
              </a:rPr>
              <a:t>(НИУ</a:t>
            </a:r>
            <a:r>
              <a:rPr lang="ru-RU" altLang="ru-RU" sz="1800" dirty="0" smtClean="0">
                <a:latin typeface="Georgia" panose="02040502050405020303" pitchFamily="18" charset="0"/>
              </a:rPr>
              <a:t>)</a:t>
            </a:r>
            <a:r>
              <a:rPr lang="ru-RU" altLang="ru-RU" sz="1400" dirty="0" smtClean="0">
                <a:latin typeface="Georgia" panose="02040502050405020303" pitchFamily="18" charset="0"/>
              </a:rPr>
              <a:t>»</a:t>
            </a:r>
            <a:endParaRPr lang="ru-RU" altLang="ru-RU" sz="1400" dirty="0">
              <a:latin typeface="Georgia" panose="02040502050405020303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Georgia" panose="02040502050405020303" pitchFamily="18" charset="0"/>
              </a:rPr>
              <a:t>Институт естественных и точных наук</a:t>
            </a:r>
            <a:endParaRPr lang="ru-RU" altLang="ru-RU" sz="1600" dirty="0">
              <a:latin typeface="Georgia" panose="02040502050405020303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Georgia" panose="02040502050405020303" pitchFamily="18" charset="0"/>
              </a:rPr>
              <a:t>Факультет математики, механики и компьютерных технологий</a:t>
            </a:r>
            <a:endParaRPr lang="ru-RU" altLang="ru-RU" sz="1400" dirty="0">
              <a:latin typeface="Georgia" panose="02040502050405020303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Georgia" panose="02040502050405020303" pitchFamily="18" charset="0"/>
              </a:rPr>
              <a:t>Кафедра прикладной математики и </a:t>
            </a:r>
            <a:r>
              <a:rPr lang="ru-RU" altLang="ru-RU" sz="1800" dirty="0" smtClean="0">
                <a:latin typeface="Georgia" panose="02040502050405020303" pitchFamily="18" charset="0"/>
              </a:rPr>
              <a:t>программирования</a:t>
            </a:r>
            <a:endParaRPr lang="ru-RU" altLang="ru-RU" sz="1400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57981" y="5465203"/>
            <a:ext cx="84760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 smtClean="0">
                <a:latin typeface="Georgia" panose="02040502050405020303" pitchFamily="18" charset="0"/>
              </a:rPr>
              <a:t>Челябинск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 smtClean="0">
                <a:latin typeface="Georgia" panose="02040502050405020303" pitchFamily="18" charset="0"/>
              </a:rPr>
              <a:t>2021</a:t>
            </a:r>
            <a:endParaRPr lang="ru-RU" altLang="ru-RU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38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Georgia" panose="02040502050405020303" pitchFamily="18" charset="0"/>
              </a:rPr>
              <a:t>Тесты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Georgia" panose="02040502050405020303" pitchFamily="18" charset="0"/>
              </a:rPr>
              <a:t>	Было 3 группы тестов каждая по 20 запусков объёмом </a:t>
            </a:r>
            <a:r>
              <a:rPr lang="en-US" dirty="0" smtClean="0">
                <a:latin typeface="Georgia" panose="02040502050405020303" pitchFamily="18" charset="0"/>
              </a:rPr>
              <a:t>1e5</a:t>
            </a:r>
            <a:r>
              <a:rPr lang="ru-RU" dirty="0" smtClean="0">
                <a:latin typeface="Georgia" panose="02040502050405020303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dirty="0" smtClean="0">
                <a:latin typeface="Georgia" panose="02040502050405020303" pitchFamily="18" charset="0"/>
              </a:rPr>
              <a:t>Группы</a:t>
            </a:r>
            <a:r>
              <a:rPr lang="en-US" dirty="0">
                <a:latin typeface="Georgia" panose="02040502050405020303" pitchFamily="18" charset="0"/>
              </a:rPr>
              <a:t>.</a:t>
            </a:r>
            <a:endParaRPr lang="ru-RU" dirty="0" smtClean="0">
              <a:latin typeface="Georgia" panose="02040502050405020303" pitchFamily="18" charset="0"/>
            </a:endParaRPr>
          </a:p>
          <a:p>
            <a:pPr marL="450000" indent="-514350" algn="just">
              <a:spcBef>
                <a:spcPts val="1200"/>
              </a:spcBef>
              <a:buFont typeface="+mj-lt"/>
              <a:buAutoNum type="arabicPeriod"/>
            </a:pPr>
            <a:r>
              <a:rPr lang="ru-RU" dirty="0" smtClean="0">
                <a:latin typeface="Georgia" panose="02040502050405020303" pitchFamily="18" charset="0"/>
              </a:rPr>
              <a:t>Массивы случайных чисел</a:t>
            </a:r>
            <a:r>
              <a:rPr lang="en-US" dirty="0">
                <a:latin typeface="Georgia" panose="02040502050405020303" pitchFamily="18" charset="0"/>
              </a:rPr>
              <a:t>.</a:t>
            </a:r>
            <a:endParaRPr lang="ru-RU" dirty="0" smtClean="0">
              <a:latin typeface="Georgia" panose="02040502050405020303" pitchFamily="18" charset="0"/>
            </a:endParaRPr>
          </a:p>
          <a:p>
            <a:pPr marL="450000" indent="-514350" algn="just">
              <a:spcBef>
                <a:spcPts val="1200"/>
              </a:spcBef>
              <a:buFont typeface="Arial" panose="020B0604020202020204" pitchFamily="34" charset="0"/>
              <a:buAutoNum type="arabicPeriod"/>
            </a:pPr>
            <a:r>
              <a:rPr lang="ru-RU" dirty="0">
                <a:latin typeface="Georgia" panose="02040502050405020303" pitchFamily="18" charset="0"/>
              </a:rPr>
              <a:t>Частично отсортированный </a:t>
            </a:r>
            <a:r>
              <a:rPr lang="ru-RU" dirty="0" smtClean="0">
                <a:latin typeface="Georgia" panose="02040502050405020303" pitchFamily="18" charset="0"/>
              </a:rPr>
              <a:t>массив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  <a:endParaRPr lang="ru-RU" dirty="0">
              <a:latin typeface="Georgia" panose="02040502050405020303" pitchFamily="18" charset="0"/>
            </a:endParaRPr>
          </a:p>
          <a:p>
            <a:pPr marL="450000" indent="-514350" algn="just">
              <a:spcBef>
                <a:spcPts val="1200"/>
              </a:spcBef>
              <a:buFont typeface="Arial" panose="020B0604020202020204" pitchFamily="34" charset="0"/>
              <a:buAutoNum type="arabicPeriod"/>
            </a:pPr>
            <a:r>
              <a:rPr lang="ru-RU" dirty="0" smtClean="0">
                <a:latin typeface="Georgia" panose="02040502050405020303" pitchFamily="18" charset="0"/>
              </a:rPr>
              <a:t>Массивы с повторами повторы</a:t>
            </a:r>
            <a:r>
              <a:rPr lang="en-US" dirty="0" smtClean="0">
                <a:latin typeface="Georgia" panose="02040502050405020303" pitchFamily="18" charset="0"/>
              </a:rPr>
              <a:t>.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C97D-F1FB-40CF-BD86-8FE5C6C92D20}" type="slidenum">
              <a:rPr lang="ru-RU" sz="3200" smtClean="0"/>
              <a:t>10</a:t>
            </a:fld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0057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Georgia" panose="02040502050405020303" pitchFamily="18" charset="0"/>
              </a:rPr>
              <a:t>Массив случайных </a:t>
            </a:r>
            <a:r>
              <a:rPr lang="ru-RU" dirty="0" smtClean="0">
                <a:latin typeface="Georgia" panose="02040502050405020303" pitchFamily="18" charset="0"/>
              </a:rPr>
              <a:t>чисел</a:t>
            </a:r>
            <a:endParaRPr lang="ru-RU" dirty="0">
              <a:latin typeface="Georgia" panose="02040502050405020303" pitchFamily="18" charset="0"/>
            </a:endParaRPr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9122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C97D-F1FB-40CF-BD86-8FE5C6C92D20}" type="slidenum">
              <a:rPr lang="ru-RU" sz="3200" smtClean="0"/>
              <a:t>11</a:t>
            </a:fld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0055" y="6176963"/>
            <a:ext cx="5731890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Диаграмма 1 - </a:t>
            </a:r>
            <a:r>
              <a:rPr lang="ru-RU" dirty="0"/>
              <a:t>сортировка случайных чисел в массиве</a:t>
            </a:r>
          </a:p>
        </p:txBody>
      </p:sp>
    </p:spTree>
    <p:extLst>
      <p:ext uri="{BB962C8B-B14F-4D97-AF65-F5344CB8AC3E}">
        <p14:creationId xmlns:p14="http://schemas.microsoft.com/office/powerpoint/2010/main" val="41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Georgia" panose="02040502050405020303" pitchFamily="18" charset="0"/>
              </a:rPr>
              <a:t>Частично отсортированные</a:t>
            </a:r>
            <a:endParaRPr lang="ru-RU" dirty="0">
              <a:latin typeface="Georgia" panose="02040502050405020303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0477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C97D-F1FB-40CF-BD86-8FE5C6C92D20}" type="slidenum">
              <a:rPr lang="ru-RU" sz="3200" smtClean="0"/>
              <a:t>12</a:t>
            </a:fld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47999" y="6176963"/>
            <a:ext cx="7070035" cy="37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Диаграмма 2 </a:t>
            </a:r>
            <a:r>
              <a:rPr lang="ru-RU" dirty="0" smtClean="0"/>
              <a:t>- сортировка </a:t>
            </a:r>
            <a:r>
              <a:rPr lang="ru-RU" dirty="0"/>
              <a:t>частично отсортированных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320295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Georgia" panose="02040502050405020303" pitchFamily="18" charset="0"/>
              </a:rPr>
              <a:t>Массивы с повторами</a:t>
            </a:r>
            <a:endParaRPr lang="ru-RU" dirty="0">
              <a:latin typeface="Georgia" panose="02040502050405020303" pitchFamily="18" charset="0"/>
            </a:endParaRPr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064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C97D-F1FB-40CF-BD86-8FE5C6C92D20}" type="slidenum">
              <a:rPr lang="ru-RU" sz="3200" smtClean="0"/>
              <a:t>13</a:t>
            </a:fld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97115" y="6160026"/>
            <a:ext cx="5197770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Диаграмма 3 </a:t>
            </a:r>
            <a:r>
              <a:rPr lang="ru-RU" dirty="0" smtClean="0"/>
              <a:t>- сортировка </a:t>
            </a:r>
            <a:r>
              <a:rPr lang="ru-RU" dirty="0"/>
              <a:t>массивов с повторами</a:t>
            </a:r>
          </a:p>
        </p:txBody>
      </p:sp>
    </p:spTree>
    <p:extLst>
      <p:ext uri="{BB962C8B-B14F-4D97-AF65-F5344CB8AC3E}">
        <p14:creationId xmlns:p14="http://schemas.microsoft.com/office/powerpoint/2010/main" val="294085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Georgia" panose="02040502050405020303" pitchFamily="18" charset="0"/>
              </a:rPr>
              <a:t>Итоговые </a:t>
            </a:r>
            <a:r>
              <a:rPr lang="ru-RU" dirty="0" smtClean="0">
                <a:latin typeface="Georgia" panose="02040502050405020303" pitchFamily="18" charset="0"/>
              </a:rPr>
              <a:t>результаты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5060" y="1998922"/>
            <a:ext cx="57249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Georgia" panose="02040502050405020303" pitchFamily="18" charset="0"/>
              </a:rPr>
              <a:t>	За </a:t>
            </a:r>
            <a:r>
              <a:rPr lang="ru-RU" sz="2400" dirty="0">
                <a:latin typeface="Georgia" panose="02040502050405020303" pitchFamily="18" charset="0"/>
              </a:rPr>
              <a:t>счет своего абсолютного безразличия к массиву, сортировка выбором, работавшая быстрее всех на случайных данных, все же проиграла сортировке вставками. </a:t>
            </a:r>
            <a:r>
              <a:rPr lang="ru-RU" sz="2400" dirty="0" err="1">
                <a:latin typeface="Georgia" panose="02040502050405020303" pitchFamily="18" charset="0"/>
              </a:rPr>
              <a:t>Гномья</a:t>
            </a:r>
            <a:r>
              <a:rPr lang="ru-RU" sz="2400" dirty="0">
                <a:latin typeface="Georgia" panose="02040502050405020303" pitchFamily="18" charset="0"/>
              </a:rPr>
              <a:t> сортировка оказалась заметно хуже последней, из-за чего ее практическое применение сомнительно. </a:t>
            </a:r>
            <a:r>
              <a:rPr lang="ru-RU" sz="2400" dirty="0" err="1">
                <a:latin typeface="Georgia" panose="02040502050405020303" pitchFamily="18" charset="0"/>
              </a:rPr>
              <a:t>Шейкерная</a:t>
            </a:r>
            <a:r>
              <a:rPr lang="ru-RU" sz="2400" dirty="0">
                <a:latin typeface="Georgia" panose="02040502050405020303" pitchFamily="18" charset="0"/>
              </a:rPr>
              <a:t> и пузырьковая сортировки оказались медленнее всех.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825179"/>
              </p:ext>
            </p:extLst>
          </p:nvPr>
        </p:nvGraphicFramePr>
        <p:xfrm>
          <a:off x="403039" y="2282650"/>
          <a:ext cx="5152935" cy="321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8378">
                  <a:extLst>
                    <a:ext uri="{9D8B030D-6E8A-4147-A177-3AD203B41FA5}">
                      <a16:colId xmlns:a16="http://schemas.microsoft.com/office/drawing/2014/main" val="1073470573"/>
                    </a:ext>
                  </a:extLst>
                </a:gridCol>
                <a:gridCol w="2436912">
                  <a:extLst>
                    <a:ext uri="{9D8B030D-6E8A-4147-A177-3AD203B41FA5}">
                      <a16:colId xmlns:a16="http://schemas.microsoft.com/office/drawing/2014/main" val="3124274361"/>
                    </a:ext>
                  </a:extLst>
                </a:gridCol>
                <a:gridCol w="1717645">
                  <a:extLst>
                    <a:ext uri="{9D8B030D-6E8A-4147-A177-3AD203B41FA5}">
                      <a16:colId xmlns:a16="http://schemas.microsoft.com/office/drawing/2014/main" val="3300543224"/>
                    </a:ext>
                  </a:extLst>
                </a:gridCol>
              </a:tblGrid>
              <a:tr h="536366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</a:t>
                      </a:r>
                      <a:r>
                        <a:rPr lang="en-US" sz="2400" dirty="0" smtClean="0"/>
                        <a:t>e5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Итог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289725"/>
                  </a:ext>
                </a:extLst>
              </a:tr>
              <a:tr h="5363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Insertion sort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2337,07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545375"/>
                  </a:ext>
                </a:extLst>
              </a:tr>
              <a:tr h="5363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Selection sort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2583,91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38097"/>
                  </a:ext>
                </a:extLst>
              </a:tr>
              <a:tr h="5363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Gnome sort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3462,19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76298"/>
                  </a:ext>
                </a:extLst>
              </a:tr>
              <a:tr h="5363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Shaker sort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4544,39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462099"/>
                  </a:ext>
                </a:extLst>
              </a:tr>
              <a:tr h="53636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Bubble sort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7116,68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79374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3039" y="5500846"/>
            <a:ext cx="5152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1 - сортировки упорядоченные по скорости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C97D-F1FB-40CF-BD86-8FE5C6C92D20}" type="slidenum">
              <a:rPr lang="ru-RU" sz="3200" smtClean="0"/>
              <a:t>14</a:t>
            </a:fld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5596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Georgia" panose="02040502050405020303" pitchFamily="18" charset="0"/>
              </a:rPr>
              <a:t>Источник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1739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Georgia" panose="02040502050405020303" pitchFamily="18" charset="0"/>
              </a:rPr>
              <a:t>Вся информация – пост от – 2017.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dirty="0" smtClean="0">
                <a:latin typeface="Georgia" panose="02040502050405020303" pitchFamily="18" charset="0"/>
                <a:hlinkClick r:id="rId2"/>
              </a:rPr>
              <a:t>https://habr.com/ru/post/335920/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C97D-F1FB-40CF-BD86-8FE5C6C92D20}" type="slidenum">
              <a:rPr lang="ru-RU" sz="3200" smtClean="0"/>
              <a:t>15</a:t>
            </a:fld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932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8695" y="2641186"/>
            <a:ext cx="6543260" cy="1325563"/>
          </a:xfrm>
        </p:spPr>
        <p:txBody>
          <a:bodyPr/>
          <a:lstStyle/>
          <a:p>
            <a:r>
              <a:rPr lang="ru-RU" dirty="0" smtClean="0">
                <a:latin typeface="Georgia" panose="02040502050405020303" pitchFamily="18" charset="0"/>
              </a:rPr>
              <a:t>Спасибо за внимание</a:t>
            </a:r>
            <a:r>
              <a:rPr lang="ru-RU" dirty="0" smtClean="0">
                <a:latin typeface="Georgia" panose="02040502050405020303" pitchFamily="18" charset="0"/>
                <a:sym typeface="Wingdings" panose="05000000000000000000" pitchFamily="2" charset="2"/>
              </a:rPr>
              <a:t>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C97D-F1FB-40CF-BD86-8FE5C6C92D20}" type="slidenum">
              <a:rPr lang="ru-RU" sz="3200" smtClean="0"/>
              <a:t>16</a:t>
            </a:fld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4957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Georgia" panose="02040502050405020303" pitchFamily="18" charset="0"/>
              </a:rPr>
              <a:t>Проблема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Georgia" panose="02040502050405020303" pitchFamily="18" charset="0"/>
              </a:rPr>
              <a:t>	На </a:t>
            </a:r>
            <a:r>
              <a:rPr lang="ru-RU" dirty="0">
                <a:latin typeface="Georgia" panose="02040502050405020303" pitchFamily="18" charset="0"/>
              </a:rPr>
              <a:t>эту тему написано уже немало статей. Однако я еще не видел статьи, в которой сравниваются все основные сортировки на большом числе тестов разного типа и размера. Кроме того, далеко не везде выложены реализации и описание набора тестов. Это приводит к тому, что могут возникнуть сомнения в правильности исследования.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C97D-F1FB-40CF-BD86-8FE5C6C92D20}" type="slidenum">
              <a:rPr lang="ru-RU" sz="3200" smtClean="0"/>
              <a:t>2</a:t>
            </a:fld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1518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Georgia" panose="02040502050405020303" pitchFamily="18" charset="0"/>
              </a:rPr>
              <a:t>Цель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Georgia" panose="02040502050405020303" pitchFamily="18" charset="0"/>
              </a:rPr>
              <a:t>	Цель </a:t>
            </a:r>
            <a:r>
              <a:rPr lang="ru-RU" dirty="0">
                <a:latin typeface="Georgia" panose="02040502050405020303" pitchFamily="18" charset="0"/>
              </a:rPr>
              <a:t>моей работы состоит не только в том, чтобы определить, какие сортировки работают быстрее </a:t>
            </a:r>
            <a:r>
              <a:rPr lang="ru-RU" dirty="0" smtClean="0">
                <a:latin typeface="Georgia" panose="02040502050405020303" pitchFamily="18" charset="0"/>
              </a:rPr>
              <a:t>всего. </a:t>
            </a:r>
            <a:r>
              <a:rPr lang="ru-RU" dirty="0">
                <a:latin typeface="Georgia" panose="02040502050405020303" pitchFamily="18" charset="0"/>
              </a:rPr>
              <a:t>В первую очередь мне было интересно исследовать алгоритмы, оптимизировать их, чтобы они работали как можно быстрее. Работая над этим, мне удалось придумать эффективную формулу для сортировки Шелла.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D7D2-F010-4BCD-B592-F05603F39041}" type="slidenum">
              <a:rPr lang="ru-RU" sz="3200" smtClean="0"/>
              <a:t>3</a:t>
            </a:fld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3579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Georgia" panose="02040502050405020303" pitchFamily="18" charset="0"/>
              </a:rPr>
              <a:t>Методы </a:t>
            </a:r>
            <a:r>
              <a:rPr lang="ru-RU" dirty="0" err="1" smtClean="0">
                <a:latin typeface="Georgia" panose="02040502050405020303" pitchFamily="18" charset="0"/>
              </a:rPr>
              <a:t>измерени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Georgia" panose="02040502050405020303" pitchFamily="18" charset="0"/>
              </a:rPr>
              <a:t>	Используя встроенный таймер в систему измеряем длительность выполнения программы.</a:t>
            </a:r>
          </a:p>
          <a:p>
            <a:pPr marL="0" indent="0" algn="just">
              <a:buNone/>
            </a:pPr>
            <a:r>
              <a:rPr lang="ru-RU" dirty="0" smtClean="0">
                <a:latin typeface="Georgia" panose="02040502050405020303" pitchFamily="18" charset="0"/>
              </a:rPr>
              <a:t>	Далее немного о сортировках.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C97D-F1FB-40CF-BD86-8FE5C6C92D20}" type="slidenum">
              <a:rPr lang="ru-RU" sz="3200" smtClean="0"/>
              <a:t>4</a:t>
            </a:fld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7607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Georgia" panose="02040502050405020303" pitchFamily="18" charset="0"/>
              </a:rPr>
              <a:t>Сортировка </a:t>
            </a:r>
            <a:r>
              <a:rPr lang="ru-RU" dirty="0" smtClean="0">
                <a:latin typeface="Georgia" panose="02040502050405020303" pitchFamily="18" charset="0"/>
              </a:rPr>
              <a:t>пузырьком </a:t>
            </a:r>
            <a:r>
              <a:rPr lang="ru-RU" dirty="0">
                <a:latin typeface="Georgia" panose="02040502050405020303" pitchFamily="18" charset="0"/>
              </a:rPr>
              <a:t>/ </a:t>
            </a:r>
            <a:r>
              <a:rPr lang="en-US" dirty="0">
                <a:latin typeface="Georgia" panose="02040502050405020303" pitchFamily="18" charset="0"/>
              </a:rPr>
              <a:t>Bubble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ru-RU" dirty="0" smtClean="0">
                    <a:latin typeface="Georgia" panose="02040502050405020303" pitchFamily="18" charset="0"/>
                  </a:rPr>
                  <a:t>	Будем идти по массиву слева направо. Если текущий элемент больше следующего, меняем их местами. Делаем так, пока массив не будет отсортирован.</a:t>
                </a:r>
                <a:r>
                  <a:rPr lang="ru-RU" dirty="0">
                    <a:latin typeface="Georgia" panose="02040502050405020303" pitchFamily="18" charset="0"/>
                  </a:rPr>
                  <a:t> Очевидно, не более чем после n итераций массив будет отсортирован. Таким образом, </a:t>
                </a:r>
                <a:r>
                  <a:rPr lang="ru-RU" dirty="0" smtClean="0">
                    <a:latin typeface="Georgia" panose="02040502050405020303" pitchFamily="18" charset="0"/>
                  </a:rPr>
                  <a:t>асимптотика:</a:t>
                </a:r>
              </a:p>
              <a:p>
                <a:pPr marL="0" indent="0" algn="ctr">
                  <a:buNone/>
                </a:pPr>
                <a:r>
                  <a:rPr lang="ru-RU" dirty="0" smtClean="0">
                    <a:latin typeface="Georgia" panose="02040502050405020303" pitchFamily="18" charset="0"/>
                  </a:rPr>
                  <a:t>в </a:t>
                </a:r>
                <a:r>
                  <a:rPr lang="ru-RU" dirty="0">
                    <a:latin typeface="Georgia" panose="02040502050405020303" pitchFamily="18" charset="0"/>
                  </a:rPr>
                  <a:t>худшем и среднем случае –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 baseline="30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ru-RU" dirty="0" smtClean="0">
                  <a:latin typeface="Georgia" panose="02040502050405020303" pitchFamily="18" charset="0"/>
                </a:endParaRPr>
              </a:p>
              <a:p>
                <a:pPr marL="0" indent="0" algn="ctr">
                  <a:buNone/>
                </a:pPr>
                <a:r>
                  <a:rPr lang="ru-RU" dirty="0">
                    <a:latin typeface="Georgia" panose="02040502050405020303" pitchFamily="18" charset="0"/>
                  </a:rPr>
                  <a:t>в лучшем случае </a:t>
                </a:r>
                <a:r>
                  <a:rPr lang="ru-RU" dirty="0" smtClean="0">
                    <a:latin typeface="Georgia" panose="02040502050405020303" pitchFamily="18" charset="0"/>
                  </a:rPr>
                  <a:t>–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>
                    <a:latin typeface="Georgia" panose="02040502050405020303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ru-RU" dirty="0" smtClean="0">
                    <a:latin typeface="Georgia" panose="02040502050405020303" pitchFamily="18" charset="0"/>
                  </a:rPr>
                  <a:t>Где </a:t>
                </a:r>
                <a:r>
                  <a:rPr lang="en-US" dirty="0" smtClean="0">
                    <a:latin typeface="Georgia" panose="02040502050405020303" pitchFamily="18" charset="0"/>
                  </a:rPr>
                  <a:t>n</a:t>
                </a:r>
                <a:r>
                  <a:rPr lang="ru-RU" dirty="0" smtClean="0">
                    <a:latin typeface="Georgia" panose="02040502050405020303" pitchFamily="18" charset="0"/>
                  </a:rPr>
                  <a:t> количество элементов.</a:t>
                </a:r>
                <a:endParaRPr lang="ru-RU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145769" y="3828015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Georgia" panose="02040502050405020303" pitchFamily="18" charset="0"/>
              </a:rPr>
              <a:t>(1)</a:t>
            </a:r>
            <a:endParaRPr lang="ru-RU" sz="2800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22525" y="4351235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Georgia" panose="02040502050405020303" pitchFamily="18" charset="0"/>
              </a:rPr>
              <a:t>(2)</a:t>
            </a:r>
            <a:endParaRPr lang="ru-RU" sz="2800" dirty="0">
              <a:latin typeface="Georgia" panose="02040502050405020303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C97D-F1FB-40CF-BD86-8FE5C6C92D20}" type="slidenum">
              <a:rPr lang="ru-RU" sz="3200" smtClean="0"/>
              <a:t>5</a:t>
            </a:fld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9517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Georgia" panose="02040502050405020303" pitchFamily="18" charset="0"/>
              </a:rPr>
              <a:t>Шейкерная</a:t>
            </a:r>
            <a:r>
              <a:rPr lang="ru-RU" dirty="0">
                <a:latin typeface="Georgia" panose="02040502050405020303" pitchFamily="18" charset="0"/>
              </a:rPr>
              <a:t> сортировка / </a:t>
            </a:r>
            <a:r>
              <a:rPr lang="en-US" dirty="0">
                <a:latin typeface="Georgia" panose="02040502050405020303" pitchFamily="18" charset="0"/>
              </a:rPr>
              <a:t>Shaker sort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latin typeface="Georgia" panose="02040502050405020303" pitchFamily="18" charset="0"/>
              </a:rPr>
              <a:t>	Заметим</a:t>
            </a:r>
            <a:r>
              <a:rPr lang="ru-RU" dirty="0">
                <a:latin typeface="Georgia" panose="02040502050405020303" pitchFamily="18" charset="0"/>
              </a:rPr>
              <a:t>, что сортировка пузырьком работает медленно на тестах, в которых маленькие элементы стоят в </a:t>
            </a:r>
            <a:r>
              <a:rPr lang="ru-RU" dirty="0" smtClean="0">
                <a:latin typeface="Georgia" panose="02040502050405020303" pitchFamily="18" charset="0"/>
              </a:rPr>
              <a:t>конце. </a:t>
            </a:r>
            <a:r>
              <a:rPr lang="ru-RU" dirty="0">
                <a:latin typeface="Georgia" panose="02040502050405020303" pitchFamily="18" charset="0"/>
              </a:rPr>
              <a:t>Такой элемент на каждом шаге алгоритма будет сдвигаться всего на одну позицию влево. Поэтому будем идти не только слева направо, но и справа налево. Будем поддерживать два указателя </a:t>
            </a:r>
            <a:r>
              <a:rPr lang="ru-RU" dirty="0" err="1">
                <a:latin typeface="Georgia" panose="02040502050405020303" pitchFamily="18" charset="0"/>
              </a:rPr>
              <a:t>begin</a:t>
            </a:r>
            <a:r>
              <a:rPr lang="ru-RU" dirty="0">
                <a:latin typeface="Georgia" panose="02040502050405020303" pitchFamily="18" charset="0"/>
              </a:rPr>
              <a:t> и </a:t>
            </a:r>
            <a:r>
              <a:rPr lang="ru-RU" dirty="0" err="1">
                <a:latin typeface="Georgia" panose="02040502050405020303" pitchFamily="18" charset="0"/>
              </a:rPr>
              <a:t>end</a:t>
            </a:r>
            <a:r>
              <a:rPr lang="ru-RU" dirty="0">
                <a:latin typeface="Georgia" panose="02040502050405020303" pitchFamily="18" charset="0"/>
              </a:rPr>
              <a:t>, обозначающих, какой отрезок массива еще не отсортирован. На очередной итерации при достижении </a:t>
            </a:r>
            <a:r>
              <a:rPr lang="ru-RU" dirty="0" err="1">
                <a:latin typeface="Georgia" panose="02040502050405020303" pitchFamily="18" charset="0"/>
              </a:rPr>
              <a:t>end</a:t>
            </a:r>
            <a:r>
              <a:rPr lang="ru-RU" dirty="0">
                <a:latin typeface="Georgia" panose="02040502050405020303" pitchFamily="18" charset="0"/>
              </a:rPr>
              <a:t> вычитаем из него единицу и движемся справа налево, аналогично, при достижении </a:t>
            </a:r>
            <a:r>
              <a:rPr lang="ru-RU" dirty="0" err="1">
                <a:latin typeface="Georgia" panose="02040502050405020303" pitchFamily="18" charset="0"/>
              </a:rPr>
              <a:t>begin</a:t>
            </a:r>
            <a:r>
              <a:rPr lang="ru-RU" dirty="0">
                <a:latin typeface="Georgia" panose="02040502050405020303" pitchFamily="18" charset="0"/>
              </a:rPr>
              <a:t> прибавляем единицу и двигаемся слева направо. Асимптотика у алгоритма такая же, как и у сортировки пузырьком, однако реальное время работы лучше.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10016" y="6311900"/>
            <a:ext cx="2743200" cy="365125"/>
          </a:xfrm>
        </p:spPr>
        <p:txBody>
          <a:bodyPr/>
          <a:lstStyle/>
          <a:p>
            <a:fld id="{910EC97D-F1FB-40CF-BD86-8FE5C6C92D20}" type="slidenum">
              <a:rPr lang="ru-RU" sz="3200" smtClean="0"/>
              <a:t>6</a:t>
            </a:fld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8216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Georgia" panose="02040502050405020303" pitchFamily="18" charset="0"/>
              </a:rPr>
              <a:t>Сортировка вставками / </a:t>
            </a:r>
            <a:r>
              <a:rPr lang="en-US" dirty="0">
                <a:latin typeface="Georgia" panose="02040502050405020303" pitchFamily="18" charset="0"/>
              </a:rPr>
              <a:t>Insertion </a:t>
            </a:r>
            <a:r>
              <a:rPr lang="en-US" dirty="0" smtClean="0">
                <a:latin typeface="Georgia" panose="02040502050405020303" pitchFamily="18" charset="0"/>
              </a:rPr>
              <a:t>sort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>
                <a:latin typeface="Georgia" panose="02040502050405020303" pitchFamily="18" charset="0"/>
              </a:rPr>
              <a:t>	Создадим </a:t>
            </a:r>
            <a:r>
              <a:rPr lang="ru-RU" dirty="0">
                <a:latin typeface="Georgia" panose="02040502050405020303" pitchFamily="18" charset="0"/>
              </a:rPr>
              <a:t>массив, в котором после завершения алгоритма будет лежать ответ. Будем поочередно вставлять элементы из исходного массива так, чтобы элементы в массиве-ответе всегда были отсортированы. </a:t>
            </a:r>
            <a:r>
              <a:rPr lang="ru-RU" dirty="0" smtClean="0">
                <a:latin typeface="Georgia" panose="02040502050405020303" pitchFamily="18" charset="0"/>
              </a:rPr>
              <a:t>Асимптотика:</a:t>
            </a:r>
          </a:p>
          <a:p>
            <a:pPr marL="0" indent="0" algn="ctr">
              <a:buNone/>
            </a:pPr>
            <a:r>
              <a:rPr lang="ru-RU" dirty="0" smtClean="0">
                <a:latin typeface="Georgia" panose="02040502050405020303" pitchFamily="18" charset="0"/>
              </a:rPr>
              <a:t>в </a:t>
            </a:r>
            <a:r>
              <a:rPr lang="ru-RU" dirty="0">
                <a:latin typeface="Georgia" panose="02040502050405020303" pitchFamily="18" charset="0"/>
              </a:rPr>
              <a:t>среднем и худшем случае – </a:t>
            </a:r>
            <a:r>
              <a:rPr lang="ru-RU" dirty="0" smtClean="0">
                <a:latin typeface="Georgia" panose="02040502050405020303" pitchFamily="18" charset="0"/>
              </a:rPr>
              <a:t>O(n</a:t>
            </a:r>
            <a:r>
              <a:rPr lang="ru-RU" baseline="30000" dirty="0" smtClean="0">
                <a:latin typeface="Georgia" panose="02040502050405020303" pitchFamily="18" charset="0"/>
              </a:rPr>
              <a:t>2</a:t>
            </a:r>
            <a:r>
              <a:rPr lang="ru-RU" dirty="0" smtClean="0">
                <a:latin typeface="Georgia" panose="02040502050405020303" pitchFamily="18" charset="0"/>
              </a:rPr>
              <a:t>)</a:t>
            </a:r>
          </a:p>
          <a:p>
            <a:pPr marL="0" indent="0" algn="ctr">
              <a:buNone/>
            </a:pPr>
            <a:r>
              <a:rPr lang="ru-RU" dirty="0" smtClean="0">
                <a:latin typeface="Georgia" panose="02040502050405020303" pitchFamily="18" charset="0"/>
              </a:rPr>
              <a:t>в </a:t>
            </a:r>
            <a:r>
              <a:rPr lang="ru-RU" dirty="0">
                <a:latin typeface="Georgia" panose="02040502050405020303" pitchFamily="18" charset="0"/>
              </a:rPr>
              <a:t>лучшем – O(n</a:t>
            </a:r>
            <a:r>
              <a:rPr lang="ru-RU" dirty="0" smtClean="0">
                <a:latin typeface="Georgia" panose="02040502050405020303" pitchFamily="18" charset="0"/>
              </a:rPr>
              <a:t>)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56703" y="3478074"/>
            <a:ext cx="652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Georgia" panose="02040502050405020303" pitchFamily="18" charset="0"/>
              </a:rPr>
              <a:t>(3)</a:t>
            </a:r>
            <a:endParaRPr lang="ru-RU" sz="2800" dirty="0"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56703" y="3919071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Georgia" panose="02040502050405020303" pitchFamily="18" charset="0"/>
              </a:rPr>
              <a:t>(4)</a:t>
            </a:r>
            <a:endParaRPr lang="ru-RU" sz="2800" dirty="0">
              <a:latin typeface="Georgia" panose="02040502050405020303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C97D-F1FB-40CF-BD86-8FE5C6C92D20}" type="slidenum">
              <a:rPr lang="ru-RU" sz="3200" smtClean="0"/>
              <a:t>7</a:t>
            </a:fld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6424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Georgia" panose="02040502050405020303" pitchFamily="18" charset="0"/>
              </a:rPr>
              <a:t>Гномья</a:t>
            </a:r>
            <a:r>
              <a:rPr lang="ru-RU" dirty="0">
                <a:latin typeface="Georgia" panose="02040502050405020303" pitchFamily="18" charset="0"/>
              </a:rPr>
              <a:t> сортировка / </a:t>
            </a:r>
            <a:r>
              <a:rPr lang="en-US" dirty="0">
                <a:latin typeface="Georgia" panose="02040502050405020303" pitchFamily="18" charset="0"/>
              </a:rPr>
              <a:t>Gnome sort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Georgia" panose="02040502050405020303" pitchFamily="18" charset="0"/>
              </a:rPr>
              <a:t>	Алгоритм </a:t>
            </a:r>
            <a:r>
              <a:rPr lang="ru-RU" dirty="0">
                <a:latin typeface="Georgia" panose="02040502050405020303" pitchFamily="18" charset="0"/>
              </a:rPr>
              <a:t>похож на сортировку вставками. Поддерживаем указатель на текущий элемент, если он больше предыдущего или он первый — смещаем указатель на позицию вправо, иначе меняем текущий и предыдущий элементы местами и смещаемся влево.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C97D-F1FB-40CF-BD86-8FE5C6C92D20}" type="slidenum">
              <a:rPr lang="ru-RU" sz="3200" smtClean="0"/>
              <a:t>8</a:t>
            </a:fld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3949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Georgia" panose="02040502050405020303" pitchFamily="18" charset="0"/>
              </a:rPr>
              <a:t>Сортировка выбором / </a:t>
            </a:r>
            <a:r>
              <a:rPr lang="en-US" dirty="0">
                <a:latin typeface="Georgia" panose="02040502050405020303" pitchFamily="18" charset="0"/>
              </a:rPr>
              <a:t>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>
                    <a:latin typeface="Georgia" panose="02040502050405020303" pitchFamily="18" charset="0"/>
                  </a:rPr>
                  <a:t>	На </a:t>
                </a:r>
                <a:r>
                  <a:rPr lang="ru-RU" dirty="0">
                    <a:latin typeface="Georgia" panose="02040502050405020303" pitchFamily="18" charset="0"/>
                  </a:rPr>
                  <a:t>очередной итерации будем находить минимум в массиве после текущего элемента и менять его с ним, если надо. Таким образом, после i-ой итерации первые i элементов будут стоять на своих местах. </a:t>
                </a:r>
                <a:r>
                  <a:rPr lang="ru-RU" dirty="0" smtClean="0">
                    <a:latin typeface="Georgia" panose="02040502050405020303" pitchFamily="18" charset="0"/>
                  </a:rPr>
                  <a:t>Асимптотика:</a:t>
                </a:r>
              </a:p>
              <a:p>
                <a:pPr marL="0" indent="0" algn="ctr">
                  <a:buNone/>
                </a:pPr>
                <a:r>
                  <a:rPr lang="ru-RU" dirty="0" smtClean="0">
                    <a:latin typeface="Georgia" panose="02040502050405020303" pitchFamily="18" charset="0"/>
                  </a:rPr>
                  <a:t>в </a:t>
                </a:r>
                <a:r>
                  <a:rPr lang="ru-RU" dirty="0">
                    <a:latin typeface="Georgia" panose="02040502050405020303" pitchFamily="18" charset="0"/>
                  </a:rPr>
                  <a:t>лучшем, среднем и худшем </a:t>
                </a:r>
                <a:r>
                  <a:rPr lang="ru-RU" dirty="0" smtClean="0">
                    <a:latin typeface="Georgia" panose="02040502050405020303" pitchFamily="18" charset="0"/>
                  </a:rPr>
                  <a:t>случае</a:t>
                </a:r>
                <a:r>
                  <a:rPr lang="ru-RU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201400" y="3478074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Georgia" panose="02040502050405020303" pitchFamily="18" charset="0"/>
              </a:rPr>
              <a:t>(5)</a:t>
            </a:r>
            <a:endParaRPr lang="ru-RU" sz="2800" dirty="0">
              <a:latin typeface="Georgia" panose="02040502050405020303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EC97D-F1FB-40CF-BD86-8FE5C6C92D20}" type="slidenum">
              <a:rPr lang="ru-RU" sz="3200" smtClean="0"/>
              <a:t>9</a:t>
            </a:fld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5007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202</Words>
  <Application>Microsoft Office PowerPoint</Application>
  <PresentationFormat>Широкоэкранный</PresentationFormat>
  <Paragraphs>88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Georgia</vt:lpstr>
      <vt:lpstr>Wingdings</vt:lpstr>
      <vt:lpstr>Тема Office</vt:lpstr>
      <vt:lpstr>ТЕМА РАБОТЫ</vt:lpstr>
      <vt:lpstr>Проблема</vt:lpstr>
      <vt:lpstr>Цель</vt:lpstr>
      <vt:lpstr>Методы измерени</vt:lpstr>
      <vt:lpstr>Сортировка пузырьком / Bubble sort</vt:lpstr>
      <vt:lpstr>Шейкерная сортировка / Shaker sort</vt:lpstr>
      <vt:lpstr>Сортировка вставками / Insertion sort</vt:lpstr>
      <vt:lpstr>Гномья сортировка / Gnome sort</vt:lpstr>
      <vt:lpstr>Сортировка выбором / Selection sort</vt:lpstr>
      <vt:lpstr>Тесты</vt:lpstr>
      <vt:lpstr>Массив случайных чисел</vt:lpstr>
      <vt:lpstr>Частично отсортированные</vt:lpstr>
      <vt:lpstr>Массивы с повторами</vt:lpstr>
      <vt:lpstr>Итоговые результаты</vt:lpstr>
      <vt:lpstr>Источник</vt:lpstr>
      <vt:lpstr>Спасибо за внимание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Пользователь Windows</dc:creator>
  <cp:lastModifiedBy>Пользователь Windows</cp:lastModifiedBy>
  <cp:revision>24</cp:revision>
  <dcterms:created xsi:type="dcterms:W3CDTF">2021-11-20T04:52:01Z</dcterms:created>
  <dcterms:modified xsi:type="dcterms:W3CDTF">2021-12-18T04:58:16Z</dcterms:modified>
</cp:coreProperties>
</file>