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3" r:id="rId9"/>
    <p:sldId id="273" r:id="rId10"/>
    <p:sldId id="272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23BE6-C477-A802-B706-9FA0D83B2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0F2E01-954E-D8C5-D41F-58207091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27842-3C77-03CD-A6AF-59AE85B0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AEE8D-A1DB-D23A-21CB-8E5A18A2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9010-BAD4-C6D5-9655-69E02ED6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F7215-2ADF-DA3D-75A8-C6CB9440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194528-C76E-00AF-5189-8E6A0123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10B32-9F53-0B29-0690-871B6CCA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6694D-00E5-4801-8A27-32D572B1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A737F-603C-C66F-9C2F-A273379D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9E4946-38E6-1683-C21B-A8016207D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1BE7F2-0A10-09D0-20A5-BB927449C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9DD91-019C-DB96-6B22-12765492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FE30C-9F9F-4AA4-72DF-C8A8D677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2CD98-EF5F-D7F7-ED65-EF49D25A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76AFB-0AF5-AEC4-86D0-B3398E98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E9625-8C95-D868-C7FA-C2D6CBA4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D797C-98E9-F04E-5DC9-18384AB7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1EA1A-A128-E888-A1F9-B13304E1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2AE74-7C97-6EDD-E9DC-9F787507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96B8-1AA1-3CED-06FB-E5AEDB15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1E260-B23C-B8BC-D1B1-C303D839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3976B-49F3-6734-8F6F-C4E39DD1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2024C-DA0A-EAB7-E7AC-A84A7679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BD66F-3541-DE23-7347-7D0CC5CD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6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82980-A568-38C8-A422-7E288E0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3B6C4-6B0A-7CF2-69D7-79FDE9067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9B6EA3-B5A0-076D-F444-0AB8E591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A33BC-72F4-524C-24EE-B46D616C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667872-121A-0D22-649B-159E5D40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20A206-B44B-3BB8-E47E-00836FDD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D667A-ECC6-051B-C2BC-5B250D87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E7125-BB55-9243-22FB-A27600DA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C40EB2-E26C-2BB5-E0EE-CA682FBB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5B4BC6-D1D8-C4A7-D012-1D9A889C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F457E2-5A94-3D7D-7146-F27E31B8F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FDA1-34C3-4A97-008B-4A51D243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39375B-2F41-C9A4-0E91-08149597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5BF5E8-FDFA-00F1-E5B1-E69436D7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9B5BC-590C-9640-DA70-13A25656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52E11-A29A-663E-620C-C21C1B7E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A499E5-B6A3-3947-934F-607F90F7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7D8103-58A3-94D6-D241-5ECD439E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0A8155-CC59-CE95-7CCA-596CC2C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95A9D8-FB85-1206-379F-62165D7B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FB009C-2487-57C3-2064-4A8AF940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3DC0A-45F9-4474-4642-80CEC576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99A67-2976-3D1F-41F8-5DF7764E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804C41-FB1E-6CF5-18BC-42030AFD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75841-222B-C31F-AA9A-F8371173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B101C-A77C-4026-F26A-22823A55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301960-CF5E-DBCA-A6AD-2B8A6A2A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1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D8473-DF30-9F9A-F659-9F583016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09F780-1B19-F4A0-6E96-5131E133F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75203D-5793-73EB-9636-87088387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D1143-7F6B-B7EF-3B88-DEB3AD2C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CDA3D2-FC20-F8F3-259E-44D88B76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E6AE4D-D2A0-F11B-EB18-72E13C00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6F1D6-D80C-1D19-4CF2-708F5BF0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C7B5F-7282-ACF6-6E90-CF75A6D9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627D5-D1C4-60BE-23F3-DA46277AE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1328-1B55-4359-BC75-44B7B2ABF95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AB504D-3280-AEF1-B1DB-BFB221CAB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1C15D-5724-1B42-3455-996C7AF9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E393-8C0D-4AA4-9B72-A4B931534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8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49644-6505-40C2-C713-A94F5F821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Растровый графический редактор</a:t>
            </a:r>
            <a:endParaRPr lang="ru-RU" sz="5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60161B-784C-03EF-76EE-3A098BCFC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694" y="5900468"/>
            <a:ext cx="6245525" cy="67685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Савонин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М.В.</a:t>
            </a:r>
            <a:r>
              <a:rPr lang="en-US" sz="3200" dirty="0"/>
              <a:t> </a:t>
            </a:r>
            <a:r>
              <a:rPr lang="ru-RU" sz="3200" dirty="0" smtClean="0"/>
              <a:t>ЕТ-211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835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B4925-BDC5-3F74-DA19-912E15B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использования библиотеки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11" y="1273639"/>
            <a:ext cx="7228934" cy="54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39348-3AC5-3026-69AD-11AD9696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18ABE-70EC-7A7C-9392-D9FB2D17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курсовой работы были выявлены объекты предметной области и определена система классов для них</a:t>
            </a:r>
            <a:r>
              <a:rPr lang="en-US" dirty="0"/>
              <a:t>. </a:t>
            </a:r>
            <a:r>
              <a:rPr lang="ru-RU" dirty="0"/>
              <a:t>После объектно-ориентированного программирования классы были реализованы на языке С++</a:t>
            </a:r>
            <a:r>
              <a:rPr lang="en-US" dirty="0"/>
              <a:t>. </a:t>
            </a:r>
            <a:r>
              <a:rPr lang="ru-RU" dirty="0"/>
              <a:t>Разработанный код был проверен на контрольных тестах и в код были внесены необходимые для его улучшения изменения</a:t>
            </a:r>
            <a:r>
              <a:rPr lang="en-US" dirty="0"/>
              <a:t>. </a:t>
            </a:r>
            <a:r>
              <a:rPr lang="ru-RU" dirty="0"/>
              <a:t>Для библиотеки была разработана программная документация</a:t>
            </a:r>
            <a:r>
              <a:rPr lang="en-US" dirty="0"/>
              <a:t>, </a:t>
            </a:r>
            <a:r>
              <a:rPr lang="ru-RU" dirty="0"/>
              <a:t>описывающая ее установку и использование</a:t>
            </a:r>
            <a:r>
              <a:rPr lang="en-US" dirty="0"/>
              <a:t>. </a:t>
            </a:r>
            <a:r>
              <a:rPr lang="ru-RU" dirty="0"/>
              <a:t>Таким образом</a:t>
            </a:r>
            <a:r>
              <a:rPr lang="en-US" dirty="0"/>
              <a:t>, </a:t>
            </a:r>
            <a:r>
              <a:rPr lang="ru-RU" dirty="0"/>
              <a:t>ель работы была достигнута</a:t>
            </a:r>
            <a:r>
              <a:rPr lang="en-US" dirty="0"/>
              <a:t>, </a:t>
            </a:r>
            <a:r>
              <a:rPr lang="ru-RU" dirty="0"/>
              <a:t>задачи – решены</a:t>
            </a:r>
            <a:r>
              <a:rPr lang="en-US" dirty="0"/>
              <a:t>.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341FD-DF33-82F6-C79E-60D1F233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33" y="2504643"/>
            <a:ext cx="6423734" cy="1325563"/>
          </a:xfrm>
        </p:spPr>
        <p:txBody>
          <a:bodyPr>
            <a:normAutofit fontScale="90000"/>
          </a:bodyPr>
          <a:lstStyle/>
          <a:p>
            <a:r>
              <a:rPr lang="ru-RU" sz="5400" b="1" dirty="0"/>
              <a:t>Спасибо за внимание</a:t>
            </a:r>
            <a:r>
              <a:rPr lang="en-US" sz="5400" b="1" dirty="0"/>
              <a:t>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6944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826C0-B9A0-28C2-C0C2-BA8B17F5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AB42D-DC8D-D255-685D-C1492A76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175075" cy="467560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Необходимо разработать растровый графический редактор </a:t>
            </a:r>
            <a:r>
              <a:rPr lang="ru-RU" dirty="0" err="1"/>
              <a:t>Paint</a:t>
            </a:r>
            <a:r>
              <a:rPr lang="ru-RU" dirty="0"/>
              <a:t> со следующими возможностями:</a:t>
            </a:r>
          </a:p>
          <a:p>
            <a:r>
              <a:rPr lang="ru-RU" dirty="0"/>
              <a:t>– рисование точек (свободное рисование);</a:t>
            </a:r>
          </a:p>
          <a:p>
            <a:r>
              <a:rPr lang="ru-RU" dirty="0"/>
              <a:t>– рисование линий;</a:t>
            </a:r>
          </a:p>
          <a:p>
            <a:r>
              <a:rPr lang="ru-RU" dirty="0"/>
              <a:t>– рисование прямоугольников (заполненных и нет);</a:t>
            </a:r>
          </a:p>
          <a:p>
            <a:r>
              <a:rPr lang="ru-RU" dirty="0"/>
              <a:t>– выбор цветов рисования и заполнения из 16 или более;</a:t>
            </a:r>
          </a:p>
          <a:p>
            <a:r>
              <a:rPr lang="ru-RU" dirty="0"/>
              <a:t>– чтение и запись рисунка в стандартном (.BMP, .PCX, .JPG)  или собственном формате.</a:t>
            </a:r>
          </a:p>
          <a:p>
            <a:r>
              <a:rPr lang="ru-RU" dirty="0"/>
              <a:t>При движении мыши высвечивать координаты.</a:t>
            </a:r>
          </a:p>
        </p:txBody>
      </p:sp>
      <p:pic>
        <p:nvPicPr>
          <p:cNvPr id="4" name="Изображение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13275" y="1534496"/>
            <a:ext cx="4909867" cy="29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E4107-49E1-E330-3B23-29C9AD43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B38F0-58B3-0D51-3FC5-BC0864C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10" y="1406106"/>
            <a:ext cx="11473132" cy="5270740"/>
          </a:xfrm>
        </p:spPr>
        <p:txBody>
          <a:bodyPr>
            <a:noAutofit/>
          </a:bodyPr>
          <a:lstStyle/>
          <a:p>
            <a:r>
              <a:rPr lang="ru-RU" sz="2000" dirty="0"/>
              <a:t>Анализ предметной области выявляет следующие объекты:</a:t>
            </a:r>
          </a:p>
          <a:p>
            <a:r>
              <a:rPr lang="ru-RU" sz="2000" dirty="0"/>
              <a:t>– кнопки выбора режима рисования, имеющие квадратную форму и отличающиеся изображением;</a:t>
            </a:r>
          </a:p>
          <a:p>
            <a:r>
              <a:rPr lang="ru-RU" sz="2000" dirty="0"/>
              <a:t>– объект, отображающий текущие цвета рисования и сохранённые цвета;</a:t>
            </a:r>
          </a:p>
          <a:p>
            <a:r>
              <a:rPr lang="ru-RU" sz="2000" dirty="0"/>
              <a:t>– объект, отображающий текущие координаты мыши и вводимое имя файла при загрузке и сохранении;</a:t>
            </a:r>
          </a:p>
          <a:p>
            <a:r>
              <a:rPr lang="ru-RU" sz="2000" dirty="0"/>
              <a:t>– поле для рисования, реакция которого на движение мыши зависит от текущего выбранного цвета и инструмента.</a:t>
            </a:r>
          </a:p>
          <a:p>
            <a:r>
              <a:rPr lang="ru-RU" sz="2000" dirty="0"/>
              <a:t>Кнопки управления по поведению можно разделить на 3 группы, различающиеся по поведению:</a:t>
            </a:r>
          </a:p>
          <a:p>
            <a:r>
              <a:rPr lang="ru-RU" sz="2000" dirty="0"/>
              <a:t>– ползунки выбора цвета, изменяющие состояние объекта,  отображающего сохранённые цвета</a:t>
            </a:r>
          </a:p>
          <a:p>
            <a:r>
              <a:rPr lang="ru-RU" sz="2000" dirty="0"/>
              <a:t>– кнопки выбора инструмента;</a:t>
            </a:r>
          </a:p>
          <a:p>
            <a:r>
              <a:rPr lang="ru-RU" sz="2000" dirty="0"/>
              <a:t>– 2 кнопки загрузки и сохранения рисунка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Требования к программе:</a:t>
            </a:r>
          </a:p>
          <a:p>
            <a:r>
              <a:rPr lang="ru-RU" sz="2000" dirty="0"/>
              <a:t>– графический интерфейс;</a:t>
            </a:r>
          </a:p>
          <a:p>
            <a:r>
              <a:rPr lang="ru-RU" sz="2000" dirty="0"/>
              <a:t>– работа с мышью и клавиатурой.</a:t>
            </a:r>
          </a:p>
        </p:txBody>
      </p:sp>
    </p:spTree>
    <p:extLst>
      <p:ext uri="{BB962C8B-B14F-4D97-AF65-F5344CB8AC3E}">
        <p14:creationId xmlns:p14="http://schemas.microsoft.com/office/powerpoint/2010/main" val="4566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2C90B-5B85-647F-CB5F-D6DD3D6E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Интерфейс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D3F5D-CA9B-0209-36C8-16D5DE41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282199"/>
            <a:ext cx="6374921" cy="55758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class Figure // </a:t>
            </a:r>
            <a:r>
              <a:rPr lang="ru-RU" dirty="0"/>
              <a:t>Абстрактный класс </a:t>
            </a:r>
            <a:r>
              <a:rPr lang="en-US" dirty="0"/>
              <a:t>Figure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protected: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x0 ,y0; // </a:t>
            </a:r>
            <a:r>
              <a:rPr lang="ru-RU" dirty="0"/>
              <a:t>основная точка фигуры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 err="1"/>
              <a:t>int</a:t>
            </a:r>
            <a:r>
              <a:rPr lang="en-US" dirty="0"/>
              <a:t> color, thickness; // </a:t>
            </a:r>
            <a:r>
              <a:rPr lang="ru-RU" dirty="0"/>
              <a:t>цвет и толщина линии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  Figure(</a:t>
            </a:r>
            <a:r>
              <a:rPr lang="en-US" dirty="0" err="1"/>
              <a:t>int</a:t>
            </a:r>
            <a:r>
              <a:rPr lang="en-US" dirty="0"/>
              <a:t> x0, </a:t>
            </a:r>
            <a:r>
              <a:rPr lang="en-US" dirty="0" err="1"/>
              <a:t>int</a:t>
            </a:r>
            <a:r>
              <a:rPr lang="en-US" dirty="0"/>
              <a:t> y0, </a:t>
            </a:r>
            <a:r>
              <a:rPr lang="en-US" dirty="0" err="1"/>
              <a:t>int</a:t>
            </a:r>
            <a:r>
              <a:rPr lang="en-US" dirty="0"/>
              <a:t> color = WHITE, </a:t>
            </a:r>
            <a:r>
              <a:rPr lang="en-US" dirty="0" err="1"/>
              <a:t>int</a:t>
            </a:r>
            <a:r>
              <a:rPr lang="en-US" dirty="0"/>
              <a:t> thickness = 1): x0(x0), y0(y0), color(color), thickness(thickness) {} // </a:t>
            </a:r>
            <a:r>
              <a:rPr lang="ru-RU" dirty="0"/>
              <a:t>конструктор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setCoord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x0, </a:t>
            </a:r>
            <a:r>
              <a:rPr lang="en-US" dirty="0" err="1"/>
              <a:t>int</a:t>
            </a:r>
            <a:r>
              <a:rPr lang="en-US" dirty="0"/>
              <a:t> y0){this-&gt;x0 = x0; this-&gt;y0 = y0;} //</a:t>
            </a:r>
            <a:r>
              <a:rPr lang="ru-RU" dirty="0" err="1"/>
              <a:t>сетер</a:t>
            </a:r>
            <a:r>
              <a:rPr lang="ru-RU" dirty="0"/>
              <a:t> координат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color){this-&gt;color = color;} //</a:t>
            </a:r>
            <a:r>
              <a:rPr lang="ru-RU" dirty="0" err="1"/>
              <a:t>сетер</a:t>
            </a:r>
            <a:r>
              <a:rPr lang="ru-RU" dirty="0"/>
              <a:t> цвета лини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setThickness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thickness){this-&gt;thickness = thickness;} // </a:t>
            </a:r>
            <a:r>
              <a:rPr lang="ru-RU" dirty="0" err="1"/>
              <a:t>сетер</a:t>
            </a:r>
            <a:r>
              <a:rPr lang="ru-RU" dirty="0"/>
              <a:t> толщины линии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virtual void draw(); // </a:t>
            </a:r>
            <a:r>
              <a:rPr lang="ru-RU" dirty="0"/>
              <a:t>виртуальный метод </a:t>
            </a:r>
            <a:r>
              <a:rPr lang="ru-RU" dirty="0" err="1"/>
              <a:t>отрисовки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class Line: public Figure // </a:t>
            </a:r>
            <a:r>
              <a:rPr lang="ru-RU" dirty="0" smtClean="0"/>
              <a:t>Класс Линии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x1, y1; // </a:t>
            </a:r>
            <a:r>
              <a:rPr lang="ru-RU" dirty="0" smtClean="0"/>
              <a:t>координаты конечной точки линии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  Line(</a:t>
            </a:r>
            <a:r>
              <a:rPr lang="en-US" dirty="0" err="1" smtClean="0"/>
              <a:t>int</a:t>
            </a:r>
            <a:r>
              <a:rPr lang="en-US" dirty="0" smtClean="0"/>
              <a:t> x0, </a:t>
            </a:r>
            <a:r>
              <a:rPr lang="en-US" dirty="0" err="1" smtClean="0"/>
              <a:t>int</a:t>
            </a:r>
            <a:r>
              <a:rPr lang="en-US" dirty="0" smtClean="0"/>
              <a:t> y0, 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color = WHITE, </a:t>
            </a:r>
            <a:r>
              <a:rPr lang="en-US" dirty="0" err="1" smtClean="0"/>
              <a:t>int</a:t>
            </a:r>
            <a:r>
              <a:rPr lang="en-US" dirty="0" smtClean="0"/>
              <a:t> thickness = 1): Figure(x0, y0, color, thickness), x1(x1), y1(y1){} // </a:t>
            </a:r>
            <a:r>
              <a:rPr lang="ru-RU" dirty="0" smtClean="0"/>
              <a:t>конструктор</a:t>
            </a:r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en-US" dirty="0" smtClean="0"/>
              <a:t>Line(</a:t>
            </a:r>
            <a:r>
              <a:rPr lang="en-US" dirty="0" err="1" smtClean="0"/>
              <a:t>const</a:t>
            </a:r>
            <a:r>
              <a:rPr lang="en-US" dirty="0" smtClean="0"/>
              <a:t> Line &amp;a): Figure(a.x0, a.y0, </a:t>
            </a:r>
            <a:r>
              <a:rPr lang="en-US" dirty="0" err="1" smtClean="0"/>
              <a:t>a.color</a:t>
            </a:r>
            <a:r>
              <a:rPr lang="en-US" dirty="0" smtClean="0"/>
              <a:t>, </a:t>
            </a:r>
            <a:r>
              <a:rPr lang="en-US" dirty="0" err="1" smtClean="0"/>
              <a:t>a.thickness</a:t>
            </a:r>
            <a:r>
              <a:rPr lang="en-US" dirty="0" smtClean="0"/>
              <a:t>), x1(a.x1), y1(a.y1){} // </a:t>
            </a:r>
            <a:r>
              <a:rPr lang="ru-RU" dirty="0" smtClean="0"/>
              <a:t>конструктор копии</a:t>
            </a:r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en-US" dirty="0" smtClean="0"/>
              <a:t>void </a:t>
            </a:r>
            <a:r>
              <a:rPr lang="en-US" dirty="0" err="1" smtClean="0"/>
              <a:t>setCoordEnd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y1){this-&gt;x1 = x1; this-&gt;y1 = y1;} // </a:t>
            </a:r>
            <a:r>
              <a:rPr lang="ru-RU" dirty="0" err="1" smtClean="0"/>
              <a:t>сетер</a:t>
            </a:r>
            <a:r>
              <a:rPr lang="ru-RU" dirty="0" smtClean="0"/>
              <a:t> конечной точки линии</a:t>
            </a:r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en-US" dirty="0" smtClean="0"/>
              <a:t>void draw(); //</a:t>
            </a:r>
            <a:r>
              <a:rPr lang="ru-RU" dirty="0" err="1" smtClean="0"/>
              <a:t>отрисовка</a:t>
            </a:r>
            <a:r>
              <a:rPr lang="ru-RU" dirty="0" smtClean="0"/>
              <a:t> линии</a:t>
            </a:r>
          </a:p>
          <a:p>
            <a:pPr marL="0" indent="0">
              <a:buNone/>
            </a:pPr>
            <a:r>
              <a:rPr lang="ru-RU" dirty="0" smtClean="0"/>
              <a:t>};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30D3F5D-CA9B-0209-36C8-16D5DE41008D}"/>
              </a:ext>
            </a:extLst>
          </p:cNvPr>
          <p:cNvSpPr txBox="1">
            <a:spLocks/>
          </p:cNvSpPr>
          <p:nvPr/>
        </p:nvSpPr>
        <p:spPr>
          <a:xfrm>
            <a:off x="6423805" y="1282199"/>
            <a:ext cx="5592792" cy="557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Rect</a:t>
            </a:r>
            <a:r>
              <a:rPr lang="en-US" dirty="0"/>
              <a:t>: public Figure // </a:t>
            </a:r>
            <a:r>
              <a:rPr lang="ru-RU" dirty="0"/>
              <a:t>класс Прямоугольник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protected: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x1, y1; // </a:t>
            </a:r>
            <a:r>
              <a:rPr lang="ru-RU" dirty="0"/>
              <a:t>вторая точка прямоугольника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x0, </a:t>
            </a:r>
            <a:r>
              <a:rPr lang="en-US" dirty="0" err="1"/>
              <a:t>int</a:t>
            </a:r>
            <a:r>
              <a:rPr lang="en-US" dirty="0"/>
              <a:t> y0, </a:t>
            </a:r>
            <a:r>
              <a:rPr lang="en-US" dirty="0" err="1"/>
              <a:t>int</a:t>
            </a:r>
            <a:r>
              <a:rPr lang="en-US" dirty="0"/>
              <a:t> x1, </a:t>
            </a:r>
            <a:r>
              <a:rPr lang="en-US" dirty="0" err="1"/>
              <a:t>int</a:t>
            </a:r>
            <a:r>
              <a:rPr lang="en-US" dirty="0"/>
              <a:t> y1, </a:t>
            </a:r>
            <a:r>
              <a:rPr lang="en-US" dirty="0" err="1"/>
              <a:t>int</a:t>
            </a:r>
            <a:r>
              <a:rPr lang="en-US" dirty="0"/>
              <a:t> color = WHITE, </a:t>
            </a:r>
            <a:r>
              <a:rPr lang="en-US" dirty="0" err="1"/>
              <a:t>int</a:t>
            </a:r>
            <a:r>
              <a:rPr lang="en-US" dirty="0"/>
              <a:t> thickness = 1): Figure(x0, y0, color, thickness), x1(x1), y1(y1){} // </a:t>
            </a:r>
            <a:r>
              <a:rPr lang="ru-RU" dirty="0"/>
              <a:t>Конструктор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 &amp;a): Figure(a.x0, a.y0, </a:t>
            </a:r>
            <a:r>
              <a:rPr lang="en-US" dirty="0" err="1"/>
              <a:t>a.color</a:t>
            </a:r>
            <a:r>
              <a:rPr lang="en-US" dirty="0"/>
              <a:t>, </a:t>
            </a:r>
            <a:r>
              <a:rPr lang="en-US" dirty="0" err="1"/>
              <a:t>a.thickness</a:t>
            </a:r>
            <a:r>
              <a:rPr lang="en-US" dirty="0"/>
              <a:t>), x1(a.x1), y1(a.y1){}// </a:t>
            </a:r>
            <a:r>
              <a:rPr lang="ru-RU" dirty="0"/>
              <a:t>конструктор копии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setCoordEnd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x1, </a:t>
            </a:r>
            <a:r>
              <a:rPr lang="en-US" dirty="0" err="1"/>
              <a:t>int</a:t>
            </a:r>
            <a:r>
              <a:rPr lang="en-US" dirty="0"/>
              <a:t> y1){this-&gt;x1 = x1; this-&gt;y1 = y1;} // </a:t>
            </a:r>
            <a:r>
              <a:rPr lang="ru-RU" dirty="0" err="1"/>
              <a:t>сетер</a:t>
            </a:r>
            <a:r>
              <a:rPr lang="ru-RU" dirty="0"/>
              <a:t> второй точки прямоугольника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draw(); // </a:t>
            </a:r>
            <a:r>
              <a:rPr lang="ru-RU" dirty="0" err="1"/>
              <a:t>отрисовка</a:t>
            </a:r>
            <a:r>
              <a:rPr lang="ru-RU" dirty="0"/>
              <a:t> прямоугольника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FillRec</a:t>
            </a:r>
            <a:r>
              <a:rPr lang="en-US" dirty="0"/>
              <a:t>: public </a:t>
            </a:r>
            <a:r>
              <a:rPr lang="en-US" dirty="0" err="1"/>
              <a:t>Rect</a:t>
            </a:r>
            <a:r>
              <a:rPr lang="en-US" dirty="0"/>
              <a:t> // </a:t>
            </a:r>
            <a:r>
              <a:rPr lang="ru-RU" dirty="0"/>
              <a:t>Класс закрашенный прямоугольник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fillColor</a:t>
            </a:r>
            <a:r>
              <a:rPr lang="en-US" dirty="0"/>
              <a:t>; // </a:t>
            </a:r>
            <a:r>
              <a:rPr lang="ru-RU" dirty="0"/>
              <a:t>цвет закраски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FillRec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x0, </a:t>
            </a:r>
            <a:r>
              <a:rPr lang="en-US" dirty="0" err="1"/>
              <a:t>int</a:t>
            </a:r>
            <a:r>
              <a:rPr lang="en-US" dirty="0"/>
              <a:t> y0, </a:t>
            </a:r>
            <a:r>
              <a:rPr lang="en-US" dirty="0" err="1"/>
              <a:t>int</a:t>
            </a:r>
            <a:r>
              <a:rPr lang="en-US" dirty="0"/>
              <a:t> x1, </a:t>
            </a:r>
            <a:r>
              <a:rPr lang="en-US" dirty="0" err="1"/>
              <a:t>int</a:t>
            </a:r>
            <a:r>
              <a:rPr lang="en-US" dirty="0"/>
              <a:t> y1,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color = WHITE, </a:t>
            </a:r>
            <a:r>
              <a:rPr lang="en-US" dirty="0" err="1"/>
              <a:t>int</a:t>
            </a:r>
            <a:r>
              <a:rPr lang="en-US" dirty="0"/>
              <a:t> thickness = 1): </a:t>
            </a:r>
            <a:r>
              <a:rPr lang="en-US" dirty="0" err="1"/>
              <a:t>Rect</a:t>
            </a:r>
            <a:r>
              <a:rPr lang="en-US" dirty="0"/>
              <a:t>(x0, y0, x1, y1, color, thickness), </a:t>
            </a:r>
            <a:r>
              <a:rPr lang="en-US" dirty="0" err="1"/>
              <a:t>fillColor</a:t>
            </a:r>
            <a:r>
              <a:rPr lang="en-US" dirty="0"/>
              <a:t>(</a:t>
            </a:r>
            <a:r>
              <a:rPr lang="en-US" dirty="0" err="1"/>
              <a:t>fillColor</a:t>
            </a:r>
            <a:r>
              <a:rPr lang="en-US" dirty="0"/>
              <a:t>){} // </a:t>
            </a:r>
            <a:r>
              <a:rPr lang="ru-RU" dirty="0"/>
              <a:t>конструктор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 err="1"/>
              <a:t>FillRec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FillRec</a:t>
            </a:r>
            <a:r>
              <a:rPr lang="en-US" dirty="0"/>
              <a:t> &amp;a): </a:t>
            </a:r>
            <a:r>
              <a:rPr lang="en-US" dirty="0" err="1"/>
              <a:t>Rect</a:t>
            </a:r>
            <a:r>
              <a:rPr lang="en-US" dirty="0"/>
              <a:t>(a.x0, a.y0, a.x1, a.y1, </a:t>
            </a:r>
            <a:r>
              <a:rPr lang="en-US" dirty="0" err="1"/>
              <a:t>a.color</a:t>
            </a:r>
            <a:r>
              <a:rPr lang="en-US" dirty="0"/>
              <a:t>, </a:t>
            </a:r>
            <a:r>
              <a:rPr lang="en-US" dirty="0" err="1"/>
              <a:t>a.thickness</a:t>
            </a:r>
            <a:r>
              <a:rPr lang="en-US" dirty="0"/>
              <a:t>), </a:t>
            </a:r>
            <a:r>
              <a:rPr lang="en-US" dirty="0" err="1"/>
              <a:t>fillColor</a:t>
            </a:r>
            <a:r>
              <a:rPr lang="en-US" dirty="0"/>
              <a:t>(</a:t>
            </a:r>
            <a:r>
              <a:rPr lang="en-US" dirty="0" err="1"/>
              <a:t>a.fillColor</a:t>
            </a:r>
            <a:r>
              <a:rPr lang="en-US" dirty="0"/>
              <a:t>){} //</a:t>
            </a:r>
            <a:r>
              <a:rPr lang="ru-RU" dirty="0"/>
              <a:t>конструктор копии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setFillColor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fillColor</a:t>
            </a:r>
            <a:r>
              <a:rPr lang="en-US" dirty="0"/>
              <a:t>){this-&gt;</a:t>
            </a:r>
            <a:r>
              <a:rPr lang="en-US" dirty="0" err="1"/>
              <a:t>fillColor</a:t>
            </a:r>
            <a:r>
              <a:rPr lang="en-US" dirty="0"/>
              <a:t> = </a:t>
            </a:r>
            <a:r>
              <a:rPr lang="en-US" dirty="0" err="1"/>
              <a:t>fillColor</a:t>
            </a:r>
            <a:r>
              <a:rPr lang="en-US" dirty="0"/>
              <a:t>;} // </a:t>
            </a:r>
            <a:r>
              <a:rPr lang="ru-RU" dirty="0" err="1"/>
              <a:t>сетер</a:t>
            </a:r>
            <a:r>
              <a:rPr lang="ru-RU" dirty="0"/>
              <a:t> цвет закраски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draw(); // </a:t>
            </a:r>
            <a:r>
              <a:rPr lang="ru-RU" dirty="0" err="1"/>
              <a:t>отрисовка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35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2C90B-5B85-647F-CB5F-D6DD3D6E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Интерфейс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D3F5D-CA9B-0209-36C8-16D5DE41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2" y="1282199"/>
            <a:ext cx="5949352" cy="557580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Curve: public Figure // </a:t>
            </a:r>
            <a:r>
              <a:rPr lang="ru-RU" dirty="0"/>
              <a:t>Класс кривой Безье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  vector&lt;vector&lt;</a:t>
            </a:r>
            <a:r>
              <a:rPr lang="en-US" dirty="0" err="1"/>
              <a:t>int</a:t>
            </a:r>
            <a:r>
              <a:rPr lang="en-US" dirty="0"/>
              <a:t>&gt;&gt; data; // </a:t>
            </a:r>
            <a:r>
              <a:rPr lang="ru-RU" dirty="0"/>
              <a:t>массив точек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double step = 0.02; // </a:t>
            </a:r>
            <a:r>
              <a:rPr lang="ru-RU" dirty="0"/>
              <a:t>шаг искривления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pefog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[100],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); // </a:t>
            </a:r>
            <a:r>
              <a:rPr lang="ru-RU" dirty="0"/>
              <a:t>вычисление последовательности степеней</a:t>
            </a:r>
          </a:p>
          <a:p>
            <a:pPr marL="0" indent="0">
              <a:buNone/>
            </a:pPr>
            <a:r>
              <a:rPr lang="ru-RU" dirty="0"/>
              <a:t>   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  Curve(): Figure(0, 0, WHITE, 1) {} // </a:t>
            </a:r>
            <a:r>
              <a:rPr lang="ru-RU" dirty="0"/>
              <a:t>конструктор по умолчанию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Curve(</a:t>
            </a:r>
            <a:r>
              <a:rPr lang="en-US" dirty="0" err="1"/>
              <a:t>int</a:t>
            </a:r>
            <a:r>
              <a:rPr lang="en-US" dirty="0"/>
              <a:t> data[][2],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color = WHITE, </a:t>
            </a:r>
            <a:r>
              <a:rPr lang="en-US" dirty="0" err="1"/>
              <a:t>int</a:t>
            </a:r>
            <a:r>
              <a:rPr lang="en-US" dirty="0"/>
              <a:t> thickness = 1) : Figure(0, 0, color, thickness) // </a:t>
            </a:r>
            <a:r>
              <a:rPr lang="ru-RU" dirty="0"/>
              <a:t>конструктор по массиву точек</a:t>
            </a:r>
          </a:p>
          <a:p>
            <a:pPr marL="0" indent="0">
              <a:buNone/>
            </a:pPr>
            <a:r>
              <a:rPr lang="ru-RU" dirty="0"/>
              <a:t>      {</a:t>
            </a:r>
          </a:p>
          <a:p>
            <a:pPr marL="0" indent="0">
              <a:buNone/>
            </a:pPr>
            <a:r>
              <a:rPr lang="ru-RU" dirty="0"/>
              <a:t>      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  this-&gt;</a:t>
            </a:r>
            <a:r>
              <a:rPr lang="en-US" dirty="0" err="1"/>
              <a:t>data.push_back</a:t>
            </a:r>
            <a:r>
              <a:rPr lang="en-US" dirty="0"/>
              <a:t>({0, 0});</a:t>
            </a:r>
          </a:p>
          <a:p>
            <a:pPr marL="0" indent="0">
              <a:buNone/>
            </a:pPr>
            <a:r>
              <a:rPr lang="en-US" dirty="0"/>
              <a:t>              this-&gt;data[</a:t>
            </a:r>
            <a:r>
              <a:rPr lang="en-US" dirty="0" err="1"/>
              <a:t>i</a:t>
            </a:r>
            <a:r>
              <a:rPr lang="en-US" dirty="0"/>
              <a:t>][0] = data[</a:t>
            </a:r>
            <a:r>
              <a:rPr lang="en-US" dirty="0" err="1"/>
              <a:t>i</a:t>
            </a:r>
            <a:r>
              <a:rPr lang="en-US" dirty="0"/>
              <a:t>][0];</a:t>
            </a:r>
          </a:p>
          <a:p>
            <a:pPr marL="0" indent="0">
              <a:buNone/>
            </a:pPr>
            <a:r>
              <a:rPr lang="en-US" dirty="0"/>
              <a:t>              this-&gt;data[</a:t>
            </a:r>
            <a:r>
              <a:rPr lang="en-US" dirty="0" err="1"/>
              <a:t>i</a:t>
            </a:r>
            <a:r>
              <a:rPr lang="en-US" dirty="0"/>
              <a:t>][1] = data[</a:t>
            </a:r>
            <a:r>
              <a:rPr lang="en-US" dirty="0" err="1"/>
              <a:t>i</a:t>
            </a:r>
            <a:r>
              <a:rPr lang="en-US" dirty="0"/>
              <a:t>][1];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Curve(vector&lt;vector&lt;</a:t>
            </a:r>
            <a:r>
              <a:rPr lang="en-US" dirty="0" err="1"/>
              <a:t>int</a:t>
            </a:r>
            <a:r>
              <a:rPr lang="en-US" dirty="0"/>
              <a:t>&gt;&gt; data, </a:t>
            </a:r>
            <a:r>
              <a:rPr lang="en-US" dirty="0" err="1"/>
              <a:t>int</a:t>
            </a:r>
            <a:r>
              <a:rPr lang="en-US" dirty="0"/>
              <a:t> color = WHITE, </a:t>
            </a:r>
            <a:r>
              <a:rPr lang="en-US" dirty="0" err="1"/>
              <a:t>int</a:t>
            </a:r>
            <a:r>
              <a:rPr lang="en-US" dirty="0"/>
              <a:t> thickness = 1) : Figure(0, 0, color, thickness), data(data) {} // </a:t>
            </a:r>
            <a:r>
              <a:rPr lang="ru-RU" dirty="0"/>
              <a:t>конструктор по вектору </a:t>
            </a:r>
            <a:r>
              <a:rPr lang="ru-RU" dirty="0" smtClean="0"/>
              <a:t>точек   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30D3F5D-CA9B-0209-36C8-16D5DE41008D}"/>
              </a:ext>
            </a:extLst>
          </p:cNvPr>
          <p:cNvSpPr txBox="1">
            <a:spLocks/>
          </p:cNvSpPr>
          <p:nvPr/>
        </p:nvSpPr>
        <p:spPr>
          <a:xfrm>
            <a:off x="6380673" y="1282198"/>
            <a:ext cx="5592792" cy="557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Curve(</a:t>
            </a:r>
            <a:r>
              <a:rPr lang="en-US" dirty="0" err="1"/>
              <a:t>const</a:t>
            </a:r>
            <a:r>
              <a:rPr lang="en-US" dirty="0"/>
              <a:t> Curve &amp;a): Figure(a.x0, a.y0, </a:t>
            </a:r>
            <a:r>
              <a:rPr lang="en-US" dirty="0" err="1"/>
              <a:t>a.color</a:t>
            </a:r>
            <a:r>
              <a:rPr lang="en-US" dirty="0"/>
              <a:t>, </a:t>
            </a:r>
            <a:r>
              <a:rPr lang="en-US" dirty="0" err="1"/>
              <a:t>a.thickness</a:t>
            </a:r>
            <a:r>
              <a:rPr lang="en-US" dirty="0"/>
              <a:t>), data(</a:t>
            </a:r>
            <a:r>
              <a:rPr lang="en-US" dirty="0" err="1"/>
              <a:t>a.data</a:t>
            </a:r>
            <a:r>
              <a:rPr lang="en-US" dirty="0"/>
              <a:t>), step(</a:t>
            </a:r>
            <a:r>
              <a:rPr lang="en-US" dirty="0" err="1"/>
              <a:t>a.step</a:t>
            </a:r>
            <a:r>
              <a:rPr lang="en-US" dirty="0"/>
              <a:t>){} // </a:t>
            </a:r>
            <a:r>
              <a:rPr lang="ru-RU" dirty="0"/>
              <a:t>конструктор копии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y){</a:t>
            </a:r>
            <a:r>
              <a:rPr lang="en-US" dirty="0" err="1"/>
              <a:t>data.push_back</a:t>
            </a:r>
            <a:r>
              <a:rPr lang="en-US" dirty="0"/>
              <a:t>({x, y});} // </a:t>
            </a:r>
            <a:r>
              <a:rPr lang="ru-RU" dirty="0"/>
              <a:t>добавление точки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setStep</a:t>
            </a:r>
            <a:r>
              <a:rPr lang="en-US" dirty="0"/>
              <a:t>(double a){step = a;} // </a:t>
            </a:r>
            <a:r>
              <a:rPr lang="ru-RU" dirty="0" err="1"/>
              <a:t>сетер</a:t>
            </a:r>
            <a:r>
              <a:rPr lang="ru-RU" dirty="0"/>
              <a:t> шага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</a:t>
            </a:r>
            <a:r>
              <a:rPr lang="en-US" dirty="0" err="1"/>
              <a:t>setPoints</a:t>
            </a:r>
            <a:r>
              <a:rPr lang="en-US" dirty="0"/>
              <a:t>(vector&lt;vector&lt;</a:t>
            </a:r>
            <a:r>
              <a:rPr lang="en-US" dirty="0" err="1"/>
              <a:t>int</a:t>
            </a:r>
            <a:r>
              <a:rPr lang="en-US" dirty="0"/>
              <a:t>&gt;&gt;); // </a:t>
            </a:r>
            <a:r>
              <a:rPr lang="ru-RU" dirty="0" err="1"/>
              <a:t>сутер</a:t>
            </a:r>
            <a:r>
              <a:rPr lang="ru-RU" dirty="0"/>
              <a:t> точек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vector&lt;vector&lt;</a:t>
            </a:r>
            <a:r>
              <a:rPr lang="en-US" dirty="0" err="1"/>
              <a:t>int</a:t>
            </a:r>
            <a:r>
              <a:rPr lang="en-US" dirty="0"/>
              <a:t>&gt;&gt; </a:t>
            </a:r>
            <a:r>
              <a:rPr lang="en-US" dirty="0" err="1"/>
              <a:t>getPoints</a:t>
            </a:r>
            <a:r>
              <a:rPr lang="en-US" dirty="0"/>
              <a:t>(){return data;} // </a:t>
            </a:r>
            <a:r>
              <a:rPr lang="ru-RU" dirty="0"/>
              <a:t>гетер точек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draw(); // </a:t>
            </a:r>
            <a:r>
              <a:rPr lang="ru-RU" dirty="0" err="1"/>
              <a:t>отрисовка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Picture: public Figure // </a:t>
            </a:r>
            <a:r>
              <a:rPr lang="ru-RU" dirty="0"/>
              <a:t>Класс картинки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  IMAGE *file; //</a:t>
            </a:r>
            <a:r>
              <a:rPr lang="ru-RU" dirty="0"/>
              <a:t>загруженная картинка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  Picture(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string </a:t>
            </a:r>
            <a:r>
              <a:rPr lang="en-US" dirty="0" err="1"/>
              <a:t>fileName</a:t>
            </a:r>
            <a:r>
              <a:rPr lang="en-US" dirty="0"/>
              <a:t>): Figure(x, y), file(</a:t>
            </a:r>
            <a:r>
              <a:rPr lang="en-US" dirty="0" err="1"/>
              <a:t>loadBMP</a:t>
            </a:r>
            <a:r>
              <a:rPr lang="en-US" dirty="0"/>
              <a:t>(</a:t>
            </a:r>
            <a:r>
              <a:rPr lang="en-US" dirty="0" err="1"/>
              <a:t>fileName.c_str</a:t>
            </a:r>
            <a:r>
              <a:rPr lang="en-US" dirty="0"/>
              <a:t>())){} // </a:t>
            </a:r>
            <a:r>
              <a:rPr lang="ru-RU" dirty="0"/>
              <a:t>конструктор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void draw() {if(file) </a:t>
            </a:r>
            <a:r>
              <a:rPr lang="en-US" dirty="0" err="1"/>
              <a:t>putimage</a:t>
            </a:r>
            <a:r>
              <a:rPr lang="en-US" dirty="0"/>
              <a:t>(x0, y0, file, COPY_PUT);} // </a:t>
            </a:r>
            <a:r>
              <a:rPr lang="ru-RU" dirty="0" err="1"/>
              <a:t>отрисовка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431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683C8-BE0B-174F-9E7D-7BCD7D16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6"/>
            <a:ext cx="10515600" cy="1325563"/>
          </a:xfrm>
        </p:spPr>
        <p:txBody>
          <a:bodyPr/>
          <a:lstStyle/>
          <a:p>
            <a:r>
              <a:rPr lang="ru-RU" b="1" dirty="0"/>
              <a:t>Особенности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B2E0D-3B82-E754-1127-FEEBD00C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29" y="1468583"/>
            <a:ext cx="5779699" cy="51478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lineColor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col[3][2],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, IMAGE *image) // </a:t>
            </a:r>
            <a:r>
              <a:rPr lang="ru-RU" dirty="0"/>
              <a:t>отображение и обработка одной из линий цвета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 err="1"/>
              <a:t>putimage</a:t>
            </a:r>
            <a:r>
              <a:rPr lang="en-US" dirty="0"/>
              <a:t>(x, y, image, COPY_PUT);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setfillstyle</a:t>
            </a:r>
            <a:r>
              <a:rPr lang="en-US" dirty="0"/>
              <a:t>(SOLID_FILL, WHITE);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setcolor</a:t>
            </a:r>
            <a:r>
              <a:rPr lang="en-US" dirty="0"/>
              <a:t>(BLACK);</a:t>
            </a:r>
          </a:p>
          <a:p>
            <a:pPr marL="0" indent="0">
              <a:buNone/>
            </a:pPr>
            <a:r>
              <a:rPr lang="en-US" dirty="0"/>
              <a:t>   bar(col[</a:t>
            </a:r>
            <a:r>
              <a:rPr lang="en-US" dirty="0" err="1"/>
              <a:t>num</a:t>
            </a:r>
            <a:r>
              <a:rPr lang="en-US" dirty="0"/>
              <a:t>][0]+x-3, y, col[</a:t>
            </a:r>
            <a:r>
              <a:rPr lang="en-US" dirty="0" err="1"/>
              <a:t>num</a:t>
            </a:r>
            <a:r>
              <a:rPr lang="en-US" dirty="0"/>
              <a:t>][0]+x+3, y+19);</a:t>
            </a:r>
          </a:p>
          <a:p>
            <a:pPr marL="0" indent="0">
              <a:buNone/>
            </a:pPr>
            <a:r>
              <a:rPr lang="en-US" dirty="0"/>
              <a:t>   rectangle(col[</a:t>
            </a:r>
            <a:r>
              <a:rPr lang="en-US" dirty="0" err="1"/>
              <a:t>num</a:t>
            </a:r>
            <a:r>
              <a:rPr lang="en-US" dirty="0"/>
              <a:t>][0]+x-3, y, col[</a:t>
            </a:r>
            <a:r>
              <a:rPr lang="en-US" dirty="0" err="1"/>
              <a:t>num</a:t>
            </a:r>
            <a:r>
              <a:rPr lang="en-US" dirty="0"/>
              <a:t>][0]+x+3, y+19);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if(</a:t>
            </a:r>
            <a:r>
              <a:rPr lang="en-US" dirty="0" err="1"/>
              <a:t>mousebuttons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if(abs(</a:t>
            </a:r>
            <a:r>
              <a:rPr lang="en-US" dirty="0" err="1"/>
              <a:t>mousex</a:t>
            </a:r>
            <a:r>
              <a:rPr lang="en-US" dirty="0"/>
              <a:t>()-col[</a:t>
            </a:r>
            <a:r>
              <a:rPr lang="en-US" dirty="0" err="1"/>
              <a:t>num</a:t>
            </a:r>
            <a:r>
              <a:rPr lang="en-US" dirty="0"/>
              <a:t>][0]-x) &lt; 4 and abs(mousey() - y-10) &lt; 10 and col[(num+1)%3][1] == 0 and col[(num+2)%3][1] == 0)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         col[</a:t>
            </a:r>
            <a:r>
              <a:rPr lang="en-US" dirty="0" err="1"/>
              <a:t>num</a:t>
            </a:r>
            <a:r>
              <a:rPr lang="en-US" dirty="0"/>
              <a:t>][1] = 1;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C6B2E0D-3B82-E754-1127-FEEBD00CA26A}"/>
              </a:ext>
            </a:extLst>
          </p:cNvPr>
          <p:cNvSpPr txBox="1">
            <a:spLocks/>
          </p:cNvSpPr>
          <p:nvPr/>
        </p:nvSpPr>
        <p:spPr>
          <a:xfrm>
            <a:off x="6430993" y="1468583"/>
            <a:ext cx="5424578" cy="5147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col[</a:t>
            </a:r>
            <a:r>
              <a:rPr lang="en-US" dirty="0" err="1" smtClean="0"/>
              <a:t>num</a:t>
            </a:r>
            <a:r>
              <a:rPr lang="en-US" dirty="0" smtClean="0"/>
              <a:t>][1]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if(col[</a:t>
            </a:r>
            <a:r>
              <a:rPr lang="en-US" dirty="0" err="1" smtClean="0"/>
              <a:t>num</a:t>
            </a:r>
            <a:r>
              <a:rPr lang="en-US" dirty="0" smtClean="0"/>
              <a:t>][1])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col[</a:t>
            </a:r>
            <a:r>
              <a:rPr lang="en-US" dirty="0" err="1" smtClean="0"/>
              <a:t>num</a:t>
            </a:r>
            <a:r>
              <a:rPr lang="en-US" dirty="0" smtClean="0"/>
              <a:t>][0] = </a:t>
            </a:r>
            <a:r>
              <a:rPr lang="en-US" dirty="0" err="1" smtClean="0"/>
              <a:t>mousex</a:t>
            </a:r>
            <a:r>
              <a:rPr lang="en-US" dirty="0" smtClean="0"/>
              <a:t>()-x;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col[</a:t>
            </a:r>
            <a:r>
              <a:rPr lang="en-US" dirty="0" err="1" smtClean="0"/>
              <a:t>num</a:t>
            </a:r>
            <a:r>
              <a:rPr lang="en-US" dirty="0" smtClean="0"/>
              <a:t>][0] = (col[</a:t>
            </a:r>
            <a:r>
              <a:rPr lang="en-US" dirty="0" err="1" smtClean="0"/>
              <a:t>num</a:t>
            </a:r>
            <a:r>
              <a:rPr lang="en-US" dirty="0" smtClean="0"/>
              <a:t>][0]+abs(col[</a:t>
            </a:r>
            <a:r>
              <a:rPr lang="en-US" dirty="0" err="1" smtClean="0"/>
              <a:t>num</a:t>
            </a:r>
            <a:r>
              <a:rPr lang="en-US" dirty="0" smtClean="0"/>
              <a:t>][0]))/2;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col[</a:t>
            </a:r>
            <a:r>
              <a:rPr lang="en-US" dirty="0" err="1" smtClean="0"/>
              <a:t>num</a:t>
            </a:r>
            <a:r>
              <a:rPr lang="en-US" dirty="0" smtClean="0"/>
              <a:t>][0] = col[</a:t>
            </a:r>
            <a:r>
              <a:rPr lang="en-US" dirty="0" err="1" smtClean="0"/>
              <a:t>num</a:t>
            </a:r>
            <a:r>
              <a:rPr lang="en-US" dirty="0" smtClean="0"/>
              <a:t>][0]&gt;255 ? 255 : col[</a:t>
            </a:r>
            <a:r>
              <a:rPr lang="en-US" dirty="0" err="1" smtClean="0"/>
              <a:t>num</a:t>
            </a:r>
            <a:r>
              <a:rPr lang="en-US" dirty="0" smtClean="0"/>
              <a:t>][0];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9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46117-2DF8-9350-1D5E-A709BB84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27945-9131-287D-D36A-C5824ECA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2" y="1308079"/>
            <a:ext cx="3899139" cy="5403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chooseColor</a:t>
            </a:r>
            <a:r>
              <a:rPr lang="en-US" sz="800" dirty="0"/>
              <a:t>(</a:t>
            </a:r>
            <a:r>
              <a:rPr lang="en-US" sz="800" dirty="0" err="1"/>
              <a:t>int</a:t>
            </a:r>
            <a:r>
              <a:rPr lang="en-US" sz="800" dirty="0"/>
              <a:t> x, </a:t>
            </a:r>
            <a:r>
              <a:rPr lang="en-US" sz="800" dirty="0" err="1"/>
              <a:t>int</a:t>
            </a:r>
            <a:r>
              <a:rPr lang="en-US" sz="800" dirty="0"/>
              <a:t> y, </a:t>
            </a:r>
            <a:r>
              <a:rPr lang="en-US" sz="800" dirty="0" err="1"/>
              <a:t>int</a:t>
            </a:r>
            <a:r>
              <a:rPr lang="en-US" sz="800" dirty="0"/>
              <a:t> n, </a:t>
            </a:r>
            <a:r>
              <a:rPr lang="en-US" sz="800" dirty="0" err="1"/>
              <a:t>int</a:t>
            </a:r>
            <a:r>
              <a:rPr lang="en-US" sz="800" dirty="0"/>
              <a:t> colors[], </a:t>
            </a:r>
            <a:r>
              <a:rPr lang="en-US" sz="800" dirty="0" err="1"/>
              <a:t>int</a:t>
            </a:r>
            <a:r>
              <a:rPr lang="en-US" sz="800" dirty="0"/>
              <a:t> col[3][2], </a:t>
            </a:r>
            <a:r>
              <a:rPr lang="en-US" sz="800" dirty="0" err="1"/>
              <a:t>int</a:t>
            </a:r>
            <a:r>
              <a:rPr lang="en-US" sz="800" dirty="0"/>
              <a:t> &amp;</a:t>
            </a:r>
            <a:r>
              <a:rPr lang="en-US" sz="800" dirty="0" err="1"/>
              <a:t>choosed</a:t>
            </a:r>
            <a:r>
              <a:rPr lang="en-US" sz="800" dirty="0"/>
              <a:t>) // </a:t>
            </a:r>
            <a:r>
              <a:rPr lang="ru-RU" sz="800" dirty="0"/>
              <a:t>выбор цвета рисования</a:t>
            </a:r>
          </a:p>
          <a:p>
            <a:pPr marL="0" indent="0">
              <a:buNone/>
            </a:pPr>
            <a:r>
              <a:rPr lang="ru-RU" sz="800" dirty="0"/>
              <a:t>{</a:t>
            </a:r>
          </a:p>
          <a:p>
            <a:pPr marL="0" indent="0">
              <a:buNone/>
            </a:pPr>
            <a:r>
              <a:rPr lang="ru-RU" sz="800" dirty="0"/>
              <a:t>   </a:t>
            </a:r>
            <a:r>
              <a:rPr lang="en-US" sz="800" dirty="0"/>
              <a:t>IMAGE *imager;</a:t>
            </a:r>
          </a:p>
          <a:p>
            <a:pPr marL="0" indent="0">
              <a:buNone/>
            </a:pPr>
            <a:r>
              <a:rPr lang="en-US" sz="800" dirty="0"/>
              <a:t>   imager = </a:t>
            </a:r>
            <a:r>
              <a:rPr lang="en-US" sz="800" dirty="0" err="1"/>
              <a:t>loadBMP</a:t>
            </a:r>
            <a:r>
              <a:rPr lang="en-US" sz="800" dirty="0"/>
              <a:t>("Red.bmp");</a:t>
            </a:r>
          </a:p>
          <a:p>
            <a:pPr marL="0" indent="0">
              <a:buNone/>
            </a:pPr>
            <a:r>
              <a:rPr lang="en-US" sz="800" dirty="0"/>
              <a:t>   IMAGE *</a:t>
            </a:r>
            <a:r>
              <a:rPr lang="en-US" sz="800" dirty="0" err="1"/>
              <a:t>imageg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imageg</a:t>
            </a:r>
            <a:r>
              <a:rPr lang="en-US" sz="800" dirty="0"/>
              <a:t> = </a:t>
            </a:r>
            <a:r>
              <a:rPr lang="en-US" sz="800" dirty="0" err="1"/>
              <a:t>loadBMP</a:t>
            </a:r>
            <a:r>
              <a:rPr lang="en-US" sz="800" dirty="0"/>
              <a:t>("Green.bmp");</a:t>
            </a:r>
          </a:p>
          <a:p>
            <a:pPr marL="0" indent="0">
              <a:buNone/>
            </a:pPr>
            <a:r>
              <a:rPr lang="en-US" sz="800" dirty="0"/>
              <a:t>   IMAGE *</a:t>
            </a:r>
            <a:r>
              <a:rPr lang="en-US" sz="800" dirty="0" err="1"/>
              <a:t>imageb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imageb</a:t>
            </a:r>
            <a:r>
              <a:rPr lang="en-US" sz="800" dirty="0"/>
              <a:t> = </a:t>
            </a:r>
            <a:r>
              <a:rPr lang="en-US" sz="800" dirty="0" err="1"/>
              <a:t>loadBMP</a:t>
            </a:r>
            <a:r>
              <a:rPr lang="en-US" sz="800" dirty="0"/>
              <a:t>("Blue.bmp");</a:t>
            </a:r>
          </a:p>
          <a:p>
            <a:pPr marL="0" indent="0">
              <a:buNone/>
            </a:pPr>
            <a:r>
              <a:rPr lang="en-US" sz="800" dirty="0"/>
              <a:t>   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lineColor</a:t>
            </a:r>
            <a:r>
              <a:rPr lang="en-US" sz="800" dirty="0"/>
              <a:t>(10, 810, col, 0, imager);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lineColor</a:t>
            </a:r>
            <a:r>
              <a:rPr lang="en-US" sz="800" dirty="0"/>
              <a:t>(10, 840, col, 1, </a:t>
            </a:r>
            <a:r>
              <a:rPr lang="en-US" sz="800" dirty="0" err="1"/>
              <a:t>imageg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lineColor</a:t>
            </a:r>
            <a:r>
              <a:rPr lang="en-US" sz="800" dirty="0"/>
              <a:t>(10, 870, col, 2, </a:t>
            </a:r>
            <a:r>
              <a:rPr lang="en-US" sz="800" dirty="0" err="1"/>
              <a:t>imageb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freeimage</a:t>
            </a:r>
            <a:r>
              <a:rPr lang="en-US" sz="800" dirty="0"/>
              <a:t>(imager);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freeimage</a:t>
            </a:r>
            <a:r>
              <a:rPr lang="en-US" sz="800" dirty="0"/>
              <a:t>(</a:t>
            </a:r>
            <a:r>
              <a:rPr lang="en-US" sz="800" dirty="0" err="1"/>
              <a:t>imageg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freeimage</a:t>
            </a:r>
            <a:r>
              <a:rPr lang="en-US" sz="800" dirty="0"/>
              <a:t>(</a:t>
            </a:r>
            <a:r>
              <a:rPr lang="en-US" sz="800" dirty="0" err="1"/>
              <a:t>imageb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</a:t>
            </a:r>
          </a:p>
          <a:p>
            <a:pPr marL="0" indent="0">
              <a:buNone/>
            </a:pPr>
            <a:r>
              <a:rPr lang="en-US" sz="800" dirty="0"/>
              <a:t>   for(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n;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pPr marL="0" indent="0">
              <a:buNone/>
            </a:pPr>
            <a:r>
              <a:rPr lang="en-US" sz="800" dirty="0"/>
              <a:t>   {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FillRec</a:t>
            </a:r>
            <a:r>
              <a:rPr lang="en-US" sz="800" dirty="0"/>
              <a:t> a(</a:t>
            </a:r>
            <a:r>
              <a:rPr lang="en-US" sz="800" dirty="0" err="1"/>
              <a:t>x+i</a:t>
            </a:r>
            <a:r>
              <a:rPr lang="en-US" sz="800" dirty="0"/>
              <a:t>/2*45, y+i%2*45, x+35+i/2*45, y+35+i%2*45, colors[i+2], BLACK, 3</a:t>
            </a:r>
            <a:r>
              <a:rPr lang="en-US" sz="800" dirty="0" smtClean="0"/>
              <a:t>);</a:t>
            </a:r>
            <a:endParaRPr lang="en-US" sz="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4B27945-9131-287D-D36A-C5824ECAB664}"/>
              </a:ext>
            </a:extLst>
          </p:cNvPr>
          <p:cNvSpPr txBox="1">
            <a:spLocks/>
          </p:cNvSpPr>
          <p:nvPr/>
        </p:nvSpPr>
        <p:spPr>
          <a:xfrm>
            <a:off x="3778372" y="1572708"/>
            <a:ext cx="4054414" cy="540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a.draw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}</a:t>
            </a:r>
          </a:p>
          <a:p>
            <a:pPr marL="0" indent="0">
              <a:buNone/>
            </a:pPr>
            <a:r>
              <a:rPr lang="en-US" sz="800" dirty="0"/>
              <a:t>   for(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2;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pPr marL="0" indent="0">
              <a:buNone/>
            </a:pPr>
            <a:r>
              <a:rPr lang="en-US" sz="800" dirty="0"/>
              <a:t>   {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FillRec</a:t>
            </a:r>
            <a:r>
              <a:rPr lang="en-US" sz="800" dirty="0"/>
              <a:t> a(x+(n/2+i)*45+i*20, y+20, x+40+(n/2+i)*45+i*20, y+60, colors[</a:t>
            </a:r>
            <a:r>
              <a:rPr lang="en-US" sz="800" dirty="0" err="1"/>
              <a:t>i</a:t>
            </a:r>
            <a:r>
              <a:rPr lang="en-US" sz="800" dirty="0"/>
              <a:t>], BLACK, 3);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a.draw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smtClean="0"/>
              <a:t>}</a:t>
            </a:r>
          </a:p>
          <a:p>
            <a:pPr marL="0" indent="0">
              <a:buNone/>
            </a:pPr>
            <a:r>
              <a:rPr lang="en-US" sz="800" dirty="0" smtClean="0"/>
              <a:t>   </a:t>
            </a:r>
            <a:r>
              <a:rPr lang="en-US" sz="800" dirty="0" err="1" smtClean="0"/>
              <a:t>settextjustify</a:t>
            </a:r>
            <a:r>
              <a:rPr lang="en-US" sz="800" dirty="0" smtClean="0"/>
              <a:t>(CENTER_TEXT, CENTER_TEXT);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</a:t>
            </a:r>
            <a:r>
              <a:rPr lang="en-US" sz="800" dirty="0" err="1" smtClean="0"/>
              <a:t>outtextxy</a:t>
            </a:r>
            <a:r>
              <a:rPr lang="en-US" sz="800" dirty="0" smtClean="0"/>
              <a:t>(</a:t>
            </a:r>
            <a:r>
              <a:rPr lang="en-US" sz="800" dirty="0" err="1" smtClean="0"/>
              <a:t>x+n</a:t>
            </a:r>
            <a:r>
              <a:rPr lang="en-US" sz="800" dirty="0" smtClean="0"/>
              <a:t>/2*45+20, y+80, "</a:t>
            </a:r>
            <a:r>
              <a:rPr lang="ru-RU" sz="800" dirty="0" smtClean="0"/>
              <a:t>Линия");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800" dirty="0" smtClean="0"/>
              <a:t>   </a:t>
            </a:r>
            <a:r>
              <a:rPr lang="en-US" sz="800" dirty="0" err="1" smtClean="0"/>
              <a:t>outtextxy</a:t>
            </a:r>
            <a:r>
              <a:rPr lang="en-US" sz="800" dirty="0" smtClean="0"/>
              <a:t>(</a:t>
            </a:r>
            <a:r>
              <a:rPr lang="en-US" sz="800" dirty="0" err="1" smtClean="0"/>
              <a:t>x+n</a:t>
            </a:r>
            <a:r>
              <a:rPr lang="en-US" sz="800" dirty="0" smtClean="0"/>
              <a:t>/2*45+85, y+80, "</a:t>
            </a:r>
            <a:r>
              <a:rPr lang="ru-RU" sz="800" dirty="0" smtClean="0"/>
              <a:t>Заливка");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800" dirty="0" smtClean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800" dirty="0" smtClean="0"/>
              <a:t>   </a:t>
            </a:r>
            <a:r>
              <a:rPr lang="en-US" sz="800" dirty="0" smtClean="0"/>
              <a:t>if(</a:t>
            </a:r>
            <a:r>
              <a:rPr lang="en-US" sz="800" dirty="0" err="1" smtClean="0"/>
              <a:t>mousebuttons</a:t>
            </a:r>
            <a:r>
              <a:rPr lang="en-US" sz="800" dirty="0" smtClean="0"/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   if(</a:t>
            </a:r>
            <a:r>
              <a:rPr lang="en-US" sz="800" dirty="0" err="1" smtClean="0"/>
              <a:t>choosed</a:t>
            </a:r>
            <a:r>
              <a:rPr lang="en-US" sz="800" dirty="0" smtClean="0"/>
              <a:t> &lt; 2 and </a:t>
            </a:r>
            <a:r>
              <a:rPr lang="en-US" sz="800" dirty="0" err="1" smtClean="0"/>
              <a:t>choosed</a:t>
            </a:r>
            <a:r>
              <a:rPr lang="en-US" sz="800" dirty="0" smtClean="0"/>
              <a:t> != 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800" dirty="0" smtClean="0"/>
              <a:t>         </a:t>
            </a:r>
            <a:r>
              <a:rPr lang="en-US" sz="800" dirty="0" smtClean="0"/>
              <a:t>for(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n; </a:t>
            </a:r>
            <a:r>
              <a:rPr lang="en-US" sz="800" dirty="0" err="1" smtClean="0"/>
              <a:t>i</a:t>
            </a:r>
            <a:r>
              <a:rPr lang="en-US" sz="800" dirty="0" smtClean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      </a:t>
            </a:r>
            <a:r>
              <a:rPr lang="en-US" sz="8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         if(abs(</a:t>
            </a:r>
            <a:r>
              <a:rPr lang="en-US" sz="800" dirty="0" err="1" smtClean="0"/>
              <a:t>mousex</a:t>
            </a:r>
            <a:r>
              <a:rPr lang="en-US" sz="800" dirty="0" smtClean="0"/>
              <a:t>()-(</a:t>
            </a:r>
            <a:r>
              <a:rPr lang="en-US" sz="800" dirty="0" err="1" smtClean="0"/>
              <a:t>x+i</a:t>
            </a:r>
            <a:r>
              <a:rPr lang="en-US" sz="800" dirty="0" smtClean="0"/>
              <a:t>/2*45+17)) &lt; 18 and abs(mousey()-(y+i%2*45+17)) &lt; 18)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            {</a:t>
            </a:r>
          </a:p>
          <a:p>
            <a:pPr marL="0" indent="0">
              <a:buNone/>
            </a:pPr>
            <a:r>
              <a:rPr lang="en-US" sz="800" dirty="0" smtClean="0"/>
              <a:t>               </a:t>
            </a:r>
            <a:r>
              <a:rPr lang="en-US" sz="800" dirty="0"/>
              <a:t>colors[</a:t>
            </a:r>
            <a:r>
              <a:rPr lang="en-US" sz="800" dirty="0" err="1"/>
              <a:t>choosed</a:t>
            </a:r>
            <a:r>
              <a:rPr lang="en-US" sz="800" dirty="0"/>
              <a:t>] = colors[a];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ru-RU" sz="800" dirty="0" smtClean="0"/>
              <a:t>   </a:t>
            </a:r>
            <a:r>
              <a:rPr lang="en-US" sz="800" dirty="0" err="1" smtClean="0"/>
              <a:t>choosed</a:t>
            </a:r>
            <a:r>
              <a:rPr lang="en-US" sz="800" dirty="0" smtClean="0"/>
              <a:t> </a:t>
            </a:r>
            <a:r>
              <a:rPr lang="en-US" sz="800" dirty="0"/>
              <a:t>= -1;</a:t>
            </a:r>
            <a:endParaRPr lang="en-US" sz="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4B27945-9131-287D-D36A-C5824ECAB664}"/>
              </a:ext>
            </a:extLst>
          </p:cNvPr>
          <p:cNvSpPr txBox="1">
            <a:spLocks/>
          </p:cNvSpPr>
          <p:nvPr/>
        </p:nvSpPr>
        <p:spPr>
          <a:xfrm>
            <a:off x="7617125" y="365125"/>
            <a:ext cx="5072332" cy="6492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 while(</a:t>
            </a:r>
            <a:r>
              <a:rPr lang="en-US" dirty="0" err="1"/>
              <a:t>mousebuttons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if(</a:t>
            </a:r>
            <a:r>
              <a:rPr lang="en-US" dirty="0" err="1" smtClean="0"/>
              <a:t>choosed</a:t>
            </a:r>
            <a:r>
              <a:rPr lang="en-US" dirty="0" smtClean="0"/>
              <a:t> != -1) colors[</a:t>
            </a:r>
            <a:r>
              <a:rPr lang="en-US" dirty="0" err="1" smtClean="0"/>
              <a:t>choosed</a:t>
            </a:r>
            <a:r>
              <a:rPr lang="en-US" dirty="0" smtClean="0"/>
              <a:t>] = COLOR(col[0][0], col[1][0], col[2][0]);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if(abs(</a:t>
            </a:r>
            <a:r>
              <a:rPr lang="en-US" dirty="0" err="1" smtClean="0"/>
              <a:t>mousex</a:t>
            </a:r>
            <a:r>
              <a:rPr lang="en-US" dirty="0" smtClean="0"/>
              <a:t>()-(</a:t>
            </a:r>
            <a:r>
              <a:rPr lang="en-US" dirty="0" err="1" smtClean="0"/>
              <a:t>x+i</a:t>
            </a:r>
            <a:r>
              <a:rPr lang="en-US" dirty="0" smtClean="0"/>
              <a:t>/2*45+17)) &lt; 18 and abs(mousey()-(y+i%2*45+17)) &lt; 18)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choosed</a:t>
            </a:r>
            <a:r>
              <a:rPr lang="en-US" dirty="0" smtClean="0"/>
              <a:t> = i+2;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while(</a:t>
            </a:r>
            <a:r>
              <a:rPr lang="en-US" dirty="0" err="1" smtClean="0"/>
              <a:t>mousebuttons</a:t>
            </a:r>
            <a:r>
              <a:rPr lang="en-US" dirty="0" smtClean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if(abs(</a:t>
            </a:r>
            <a:r>
              <a:rPr lang="en-US" dirty="0" err="1" smtClean="0"/>
              <a:t>mousex</a:t>
            </a:r>
            <a:r>
              <a:rPr lang="en-US" dirty="0" smtClean="0"/>
              <a:t>()-(</a:t>
            </a:r>
            <a:r>
              <a:rPr lang="en-US" dirty="0" err="1" smtClean="0"/>
              <a:t>x+n</a:t>
            </a:r>
            <a:r>
              <a:rPr lang="en-US" dirty="0" smtClean="0"/>
              <a:t>/2*45+20)) &lt; 20 and abs(mousey()-(y+40)) &lt; 20)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choosed</a:t>
            </a:r>
            <a:r>
              <a:rPr lang="en-US" dirty="0" smtClean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while(</a:t>
            </a:r>
            <a:r>
              <a:rPr lang="en-US" dirty="0" err="1" smtClean="0"/>
              <a:t>mousebuttons</a:t>
            </a:r>
            <a:r>
              <a:rPr lang="en-US" dirty="0" smtClean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if(abs(</a:t>
            </a:r>
            <a:r>
              <a:rPr lang="en-US" dirty="0" err="1" smtClean="0"/>
              <a:t>mousex</a:t>
            </a:r>
            <a:r>
              <a:rPr lang="en-US" dirty="0" smtClean="0"/>
              <a:t>()-(</a:t>
            </a:r>
            <a:r>
              <a:rPr lang="en-US" dirty="0" err="1" smtClean="0"/>
              <a:t>x+n</a:t>
            </a:r>
            <a:r>
              <a:rPr lang="en-US" dirty="0" smtClean="0"/>
              <a:t>/2*45+85)) &lt; 20 and abs(mousey()-(y+40)) &lt; 20)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choosed</a:t>
            </a:r>
            <a:r>
              <a:rPr lang="en-US" dirty="0" smtClean="0"/>
              <a:t>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while(</a:t>
            </a:r>
            <a:r>
              <a:rPr lang="en-US" dirty="0" err="1" smtClean="0"/>
              <a:t>mousebuttons</a:t>
            </a:r>
            <a:r>
              <a:rPr lang="en-US" dirty="0" smtClean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B4925-BDC5-3F74-DA19-912E15B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использования библиотеки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36" y="1572427"/>
            <a:ext cx="7954728" cy="4923714"/>
          </a:xfrm>
        </p:spPr>
      </p:pic>
    </p:spTree>
    <p:extLst>
      <p:ext uri="{BB962C8B-B14F-4D97-AF65-F5344CB8AC3E}">
        <p14:creationId xmlns:p14="http://schemas.microsoft.com/office/powerpoint/2010/main" val="36930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B4925-BDC5-3F74-DA19-912E15B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использования библиотеки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1" y="1402754"/>
            <a:ext cx="8358997" cy="5173943"/>
          </a:xfrm>
        </p:spPr>
      </p:pic>
    </p:spTree>
    <p:extLst>
      <p:ext uri="{BB962C8B-B14F-4D97-AF65-F5344CB8AC3E}">
        <p14:creationId xmlns:p14="http://schemas.microsoft.com/office/powerpoint/2010/main" val="11063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1523</Words>
  <Application>Microsoft Office PowerPoint</Application>
  <PresentationFormat>Широкоэкранный</PresentationFormat>
  <Paragraphs>210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Растровый графический редактор</vt:lpstr>
      <vt:lpstr>Постановка задачи</vt:lpstr>
      <vt:lpstr>Постановка задачи</vt:lpstr>
      <vt:lpstr>Интерфейс класса</vt:lpstr>
      <vt:lpstr>Интерфейс класса</vt:lpstr>
      <vt:lpstr>Особенности реализации</vt:lpstr>
      <vt:lpstr>Особенности реализации</vt:lpstr>
      <vt:lpstr>Примеры использования библиотеки</vt:lpstr>
      <vt:lpstr>Примеры использования библиотеки</vt:lpstr>
      <vt:lpstr>Примеры использования библиотеки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классов для работы с полиномами</dc:title>
  <dc:creator>ARSENY SHISHKIN</dc:creator>
  <cp:lastModifiedBy>Пользователь Windows</cp:lastModifiedBy>
  <cp:revision>8</cp:revision>
  <dcterms:created xsi:type="dcterms:W3CDTF">2023-01-26T13:14:19Z</dcterms:created>
  <dcterms:modified xsi:type="dcterms:W3CDTF">2023-01-28T08:33:40Z</dcterms:modified>
</cp:coreProperties>
</file>