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7099300" cy="10234613"/>
  <p:embeddedFontLst>
    <p:embeddedFont>
      <p:font typeface="Allerta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E49F0-1B7E-4CC3-8279-5800E8D124F7}">
  <a:tblStyle styleId="{6E8E49F0-1B7E-4CC3-8279-5800E8D124F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0261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137" y="9720261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  <p:sp>
        <p:nvSpPr>
          <p:cNvPr id="75" name="Shape 75"/>
          <p:cNvSpPr txBox="1"/>
          <p:nvPr/>
        </p:nvSpPr>
        <p:spPr>
          <a:xfrm>
            <a:off x="4021137" y="9720261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3338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76900" cy="4605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993777" y="768350"/>
            <a:ext cx="5113499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Font typeface="Calibri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42875" algn="l" rtl="0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46037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4495800" cy="55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53975" algn="l" rtl="0">
              <a:spcBef>
                <a:spcPts val="56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30175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58737" algn="l" rtl="0">
              <a:spcBef>
                <a:spcPts val="36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495800" cy="55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53975" algn="l" rtl="0">
              <a:spcBef>
                <a:spcPts val="56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30175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58737" algn="l" rtl="0">
              <a:spcBef>
                <a:spcPts val="36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Font typeface="Calibri"/>
              <a:buNone/>
              <a:def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Font typeface="Noto Sans Symbols"/>
              <a:buNone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796646"/>
              </a:buClr>
              <a:buFont typeface="Noto Sans Symbols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1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73152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28600" algn="ctr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Font typeface="Calibri"/>
              <a:buNone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42875" algn="l" rtl="0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46037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793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42875" algn="l" rtl="0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46037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 rot="5400000">
            <a:off x="4571999" y="2285999"/>
            <a:ext cx="68580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 rot="5400000">
            <a:off x="-76199" y="76200"/>
            <a:ext cx="6858000" cy="670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793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42875" algn="l" rtl="0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46037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 rot="5400000">
            <a:off x="1790549" y="-495150"/>
            <a:ext cx="5562900" cy="91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793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42875" algn="l" rtl="0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46037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BD0901"/>
              </a:buClr>
              <a:buFont typeface="Calibri"/>
              <a:buNone/>
              <a:defRPr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Noto Sans Symbols"/>
              <a:buNone/>
              <a:defRPr sz="2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  <a:defRPr sz="2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Font typeface="Noto Sans Symbols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Font typeface="Calibri"/>
              <a:buNone/>
              <a:def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CC6600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  <a:defRPr sz="1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796646"/>
              </a:buClr>
              <a:buFont typeface="Noto Sans Symbols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28575" algn="l" rtl="0">
              <a:spcBef>
                <a:spcPts val="6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04775" algn="l" rtl="0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54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46037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BD0901"/>
              </a:buClr>
              <a:buFont typeface="Calibri"/>
              <a:buNone/>
              <a:def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CC6600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  <a:defRPr sz="1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796646"/>
              </a:buClr>
              <a:buFont typeface="Noto Sans Symbols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Font typeface="Calibri"/>
              <a:buNone/>
              <a:defRPr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  <a:defRPr sz="1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796646"/>
              </a:buClr>
              <a:buFont typeface="Noto Sans Symbols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793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55575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6350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71437" algn="l" rtl="0">
              <a:spcBef>
                <a:spcPts val="32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Font typeface="Calibri"/>
              <a:buNone/>
              <a:defRPr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  <a:defRPr sz="1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796646"/>
              </a:buClr>
              <a:buFont typeface="Noto Sans Symbols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793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55575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63500" algn="l" rtl="0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71437" algn="l" rtl="0">
              <a:spcBef>
                <a:spcPts val="32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96646"/>
            </a:gs>
            <a:gs pos="100000">
              <a:srgbClr val="D3CAAA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95250" y="152400"/>
            <a:ext cx="8953499" cy="6553200"/>
          </a:xfrm>
          <a:prstGeom prst="roundRect">
            <a:avLst>
              <a:gd name="adj" fmla="val 1186"/>
            </a:avLst>
          </a:prstGeom>
          <a:solidFill>
            <a:srgbClr val="FFFFFF"/>
          </a:solidFill>
          <a:ln w="25400" cap="flat" cmpd="sng">
            <a:solidFill>
              <a:srgbClr val="7966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8305800" y="647700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1" i="0" u="non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723900" y="1143000"/>
            <a:ext cx="7696199" cy="1500"/>
          </a:xfrm>
          <a:prstGeom prst="straightConnector1">
            <a:avLst/>
          </a:prstGeom>
          <a:noFill/>
          <a:ln w="28575" cap="flat" cmpd="sng">
            <a:solidFill>
              <a:srgbClr val="79664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55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793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42875" algn="l" rtl="0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46037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96646"/>
            </a:gs>
            <a:gs pos="100000">
              <a:srgbClr val="D3CAAA"/>
            </a:gs>
          </a:gsLst>
          <a:lin ang="54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5250" y="152400"/>
            <a:ext cx="8953499" cy="6553200"/>
          </a:xfrm>
          <a:prstGeom prst="roundRect">
            <a:avLst>
              <a:gd name="adj" fmla="val 1186"/>
            </a:avLst>
          </a:prstGeom>
          <a:solidFill>
            <a:srgbClr val="FFFFFF"/>
          </a:solidFill>
          <a:ln w="25400" cap="flat" cmpd="sng">
            <a:solidFill>
              <a:srgbClr val="7966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4D4D4D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55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793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54075" marR="0" lvl="1" indent="-142875" algn="l" rtl="0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508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30338" marR="0" lvl="3" indent="-46037" algn="l" rtl="0">
              <a:spcBef>
                <a:spcPts val="400"/>
              </a:spcBef>
              <a:spcAft>
                <a:spcPts val="0"/>
              </a:spcAft>
              <a:buClr>
                <a:srgbClr val="79664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653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25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97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369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941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8305800" y="647700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1" i="0" u="non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723900" y="1143000"/>
            <a:ext cx="7696199" cy="1500"/>
          </a:xfrm>
          <a:prstGeom prst="straightConnector1">
            <a:avLst/>
          </a:prstGeom>
          <a:noFill/>
          <a:ln w="28575" cap="flat" cmpd="sng">
            <a:solidFill>
              <a:srgbClr val="79664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858000" y="6305550"/>
            <a:ext cx="21335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ugs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whatever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rvalds/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http://git-scm.com/images/logos/downloads/Git-Logo-2Col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038350"/>
            <a:ext cx="6705599" cy="28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Basic Workflow</a:t>
            </a:r>
          </a:p>
        </p:txBody>
      </p:sp>
      <p:pic>
        <p:nvPicPr>
          <p:cNvPr id="145" name="Shape 145" descr="http://www.bohyunkim.net/blog/wp-content/uploads/2013/03/Screen-Shot-2013-03-25-at-4.23.29-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133600"/>
            <a:ext cx="7619999" cy="3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Get ready to use Git!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0" y="13716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Set the name and email  for Git to use when you commit: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200" b="1" i="0" u="none" strike="noStrike" cap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$ git config --global user.name “Bugs Bunny”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200" b="1" i="0" u="none" strike="noStrike" cap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$ git config --global user.email </a:t>
            </a:r>
            <a:r>
              <a:rPr lang="en-US" sz="2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bugs@gmail.com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200" b="1" i="0" u="none" strike="noStrike" cap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$ git config --global push.default simple</a:t>
            </a:r>
            <a:br>
              <a:rPr lang="en-US" sz="2200" b="1" i="0" u="none" strike="noStrike" cap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 i="0" u="none" strike="noStrike" cap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can call </a:t>
            </a:r>
            <a:r>
              <a:rPr lang="en-US" sz="2200" b="1" i="0" u="none" strike="noStrike" cap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git config –list </a:t>
            </a: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verify these are set.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These will be set globally for all Git projects you work with.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can also set variables on a project-only basis by not using the</a:t>
            </a:r>
            <a:b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--global </a:t>
            </a: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flag.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can also set the editor that is used for writing commit messages:</a:t>
            </a:r>
            <a:b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$ git config --global core.editor emacs	(it is vim by default)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9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 strike="noStrike" cap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 strike="noStrike" cap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 strike="noStrike" cap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 strike="noStrike" cap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 strike="noStrike" cap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 strike="noStrike" cap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 strike="noStrike" cap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0375" marR="0" lvl="0" indent="-231775" algn="l" rtl="0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Repositories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304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03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bare repository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contains the version control information and no working files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by convention the name of a bare repository should end with the .git extension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250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$ git init --bare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Non-bare repository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These are regular user repository which has the working files &amp; .git dir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marR="0" lvl="0" indent="-231775" algn="l" rtl="0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63511" y="4932362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03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Creating a new reposiotory</a:t>
            </a:r>
          </a:p>
          <a:p>
            <a:pPr marL="574675" marR="0" lvl="1" indent="-31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libri"/>
              <a:buNone/>
            </a:pPr>
            <a:r>
              <a:rPr lang="en-US" sz="22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$ git init</a:t>
            </a:r>
          </a:p>
          <a:p>
            <a:pPr marL="574675" marR="0" lvl="1" indent="-31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Calibri"/>
              <a:buNone/>
            </a:pPr>
            <a:r>
              <a:rPr lang="en-US" sz="22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$ git clone &lt;remote&gt; &lt;local&gt;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Git commands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304800" y="13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{6E8E49F0-1B7E-4CC3-8279-5800E8D124F7}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command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clone </a:t>
                      </a:r>
                      <a:r>
                        <a:rPr lang="en-US" sz="1900" b="1" i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 [dir]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copy a git repository so you can add to it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git add 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adds file contents to the staging area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git commit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records a snapshot of the staging area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git status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the status of your files in the working directory and staging area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shows diff of what is staged and what is modified but unstaged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git help 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[command]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help info about a particular command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git pull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fetch from a remote repo and try to merge into the current branch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git push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push your new branches and data to a remote repository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7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others:</a:t>
                      </a:r>
                      <a:r>
                        <a:rPr lang="en-US" sz="1900" b="0" i="0" u="none" strike="noStrike" cap="none">
                          <a:solidFill>
                            <a:srgbClr val="2626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init, reset, branch, checkout, merge, log, tag</a:t>
                      </a:r>
                    </a:p>
                  </a:txBody>
                  <a:tcPr marL="0" marR="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Add, Status and Diff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03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changes to the staging area :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add &lt;file&gt;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view the </a:t>
            </a: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files in the working directory and staging area: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status		</a:t>
            </a: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status –s  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	(-s 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short one line version similar to svn)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4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what is modified but unstaged: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diff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4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4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Pulling and Pushing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91440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Good practice: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400" b="1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your changes to your local repo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400" b="1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from remote repo to get most recent changes (fix conflicts if necessary, add and commit them to your local repo)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400" b="1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your changes to the remote repo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None/>
            </a:pPr>
            <a:endParaRPr sz="3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fetch the most recent updates from the remote repo: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pull origin master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push your changes from your local repo to the remote repo: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push origin master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0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origin </a:t>
            </a:r>
            <a:r>
              <a:rPr lang="en-US" sz="20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= an alias for the URL you cloned from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0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master </a:t>
            </a:r>
            <a:r>
              <a:rPr lang="en-US" sz="20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= the remote branch you are pulling from/pushing to, </a:t>
            </a:r>
            <a:br>
              <a:rPr lang="en-US" sz="20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     (the local branch you are pulling to/pushing from is your current branch)</a:t>
            </a:r>
          </a:p>
          <a:p>
            <a:pPr marL="460375" marR="0" lvl="0" indent="-231775" algn="l" rtl="0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0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Shape 177"/>
          <p:cNvCxnSpPr/>
          <p:nvPr/>
        </p:nvCxnSpPr>
        <p:spPr>
          <a:xfrm rot="10800000">
            <a:off x="457199" y="3048000"/>
            <a:ext cx="746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Ignoring files &amp; Viewing logs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9144000" cy="571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Ignoring certain files and directories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.gitignore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never ignores files which are already tracked, so changes in the .gitignore file only affect new files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the .gitignore to the Git repository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version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$ git log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$ git log --oneline --grep "workspace"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$ git shortlog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$ git log -1</a:t>
            </a:r>
          </a:p>
          <a:p>
            <a:pPr marL="4603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Branching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create a branch called experimental: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branch experimental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list all branches: (* shows which one you are currently on)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6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switch to the experimental branch: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checkout experimental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Difference between branches: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diff master &lt;your_branch&gt;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2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Merge branches 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merge &lt;source_branch&gt; &lt;destnation_branch&gt;</a:t>
            </a:r>
          </a:p>
          <a:p>
            <a:pPr marL="460375" marR="0" lvl="0" indent="-231775" algn="l" rtl="0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Stashing commited changes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creates stash, remove changes from working dir: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stash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list all stash available for the repository 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stash list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6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Reapply the changes, remove stash: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stash pop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Apply a specific stash from repo: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stash apply stash@{num}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2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Remove stash from repo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stash clear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Reverting changes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Revert uncommited changes: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reset &lt;file&gt;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Move only to HEAD pointer: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reset --soft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6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Move the HEAD pointer &amp; reset the staging area (default):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reset --mixed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Move the HEAD pointer, resets staging area &amp; working tree to the new HEAD: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reset --hard</a:t>
            </a:r>
          </a:p>
          <a:p>
            <a:pPr marL="460375" marR="0" lvl="0" indent="-231775" algn="l" rtl="0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Git History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03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Came out of Linux development community 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Linus Torvalds, 2005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Initial goals: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Support for non-linear development (thousands of parallel branches)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Fully distributed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Able to handle large projects like Linux efficiently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Reverting changes …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Revert a commit: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revert &lt;commit&gt;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Checkout specific commit: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checkout &lt;commit_id&gt;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6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Deleting a file: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rm &lt;file&gt;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Removing untracked file: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clean -n (-n is for dry run)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clean -f (force delete)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2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Discard changes in working directory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checkout -- &lt;file&gt;</a:t>
            </a:r>
          </a:p>
          <a:p>
            <a:pPr marL="460375" marR="0" lvl="0" indent="-231775" algn="l" rtl="0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Tags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Git has the option to </a:t>
            </a:r>
            <a:r>
              <a:rPr lang="en-US" sz="2400" b="0" i="1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 commit in the repository history so that you find it easier at a later point in time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0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Apply tag to a commit: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tag –a &lt;pattern&gt; -m ‘comment’ &lt;commitid&gt;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Contents of the tag</a:t>
            </a:r>
            <a:r>
              <a:rPr lang="en-US" sz="20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show &lt;pattern&gt;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6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Display list of tags available: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onsolas"/>
              <a:buChar char="•"/>
            </a:pPr>
            <a:r>
              <a:rPr lang="en-US" sz="22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tag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Delete a tag: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$ git tag –d &lt;tag&gt;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7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0375" marR="0" lvl="0" indent="-231775" algn="l" rtl="0">
              <a:spcBef>
                <a:spcPts val="44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2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SVN vs. Git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03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SVN: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central repository approach – the main repository is the only “true” source, only the main repository has the complete file history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Users check out local copies of the current version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Git: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Distributed repository approach – every checkout of the repository is a full fledged repository, complete with history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Greater redundancy and speed</a:t>
            </a:r>
          </a:p>
          <a:p>
            <a:pPr marL="854075" marR="0" lvl="1" indent="-2825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Branching and merging repositories is more heavily used as a result</a:t>
            </a:r>
          </a:p>
          <a:p>
            <a:pPr marL="1143000" marR="0" lvl="2" indent="-177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400" b="0" i="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177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marR="0" lvl="0" indent="-231775" algn="l" rtl="0"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Do This: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“Your Name”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</a:t>
            </a:r>
            <a:r>
              <a:rPr lang="en-US" sz="2000" b="1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youremail@whatever.com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clone </a:t>
            </a:r>
            <a:r>
              <a:rPr lang="en-US" sz="20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https://github.com/rea2000/santalist.git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0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Then try: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log, $ git log --oneline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Create a file named </a:t>
            </a:r>
            <a:r>
              <a:rPr lang="en-US" sz="2000" b="0" i="1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0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.txt (e.g. rea.txt)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status, $ git status –s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Add the file: </a:t>
            </a: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add </a:t>
            </a:r>
            <a:r>
              <a:rPr lang="en-US" sz="2000" b="1" i="1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.txt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status, $ git status –s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Commit the file to your local repo:</a:t>
            </a:r>
            <a:br>
              <a:rPr lang="en-US" sz="20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commit –m “added rea.txt file”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 git status, $ git status –s, $ git log --oneline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*WAIT, DO NOT GO ON TO THE NEXT STEPS UNTIL YOU ARE TOLD TO!!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Pull from remote repo: </a:t>
            </a: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$git pull origin master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AutoNum type="arabicPeriod"/>
            </a:pPr>
            <a:r>
              <a:rPr lang="en-US" sz="2000" b="0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Push to remote repo: </a:t>
            </a:r>
            <a:r>
              <a:rPr lang="en-US" sz="20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$git push origin master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Allerta"/>
              <a:buNone/>
            </a:pPr>
            <a:endParaRPr sz="24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onsolas"/>
              <a:buNone/>
            </a:pPr>
            <a:br>
              <a:rPr lang="en-US" sz="2400" b="1" i="0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400" b="1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SCM Terminologies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03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Server/Client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Workspace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Checkin/Checkout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Revision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36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Distributed version control system</a:t>
            </a:r>
          </a:p>
        </p:txBody>
      </p:sp>
      <p:pic>
        <p:nvPicPr>
          <p:cNvPr id="95" name="Shape 9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5087" y="2044192"/>
            <a:ext cx="3048000" cy="23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8862" y="2204337"/>
            <a:ext cx="3048000" cy="3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206500" y="1600200"/>
            <a:ext cx="20447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Model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715000" y="1600200"/>
            <a:ext cx="19811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Model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87387" y="5856287"/>
            <a:ext cx="3095700" cy="3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(CVS, Subversion, Perforce)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849937" y="5870575"/>
            <a:ext cx="17111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(Git)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868862" y="6224587"/>
            <a:ext cx="36734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Many operations are local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Git takes snapshots</a:t>
            </a:r>
          </a:p>
        </p:txBody>
      </p:sp>
      <p:pic>
        <p:nvPicPr>
          <p:cNvPr id="107" name="Shape 10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2600"/>
            <a:ext cx="41003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4343400"/>
            <a:ext cx="41196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057400" y="1357312"/>
            <a:ext cx="1371599" cy="3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346700" y="3930650"/>
            <a:ext cx="479399" cy="3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Git uses checksums</a:t>
            </a:r>
          </a:p>
        </p:txBody>
      </p:sp>
      <p:pic>
        <p:nvPicPr>
          <p:cNvPr id="116" name="Shape 116" descr="http://www.vogella.com/tutorials/Git/images/xcommit_object.png.pagespeed.ic.teg3LDV5T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39875"/>
            <a:ext cx="8212200" cy="43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36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A </a:t>
            </a:r>
            <a:r>
              <a:rPr lang="en-US" sz="3600" b="1" i="0" u="sng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Local</a:t>
            </a:r>
            <a:r>
              <a:rPr lang="en-US" sz="36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 Git project has three areas</a:t>
            </a:r>
          </a:p>
        </p:txBody>
      </p:sp>
      <p:pic>
        <p:nvPicPr>
          <p:cNvPr id="122" name="Shape 1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360487"/>
            <a:ext cx="4495800" cy="4135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Shape 123"/>
          <p:cNvGrpSpPr/>
          <p:nvPr/>
        </p:nvGrpSpPr>
        <p:grpSpPr>
          <a:xfrm>
            <a:off x="1724105" y="4301026"/>
            <a:ext cx="4759319" cy="521862"/>
            <a:chOff x="0" y="0"/>
            <a:chExt cx="2147483647" cy="2147483647"/>
          </a:xfrm>
        </p:grpSpPr>
        <p:sp>
          <p:nvSpPr>
            <p:cNvPr id="124" name="Shape 124"/>
            <p:cNvSpPr txBox="1"/>
            <p:nvPr/>
          </p:nvSpPr>
          <p:spPr>
            <a:xfrm>
              <a:off x="0" y="0"/>
              <a:ext cx="983261744" cy="21111182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Unmodified/modified</a:t>
              </a:r>
              <a:b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Files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983544537" y="0"/>
              <a:ext cx="393525031" cy="21111182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Staged</a:t>
              </a:r>
              <a:b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Files</a:t>
              </a: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1588611803" y="36365412"/>
              <a:ext cx="558871843" cy="21111182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Committed</a:t>
              </a:r>
              <a:b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Files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373062" y="6380162"/>
            <a:ext cx="8529599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working directory sometimes called the “working tree”, staging area sometimes called the “index”.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Git file lifecycle</a:t>
            </a:r>
          </a:p>
        </p:txBody>
      </p:sp>
      <p:pic>
        <p:nvPicPr>
          <p:cNvPr id="133" name="Shape 1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7475" y="1303337"/>
            <a:ext cx="6368999" cy="403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3320"/>
              </a:buClr>
              <a:buSzPct val="25000"/>
              <a:buFont typeface="Allerta"/>
              <a:buNone/>
            </a:pPr>
            <a:r>
              <a:rPr lang="en-US" sz="4400" b="1" i="0" u="none" strike="noStrike" cap="none">
                <a:solidFill>
                  <a:srgbClr val="5A3320"/>
                </a:solidFill>
                <a:latin typeface="Allerta"/>
                <a:ea typeface="Allerta"/>
                <a:cs typeface="Allerta"/>
                <a:sym typeface="Allerta"/>
              </a:rPr>
              <a:t>Aside: So what is github?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03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</a:t>
            </a: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is a site for online storage of Git repositories.  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Many open source projects use it, such as the 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Linux kernel</a:t>
            </a: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  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can get free space for open source projects or you can pay for private projects.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Do I have to use github to use Git?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No! 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can use Git completely locally for your own purposes, or 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or someone else could set up a server to share files, or </a:t>
            </a:r>
          </a:p>
          <a:p>
            <a:pPr marL="4603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D090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could share a repo with users on the same file system, such as we did for homework 9 (as long everyone has the needed file permissions).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1428</Words>
  <Application>Microsoft Office PowerPoint</Application>
  <PresentationFormat>On-screen Show (4:3)</PresentationFormat>
  <Paragraphs>229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Noto Sans Symbols</vt:lpstr>
      <vt:lpstr>Consolas</vt:lpstr>
      <vt:lpstr>Allerta</vt:lpstr>
      <vt:lpstr>Arial</vt:lpstr>
      <vt:lpstr>Calibri</vt:lpstr>
      <vt:lpstr>1_Default Design</vt:lpstr>
      <vt:lpstr>Default Design</vt:lpstr>
      <vt:lpstr>PowerPoint Presentation</vt:lpstr>
      <vt:lpstr>Git History</vt:lpstr>
      <vt:lpstr>SCM Terminologies</vt:lpstr>
      <vt:lpstr>Distributed version control system</vt:lpstr>
      <vt:lpstr>Git takes snapshots</vt:lpstr>
      <vt:lpstr>Git uses checksums</vt:lpstr>
      <vt:lpstr>A Local Git project has three areas</vt:lpstr>
      <vt:lpstr>Git file lifecycle</vt:lpstr>
      <vt:lpstr>Aside: So what is github?</vt:lpstr>
      <vt:lpstr>Basic Workflow</vt:lpstr>
      <vt:lpstr>Get ready to use Git!</vt:lpstr>
      <vt:lpstr>Repositories</vt:lpstr>
      <vt:lpstr>Git commands</vt:lpstr>
      <vt:lpstr>Add, Status and Diff</vt:lpstr>
      <vt:lpstr>Pulling and Pushing</vt:lpstr>
      <vt:lpstr>Ignoring files &amp; Viewing logs</vt:lpstr>
      <vt:lpstr>Branching</vt:lpstr>
      <vt:lpstr>Stashing commited changes</vt:lpstr>
      <vt:lpstr>Reverting changes</vt:lpstr>
      <vt:lpstr>Reverting changes …</vt:lpstr>
      <vt:lpstr>Tags</vt:lpstr>
      <vt:lpstr>SVN vs. Git</vt:lpstr>
      <vt:lpstr>Do This: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Vinodh Machireddy</cp:lastModifiedBy>
  <cp:revision>5</cp:revision>
  <dcterms:modified xsi:type="dcterms:W3CDTF">2021-06-01T01:03:23Z</dcterms:modified>
</cp:coreProperties>
</file>