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6" r:id="rId8"/>
    <p:sldId id="260" r:id="rId9"/>
    <p:sldId id="267" r:id="rId10"/>
    <p:sldId id="268" r:id="rId11"/>
    <p:sldId id="269" r:id="rId12"/>
    <p:sldId id="270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6D58-FFBD-496A-809A-E361D41769F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y.rowland\Documents\modus21\Maximus\CallCenter\maximus-agentperf\documentation\design\Architecture.vsd\Drawing\~CorporateDataWarehouse1\Datastore.10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y.rowland\Documents\modus21\Maximus\CallCenter\maximus-agentperf\documentation\design\Architecture.vsd\Drawing\~CorporateDataWarehouse1\Datastore.104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Data_warehouse_overview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bimapublishing.com/journals/CIBIMA/2011/695619/695619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oracle.com/us/solutions/datawarehousing/058925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dwjunkie.wordpress.com/2011/09/26/data-warehouse-reference-architectur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Agent Performance </a:t>
            </a:r>
            <a:br>
              <a:rPr lang="en-US" dirty="0" smtClean="0"/>
            </a:br>
            <a:r>
              <a:rPr lang="en-US" dirty="0" smtClean="0"/>
              <a:t>Reporting Solution </a:t>
            </a:r>
            <a:br>
              <a:rPr lang="en-US" dirty="0" smtClean="0"/>
            </a:br>
            <a:r>
              <a:rPr lang="en-US" dirty="0" smtClean="0"/>
              <a:t>(APRS)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Design Review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124200" y="1219200"/>
            <a:ext cx="5257800" cy="4525963"/>
          </a:xfrm>
        </p:spPr>
        <p:txBody>
          <a:bodyPr/>
          <a:lstStyle/>
          <a:p>
            <a:r>
              <a:rPr lang="en-US" dirty="0" smtClean="0"/>
              <a:t>The Corporate Data Warehouse is comprised of </a:t>
            </a:r>
            <a:r>
              <a:rPr lang="en-US" dirty="0" smtClean="0"/>
              <a:t>2 </a:t>
            </a:r>
            <a:r>
              <a:rPr lang="en-US" dirty="0" smtClean="0"/>
              <a:t>distinct layers.</a:t>
            </a:r>
          </a:p>
          <a:p>
            <a:pPr lvl="1"/>
            <a:r>
              <a:rPr lang="en-US" dirty="0" smtClean="0"/>
              <a:t>Data Staging </a:t>
            </a:r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Data Presentation Area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18383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staging area serves to load data into the </a:t>
            </a:r>
            <a:r>
              <a:rPr lang="en-US" dirty="0" smtClean="0"/>
              <a:t>data warehouse </a:t>
            </a:r>
            <a:r>
              <a:rPr lang="en-US" dirty="0" smtClean="0"/>
              <a:t>as quickly and efficiently as possible</a:t>
            </a:r>
          </a:p>
          <a:p>
            <a:r>
              <a:rPr lang="en-US" dirty="0" smtClean="0"/>
              <a:t>Data in the staging area will be a copy of the </a:t>
            </a:r>
            <a:r>
              <a:rPr lang="en-US" dirty="0" smtClean="0"/>
              <a:t>dimensional tables from the project data warehouses.</a:t>
            </a:r>
            <a:endParaRPr lang="en-US" dirty="0" smtClean="0"/>
          </a:p>
          <a:p>
            <a:r>
              <a:rPr lang="en-US" dirty="0" smtClean="0"/>
              <a:t>Temporary landing tables will be used to load data into the staging area for failover purposes.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71800" y="274638"/>
            <a:ext cx="5715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Staging </a:t>
            </a:r>
            <a:r>
              <a:rPr lang="en-US" dirty="0" smtClean="0"/>
              <a:t>Area</a:t>
            </a:r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219200" y="457200"/>
          <a:ext cx="1181100" cy="723900"/>
        </p:xfrm>
        <a:graphic>
          <a:graphicData uri="http://schemas.openxmlformats.org/presentationml/2006/ole">
            <p:oleObj spid="_x0000_s3075" name="Visio" r:id="rId3" imgW="1180586" imgH="723604" progId="Visio.Drawing.11">
              <p:link updateAutomatic="1"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71800" y="274638"/>
            <a:ext cx="5715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Presentation Area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The data presentation area is comprised of the dimensional tables used for reporting and analytical purposes.</a:t>
            </a:r>
          </a:p>
          <a:p>
            <a:r>
              <a:rPr lang="en-US" dirty="0" smtClean="0"/>
              <a:t>Data will be rolled up to the project level by day.</a:t>
            </a:r>
          </a:p>
          <a:p>
            <a:r>
              <a:rPr lang="en-US" dirty="0" smtClean="0"/>
              <a:t>In the case that additional business areas are added to the corporate data warehouse, they will be added as separate data marts joined by conformed dimensions.</a:t>
            </a:r>
            <a:endParaRPr lang="en-US" dirty="0" smtClean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219200" y="457200"/>
          <a:ext cx="1181100" cy="723900"/>
        </p:xfrm>
        <a:graphic>
          <a:graphicData uri="http://schemas.openxmlformats.org/presentationml/2006/ole">
            <p:oleObj spid="_x0000_s4100" name="Visio" r:id="rId3" imgW="1180586" imgH="723604" progId="Visio.Drawing.11">
              <p:link updateAutomatic="1"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relationship between APRS &amp; EMRS?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they be co-located?</a:t>
            </a:r>
          </a:p>
          <a:p>
            <a:r>
              <a:rPr lang="en-US" dirty="0" smtClean="0"/>
              <a:t>Will they share dimensions?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vision for “MOTTS”?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Data Warehouse?</a:t>
            </a:r>
          </a:p>
          <a:p>
            <a:pPr lvl="1"/>
            <a:r>
              <a:rPr lang="en-US" dirty="0" smtClean="0"/>
              <a:t>Extract more information</a:t>
            </a:r>
          </a:p>
          <a:p>
            <a:r>
              <a:rPr lang="en-US" dirty="0" smtClean="0"/>
              <a:t>Collection of corporate Data Marts?</a:t>
            </a:r>
          </a:p>
          <a:p>
            <a:pPr lvl="1"/>
            <a:r>
              <a:rPr lang="en-US" dirty="0" smtClean="0"/>
              <a:t>Only extract dimensional model</a:t>
            </a:r>
          </a:p>
          <a:p>
            <a:r>
              <a:rPr lang="en-US" dirty="0" smtClean="0"/>
              <a:t>What are the data retention requirements?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Warehouse Reference Architectures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_warehouse_overvie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990600"/>
            <a:ext cx="5562600" cy="4171950"/>
          </a:xfrm>
        </p:spPr>
      </p:pic>
      <p:sp>
        <p:nvSpPr>
          <p:cNvPr id="5" name="TextBox 4"/>
          <p:cNvSpPr txBox="1"/>
          <p:nvPr/>
        </p:nvSpPr>
        <p:spPr>
          <a:xfrm>
            <a:off x="2590800" y="6477000"/>
            <a:ext cx="3772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[1] </a:t>
            </a:r>
            <a:r>
              <a:rPr lang="en-US" sz="1000" dirty="0" smtClean="0">
                <a:hlinkClick r:id="rId3"/>
              </a:rPr>
              <a:t>http://en.wikipedia.org/wiki/File:Data_warehouse_overview.JPG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049" y="6443246"/>
            <a:ext cx="6947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[2] </a:t>
            </a:r>
            <a:r>
              <a:rPr lang="en-US" sz="1600" dirty="0" smtClean="0">
                <a:hlinkClick r:id="rId2"/>
              </a:rPr>
              <a:t>http://www.ibimapublishing.com/journals/CIBIMA/2011/695619/695619.pdf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7" name="Content Placeholder 6" descr="IBIMAReferenceArchitec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81200" y="304800"/>
            <a:ext cx="4648200" cy="605372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6019800"/>
            <a:ext cx="687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 </a:t>
            </a:r>
            <a:r>
              <a:rPr lang="en-US" dirty="0" smtClean="0">
                <a:hlinkClick r:id="rId2"/>
              </a:rPr>
              <a:t>http://www.oracle.com/us/solutions/datawarehousing/058925.pdf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Oracle Reference Architecture v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5800" y="457200"/>
            <a:ext cx="7340980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638800"/>
            <a:ext cx="855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 </a:t>
            </a:r>
            <a:r>
              <a:rPr lang="en-US" dirty="0" smtClean="0">
                <a:hlinkClick r:id="rId2"/>
              </a:rPr>
              <a:t>http://dwjunkie.wordpress.com/2011/09/26/data-warehouse-reference-architecture/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8" descr="data-warehouse-reference-architecture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609600"/>
            <a:ext cx="5835985" cy="438229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Texas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ProjectDataWarehouseArchite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5487" y="1000125"/>
            <a:ext cx="515302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Corporate Data </a:t>
            </a:r>
            <a:br>
              <a:rPr lang="en-US" dirty="0" smtClean="0"/>
            </a:br>
            <a:r>
              <a:rPr lang="en-US" dirty="0" smtClean="0"/>
              <a:t>Warehouse Architecture</a:t>
            </a:r>
            <a:endParaRPr lang="en-US" dirty="0"/>
          </a:p>
        </p:txBody>
      </p:sp>
      <p:pic>
        <p:nvPicPr>
          <p:cNvPr id="4" name="Picture 3" descr="CorporateDataWarehouseArchite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9300" y="1409700"/>
            <a:ext cx="51054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04800" y="1828800"/>
            <a:ext cx="8534400" cy="4114800"/>
          </a:xfrm>
        </p:spPr>
        <p:txBody>
          <a:bodyPr/>
          <a:lstStyle/>
          <a:p>
            <a:r>
              <a:rPr lang="en-US" dirty="0" smtClean="0"/>
              <a:t>The source data for the Corporate Data Warehouse are the Project Data Warehouses</a:t>
            </a:r>
          </a:p>
          <a:p>
            <a:r>
              <a:rPr lang="en-US" dirty="0" smtClean="0"/>
              <a:t>Unless a lower level of granularity is necessary, </a:t>
            </a:r>
            <a:r>
              <a:rPr lang="en-US" dirty="0" smtClean="0"/>
              <a:t>the source tables </a:t>
            </a:r>
            <a:r>
              <a:rPr lang="en-US" dirty="0" smtClean="0"/>
              <a:t>will be the dimensional tables </a:t>
            </a:r>
            <a:r>
              <a:rPr lang="en-US" dirty="0" smtClean="0"/>
              <a:t>from the project data warehouses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81000"/>
            <a:ext cx="2981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258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C:\Users\clay.rowland\Documents\modus21\Maximus\CallCenter\maximus-agentperf\documentation\design\Architecture.vsd\Drawing\~CorporateDataWarehouse1\Datastore.103</vt:lpstr>
      <vt:lpstr>C:\Users\clay.rowland\Documents\modus21\Maximus\CallCenter\maximus-agentperf\documentation\design\Architecture.vsd\Drawing\~CorporateDataWarehouse1\Datastore.104</vt:lpstr>
      <vt:lpstr>Agent Performance  Reporting Solution  (APRS)</vt:lpstr>
      <vt:lpstr>Data Warehouse Reference Architectures</vt:lpstr>
      <vt:lpstr>Slide 3</vt:lpstr>
      <vt:lpstr>Slide 4</vt:lpstr>
      <vt:lpstr>Slide 5</vt:lpstr>
      <vt:lpstr>Slide 6</vt:lpstr>
      <vt:lpstr>Texas Architecture</vt:lpstr>
      <vt:lpstr>Proposed Corporate Data  Warehouse Architecture</vt:lpstr>
      <vt:lpstr>Slide 9</vt:lpstr>
      <vt:lpstr>Slide 10</vt:lpstr>
      <vt:lpstr>Data Staging Area</vt:lpstr>
      <vt:lpstr>Data Presentation Area</vt:lpstr>
      <vt:lpstr>What is the relationship between APRS &amp; EMRS?</vt:lpstr>
      <vt:lpstr>What is the vision for “MOTTS”?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Performance  Reporting Solution  (APRS)</dc:title>
  <dc:creator>Clay Rowland</dc:creator>
  <cp:lastModifiedBy>Clay Rowland</cp:lastModifiedBy>
  <cp:revision>4</cp:revision>
  <dcterms:created xsi:type="dcterms:W3CDTF">2013-03-19T15:16:09Z</dcterms:created>
  <dcterms:modified xsi:type="dcterms:W3CDTF">2013-03-21T13:40:04Z</dcterms:modified>
</cp:coreProperties>
</file>