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7" r:id="rId5"/>
    <p:sldId id="268" r:id="rId6"/>
    <p:sldId id="269" r:id="rId7"/>
    <p:sldId id="270" r:id="rId8"/>
    <p:sldId id="27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9" autoAdjust="0"/>
    <p:restoredTop sz="94660"/>
  </p:normalViewPr>
  <p:slideViewPr>
    <p:cSldViewPr>
      <p:cViewPr varScale="1">
        <p:scale>
          <a:sx n="106" d="100"/>
          <a:sy n="10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6D58-FFBD-496A-809A-E361D41769FA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3378-9F7C-4193-9893-81E6CFC066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Agent Performance </a:t>
            </a:r>
            <a:br>
              <a:rPr lang="en-US" dirty="0" smtClean="0"/>
            </a:br>
            <a:r>
              <a:rPr lang="en-US" dirty="0" smtClean="0"/>
              <a:t>Reporting Solution </a:t>
            </a:r>
            <a:br>
              <a:rPr lang="en-US" dirty="0" smtClean="0"/>
            </a:br>
            <a:r>
              <a:rPr lang="en-US" dirty="0" smtClean="0"/>
              <a:t>(APRS)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Design Review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Agent Performance Data  Mart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57800" y="1905000"/>
            <a:ext cx="3657600" cy="3810000"/>
          </a:xfrm>
        </p:spPr>
        <p:txBody>
          <a:bodyPr/>
          <a:lstStyle/>
          <a:p>
            <a:r>
              <a:rPr lang="en-US" sz="2000" dirty="0" smtClean="0"/>
              <a:t>At the project level, Data </a:t>
            </a:r>
            <a:r>
              <a:rPr lang="en-US" sz="2000" dirty="0" smtClean="0"/>
              <a:t>is extracted from call center systems and loaded into a standard format for subsequent loading into the corporate data mart.</a:t>
            </a:r>
          </a:p>
          <a:p>
            <a:r>
              <a:rPr lang="en-US" sz="2000" dirty="0" smtClean="0"/>
              <a:t>Optionally, projects may leverage pre-built presentation objects for project level reporting or build their own.</a:t>
            </a:r>
          </a:p>
          <a:p>
            <a:endParaRPr lang="en-US" dirty="0"/>
          </a:p>
        </p:txBody>
      </p:sp>
      <p:pic>
        <p:nvPicPr>
          <p:cNvPr id="6" name="Picture 5" descr="ProjectDataWarehouse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37479"/>
            <a:ext cx="4752975" cy="4973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Corporate Agent Performance Data Mart</a:t>
            </a:r>
            <a:endParaRPr lang="en-US" dirty="0"/>
          </a:p>
        </p:txBody>
      </p:sp>
      <p:pic>
        <p:nvPicPr>
          <p:cNvPr id="3" name="Picture 2" descr="CorporateDataWarehouseArchite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5210174" cy="5495924"/>
          </a:xfrm>
          <a:prstGeom prst="rect">
            <a:avLst/>
          </a:prstGeom>
        </p:spPr>
      </p:pic>
      <p:sp>
        <p:nvSpPr>
          <p:cNvPr id="4" name="Content Placeholder 7"/>
          <p:cNvSpPr txBox="1">
            <a:spLocks/>
          </p:cNvSpPr>
          <p:nvPr/>
        </p:nvSpPr>
        <p:spPr>
          <a:xfrm>
            <a:off x="4495800" y="2286000"/>
            <a:ext cx="4191000" cy="2971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corporate level, agent performance data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extracted from the projects’ data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marts for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reporting on agent performance by project and date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Historical data is retained for 60 months and then archived and purged.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04800" y="1828800"/>
            <a:ext cx="8534400" cy="2438400"/>
          </a:xfrm>
        </p:spPr>
        <p:txBody>
          <a:bodyPr/>
          <a:lstStyle/>
          <a:p>
            <a:r>
              <a:rPr lang="en-US" dirty="0" smtClean="0"/>
              <a:t>The source data for the </a:t>
            </a:r>
            <a:r>
              <a:rPr lang="en-US" dirty="0" smtClean="0"/>
              <a:t>corporate data mart </a:t>
            </a:r>
            <a:r>
              <a:rPr lang="en-US" dirty="0" smtClean="0"/>
              <a:t>are the </a:t>
            </a:r>
            <a:r>
              <a:rPr lang="en-US" dirty="0" smtClean="0"/>
              <a:t>projects</a:t>
            </a:r>
            <a:r>
              <a:rPr lang="en-US" dirty="0" smtClean="0"/>
              <a:t>’ Agent Performance </a:t>
            </a:r>
            <a:r>
              <a:rPr lang="en-US" dirty="0" smtClean="0"/>
              <a:t>data marts</a:t>
            </a:r>
            <a:endParaRPr lang="en-US" dirty="0" smtClean="0"/>
          </a:p>
          <a:p>
            <a:r>
              <a:rPr lang="en-US" dirty="0" smtClean="0"/>
              <a:t>Unless a lower level of granularity is necessary, the source </a:t>
            </a:r>
            <a:r>
              <a:rPr lang="en-US" dirty="0" smtClean="0"/>
              <a:t>data will be an aggregate by agent and day.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3105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219200"/>
            <a:ext cx="5257800" cy="4525963"/>
          </a:xfrm>
        </p:spPr>
        <p:txBody>
          <a:bodyPr/>
          <a:lstStyle/>
          <a:p>
            <a:r>
              <a:rPr lang="en-US" dirty="0" smtClean="0"/>
              <a:t>The Corporate Data Mart is comprised of 2 distinct layers.</a:t>
            </a:r>
          </a:p>
          <a:p>
            <a:pPr lvl="1"/>
            <a:r>
              <a:rPr lang="en-US" dirty="0" smtClean="0"/>
              <a:t>Data Staging Area</a:t>
            </a:r>
          </a:p>
          <a:p>
            <a:pPr lvl="1"/>
            <a:r>
              <a:rPr lang="en-US" dirty="0" smtClean="0"/>
              <a:t>Data Presentation Area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30956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staging area serves to load data into the data mart as quickly and efficiently as possible</a:t>
            </a:r>
          </a:p>
          <a:p>
            <a:r>
              <a:rPr lang="en-US" dirty="0" smtClean="0"/>
              <a:t>Data in the staging area tables will be an extract from the dimensional tables in the project data marts.</a:t>
            </a:r>
          </a:p>
          <a:p>
            <a:r>
              <a:rPr lang="en-US" dirty="0" smtClean="0"/>
              <a:t>Temporary landing tables will be used to load data into the staging area for failover purposes.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71800" y="274638"/>
            <a:ext cx="5715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Staging Area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2409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Presentation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200400" y="1676400"/>
            <a:ext cx="5715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The data presentation area is comprised of the dimensional </a:t>
            </a:r>
            <a:r>
              <a:rPr lang="en-US" dirty="0" smtClean="0"/>
              <a:t>tables and the semantic layer </a:t>
            </a:r>
            <a:r>
              <a:rPr lang="en-US" dirty="0" smtClean="0"/>
              <a:t>used for reporting and analytical purposes.</a:t>
            </a:r>
          </a:p>
          <a:p>
            <a:r>
              <a:rPr lang="en-US" dirty="0" smtClean="0"/>
              <a:t>Data will be </a:t>
            </a:r>
            <a:r>
              <a:rPr lang="en-US" dirty="0" smtClean="0"/>
              <a:t>aggregated by project and date.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2409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74638"/>
            <a:ext cx="5562600" cy="1143000"/>
          </a:xfrm>
        </p:spPr>
        <p:txBody>
          <a:bodyPr/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306763"/>
          </a:xfrm>
        </p:spPr>
        <p:txBody>
          <a:bodyPr/>
          <a:lstStyle/>
          <a:p>
            <a:r>
              <a:rPr lang="en-US" dirty="0" smtClean="0"/>
              <a:t>Data access will be provided by </a:t>
            </a:r>
            <a:r>
              <a:rPr lang="en-US" dirty="0" err="1" smtClean="0"/>
              <a:t>MicroStrategy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ROLAP cubes, reports and dashboards will leverage the dimensional tables in the data presentation area.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2066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0" y="274638"/>
            <a:ext cx="4572000" cy="1143000"/>
          </a:xfrm>
        </p:spPr>
        <p:txBody>
          <a:bodyPr/>
          <a:lstStyle/>
          <a:p>
            <a:r>
              <a:rPr lang="en-US" dirty="0" smtClean="0"/>
              <a:t>ETL Process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No need for normalized data</a:t>
            </a:r>
          </a:p>
          <a:p>
            <a:pPr lvl="1"/>
            <a:r>
              <a:rPr lang="en-US" dirty="0" smtClean="0"/>
              <a:t>Temporary landing tables provide durability in the case of job failure</a:t>
            </a:r>
          </a:p>
          <a:p>
            <a:pPr lvl="1"/>
            <a:r>
              <a:rPr lang="en-US" dirty="0" smtClean="0"/>
              <a:t>No transformation until data presentation area to retain flexibility in reporting capabilities</a:t>
            </a:r>
          </a:p>
          <a:p>
            <a:pPr lvl="1"/>
            <a:r>
              <a:rPr lang="en-US" dirty="0" smtClean="0"/>
              <a:t>Data is retained for 60 months at the corporate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219075"/>
            <a:ext cx="2867025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312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Agent Performance  Reporting Solution  (APRS)</vt:lpstr>
      <vt:lpstr>Project Agent Performance Data  Mart</vt:lpstr>
      <vt:lpstr>Corporate Agent Performance Data Mart</vt:lpstr>
      <vt:lpstr>Source Data</vt:lpstr>
      <vt:lpstr>Slide 5</vt:lpstr>
      <vt:lpstr>Data Staging Area</vt:lpstr>
      <vt:lpstr>Data Presentation Area</vt:lpstr>
      <vt:lpstr>Data Access</vt:lpstr>
      <vt:lpstr>ETL Process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Performance  Reporting Solution  (APRS)</dc:title>
  <dc:creator>Clay Rowland</dc:creator>
  <cp:lastModifiedBy>Clay Rowland</cp:lastModifiedBy>
  <cp:revision>12</cp:revision>
  <dcterms:created xsi:type="dcterms:W3CDTF">2013-03-19T15:16:09Z</dcterms:created>
  <dcterms:modified xsi:type="dcterms:W3CDTF">2013-03-25T20:43:10Z</dcterms:modified>
</cp:coreProperties>
</file>