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9" r:id="rId10"/>
    <p:sldId id="267" r:id="rId11"/>
    <p:sldId id="26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in LaFrance" initials="R.L.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4C4C4C"/>
    <a:srgbClr val="595478"/>
    <a:srgbClr val="747EA4"/>
    <a:srgbClr val="C40A17"/>
    <a:srgbClr val="FFFFCC"/>
    <a:srgbClr val="FFFFFF"/>
    <a:srgbClr val="CCCCFF"/>
    <a:srgbClr val="57517B"/>
    <a:srgbClr val="EAF2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83043" autoAdjust="0"/>
  </p:normalViewPr>
  <p:slideViewPr>
    <p:cSldViewPr>
      <p:cViewPr>
        <p:scale>
          <a:sx n="70" d="100"/>
          <a:sy n="70" d="100"/>
        </p:scale>
        <p:origin x="-18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"/>
    </p:cViewPr>
  </p:sorterViewPr>
  <p:notesViewPr>
    <p:cSldViewPr>
      <p:cViewPr varScale="1">
        <p:scale>
          <a:sx n="115" d="100"/>
          <a:sy n="115" d="100"/>
        </p:scale>
        <p:origin x="-4120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Live Calls </a:t>
            </a:r>
            <a:r>
              <a:rPr lang="en-US" dirty="0"/>
              <a:t>and Self Served Calls in MAXIMUS IVR</a:t>
            </a:r>
          </a:p>
          <a:p>
            <a:pPr>
              <a:defRPr/>
            </a:pPr>
            <a:r>
              <a:rPr lang="en-US" dirty="0"/>
              <a:t>December 2011 - September 2012</a:t>
            </a:r>
          </a:p>
        </c:rich>
      </c:tx>
      <c:layout/>
    </c:title>
    <c:plotArea>
      <c:layout/>
      <c:barChart>
        <c:barDir val="col"/>
        <c:grouping val="stacked"/>
        <c:ser>
          <c:idx val="1"/>
          <c:order val="0"/>
          <c:tx>
            <c:strRef>
              <c:f>Sheet1!$C$2</c:f>
              <c:strCache>
                <c:ptCount val="1"/>
                <c:pt idx="0">
                  <c:v>Total Self Served Calls</c:v>
                </c:pt>
              </c:strCache>
            </c:strRef>
          </c:tx>
          <c:dLbls>
            <c:txPr>
              <a:bodyPr/>
              <a:lstStyle/>
              <a:p>
                <a:pPr>
                  <a:defRPr b="1" i="0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Val val="1"/>
          </c:dLbls>
          <c:cat>
            <c:numRef>
              <c:f>Sheet1!$A$3:$A$12</c:f>
              <c:numCache>
                <c:formatCode>mmm\-yy</c:formatCode>
                <c:ptCount val="10"/>
                <c:pt idx="0">
                  <c:v>41153</c:v>
                </c:pt>
                <c:pt idx="1">
                  <c:v>41122</c:v>
                </c:pt>
                <c:pt idx="2">
                  <c:v>41091</c:v>
                </c:pt>
                <c:pt idx="3">
                  <c:v>41061</c:v>
                </c:pt>
                <c:pt idx="4">
                  <c:v>41030</c:v>
                </c:pt>
                <c:pt idx="5">
                  <c:v>41000</c:v>
                </c:pt>
                <c:pt idx="6">
                  <c:v>40969</c:v>
                </c:pt>
                <c:pt idx="7">
                  <c:v>40940</c:v>
                </c:pt>
                <c:pt idx="8">
                  <c:v>40909</c:v>
                </c:pt>
                <c:pt idx="9">
                  <c:v>40878</c:v>
                </c:pt>
              </c:numCache>
            </c:numRef>
          </c:cat>
          <c:val>
            <c:numRef>
              <c:f>Sheet1!$C$3:$C$12</c:f>
              <c:numCache>
                <c:formatCode>#,##0</c:formatCode>
                <c:ptCount val="10"/>
                <c:pt idx="0">
                  <c:v>105006</c:v>
                </c:pt>
                <c:pt idx="1">
                  <c:v>117771.00000000001</c:v>
                </c:pt>
                <c:pt idx="2">
                  <c:v>114011.00000000001</c:v>
                </c:pt>
                <c:pt idx="3">
                  <c:v>123821</c:v>
                </c:pt>
                <c:pt idx="4">
                  <c:v>137108</c:v>
                </c:pt>
                <c:pt idx="5">
                  <c:v>128002.00000000001</c:v>
                </c:pt>
                <c:pt idx="6">
                  <c:v>164472</c:v>
                </c:pt>
                <c:pt idx="7">
                  <c:v>164070</c:v>
                </c:pt>
                <c:pt idx="8">
                  <c:v>192075</c:v>
                </c:pt>
                <c:pt idx="9">
                  <c:v>121348.00000000001</c:v>
                </c:pt>
              </c:numCache>
            </c:numRef>
          </c:val>
        </c:ser>
        <c:ser>
          <c:idx val="0"/>
          <c:order val="1"/>
          <c:tx>
            <c:strRef>
              <c:f>Sheet1!$B$2</c:f>
              <c:strCache>
                <c:ptCount val="1"/>
                <c:pt idx="0">
                  <c:v>Total Live Calls</c:v>
                </c:pt>
              </c:strCache>
            </c:strRef>
          </c:tx>
          <c:dLbls>
            <c:txPr>
              <a:bodyPr/>
              <a:lstStyle/>
              <a:p>
                <a:pPr>
                  <a:defRPr b="1" i="0"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Val val="1"/>
          </c:dLbls>
          <c:cat>
            <c:numRef>
              <c:f>Sheet1!$A$3:$A$12</c:f>
              <c:numCache>
                <c:formatCode>mmm\-yy</c:formatCode>
                <c:ptCount val="10"/>
                <c:pt idx="0">
                  <c:v>41153</c:v>
                </c:pt>
                <c:pt idx="1">
                  <c:v>41122</c:v>
                </c:pt>
                <c:pt idx="2">
                  <c:v>41091</c:v>
                </c:pt>
                <c:pt idx="3">
                  <c:v>41061</c:v>
                </c:pt>
                <c:pt idx="4">
                  <c:v>41030</c:v>
                </c:pt>
                <c:pt idx="5">
                  <c:v>41000</c:v>
                </c:pt>
                <c:pt idx="6">
                  <c:v>40969</c:v>
                </c:pt>
                <c:pt idx="7">
                  <c:v>40940</c:v>
                </c:pt>
                <c:pt idx="8">
                  <c:v>40909</c:v>
                </c:pt>
                <c:pt idx="9">
                  <c:v>40878</c:v>
                </c:pt>
              </c:numCache>
            </c:numRef>
          </c:cat>
          <c:val>
            <c:numRef>
              <c:f>Sheet1!$B$3:$B$12</c:f>
              <c:numCache>
                <c:formatCode>#,##0</c:formatCode>
                <c:ptCount val="10"/>
                <c:pt idx="0">
                  <c:v>497037</c:v>
                </c:pt>
                <c:pt idx="1">
                  <c:v>557770</c:v>
                </c:pt>
                <c:pt idx="2">
                  <c:v>525486</c:v>
                </c:pt>
                <c:pt idx="3">
                  <c:v>449165</c:v>
                </c:pt>
                <c:pt idx="4">
                  <c:v>478622</c:v>
                </c:pt>
                <c:pt idx="5">
                  <c:v>445639</c:v>
                </c:pt>
                <c:pt idx="6">
                  <c:v>530639</c:v>
                </c:pt>
                <c:pt idx="7">
                  <c:v>581871</c:v>
                </c:pt>
                <c:pt idx="8">
                  <c:v>726407</c:v>
                </c:pt>
                <c:pt idx="9">
                  <c:v>492833</c:v>
                </c:pt>
              </c:numCache>
            </c:numRef>
          </c:val>
        </c:ser>
        <c:dLbls>
          <c:showVal val="1"/>
        </c:dLbls>
        <c:gapWidth val="38"/>
        <c:overlap val="100"/>
        <c:axId val="50793472"/>
        <c:axId val="50799360"/>
      </c:barChart>
      <c:scatterChart>
        <c:scatterStyle val="lineMarker"/>
        <c:ser>
          <c:idx val="2"/>
          <c:order val="2"/>
          <c:tx>
            <c:strRef>
              <c:f>Sheet1!$D$2</c:f>
              <c:strCache>
                <c:ptCount val="1"/>
                <c:pt idx="0">
                  <c:v>Total potential Calls</c:v>
                </c:pt>
              </c:strCache>
            </c:strRef>
          </c:tx>
          <c:spPr>
            <a:ln w="28575">
              <a:noFill/>
            </a:ln>
          </c:spPr>
          <c:dLbls>
            <c:dLblPos val="t"/>
            <c:showVal val="1"/>
          </c:dLbls>
          <c:xVal>
            <c:numRef>
              <c:f>Sheet1!$A$3:$A$12</c:f>
              <c:numCache>
                <c:formatCode>mmm\-yy</c:formatCode>
                <c:ptCount val="10"/>
                <c:pt idx="0">
                  <c:v>41153</c:v>
                </c:pt>
                <c:pt idx="1">
                  <c:v>41122</c:v>
                </c:pt>
                <c:pt idx="2">
                  <c:v>41091</c:v>
                </c:pt>
                <c:pt idx="3">
                  <c:v>41061</c:v>
                </c:pt>
                <c:pt idx="4">
                  <c:v>41030</c:v>
                </c:pt>
                <c:pt idx="5">
                  <c:v>41000</c:v>
                </c:pt>
                <c:pt idx="6">
                  <c:v>40969</c:v>
                </c:pt>
                <c:pt idx="7">
                  <c:v>40940</c:v>
                </c:pt>
                <c:pt idx="8">
                  <c:v>40909</c:v>
                </c:pt>
                <c:pt idx="9">
                  <c:v>40878</c:v>
                </c:pt>
              </c:numCache>
            </c:numRef>
          </c:xVal>
          <c:yVal>
            <c:numRef>
              <c:f>Sheet1!$D$3:$D$12</c:f>
              <c:numCache>
                <c:formatCode>#,##0</c:formatCode>
                <c:ptCount val="10"/>
                <c:pt idx="0">
                  <c:v>602043</c:v>
                </c:pt>
                <c:pt idx="1">
                  <c:v>675541</c:v>
                </c:pt>
                <c:pt idx="2">
                  <c:v>639497</c:v>
                </c:pt>
                <c:pt idx="3">
                  <c:v>572986</c:v>
                </c:pt>
                <c:pt idx="4">
                  <c:v>615730</c:v>
                </c:pt>
                <c:pt idx="5">
                  <c:v>573641</c:v>
                </c:pt>
                <c:pt idx="6">
                  <c:v>695111</c:v>
                </c:pt>
                <c:pt idx="7">
                  <c:v>745941</c:v>
                </c:pt>
                <c:pt idx="8">
                  <c:v>918482</c:v>
                </c:pt>
                <c:pt idx="9">
                  <c:v>614181</c:v>
                </c:pt>
              </c:numCache>
            </c:numRef>
          </c:yVal>
        </c:ser>
        <c:dLbls>
          <c:showVal val="1"/>
        </c:dLbls>
        <c:axId val="50793472"/>
        <c:axId val="50799360"/>
      </c:scatterChart>
      <c:dateAx>
        <c:axId val="50793472"/>
        <c:scaling>
          <c:orientation val="minMax"/>
        </c:scaling>
        <c:axPos val="b"/>
        <c:numFmt formatCode="mmm\-yy" sourceLinked="1"/>
        <c:tickLblPos val="nextTo"/>
        <c:crossAx val="50799360"/>
        <c:crosses val="autoZero"/>
        <c:auto val="1"/>
        <c:lblOffset val="100"/>
      </c:dateAx>
      <c:valAx>
        <c:axId val="50799360"/>
        <c:scaling>
          <c:orientation val="minMax"/>
        </c:scaling>
        <c:axPos val="l"/>
        <c:majorGridlines/>
        <c:numFmt formatCode="#,##0" sourceLinked="0"/>
        <c:tickLblPos val="nextTo"/>
        <c:crossAx val="5079347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991600"/>
            <a:ext cx="6096000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457200" y="38100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>
          <a:xfrm>
            <a:off x="5334000" y="8755380"/>
            <a:ext cx="1219200" cy="3886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2F67A7-AAAC-4C63-B114-32EE775EABE9}" type="datetimeFigureOut">
              <a:rPr lang="en-US" smtClean="0"/>
              <a:pPr/>
              <a:t>11/7/2012</a:t>
            </a:fld>
            <a:endParaRPr lang="en-US" dirty="0"/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5418738" y="373380"/>
            <a:ext cx="1134462" cy="312420"/>
          </a:xfrm>
          <a:prstGeom prst="rect">
            <a:avLst/>
          </a:prstGeom>
        </p:spPr>
        <p:txBody>
          <a:bodyPr vert="horz" lIns="93177" tIns="46589" rIns="93177" bIns="46589" rtlCol="0" anchor="t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 </a:t>
            </a:r>
            <a:fld id="{FEBD9A86-B863-4628-ADE6-C240602543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MAXIMUS_NC_Ta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8610600"/>
            <a:ext cx="1676400" cy="361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66800" y="15240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800600" y="8831580"/>
            <a:ext cx="1219200" cy="3886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2F67A7-AAAC-4C63-B114-32EE775EABE9}" type="datetimeFigureOut">
              <a:rPr lang="en-US" smtClean="0"/>
              <a:pPr/>
              <a:t>11/7/2012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6800" y="4415790"/>
            <a:ext cx="487680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66800" y="8991600"/>
            <a:ext cx="4953000" cy="30318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724400" y="152400"/>
            <a:ext cx="1134462" cy="312420"/>
          </a:xfrm>
          <a:prstGeom prst="rect">
            <a:avLst/>
          </a:prstGeom>
        </p:spPr>
        <p:txBody>
          <a:bodyPr vert="horz" lIns="93177" tIns="46589" rIns="93177" bIns="46589" rtlCol="0" anchor="t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r>
              <a:rPr lang="en-US" dirty="0" smtClean="0"/>
              <a:t>Page </a:t>
            </a:r>
            <a:fld id="{FEBD9A86-B863-4628-ADE6-C2406025437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AXIMUS_NC_Ta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686800"/>
            <a:ext cx="1676400" cy="361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EBD9A86-B863-4628-ADE6-C2406025437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Stock_000001771652-P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-5214" y="6777651"/>
            <a:ext cx="9144000" cy="82296"/>
          </a:xfrm>
          <a:prstGeom prst="rect">
            <a:avLst/>
          </a:prstGeom>
          <a:solidFill>
            <a:srgbClr val="7B8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02920" rtlCol="0" anchor="ctr"/>
          <a:lstStyle/>
          <a:p>
            <a:pPr>
              <a:lnSpc>
                <a:spcPct val="80000"/>
              </a:lnSpc>
            </a:pPr>
            <a:endParaRPr lang="en-US" sz="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724400" y="3962400"/>
            <a:ext cx="4052766" cy="1315571"/>
          </a:xfr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</a:p>
          <a:p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85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October 6, 2011</a:t>
            </a:r>
            <a:endParaRPr lang="en-US" dirty="0"/>
          </a:p>
        </p:txBody>
      </p:sp>
      <p:sp>
        <p:nvSpPr>
          <p:cNvPr id="25" name="Title 1"/>
          <p:cNvSpPr txBox="1">
            <a:spLocks/>
          </p:cNvSpPr>
          <p:nvPr userDrawn="1"/>
        </p:nvSpPr>
        <p:spPr bwMode="auto">
          <a:xfrm>
            <a:off x="4572000" y="2659063"/>
            <a:ext cx="4264429" cy="203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ts val="312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57517B"/>
              </a:solidFill>
              <a:effectLst/>
              <a:uLnTx/>
              <a:uFillTx/>
              <a:latin typeface="Arial" charset="0"/>
              <a:ea typeface="Geneva" charset="0"/>
              <a:cs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0" y="6765925"/>
            <a:ext cx="9144000" cy="92075"/>
          </a:xfrm>
          <a:prstGeom prst="rect">
            <a:avLst/>
          </a:prstGeom>
          <a:solidFill>
            <a:srgbClr val="7B858A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52400"/>
            <a:ext cx="9144000" cy="685800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02920" rtlCol="0" anchor="ctr"/>
          <a:lstStyle/>
          <a:p>
            <a:pPr>
              <a:lnSpc>
                <a:spcPct val="80000"/>
              </a:lnSpc>
            </a:pPr>
            <a:endParaRPr lang="en-US" sz="6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6" descr="MAXIMUS_Cornice_Tag_LG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05600" y="5334000"/>
            <a:ext cx="2000250" cy="1066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28600"/>
            <a:ext cx="8534400" cy="533400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57517B"/>
                </a:solidFill>
              </a:defRPr>
            </a:lvl1pPr>
          </a:lstStyle>
          <a:p>
            <a:r>
              <a:rPr lang="en-US" dirty="0" smtClean="0"/>
              <a:t>Better Solutions for Better Lives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533400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5751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143000"/>
            <a:ext cx="8229600" cy="498316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533400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5751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410200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533400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5751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382000" cy="533400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5751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114800" cy="51054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14800" cy="51355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406900"/>
            <a:ext cx="7239000" cy="1362075"/>
          </a:xfrm>
        </p:spPr>
        <p:txBody>
          <a:bodyPr anchor="t"/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2906713"/>
            <a:ext cx="7239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533400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5751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040188" cy="792162"/>
          </a:xfrm>
        </p:spPr>
        <p:txBody>
          <a:bodyPr anchor="t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06562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914400"/>
            <a:ext cx="4041775" cy="792162"/>
          </a:xfrm>
        </p:spPr>
        <p:txBody>
          <a:bodyPr anchor="t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1706562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305800" cy="53340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rgbClr val="5751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2650" y="914400"/>
            <a:ext cx="5264150" cy="50593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914400"/>
            <a:ext cx="3008313" cy="5059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00600"/>
            <a:ext cx="5867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142999"/>
            <a:ext cx="5867400" cy="35845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367338"/>
            <a:ext cx="5867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400800"/>
            <a:ext cx="91440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152400"/>
            <a:ext cx="9144000" cy="685800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02920" rtlCol="0" anchor="ctr"/>
          <a:lstStyle/>
          <a:p>
            <a:pPr>
              <a:lnSpc>
                <a:spcPct val="80000"/>
              </a:lnSpc>
            </a:pPr>
            <a:endParaRPr lang="en-US" sz="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3820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382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5214" y="6777651"/>
            <a:ext cx="9149214" cy="80349"/>
          </a:xfrm>
          <a:prstGeom prst="rect">
            <a:avLst/>
          </a:prstGeom>
          <a:solidFill>
            <a:srgbClr val="7B8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02920" rtlCol="0" anchor="ctr"/>
          <a:lstStyle/>
          <a:p>
            <a:pPr>
              <a:lnSpc>
                <a:spcPct val="80000"/>
              </a:lnSpc>
            </a:pPr>
            <a:endParaRPr lang="en-US" sz="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4572000" y="2659063"/>
            <a:ext cx="4264429" cy="203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ts val="312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57517B"/>
              </a:solidFill>
              <a:effectLst/>
              <a:uLnTx/>
              <a:uFillTx/>
              <a:latin typeface="Arial" charset="0"/>
              <a:ea typeface="Geneva" charset="0"/>
              <a:cs typeface="Arial" charset="0"/>
            </a:endParaRPr>
          </a:p>
        </p:txBody>
      </p:sp>
      <p:sp>
        <p:nvSpPr>
          <p:cNvPr id="23" name="Slide Number Placeholder 5"/>
          <p:cNvSpPr txBox="1">
            <a:spLocks/>
          </p:cNvSpPr>
          <p:nvPr/>
        </p:nvSpPr>
        <p:spPr>
          <a:xfrm>
            <a:off x="4338492" y="6501384"/>
            <a:ext cx="467016" cy="27815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72AB15-D5AE-4745-A0FC-F394FAD660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Geneva" charset="0"/>
                <a:cs typeface="Geneva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Geneva" charset="0"/>
              <a:cs typeface="Geneva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26310" y="6525362"/>
            <a:ext cx="2212890" cy="131876"/>
            <a:chOff x="463328" y="228600"/>
            <a:chExt cx="2212890" cy="131876"/>
          </a:xfrm>
        </p:grpSpPr>
        <p:pic>
          <p:nvPicPr>
            <p:cNvPr id="25" name="Picture 24" descr="maximus_tagline.pn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463328" y="232456"/>
              <a:ext cx="2209874" cy="128020"/>
            </a:xfrm>
            <a:prstGeom prst="rect">
              <a:avLst/>
            </a:prstGeom>
          </p:spPr>
        </p:pic>
        <p:pic>
          <p:nvPicPr>
            <p:cNvPr id="26" name="Picture 25" descr="maximus_tagline.pn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466344" y="228600"/>
              <a:ext cx="2209874" cy="128020"/>
            </a:xfrm>
            <a:prstGeom prst="rect">
              <a:avLst/>
            </a:prstGeom>
          </p:spPr>
        </p:pic>
      </p:grpSp>
      <p:pic>
        <p:nvPicPr>
          <p:cNvPr id="27" name="Picture 26" descr="MAXIMUS_No Cornice_Tag_White.png"/>
          <p:cNvPicPr>
            <a:picLocks noChangeAspect="1"/>
          </p:cNvPicPr>
          <p:nvPr/>
        </p:nvPicPr>
        <p:blipFill>
          <a:blip r:embed="rId14" cstate="print"/>
          <a:srcRect b="26340"/>
          <a:stretch>
            <a:fillRect/>
          </a:stretch>
        </p:blipFill>
        <p:spPr>
          <a:xfrm>
            <a:off x="304800" y="6501491"/>
            <a:ext cx="1161327" cy="17961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40" r:id="rId3"/>
    <p:sldLayoutId id="2147483738" r:id="rId4"/>
    <p:sldLayoutId id="2147483737" r:id="rId5"/>
    <p:sldLayoutId id="2147483739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rgbClr val="5954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Illinois Client Enrollment Broker IVR Options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Hours Call Back Capture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09800"/>
            <a:ext cx="8534400" cy="209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Decision on Optional Components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Review Detailed Flows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Approval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Purpose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Inbound IVR Integration Overview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Self Service Options Review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Inbound IVR Flow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Call Back Capture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Questions and Next Steps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Review Baseline IVR Components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Present Optional IVR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Inbound IVR Integration Overview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483" y="990600"/>
            <a:ext cx="787223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MAXIMUS IVR Self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990600"/>
          <a:ext cx="8534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Service in Louisiana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50,000 Calls per Month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20,000 Self Serve </a:t>
            </a:r>
            <a:r>
              <a:rPr lang="en-US" dirty="0" err="1" smtClean="0"/>
              <a:t>vs</a:t>
            </a:r>
            <a:r>
              <a:rPr lang="en-US" dirty="0" smtClean="0"/>
              <a:t> 30,000 Transfer to CSR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8,000 Status Calls per Month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3,500 IVR FAQ Calls per Month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Inbound IVR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13" y="990600"/>
            <a:ext cx="743437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Hours Call Back Capture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09800"/>
            <a:ext cx="8534400" cy="218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Call Backs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4147" y="990600"/>
            <a:ext cx="477090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XIMUS Template-12-D">
  <a:themeElements>
    <a:clrScheme name="MAXIMUS">
      <a:dk1>
        <a:srgbClr val="595478"/>
      </a:dk1>
      <a:lt1>
        <a:sysClr val="window" lastClr="FFFFFF"/>
      </a:lt1>
      <a:dk2>
        <a:srgbClr val="595478"/>
      </a:dk2>
      <a:lt2>
        <a:srgbClr val="D5D3F0"/>
      </a:lt2>
      <a:accent1>
        <a:srgbClr val="4F4C6D"/>
      </a:accent1>
      <a:accent2>
        <a:srgbClr val="8CC27E"/>
      </a:accent2>
      <a:accent3>
        <a:srgbClr val="45893B"/>
      </a:accent3>
      <a:accent4>
        <a:srgbClr val="E58B52"/>
      </a:accent4>
      <a:accent5>
        <a:srgbClr val="D56325"/>
      </a:accent5>
      <a:accent6>
        <a:srgbClr val="9692C2"/>
      </a:accent6>
      <a:hlink>
        <a:srgbClr val="6F69B3"/>
      </a:hlink>
      <a:folHlink>
        <a:srgbClr val="4F4C6D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Words>129</Words>
  <Application>Microsoft Office PowerPoint</Application>
  <PresentationFormat>On-screen Show (4:3)</PresentationFormat>
  <Paragraphs>46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MAXIMUS Template-12-D</vt:lpstr>
      <vt:lpstr>Illinois Client Enrollment Broker IVR Options</vt:lpstr>
      <vt:lpstr>Agenda</vt:lpstr>
      <vt:lpstr>Purpose</vt:lpstr>
      <vt:lpstr>Inbound IVR Integration Overview</vt:lpstr>
      <vt:lpstr>MAXIMUS IVR Self Service</vt:lpstr>
      <vt:lpstr>Self Service in Louisiana</vt:lpstr>
      <vt:lpstr>Inbound IVR</vt:lpstr>
      <vt:lpstr>After Hours Call Back Capture</vt:lpstr>
      <vt:lpstr>Automated Call Backs</vt:lpstr>
      <vt:lpstr>Operating Hours Call Back Capture</vt:lpstr>
      <vt:lpstr>Next Steps</vt:lpstr>
    </vt:vector>
  </TitlesOfParts>
  <Company>MAXIMUS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Vaughn</dc:creator>
  <cp:lastModifiedBy>Christopher Wilmer</cp:lastModifiedBy>
  <cp:revision>244</cp:revision>
  <cp:lastPrinted>2011-06-24T17:18:48Z</cp:lastPrinted>
  <dcterms:created xsi:type="dcterms:W3CDTF">2012-02-15T22:48:11Z</dcterms:created>
  <dcterms:modified xsi:type="dcterms:W3CDTF">2012-11-07T20:45:25Z</dcterms:modified>
</cp:coreProperties>
</file>