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>16.07.2022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595833" y="1532594"/>
            <a:ext cx="6720745" cy="72007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Рекуррентные спайковые нейронные сети для анализа биржевых данных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870844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ru-RU" sz="1600"/>
              <a:t>Иванов Максим</a:t>
            </a:r>
          </a:p>
        </p:txBody>
      </p:sp>
      <p:sp>
        <p:nvSpPr>
          <p:cNvPr id="2012358019" name=" 2012358018"/>
          <p:cNvSpPr/>
          <p:nvPr/>
        </p:nvSpPr>
        <p:spPr bwMode="auto">
          <a:xfrm>
            <a:off x="-1537960" y="-1487613"/>
            <a:ext cx="4633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766046013" name="Рисунок 17660460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0961" y="283068"/>
            <a:ext cx="3524038" cy="2499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09476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Эксперименты: sin(x) с трендом, SLSTM</a:t>
            </a:r>
            <a:endParaRPr/>
          </a:p>
        </p:txBody>
      </p:sp>
      <p:pic>
        <p:nvPicPr>
          <p:cNvPr id="1026953594" name="Объект 1026953593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285963" y="1306285"/>
            <a:ext cx="9620070" cy="5030823"/>
          </a:xfrm>
          <a:prstGeom prst="rect">
            <a:avLst/>
          </a:prstGeom>
        </p:spPr>
      </p:pic>
      <p:sp>
        <p:nvSpPr>
          <p:cNvPr id="310694322" name="TextBox 310694321"/>
          <p:cNvSpPr txBox="1"/>
          <p:nvPr/>
        </p:nvSpPr>
        <p:spPr bwMode="auto">
          <a:xfrm>
            <a:off x="4888471" y="6337109"/>
            <a:ext cx="241527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SLSTM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658369" name="Заголовок 1"/>
          <p:cNvSpPr>
            <a:spLocks noGrp="1"/>
          </p:cNvSpPr>
          <p:nvPr>
            <p:ph type="title"/>
          </p:nvPr>
        </p:nvSpPr>
        <p:spPr bwMode="auto">
          <a:xfrm>
            <a:off x="-39428" y="274638"/>
            <a:ext cx="12246428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Эксперименты: 0.5sin(x) + 0.5sin(6x) + 1 с трендом</a:t>
            </a:r>
            <a:endParaRPr/>
          </a:p>
        </p:txBody>
      </p:sp>
      <p:pic>
        <p:nvPicPr>
          <p:cNvPr id="444374417" name="Объект 444374416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285963" y="1306285"/>
            <a:ext cx="9620070" cy="5030823"/>
          </a:xfrm>
          <a:prstGeom prst="rect">
            <a:avLst/>
          </a:prstGeom>
        </p:spPr>
      </p:pic>
      <p:sp>
        <p:nvSpPr>
          <p:cNvPr id="1274962226" name="TextBox 1274962225"/>
          <p:cNvSpPr txBox="1"/>
          <p:nvPr/>
        </p:nvSpPr>
        <p:spPr bwMode="auto">
          <a:xfrm>
            <a:off x="4888471" y="6337109"/>
            <a:ext cx="241509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Полносвязная сеть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532849" name="Заголовок 1"/>
          <p:cNvSpPr>
            <a:spLocks noGrp="1"/>
          </p:cNvSpPr>
          <p:nvPr>
            <p:ph type="title"/>
          </p:nvPr>
        </p:nvSpPr>
        <p:spPr bwMode="auto">
          <a:xfrm>
            <a:off x="-39428" y="274638"/>
            <a:ext cx="12246428" cy="114300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Эксперименты: 0.5sin(x) + 0.5sin(6x) + 1 с трендом</a:t>
            </a:r>
            <a:endParaRPr/>
          </a:p>
        </p:txBody>
      </p:sp>
      <p:pic>
        <p:nvPicPr>
          <p:cNvPr id="1417137990" name="Объект 1417137989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285963" y="1306285"/>
            <a:ext cx="9620070" cy="5030823"/>
          </a:xfrm>
          <a:prstGeom prst="rect">
            <a:avLst/>
          </a:prstGeom>
        </p:spPr>
      </p:pic>
      <p:sp>
        <p:nvSpPr>
          <p:cNvPr id="1728444041" name="TextBox 1728444040"/>
          <p:cNvSpPr txBox="1"/>
          <p:nvPr/>
        </p:nvSpPr>
        <p:spPr bwMode="auto">
          <a:xfrm>
            <a:off x="4888471" y="6337109"/>
            <a:ext cx="241530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SLSTM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7107967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Эксперименты: биржевые данные</a:t>
            </a:r>
            <a:endParaRPr/>
          </a:p>
        </p:txBody>
      </p:sp>
      <p:pic>
        <p:nvPicPr>
          <p:cNvPr id="1472865068" name="Рисунок 147286506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85963" y="1306285"/>
            <a:ext cx="9620070" cy="50308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109842" name="Заголовок 1"/>
          <p:cNvSpPr>
            <a:spLocks noGrp="1"/>
          </p:cNvSpPr>
          <p:nvPr>
            <p:ph type="title"/>
          </p:nvPr>
        </p:nvSpPr>
        <p:spPr bwMode="auto">
          <a:xfrm>
            <a:off x="314357" y="1809749"/>
            <a:ext cx="4190999" cy="417739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MACD (Moving Average Convergence/ Divergence</a:t>
            </a:r>
            <a:r>
              <a:t>)</a:t>
            </a:r>
          </a:p>
        </p:txBody>
      </p:sp>
      <p:pic>
        <p:nvPicPr>
          <p:cNvPr id="1401014120" name="Объект 1401014119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4850270" y="274638"/>
            <a:ext cx="7065465" cy="5712504"/>
          </a:xfrm>
          <a:prstGeom prst="rect">
            <a:avLst/>
          </a:prstGeom>
        </p:spPr>
      </p:pic>
      <p:sp>
        <p:nvSpPr>
          <p:cNvPr id="1298565320" name=" 1298565319"/>
          <p:cNvSpPr/>
          <p:nvPr/>
        </p:nvSpPr>
        <p:spPr bwMode="auto">
          <a:xfrm>
            <a:off x="7587810" y="41379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71232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Результаты обучения</a:t>
            </a:r>
            <a:endParaRPr/>
          </a:p>
        </p:txBody>
      </p:sp>
      <p:pic>
        <p:nvPicPr>
          <p:cNvPr id="1133278229" name="Рисунок 113327822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85963" y="1306285"/>
            <a:ext cx="9620070" cy="50308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63065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Результаты работы на одном из этапов</a:t>
            </a:r>
            <a:endParaRPr/>
          </a:p>
        </p:txBody>
      </p:sp>
      <p:pic>
        <p:nvPicPr>
          <p:cNvPr id="1965114531" name="Рисунок 1965114530"/>
          <p:cNvPicPr>
            <a:picLocks noChangeAspect="1"/>
          </p:cNvPicPr>
          <p:nvPr/>
        </p:nvPicPr>
        <p:blipFill>
          <a:blip r:embed="rId2"/>
          <a:srcRect t="10548"/>
          <a:stretch/>
        </p:blipFill>
        <p:spPr bwMode="auto">
          <a:xfrm>
            <a:off x="1285963" y="1417638"/>
            <a:ext cx="9620070" cy="4500143"/>
          </a:xfrm>
          <a:prstGeom prst="rect">
            <a:avLst/>
          </a:prstGeom>
        </p:spPr>
      </p:pic>
      <p:sp>
        <p:nvSpPr>
          <p:cNvPr id="663799274" name="TextBox 663799273"/>
          <p:cNvSpPr txBox="1"/>
          <p:nvPr/>
        </p:nvSpPr>
        <p:spPr bwMode="auto">
          <a:xfrm>
            <a:off x="3032759" y="5759602"/>
            <a:ext cx="6577760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Итоговая accuracy на тестовых данных - 58.59%</a:t>
            </a:r>
            <a:endParaRPr sz="1800"/>
          </a:p>
          <a:p>
            <a:pPr algn="l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Случайный выбор - 46-51%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Упрощенное правило «моментов» - 51.5%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2891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Направление дальнейших исследований</a:t>
            </a:r>
            <a:endParaRPr/>
          </a:p>
        </p:txBody>
      </p:sp>
      <p:sp>
        <p:nvSpPr>
          <p:cNvPr id="125442326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dirty="0" err="1"/>
              <a:t>Улучшение</a:t>
            </a:r>
            <a:r>
              <a:rPr dirty="0"/>
              <a:t> </a:t>
            </a:r>
            <a:r>
              <a:rPr dirty="0" err="1"/>
              <a:t>архитектуры</a:t>
            </a:r>
            <a:r>
              <a:rPr dirty="0"/>
              <a:t> </a:t>
            </a:r>
            <a:r>
              <a:rPr dirty="0" err="1"/>
              <a:t>сети</a:t>
            </a:r>
            <a:r>
              <a:rPr dirty="0"/>
              <a:t> (</a:t>
            </a:r>
            <a:r>
              <a:rPr dirty="0" err="1"/>
              <a:t>комбинация</a:t>
            </a:r>
            <a:r>
              <a:rPr dirty="0"/>
              <a:t> SLSTM и </a:t>
            </a:r>
            <a:r>
              <a:rPr dirty="0" err="1"/>
              <a:t>линейных</a:t>
            </a:r>
            <a:r>
              <a:rPr dirty="0"/>
              <a:t> </a:t>
            </a:r>
            <a:r>
              <a:rPr dirty="0" err="1"/>
              <a:t>слоев</a:t>
            </a:r>
            <a:r>
              <a:rPr dirty="0"/>
              <a:t>)</a:t>
            </a:r>
          </a:p>
          <a:p>
            <a:pPr>
              <a:defRPr/>
            </a:pPr>
            <a:r>
              <a:rPr dirty="0" err="1"/>
              <a:t>Борьба</a:t>
            </a:r>
            <a:r>
              <a:rPr dirty="0"/>
              <a:t> с </a:t>
            </a:r>
            <a:r>
              <a:rPr dirty="0" err="1"/>
              <a:t>переобучением</a:t>
            </a:r>
            <a:endParaRPr dirty="0"/>
          </a:p>
          <a:p>
            <a:pPr>
              <a:defRPr/>
            </a:pPr>
            <a:r>
              <a:rPr dirty="0" err="1"/>
              <a:t>Новые</a:t>
            </a:r>
            <a:r>
              <a:rPr dirty="0"/>
              <a:t> </a:t>
            </a:r>
            <a:r>
              <a:rPr dirty="0" err="1"/>
              <a:t>признаки</a:t>
            </a:r>
            <a:endParaRPr dirty="0"/>
          </a:p>
          <a:p>
            <a:pPr>
              <a:defRPr/>
            </a:pPr>
            <a:r>
              <a:rPr dirty="0" err="1"/>
              <a:t>Увеличение</a:t>
            </a:r>
            <a:r>
              <a:rPr dirty="0"/>
              <a:t> </a:t>
            </a:r>
            <a:r>
              <a:rPr dirty="0" err="1"/>
              <a:t>количества</a:t>
            </a:r>
            <a:r>
              <a:rPr dirty="0"/>
              <a:t> </a:t>
            </a:r>
            <a:r>
              <a:rPr dirty="0" err="1"/>
              <a:t>тестовых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pPr>
              <a:defRPr/>
            </a:pPr>
            <a:r>
              <a:rPr dirty="0" err="1"/>
              <a:t>Признаки</a:t>
            </a:r>
            <a:r>
              <a:rPr dirty="0"/>
              <a:t> в </a:t>
            </a:r>
            <a:r>
              <a:rPr dirty="0" err="1"/>
              <a:t>виде</a:t>
            </a:r>
            <a:r>
              <a:rPr dirty="0"/>
              <a:t> </a:t>
            </a:r>
            <a:r>
              <a:rPr dirty="0" err="1"/>
              <a:t>спайков</a:t>
            </a:r>
            <a:endParaRPr dirty="0"/>
          </a:p>
          <a:p>
            <a:pPr>
              <a:defRPr/>
            </a:pPr>
            <a:r>
              <a:rPr dirty="0" err="1"/>
              <a:t>Обучение</a:t>
            </a:r>
            <a:r>
              <a:rPr dirty="0"/>
              <a:t> </a:t>
            </a:r>
            <a:r>
              <a:rPr dirty="0" err="1"/>
              <a:t>биологическими</a:t>
            </a:r>
            <a:r>
              <a:rPr dirty="0"/>
              <a:t> </a:t>
            </a:r>
            <a:r>
              <a:rPr dirty="0" err="1"/>
              <a:t>методами</a:t>
            </a:r>
            <a:r>
              <a:rPr dirty="0"/>
              <a:t> (STDP)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687022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Выводы</a:t>
            </a:r>
          </a:p>
        </p:txBody>
      </p:sp>
      <p:sp>
        <p:nvSpPr>
          <p:cNvPr id="1371846865" name="Объект 2"/>
          <p:cNvSpPr>
            <a:spLocks noGrp="1"/>
          </p:cNvSpPr>
          <p:nvPr>
            <p:ph idx="1"/>
          </p:nvPr>
        </p:nvSpPr>
        <p:spPr bwMode="auto">
          <a:xfrm>
            <a:off x="609599" y="1183821"/>
            <a:ext cx="10972800" cy="544285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>
              <a:defRPr/>
            </a:pPr>
            <a:r>
              <a:t>Были изучены спайковые нейронные сети, в том числе рекуррентные, и градиентные методы их обучения;</a:t>
            </a:r>
          </a:p>
          <a:p>
            <a:pPr>
              <a:defRPr/>
            </a:pPr>
            <a:r>
              <a:t>Спайковые сети были обучены для предсказания направления движения синусоидальных функций;</a:t>
            </a:r>
          </a:p>
          <a:p>
            <a:pPr>
              <a:defRPr/>
            </a:pPr>
            <a:r>
              <a:t>Спайковые сети были обучены для предсказания направления движения цены акции;</a:t>
            </a:r>
          </a:p>
          <a:p>
            <a:pPr>
              <a:defRPr/>
            </a:pPr>
            <a:r>
              <a:t>Рекуррентные сети обучаются лучше и быстрее, по крайней мере на простых данных;</a:t>
            </a:r>
          </a:p>
          <a:p>
            <a:pPr>
              <a:defRPr/>
            </a:pPr>
            <a:r>
              <a:t>Результаты работы сети на тестовых данных оказались лучше «случайного» выбора и упрощенного правила «моментов», но все равно далеки от идеала;</a:t>
            </a:r>
          </a:p>
          <a:p>
            <a:pPr>
              <a:defRPr/>
            </a:pPr>
            <a:r>
              <a:t>Для достижения более качественных результатов предсказания необходимы дальнейшие исследования.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302535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t>Введение</a:t>
            </a:r>
          </a:p>
        </p:txBody>
      </p:sp>
      <p:pic>
        <p:nvPicPr>
          <p:cNvPr id="4" name="Google Shape;358;p24">
            <a:extLst>
              <a:ext uri="{FF2B5EF4-FFF2-40B4-BE49-F238E27FC236}">
                <a16:creationId xmlns:a16="http://schemas.microsoft.com/office/drawing/2014/main" id="{A8CF0A75-7CAE-075D-E023-4ED53D01046B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599" y="2102767"/>
            <a:ext cx="5384799" cy="352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4127669" name="Объект 2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ru-RU" sz="2400"/>
              <a:t>Спайковые нейронные сети – круто!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ru-RU" sz="2400"/>
              <a:t>Биологически-правдоподобное моделирование нейронов приносит успехи в разных областях, например, в управлении роботизированными системами;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ru-RU" sz="2400"/>
              <a:t>Почему бы не попробовать применить спайковые нейронные сети к задаче предсказания движения цен акций?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599569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5000"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Спайковые нейронные сети: обучение</a:t>
            </a:r>
            <a:endParaRPr/>
          </a:p>
        </p:txBody>
      </p:sp>
      <p:pic>
        <p:nvPicPr>
          <p:cNvPr id="293655909" name="Объект 293655908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791970" y="1304534"/>
            <a:ext cx="4770843" cy="5306847"/>
          </a:xfrm>
          <a:prstGeom prst="rect">
            <a:avLst/>
          </a:prstGeom>
        </p:spPr>
      </p:pic>
      <p:sp>
        <p:nvSpPr>
          <p:cNvPr id="1053851960" name=" 1053851959"/>
          <p:cNvSpPr/>
          <p:nvPr/>
        </p:nvSpPr>
        <p:spPr bwMode="auto">
          <a:xfrm>
            <a:off x="14908452" y="642848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43456927" name="Рисунок 4345692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07034" y="3235394"/>
            <a:ext cx="3542279" cy="891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681148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Спайковые нейронные сети: обучение</a:t>
            </a:r>
            <a:endParaRPr/>
          </a:p>
        </p:txBody>
      </p:sp>
      <p:pic>
        <p:nvPicPr>
          <p:cNvPr id="233691453" name="Объект 233691452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511373" y="1600201"/>
            <a:ext cx="8611109" cy="4525962"/>
          </a:xfrm>
          <a:prstGeom prst="rect">
            <a:avLst/>
          </a:prstGeom>
        </p:spPr>
      </p:pic>
      <p:sp>
        <p:nvSpPr>
          <p:cNvPr id="1880420572" name=" 1880420571"/>
          <p:cNvSpPr/>
          <p:nvPr/>
        </p:nvSpPr>
        <p:spPr bwMode="auto">
          <a:xfrm>
            <a:off x="15303060" y="54254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33873367" name="Рисунок 33387336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334499" y="2392171"/>
            <a:ext cx="2247899" cy="1523999"/>
          </a:xfrm>
          <a:prstGeom prst="rect">
            <a:avLst/>
          </a:prstGeom>
        </p:spPr>
      </p:pic>
      <p:sp>
        <p:nvSpPr>
          <p:cNvPr id="23219688" name=" 23219687"/>
          <p:cNvSpPr/>
          <p:nvPr/>
        </p:nvSpPr>
        <p:spPr bwMode="auto">
          <a:xfrm>
            <a:off x="15207808" y="736037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6119885" name="Рисунок 8611988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239249" y="3916171"/>
            <a:ext cx="2438399" cy="8191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03448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5000"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Рекуррентные нейронные сети: LSTM</a:t>
            </a:r>
            <a:endParaRPr/>
          </a:p>
        </p:txBody>
      </p:sp>
      <p:pic>
        <p:nvPicPr>
          <p:cNvPr id="439743242" name="Объект 439743241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09599" y="1801789"/>
            <a:ext cx="10972799" cy="4122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77955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5000"/>
          </a:bodyPr>
          <a:lstStyle/>
          <a:p>
            <a:pPr>
              <a:defRPr/>
            </a:pPr>
            <a:r>
              <a:t>SpikingLSTM</a:t>
            </a:r>
          </a:p>
        </p:txBody>
      </p:sp>
      <p:sp>
        <p:nvSpPr>
          <p:cNvPr id="23934455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Скрытые состояния – мембранный потенциал (h) и синаптический ток (c)</a:t>
            </a:r>
          </a:p>
          <a:p>
            <a:pPr>
              <a:defRPr/>
            </a:pPr>
            <a:endParaRPr/>
          </a:p>
        </p:txBody>
      </p:sp>
      <p:sp>
        <p:nvSpPr>
          <p:cNvPr id="1914462797" name=" 1914462796"/>
          <p:cNvSpPr/>
          <p:nvPr/>
        </p:nvSpPr>
        <p:spPr bwMode="auto">
          <a:xfrm>
            <a:off x="8632306" y="6898167"/>
            <a:ext cx="35053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21491637" name="Рисунок 152149163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63746" y="2952749"/>
            <a:ext cx="6007047" cy="2782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580960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Эксперименты: sin(x)</a:t>
            </a:r>
          </a:p>
        </p:txBody>
      </p:sp>
      <p:pic>
        <p:nvPicPr>
          <p:cNvPr id="1238124082" name="Объект 1238124081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285963" y="1306285"/>
            <a:ext cx="9620070" cy="50308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17815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Эксперименты: 0.5sin(x) + 0.5sin(6x) + 1</a:t>
            </a:r>
            <a:endParaRPr/>
          </a:p>
        </p:txBody>
      </p:sp>
      <p:pic>
        <p:nvPicPr>
          <p:cNvPr id="1677108008" name="Объект 1677108007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285963" y="1306285"/>
            <a:ext cx="9620070" cy="50308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60431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Эксперименты: sin(x) с трендом</a:t>
            </a:r>
            <a:endParaRPr/>
          </a:p>
        </p:txBody>
      </p:sp>
      <p:pic>
        <p:nvPicPr>
          <p:cNvPr id="1146644817" name="Объект 1146644816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285963" y="1306285"/>
            <a:ext cx="9620070" cy="5030823"/>
          </a:xfrm>
          <a:prstGeom prst="rect">
            <a:avLst/>
          </a:prstGeom>
        </p:spPr>
      </p:pic>
      <p:sp>
        <p:nvSpPr>
          <p:cNvPr id="611409776" name="TextBox 611409775"/>
          <p:cNvSpPr txBox="1"/>
          <p:nvPr/>
        </p:nvSpPr>
        <p:spPr bwMode="auto">
          <a:xfrm>
            <a:off x="4888471" y="6337109"/>
            <a:ext cx="241505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Полносвязная сеть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313</Words>
  <Application>Microsoft Office PowerPoint</Application>
  <DocSecurity>0</DocSecurity>
  <PresentationFormat>Широкоэкранный</PresentationFormat>
  <Paragraphs>42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Arial</vt:lpstr>
      <vt:lpstr>Turtle</vt:lpstr>
      <vt:lpstr>Рекуррентные спайковые нейронные сети для анализа биржевых данных</vt:lpstr>
      <vt:lpstr>Введение</vt:lpstr>
      <vt:lpstr>Спайковые нейронные сети: обучение</vt:lpstr>
      <vt:lpstr>Спайковые нейронные сети: обучение</vt:lpstr>
      <vt:lpstr>Рекуррентные нейронные сети: LSTM</vt:lpstr>
      <vt:lpstr>SpikingLSTM</vt:lpstr>
      <vt:lpstr>Эксперименты: sin(x)</vt:lpstr>
      <vt:lpstr>Эксперименты: 0.5sin(x) + 0.5sin(6x) + 1</vt:lpstr>
      <vt:lpstr>Эксперименты: sin(x) с трендом</vt:lpstr>
      <vt:lpstr>Эксперименты: sin(x) с трендом, SLSTM</vt:lpstr>
      <vt:lpstr>Эксперименты: 0.5sin(x) + 0.5sin(6x) + 1 с трендом</vt:lpstr>
      <vt:lpstr>Эксперименты: 0.5sin(x) + 0.5sin(6x) + 1 с трендом</vt:lpstr>
      <vt:lpstr>Эксперименты: биржевые данные</vt:lpstr>
      <vt:lpstr>MACD (Moving Average Convergence/ Divergence)</vt:lpstr>
      <vt:lpstr>Результаты обучения</vt:lpstr>
      <vt:lpstr>Результаты работы на одном из этапов</vt:lpstr>
      <vt:lpstr>Направление дальнейших исследований</vt:lpstr>
      <vt:lpstr>Выводы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Рекуррентные спайковые нейронные сети для анализа биржевых данных</dc:title>
  <dc:subject/>
  <dc:creator/>
  <cp:keywords/>
  <dc:description/>
  <cp:lastModifiedBy>Иванов Максим</cp:lastModifiedBy>
  <cp:revision>9</cp:revision>
  <dcterms:created xsi:type="dcterms:W3CDTF">2012-12-03T06:56:55Z</dcterms:created>
  <dcterms:modified xsi:type="dcterms:W3CDTF">2022-07-16T12:37:44Z</dcterms:modified>
  <cp:category/>
  <dc:identifier/>
  <cp:contentStatus/>
  <dc:language/>
  <cp:version/>
</cp:coreProperties>
</file>