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359" r:id="rId3"/>
    <p:sldId id="357" r:id="rId4"/>
    <p:sldId id="363" r:id="rId5"/>
    <p:sldId id="366" r:id="rId6"/>
    <p:sldId id="368" r:id="rId7"/>
    <p:sldId id="369" r:id="rId8"/>
    <p:sldId id="372" r:id="rId9"/>
    <p:sldId id="373" r:id="rId10"/>
    <p:sldId id="374" r:id="rId11"/>
    <p:sldId id="376" r:id="rId12"/>
    <p:sldId id="377" r:id="rId13"/>
    <p:sldId id="384" r:id="rId14"/>
    <p:sldId id="370" r:id="rId15"/>
    <p:sldId id="371" r:id="rId16"/>
    <p:sldId id="378" r:id="rId17"/>
    <p:sldId id="382" r:id="rId18"/>
    <p:sldId id="383" r:id="rId19"/>
    <p:sldId id="396" r:id="rId20"/>
    <p:sldId id="381" r:id="rId21"/>
    <p:sldId id="395" r:id="rId22"/>
    <p:sldId id="385" r:id="rId23"/>
    <p:sldId id="386" r:id="rId24"/>
    <p:sldId id="387" r:id="rId25"/>
    <p:sldId id="388" r:id="rId26"/>
    <p:sldId id="391" r:id="rId27"/>
    <p:sldId id="389" r:id="rId28"/>
    <p:sldId id="390" r:id="rId29"/>
    <p:sldId id="397" r:id="rId30"/>
    <p:sldId id="398" r:id="rId31"/>
    <p:sldId id="399" r:id="rId32"/>
    <p:sldId id="392" r:id="rId33"/>
    <p:sldId id="393" r:id="rId34"/>
    <p:sldId id="400" r:id="rId35"/>
    <p:sldId id="401" r:id="rId36"/>
    <p:sldId id="402" r:id="rId37"/>
    <p:sldId id="403" r:id="rId38"/>
    <p:sldId id="404" r:id="rId39"/>
    <p:sldId id="405" r:id="rId40"/>
    <p:sldId id="406" r:id="rId41"/>
    <p:sldId id="407" r:id="rId4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DE3BCE3-0399-4282-B2FD-1969DF6EF23A}">
          <p14:sldIdLst>
            <p14:sldId id="256"/>
            <p14:sldId id="359"/>
            <p14:sldId id="357"/>
            <p14:sldId id="363"/>
            <p14:sldId id="366"/>
            <p14:sldId id="368"/>
            <p14:sldId id="369"/>
            <p14:sldId id="372"/>
            <p14:sldId id="373"/>
            <p14:sldId id="374"/>
            <p14:sldId id="376"/>
            <p14:sldId id="377"/>
            <p14:sldId id="384"/>
            <p14:sldId id="370"/>
            <p14:sldId id="371"/>
            <p14:sldId id="378"/>
            <p14:sldId id="382"/>
            <p14:sldId id="383"/>
            <p14:sldId id="396"/>
            <p14:sldId id="381"/>
            <p14:sldId id="395"/>
            <p14:sldId id="385"/>
            <p14:sldId id="386"/>
            <p14:sldId id="387"/>
            <p14:sldId id="388"/>
            <p14:sldId id="391"/>
            <p14:sldId id="389"/>
            <p14:sldId id="390"/>
            <p14:sldId id="397"/>
            <p14:sldId id="398"/>
            <p14:sldId id="399"/>
            <p14:sldId id="392"/>
            <p14:sldId id="393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>
      <p:cViewPr varScale="1">
        <p:scale>
          <a:sx n="78" d="100"/>
          <a:sy n="78" d="100"/>
        </p:scale>
        <p:origin x="154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802C2-82AE-4CA9-BDFE-B2FF53677051}" type="datetimeFigureOut">
              <a:rPr lang="ru-RU" smtClean="0"/>
              <a:pPr/>
              <a:t>09.07.2022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8DD9A-D2F0-4658-8649-864348ABA1D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2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6132-54CA-4547-A975-BDB8D9635604}" type="datetime1">
              <a:rPr lang="ru-RU" smtClean="0"/>
              <a:pPr/>
              <a:t>09.07.2022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BADA-8134-415E-B62F-C2D51E9F15A8}" type="datetime1">
              <a:rPr lang="ru-RU" smtClean="0"/>
              <a:pPr/>
              <a:t>09.07.2022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C536-96BF-4D9D-ABC7-AF2C09FBBCFF}" type="datetime1">
              <a:rPr lang="ru-RU" smtClean="0"/>
              <a:pPr/>
              <a:t>09.07.2022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2AA4-0B84-4C2D-A7BD-4813A852ACE9}" type="datetime1">
              <a:rPr lang="ru-RU" smtClean="0"/>
              <a:pPr/>
              <a:t>09.07.2022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9C24-5781-4427-A0AC-C177BAC574D7}" type="datetime1">
              <a:rPr lang="ru-RU" smtClean="0"/>
              <a:pPr/>
              <a:t>09.07.2022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54816-363E-4A61-A1AC-8BE556FB0CBC}" type="datetime1">
              <a:rPr lang="ru-RU" smtClean="0"/>
              <a:pPr/>
              <a:t>09.07.2022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2ADD-98FD-42B4-9448-0DC310C3F5FE}" type="datetime1">
              <a:rPr lang="ru-RU" smtClean="0"/>
              <a:pPr/>
              <a:t>09.07.2022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96A3C-B095-4D47-B4F4-B56B0FED0332}" type="datetime1">
              <a:rPr lang="ru-RU" smtClean="0"/>
              <a:pPr/>
              <a:t>09.07.2022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B529F-315E-4557-AFED-A29B49DC3C79}" type="datetime1">
              <a:rPr lang="ru-RU" smtClean="0"/>
              <a:pPr/>
              <a:t>09.07.2022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D34D-9743-466E-831A-F9A25B8F2A26}" type="datetime1">
              <a:rPr lang="ru-RU" smtClean="0"/>
              <a:pPr/>
              <a:t>09.07.2022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119D-56C1-4BC6-BC0D-9C7340F0CAFC}" type="datetime1">
              <a:rPr lang="ru-RU" smtClean="0"/>
              <a:pPr/>
              <a:t>09.07.2022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874A3-9DF3-40E0-A111-F3488F576357}" type="datetime1">
              <a:rPr lang="ru-RU" smtClean="0"/>
              <a:pPr/>
              <a:t>09.07.2022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A22A7-BA4B-4249-B554-560B7C84D17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369604"/>
            <a:ext cx="9144000" cy="1470025"/>
          </a:xfrm>
          <a:solidFill>
            <a:srgbClr val="FFC000"/>
          </a:solidFill>
        </p:spPr>
        <p:txBody>
          <a:bodyPr>
            <a:noAutofit/>
          </a:bodyPr>
          <a:lstStyle/>
          <a:p>
            <a:r>
              <a:rPr lang="ru-RU" sz="3200" dirty="0"/>
              <a:t>Синаптическая пластичность: обучение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62342" y="4060382"/>
            <a:ext cx="6998089" cy="952794"/>
          </a:xfrm>
        </p:spPr>
        <p:txBody>
          <a:bodyPr>
            <a:noAutofit/>
          </a:bodyPr>
          <a:lstStyle/>
          <a:p>
            <a:r>
              <a:rPr lang="ru-RU" sz="2800" i="1" dirty="0">
                <a:solidFill>
                  <a:schemeClr val="tx1"/>
                </a:solidFill>
              </a:rPr>
              <a:t>Николай Ильич </a:t>
            </a:r>
            <a:r>
              <a:rPr lang="ru-RU" sz="2800" i="1" dirty="0" err="1">
                <a:solidFill>
                  <a:schemeClr val="tx1"/>
                </a:solidFill>
              </a:rPr>
              <a:t>Базенков</a:t>
            </a:r>
            <a:r>
              <a:rPr lang="ru-RU" sz="2800" i="1" dirty="0">
                <a:solidFill>
                  <a:schemeClr val="tx1"/>
                </a:solidFill>
              </a:rPr>
              <a:t>, к.т.н.</a:t>
            </a:r>
          </a:p>
          <a:p>
            <a:r>
              <a:rPr lang="ru-RU" sz="2000" i="1" dirty="0">
                <a:solidFill>
                  <a:schemeClr val="tx1"/>
                </a:solidFill>
              </a:rPr>
              <a:t>Институт проблем управления им. В.А. Трапезникова РАН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5269034-2970-4D54-AF54-8E5A33B47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1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5401E3-5D7C-4E12-AD9C-782E986079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053"/>
          <a:stretch/>
        </p:blipFill>
        <p:spPr>
          <a:xfrm>
            <a:off x="554494" y="168118"/>
            <a:ext cx="1459786" cy="137775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C7908E5-45F2-4ED7-9771-8EADD46468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549" r="53326" b="-1"/>
          <a:stretch/>
        </p:blipFill>
        <p:spPr>
          <a:xfrm>
            <a:off x="5820174" y="482473"/>
            <a:ext cx="3000298" cy="86505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581CEC3-176E-4909-AA9F-8FA6C1E8C18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68118"/>
            <a:ext cx="3094587" cy="1398090"/>
          </a:xfrm>
          <a:prstGeom prst="rect">
            <a:avLst/>
          </a:prstGeom>
        </p:spPr>
      </p:pic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CA13604F-96DF-468B-AF7B-832E647B6F98}"/>
              </a:ext>
            </a:extLst>
          </p:cNvPr>
          <p:cNvSpPr txBox="1">
            <a:spLocks/>
          </p:cNvSpPr>
          <p:nvPr/>
        </p:nvSpPr>
        <p:spPr>
          <a:xfrm>
            <a:off x="467544" y="6205730"/>
            <a:ext cx="8208912" cy="652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i="1" dirty="0">
                <a:solidFill>
                  <a:schemeClr val="tx1"/>
                </a:solidFill>
              </a:rPr>
              <a:t>Летняя школа РАИИ</a:t>
            </a:r>
            <a:r>
              <a:rPr lang="ru-RU" sz="2400" i="1">
                <a:solidFill>
                  <a:schemeClr val="tx1"/>
                </a:solidFill>
              </a:rPr>
              <a:t>, 4-17 </a:t>
            </a:r>
            <a:r>
              <a:rPr lang="ru-RU" sz="2400" i="1" dirty="0">
                <a:solidFill>
                  <a:schemeClr val="tx1"/>
                </a:solidFill>
              </a:rPr>
              <a:t>июля 202</a:t>
            </a:r>
            <a:r>
              <a:rPr lang="en-US" sz="2400" i="1" dirty="0">
                <a:solidFill>
                  <a:schemeClr val="tx1"/>
                </a:solidFill>
              </a:rPr>
              <a:t>2</a:t>
            </a:r>
            <a:r>
              <a:rPr lang="ru-RU" sz="2400" i="1" dirty="0">
                <a:solidFill>
                  <a:schemeClr val="tx1"/>
                </a:solidFill>
              </a:rPr>
              <a:t> г.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9B9349F-1C8A-437E-9521-22D86F888003}"/>
              </a:ext>
            </a:extLst>
          </p:cNvPr>
          <p:cNvSpPr txBox="1"/>
          <p:nvPr/>
        </p:nvSpPr>
        <p:spPr>
          <a:xfrm>
            <a:off x="1106686" y="2420464"/>
            <a:ext cx="7643192" cy="2477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/>
              <a:t>c</a:t>
            </a:r>
            <a:r>
              <a:rPr lang="en-US" sz="2000" baseline="30000" dirty="0"/>
              <a:t>corr</a:t>
            </a:r>
            <a:r>
              <a:rPr lang="en-US" sz="2000" baseline="-25000" dirty="0"/>
              <a:t>11</a:t>
            </a:r>
            <a:r>
              <a:rPr lang="en-US" sz="2000" dirty="0"/>
              <a:t>&gt;0 – </a:t>
            </a:r>
            <a:r>
              <a:rPr lang="ru-RU" sz="2000" dirty="0" err="1"/>
              <a:t>Хеббовское</a:t>
            </a:r>
            <a:r>
              <a:rPr lang="ru-RU" sz="2000" dirty="0"/>
              <a:t> обучение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c</a:t>
            </a:r>
            <a:r>
              <a:rPr lang="en-US" sz="2000" baseline="30000" dirty="0"/>
              <a:t>corr</a:t>
            </a:r>
            <a:r>
              <a:rPr lang="en-US" sz="2000" baseline="-25000" dirty="0"/>
              <a:t>11</a:t>
            </a:r>
            <a:r>
              <a:rPr lang="en-US" sz="2000" dirty="0"/>
              <a:t>&lt;0 – </a:t>
            </a:r>
            <a:r>
              <a:rPr lang="ru-RU" sz="2000" dirty="0" err="1"/>
              <a:t>Антихеббовское</a:t>
            </a:r>
            <a:r>
              <a:rPr lang="ru-RU" sz="2000" dirty="0"/>
              <a:t> обучение</a:t>
            </a:r>
          </a:p>
          <a:p>
            <a:pPr>
              <a:spcBef>
                <a:spcPts val="600"/>
              </a:spcBef>
            </a:pPr>
            <a:endParaRPr lang="ru-RU" sz="2000" dirty="0"/>
          </a:p>
          <a:p>
            <a:pPr>
              <a:spcBef>
                <a:spcPts val="600"/>
              </a:spcBef>
            </a:pPr>
            <a:r>
              <a:rPr lang="ru-RU" sz="2000" dirty="0"/>
              <a:t>Хотя </a:t>
            </a:r>
            <a:r>
              <a:rPr lang="ru-RU" sz="2000" dirty="0" err="1"/>
              <a:t>Хебб</a:t>
            </a:r>
            <a:r>
              <a:rPr lang="ru-RU" sz="2000" dirty="0"/>
              <a:t> подразумевал причинно-следственную связь между нейронами, сейчас </a:t>
            </a:r>
            <a:r>
              <a:rPr lang="ru-RU" sz="2000" dirty="0" err="1"/>
              <a:t>хеббовским</a:t>
            </a:r>
            <a:r>
              <a:rPr lang="ru-RU" sz="2000" dirty="0"/>
              <a:t> обычно называют усиление связи, если есть корреляция между активностью нейронов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984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sz="3000" b="1" dirty="0">
                <a:solidFill>
                  <a:schemeClr val="bg1"/>
                </a:solidFill>
              </a:rPr>
              <a:t>Линейное правило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DC6480B-0326-4FFE-B23E-22952E88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377-D7CA-47D5-BA24-E14B4B77CC34}" type="slidenum">
              <a:rPr lang="ru-RU" sz="1350">
                <a:solidFill>
                  <a:schemeClr val="tx1"/>
                </a:solidFill>
              </a:rPr>
              <a:t>10</a:t>
            </a:fld>
            <a:endParaRPr lang="ru-RU" sz="1350" dirty="0">
              <a:solidFill>
                <a:schemeClr val="tx1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8CACAD2-E06A-4A5D-B86D-99C0E68EC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918" y="1412352"/>
            <a:ext cx="2754163" cy="68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56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9B9349F-1C8A-437E-9521-22D86F888003}"/>
              </a:ext>
            </a:extLst>
          </p:cNvPr>
          <p:cNvSpPr txBox="1"/>
          <p:nvPr/>
        </p:nvSpPr>
        <p:spPr>
          <a:xfrm>
            <a:off x="1115616" y="1101955"/>
            <a:ext cx="7651104" cy="846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200" dirty="0"/>
              <a:t>Что будет происходить в сети с линейным правилом?</a:t>
            </a:r>
          </a:p>
          <a:p>
            <a:pPr>
              <a:spcBef>
                <a:spcPts val="600"/>
              </a:spcBef>
            </a:pPr>
            <a:r>
              <a:rPr lang="ru-RU" sz="2200" dirty="0"/>
              <a:t>Частота </a:t>
            </a:r>
            <a:r>
              <a:rPr lang="en-US" sz="2200" b="1" dirty="0"/>
              <a:t>v</a:t>
            </a:r>
            <a:r>
              <a:rPr lang="en-US" sz="2200" b="1" baseline="-25000" dirty="0"/>
              <a:t>i</a:t>
            </a:r>
            <a:r>
              <a:rPr lang="en-US" sz="2200" b="1" dirty="0"/>
              <a:t>(t)</a:t>
            </a:r>
            <a:r>
              <a:rPr lang="en-US" sz="2200" dirty="0"/>
              <a:t>:</a:t>
            </a:r>
            <a:endParaRPr lang="ru-RU" sz="220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984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sz="3000" b="1" dirty="0">
                <a:solidFill>
                  <a:schemeClr val="bg1"/>
                </a:solidFill>
              </a:rPr>
              <a:t>Линейное правило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DC6480B-0326-4FFE-B23E-22952E88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377-D7CA-47D5-BA24-E14B4B77CC34}" type="slidenum">
              <a:rPr lang="ru-RU" sz="1350">
                <a:solidFill>
                  <a:schemeClr val="tx1"/>
                </a:solidFill>
              </a:rPr>
              <a:t>11</a:t>
            </a:fld>
            <a:endParaRPr lang="ru-RU" sz="1350" dirty="0">
              <a:solidFill>
                <a:schemeClr val="tx1"/>
              </a:solidFill>
            </a:endParaRPr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4C43FE50-A7B3-4BB1-9DD8-54F9EEE7C06F}"/>
              </a:ext>
            </a:extLst>
          </p:cNvPr>
          <p:cNvGrpSpPr/>
          <p:nvPr/>
        </p:nvGrpSpPr>
        <p:grpSpPr>
          <a:xfrm>
            <a:off x="1763688" y="3424217"/>
            <a:ext cx="8388424" cy="2751233"/>
            <a:chOff x="1763688" y="2716431"/>
            <a:chExt cx="8388424" cy="2751233"/>
          </a:xfrm>
        </p:grpSpPr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0AA2EBB9-EB04-4507-BCB2-AF3C3E072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08023" y="3379432"/>
              <a:ext cx="2961330" cy="2088232"/>
            </a:xfrm>
            <a:prstGeom prst="rect">
              <a:avLst/>
            </a:prstGeom>
          </p:spPr>
        </p:pic>
        <p:sp>
          <p:nvSpPr>
            <p:cNvPr id="25" name="Полилиния: фигура 24">
              <a:extLst>
                <a:ext uri="{FF2B5EF4-FFF2-40B4-BE49-F238E27FC236}">
                  <a16:creationId xmlns:a16="http://schemas.microsoft.com/office/drawing/2014/main" id="{BA847EC3-2214-4991-BCBD-F81356805353}"/>
                </a:ext>
              </a:extLst>
            </p:cNvPr>
            <p:cNvSpPr/>
            <p:nvPr/>
          </p:nvSpPr>
          <p:spPr>
            <a:xfrm>
              <a:off x="2992436" y="2920766"/>
              <a:ext cx="3009439" cy="1484848"/>
            </a:xfrm>
            <a:custGeom>
              <a:avLst/>
              <a:gdLst>
                <a:gd name="connsiteX0" fmla="*/ 2702481 w 3009439"/>
                <a:gd name="connsiteY0" fmla="*/ 1484848 h 1484848"/>
                <a:gd name="connsiteX1" fmla="*/ 3007281 w 3009439"/>
                <a:gd name="connsiteY1" fmla="*/ 973570 h 1484848"/>
                <a:gd name="connsiteX2" fmla="*/ 2564829 w 3009439"/>
                <a:gd name="connsiteY2" fmla="*/ 324641 h 1484848"/>
                <a:gd name="connsiteX3" fmla="*/ 1935565 w 3009439"/>
                <a:gd name="connsiteY3" fmla="*/ 98499 h 1484848"/>
                <a:gd name="connsiteX4" fmla="*/ 1198145 w 3009439"/>
                <a:gd name="connsiteY4" fmla="*/ 177 h 1484848"/>
                <a:gd name="connsiteX5" fmla="*/ 460726 w 3009439"/>
                <a:gd name="connsiteY5" fmla="*/ 78835 h 1484848"/>
                <a:gd name="connsiteX6" fmla="*/ 18274 w 3009439"/>
                <a:gd name="connsiteY6" fmla="*/ 236151 h 1484848"/>
                <a:gd name="connsiteX7" fmla="*/ 126429 w 3009439"/>
                <a:gd name="connsiteY7" fmla="*/ 599944 h 148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09439" h="1484848">
                  <a:moveTo>
                    <a:pt x="2702481" y="1484848"/>
                  </a:moveTo>
                  <a:cubicBezTo>
                    <a:pt x="2866352" y="1325893"/>
                    <a:pt x="3030223" y="1166938"/>
                    <a:pt x="3007281" y="973570"/>
                  </a:cubicBezTo>
                  <a:cubicBezTo>
                    <a:pt x="2984339" y="780202"/>
                    <a:pt x="2743448" y="470486"/>
                    <a:pt x="2564829" y="324641"/>
                  </a:cubicBezTo>
                  <a:cubicBezTo>
                    <a:pt x="2386210" y="178796"/>
                    <a:pt x="2163346" y="152576"/>
                    <a:pt x="1935565" y="98499"/>
                  </a:cubicBezTo>
                  <a:cubicBezTo>
                    <a:pt x="1707784" y="44422"/>
                    <a:pt x="1443951" y="3454"/>
                    <a:pt x="1198145" y="177"/>
                  </a:cubicBezTo>
                  <a:cubicBezTo>
                    <a:pt x="952339" y="-3100"/>
                    <a:pt x="657371" y="39506"/>
                    <a:pt x="460726" y="78835"/>
                  </a:cubicBezTo>
                  <a:cubicBezTo>
                    <a:pt x="264081" y="118164"/>
                    <a:pt x="73990" y="149300"/>
                    <a:pt x="18274" y="236151"/>
                  </a:cubicBezTo>
                  <a:cubicBezTo>
                    <a:pt x="-37442" y="323002"/>
                    <a:pt x="44493" y="461473"/>
                    <a:pt x="126429" y="599944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4089119-2C28-4D49-B325-4423D4B8DC11}"/>
                </a:ext>
              </a:extLst>
            </p:cNvPr>
            <p:cNvSpPr txBox="1"/>
            <p:nvPr/>
          </p:nvSpPr>
          <p:spPr>
            <a:xfrm>
              <a:off x="5580112" y="2716431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 err="1"/>
                <a:t>w</a:t>
              </a:r>
              <a:r>
                <a:rPr lang="en-US" sz="1800" b="1" baseline="-25000" dirty="0" err="1"/>
                <a:t>ki</a:t>
              </a:r>
              <a:r>
                <a:rPr lang="en-US" sz="1800" b="1" dirty="0"/>
                <a:t>&gt;0</a:t>
              </a:r>
              <a:endParaRPr lang="ru-RU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8F58EEB-03FD-42F0-9EBE-0C507E2D88FA}"/>
                </a:ext>
              </a:extLst>
            </p:cNvPr>
            <p:cNvSpPr txBox="1"/>
            <p:nvPr/>
          </p:nvSpPr>
          <p:spPr>
            <a:xfrm>
              <a:off x="1763688" y="4091567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 err="1"/>
                <a:t>wj</a:t>
              </a:r>
              <a:r>
                <a:rPr lang="en-US" sz="1800" b="1" baseline="-25000" dirty="0" err="1"/>
                <a:t>k</a:t>
              </a:r>
              <a:r>
                <a:rPr lang="en-US" sz="1800" b="1" dirty="0"/>
                <a:t>&gt;0</a:t>
              </a:r>
              <a:endParaRPr lang="ru-RU" b="1" dirty="0"/>
            </a:p>
          </p:txBody>
        </p:sp>
        <p:sp>
          <p:nvSpPr>
            <p:cNvPr id="29" name="Дуга 28">
              <a:extLst>
                <a:ext uri="{FF2B5EF4-FFF2-40B4-BE49-F238E27FC236}">
                  <a16:creationId xmlns:a16="http://schemas.microsoft.com/office/drawing/2014/main" id="{94D08394-4400-45F9-86E0-7F7DCC1FC900}"/>
                </a:ext>
              </a:extLst>
            </p:cNvPr>
            <p:cNvSpPr/>
            <p:nvPr/>
          </p:nvSpPr>
          <p:spPr>
            <a:xfrm rot="13464160">
              <a:off x="2701789" y="3892924"/>
              <a:ext cx="1224136" cy="1243062"/>
            </a:xfrm>
            <a:prstGeom prst="arc">
              <a:avLst>
                <a:gd name="adj1" fmla="val 15361770"/>
                <a:gd name="adj2" fmla="val 1572729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2D91EF0A-A79A-41D0-84C4-0DC902706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734" y="2129069"/>
            <a:ext cx="2564841" cy="93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463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9B9349F-1C8A-437E-9521-22D86F888003}"/>
              </a:ext>
            </a:extLst>
          </p:cNvPr>
          <p:cNvSpPr txBox="1"/>
          <p:nvPr/>
        </p:nvSpPr>
        <p:spPr>
          <a:xfrm>
            <a:off x="1232955" y="5524393"/>
            <a:ext cx="7715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000" dirty="0"/>
              <a:t>При отсутствии возбуждения веса возвращаются к 0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984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sz="3000" b="1" dirty="0">
                <a:solidFill>
                  <a:schemeClr val="bg1"/>
                </a:solidFill>
              </a:rPr>
              <a:t>Стабилизация весов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DC6480B-0326-4FFE-B23E-22952E88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377-D7CA-47D5-BA24-E14B4B77CC34}" type="slidenum">
              <a:rPr lang="ru-RU" sz="1350">
                <a:solidFill>
                  <a:schemeClr val="tx1"/>
                </a:solidFill>
              </a:rPr>
              <a:t>12</a:t>
            </a:fld>
            <a:endParaRPr lang="ru-RU" sz="1350" dirty="0">
              <a:solidFill>
                <a:schemeClr val="tx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3FF28DB-33B5-4225-B359-C569700F7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965" y="4532571"/>
            <a:ext cx="4485107" cy="772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016C6B9-7D50-4079-9E0B-150767F8295F}"/>
              </a:ext>
            </a:extLst>
          </p:cNvPr>
          <p:cNvSpPr txBox="1"/>
          <p:nvPr/>
        </p:nvSpPr>
        <p:spPr>
          <a:xfrm>
            <a:off x="853790" y="903974"/>
            <a:ext cx="748883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1" dirty="0"/>
              <a:t>Насыщение</a:t>
            </a:r>
            <a:r>
              <a:rPr lang="ru-RU" sz="2000" dirty="0"/>
              <a:t> – есть максимальный вес </a:t>
            </a:r>
            <a:r>
              <a:rPr lang="en-US" sz="2000" b="1" dirty="0" err="1"/>
              <a:t>w</a:t>
            </a:r>
            <a:r>
              <a:rPr lang="en-US" sz="2000" b="1" baseline="30000" dirty="0" err="1"/>
              <a:t>max</a:t>
            </a:r>
            <a:r>
              <a:rPr lang="ru-RU" sz="2000" dirty="0"/>
              <a:t>:</a:t>
            </a:r>
            <a:endParaRPr lang="en-US" sz="2000" dirty="0"/>
          </a:p>
          <a:p>
            <a:r>
              <a:rPr lang="en-US" sz="2000" b="1" dirty="0"/>
              <a:t>“Hard” bound:</a:t>
            </a:r>
          </a:p>
          <a:p>
            <a:r>
              <a:rPr lang="en-US" sz="2000" dirty="0"/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const,   0&lt;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endParaRPr lang="en-US" sz="20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c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 ,  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endParaRPr lang="en-US" sz="20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/>
          </a:p>
          <a:p>
            <a:r>
              <a:rPr lang="en-US" sz="2000" b="1" dirty="0"/>
              <a:t>“Soft” bound</a:t>
            </a:r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000" dirty="0"/>
              <a:t>&gt;0</a:t>
            </a:r>
            <a:endParaRPr lang="ru-RU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BD2491-92D2-49D6-AF99-0418DF6D96F1}"/>
              </a:ext>
            </a:extLst>
          </p:cNvPr>
          <p:cNvSpPr txBox="1"/>
          <p:nvPr/>
        </p:nvSpPr>
        <p:spPr>
          <a:xfrm>
            <a:off x="2195736" y="4005064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1" dirty="0"/>
              <a:t>Забывание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E0F7455-80FC-450D-972D-8A2EFE8EB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746" y="2673836"/>
            <a:ext cx="32004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310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984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sz="3000" b="1" dirty="0" err="1">
                <a:solidFill>
                  <a:schemeClr val="bg1"/>
                </a:solidFill>
              </a:rPr>
              <a:t>Хеббовское</a:t>
            </a:r>
            <a:r>
              <a:rPr lang="ru-RU" sz="3000" b="1" dirty="0">
                <a:solidFill>
                  <a:schemeClr val="bg1"/>
                </a:solidFill>
              </a:rPr>
              <a:t> обучение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DC6480B-0326-4FFE-B23E-22952E88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377-D7CA-47D5-BA24-E14B4B77CC34}" type="slidenum">
              <a:rPr lang="ru-RU" sz="1350">
                <a:solidFill>
                  <a:schemeClr val="tx1"/>
                </a:solidFill>
              </a:rPr>
              <a:t>13</a:t>
            </a:fld>
            <a:endParaRPr lang="ru-RU" sz="135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BD2491-92D2-49D6-AF99-0418DF6D96F1}"/>
              </a:ext>
            </a:extLst>
          </p:cNvPr>
          <p:cNvSpPr txBox="1"/>
          <p:nvPr/>
        </p:nvSpPr>
        <p:spPr>
          <a:xfrm>
            <a:off x="1015333" y="1252661"/>
            <a:ext cx="661436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000" b="1" dirty="0"/>
              <a:t>Локальные правила. </a:t>
            </a:r>
            <a:r>
              <a:rPr lang="ru-RU" sz="2000" dirty="0"/>
              <a:t>Изменение весов связано только с ближайшими нейронами</a:t>
            </a:r>
            <a:endParaRPr lang="ru-RU" sz="2000" b="1" dirty="0"/>
          </a:p>
          <a:p>
            <a:pPr marL="457200" indent="-457200">
              <a:buAutoNum type="arabicPeriod"/>
            </a:pPr>
            <a:r>
              <a:rPr lang="ru-RU" sz="2000" b="1" dirty="0"/>
              <a:t>Кооперация. </a:t>
            </a:r>
            <a:r>
              <a:rPr lang="ru-RU" sz="2000" dirty="0"/>
              <a:t>Для изменения нужна совместная активность нейронов</a:t>
            </a:r>
            <a:endParaRPr lang="ru-RU" sz="2000" b="1" dirty="0"/>
          </a:p>
          <a:p>
            <a:pPr marL="457200" indent="-457200">
              <a:buAutoNum type="arabicPeriod"/>
            </a:pPr>
            <a:r>
              <a:rPr lang="ru-RU" sz="2000" b="1" dirty="0"/>
              <a:t>Подавление. </a:t>
            </a:r>
            <a:r>
              <a:rPr lang="ru-RU" sz="2000" dirty="0"/>
              <a:t>Веса должны убывать при отсутствии активности</a:t>
            </a:r>
          </a:p>
          <a:p>
            <a:pPr marL="457200" indent="-457200">
              <a:buAutoNum type="arabicPeriod"/>
            </a:pPr>
            <a:r>
              <a:rPr lang="ru-RU" sz="2000" b="1" dirty="0"/>
              <a:t>Ограниченность. </a:t>
            </a:r>
            <a:r>
              <a:rPr lang="ru-RU" sz="2000" dirty="0"/>
              <a:t>Веса не должны расти неограниченно</a:t>
            </a:r>
          </a:p>
          <a:p>
            <a:pPr marL="457200" indent="-457200">
              <a:buAutoNum type="arabicPeriod"/>
            </a:pPr>
            <a:r>
              <a:rPr lang="ru-RU" sz="2000" b="1" dirty="0"/>
              <a:t>Конкуренция. </a:t>
            </a:r>
            <a:r>
              <a:rPr lang="ru-RU" sz="2000" dirty="0"/>
              <a:t>Усиление одних весов должно сопровождаться ослаблением других</a:t>
            </a:r>
          </a:p>
          <a:p>
            <a:pPr marL="457200" indent="-457200">
              <a:buAutoNum type="arabicPeriod"/>
            </a:pPr>
            <a:r>
              <a:rPr lang="ru-RU" sz="2000" b="1" dirty="0"/>
              <a:t>Долговременная устойчивость.</a:t>
            </a:r>
            <a:r>
              <a:rPr lang="ru-RU" sz="2000" dirty="0"/>
              <a:t> В процессе обучения новая информация не должна стирать прошлый опыт </a:t>
            </a:r>
          </a:p>
        </p:txBody>
      </p:sp>
    </p:spTree>
    <p:extLst>
      <p:ext uri="{BB962C8B-B14F-4D97-AF65-F5344CB8AC3E}">
        <p14:creationId xmlns:p14="http://schemas.microsoft.com/office/powerpoint/2010/main" val="355817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984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sz="3000" b="1" dirty="0">
                <a:solidFill>
                  <a:schemeClr val="bg1"/>
                </a:solidFill>
              </a:rPr>
              <a:t>Пластичность, зависимая от времени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ru-RU" sz="3000" b="1" dirty="0" err="1">
                <a:solidFill>
                  <a:schemeClr val="bg1"/>
                </a:solidFill>
              </a:rPr>
              <a:t>спайков</a:t>
            </a:r>
            <a:endParaRPr lang="ru-RU" sz="3000" b="1" dirty="0">
              <a:solidFill>
                <a:schemeClr val="bg1"/>
              </a:solidFill>
            </a:endParaRP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DC6480B-0326-4FFE-B23E-22952E88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377-D7CA-47D5-BA24-E14B4B77CC34}" type="slidenum">
              <a:rPr lang="ru-RU" sz="1350">
                <a:solidFill>
                  <a:schemeClr val="tx1"/>
                </a:solidFill>
              </a:rPr>
              <a:t>14</a:t>
            </a:fld>
            <a:endParaRPr lang="ru-RU" sz="135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92532E-74E3-41DD-8B7F-E6BD97C62063}"/>
              </a:ext>
            </a:extLst>
          </p:cNvPr>
          <p:cNvSpPr txBox="1"/>
          <p:nvPr/>
        </p:nvSpPr>
        <p:spPr>
          <a:xfrm>
            <a:off x="690075" y="1061394"/>
            <a:ext cx="77638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/>
              <a:t>Spike Timing Dependent Plasticity (STDP)</a:t>
            </a:r>
            <a:r>
              <a:rPr lang="en-US" sz="2000" dirty="0"/>
              <a:t> – </a:t>
            </a:r>
            <a:r>
              <a:rPr lang="ru-RU" sz="2000" dirty="0"/>
              <a:t>изменение веса зависит от разницы времени появления пре- и пост-синаптических </a:t>
            </a:r>
            <a:r>
              <a:rPr lang="ru-RU" sz="2000" dirty="0" err="1"/>
              <a:t>спайков</a:t>
            </a:r>
            <a:endParaRPr lang="ru-RU" sz="2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7F66453-6869-4426-ACB7-AFF05984C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052637"/>
            <a:ext cx="809625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262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A435A49-E43C-4524-8C1B-FC6B1BBC31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85" r="36004"/>
          <a:stretch/>
        </p:blipFill>
        <p:spPr>
          <a:xfrm>
            <a:off x="1169388" y="319921"/>
            <a:ext cx="3258362" cy="355574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9FC0377-7991-4A5D-A8CC-CC58C63C1A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996" t="8181"/>
          <a:stretch/>
        </p:blipFill>
        <p:spPr>
          <a:xfrm>
            <a:off x="3555223" y="3284984"/>
            <a:ext cx="4087338" cy="343649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984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sz="3000" b="1" dirty="0">
                <a:solidFill>
                  <a:schemeClr val="bg1"/>
                </a:solidFill>
              </a:rPr>
              <a:t>STDP</a:t>
            </a:r>
            <a:endParaRPr lang="ru-RU" sz="3000" b="1" dirty="0">
              <a:solidFill>
                <a:schemeClr val="bg1"/>
              </a:solidFill>
            </a:endParaRP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DC6480B-0326-4FFE-B23E-22952E88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377-D7CA-47D5-BA24-E14B4B77CC34}" type="slidenum">
              <a:rPr lang="ru-RU" sz="1350">
                <a:solidFill>
                  <a:schemeClr val="tx1"/>
                </a:solidFill>
              </a:rPr>
              <a:t>15</a:t>
            </a:fld>
            <a:endParaRPr lang="ru-RU" sz="135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69DA59-A35A-4198-824A-5C0857377FBC}"/>
              </a:ext>
            </a:extLst>
          </p:cNvPr>
          <p:cNvSpPr txBox="1"/>
          <p:nvPr/>
        </p:nvSpPr>
        <p:spPr>
          <a:xfrm>
            <a:off x="4423139" y="95976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j - </a:t>
            </a:r>
            <a:r>
              <a:rPr lang="ru-RU" sz="1800" b="1" dirty="0" err="1"/>
              <a:t>пресинаптический</a:t>
            </a:r>
            <a:endParaRPr lang="ru-RU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6A93E0-1885-4E17-9E5E-0B717F832F7E}"/>
              </a:ext>
            </a:extLst>
          </p:cNvPr>
          <p:cNvSpPr txBox="1"/>
          <p:nvPr/>
        </p:nvSpPr>
        <p:spPr>
          <a:xfrm>
            <a:off x="4423139" y="227687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/>
              <a:t>i</a:t>
            </a:r>
            <a:r>
              <a:rPr lang="en-US" sz="1800" b="1" dirty="0"/>
              <a:t> - </a:t>
            </a:r>
            <a:r>
              <a:rPr lang="ru-RU" sz="1800" b="1" dirty="0"/>
              <a:t>постсинаптический</a:t>
            </a:r>
            <a:endParaRPr lang="ru-RU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4810C1-A2EB-4927-870C-8CCCF434A8F3}"/>
              </a:ext>
            </a:extLst>
          </p:cNvPr>
          <p:cNvSpPr txBox="1"/>
          <p:nvPr/>
        </p:nvSpPr>
        <p:spPr>
          <a:xfrm>
            <a:off x="899592" y="441742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/>
              <a:t>w</a:t>
            </a:r>
            <a:r>
              <a:rPr lang="en-US" sz="1800" b="1" baseline="-25000" dirty="0" err="1"/>
              <a:t>ij</a:t>
            </a:r>
            <a:r>
              <a:rPr lang="en-US" sz="1800" b="1" dirty="0"/>
              <a:t> – </a:t>
            </a:r>
            <a:r>
              <a:rPr lang="ru-RU" sz="1800" b="1" dirty="0"/>
              <a:t>вес связи от </a:t>
            </a:r>
            <a:r>
              <a:rPr lang="en-US" sz="1800" b="1" dirty="0"/>
              <a:t>j </a:t>
            </a:r>
            <a:r>
              <a:rPr lang="ru-RU" sz="1800" b="1" dirty="0"/>
              <a:t>к </a:t>
            </a:r>
            <a:r>
              <a:rPr lang="en-US" sz="1800" b="1" dirty="0" err="1"/>
              <a:t>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0117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9FC0377-7991-4A5D-A8CC-CC58C63C1A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996" t="8181"/>
          <a:stretch/>
        </p:blipFill>
        <p:spPr>
          <a:xfrm>
            <a:off x="5013587" y="1175874"/>
            <a:ext cx="3878893" cy="326123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984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sz="3000" b="1" dirty="0">
                <a:solidFill>
                  <a:schemeClr val="bg1"/>
                </a:solidFill>
              </a:rPr>
              <a:t>Математическая модель </a:t>
            </a:r>
            <a:r>
              <a:rPr lang="en-US" sz="3000" b="1" dirty="0">
                <a:solidFill>
                  <a:schemeClr val="bg1"/>
                </a:solidFill>
              </a:rPr>
              <a:t>STDP</a:t>
            </a:r>
            <a:endParaRPr lang="ru-RU" sz="3000" b="1" dirty="0">
              <a:solidFill>
                <a:schemeClr val="bg1"/>
              </a:solidFill>
            </a:endParaRP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DC6480B-0326-4FFE-B23E-22952E88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377-D7CA-47D5-BA24-E14B4B77CC34}" type="slidenum">
              <a:rPr lang="ru-RU" sz="1350">
                <a:solidFill>
                  <a:schemeClr val="tx1"/>
                </a:solidFill>
              </a:rPr>
              <a:t>16</a:t>
            </a:fld>
            <a:endParaRPr lang="ru-RU" sz="1350" dirty="0">
              <a:solidFill>
                <a:schemeClr val="tx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012CB7E-D1A3-4077-8636-2817F0DBA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5878661"/>
            <a:ext cx="1962150" cy="4000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67F7A8E-DFBC-4520-8892-DCB752EAC7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4706"/>
          <a:stretch/>
        </p:blipFill>
        <p:spPr>
          <a:xfrm>
            <a:off x="530494" y="4089354"/>
            <a:ext cx="6271220" cy="4308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A911FF1-E9CB-42DC-B1A2-9B94D540FA83}"/>
              </a:ext>
            </a:extLst>
          </p:cNvPr>
          <p:cNvSpPr txBox="1"/>
          <p:nvPr/>
        </p:nvSpPr>
        <p:spPr>
          <a:xfrm>
            <a:off x="6621534" y="3751244"/>
            <a:ext cx="1396506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r>
              <a:rPr lang="ru-RU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endParaRPr lang="ru-RU" sz="22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9F1688-14FC-4543-960D-4C68177B21A6}"/>
              </a:ext>
            </a:extLst>
          </p:cNvPr>
          <p:cNvSpPr txBox="1"/>
          <p:nvPr/>
        </p:nvSpPr>
        <p:spPr>
          <a:xfrm>
            <a:off x="487803" y="1071893"/>
            <a:ext cx="4572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AutoNum type="arabicPeriod"/>
            </a:pPr>
            <a:r>
              <a:rPr lang="ru-RU" sz="2000" dirty="0"/>
              <a:t>Вес растет, если </a:t>
            </a:r>
            <a:r>
              <a:rPr lang="en-US" sz="2000" b="1" dirty="0" err="1"/>
              <a:t>t</a:t>
            </a:r>
            <a:r>
              <a:rPr lang="en-US" sz="2000" b="1" baseline="-25000" dirty="0" err="1"/>
              <a:t>pre</a:t>
            </a:r>
            <a:r>
              <a:rPr lang="en-US" sz="2000" b="1" dirty="0"/>
              <a:t>&lt;</a:t>
            </a:r>
            <a:r>
              <a:rPr lang="en-US" sz="2000" b="1" dirty="0" err="1"/>
              <a:t>t</a:t>
            </a:r>
            <a:r>
              <a:rPr lang="en-US" sz="2000" b="1" baseline="-25000" dirty="0" err="1"/>
              <a:t>post</a:t>
            </a:r>
            <a:endParaRPr lang="en-US" sz="2000" b="1" baseline="-25000" dirty="0"/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ru-RU" sz="2000" dirty="0"/>
              <a:t>Вес уменьшается, если </a:t>
            </a:r>
            <a:r>
              <a:rPr lang="en-US" sz="2000" b="1" dirty="0" err="1"/>
              <a:t>t</a:t>
            </a:r>
            <a:r>
              <a:rPr lang="en-US" sz="2000" b="1" baseline="-25000" dirty="0" err="1"/>
              <a:t>pre</a:t>
            </a:r>
            <a:r>
              <a:rPr lang="en-US" sz="2000" b="1" dirty="0"/>
              <a:t>&gt;</a:t>
            </a:r>
            <a:r>
              <a:rPr lang="en-US" sz="2000" b="1" dirty="0" err="1"/>
              <a:t>t</a:t>
            </a:r>
            <a:r>
              <a:rPr lang="en-US" sz="2000" b="1" baseline="-25000" dirty="0" err="1"/>
              <a:t>post</a:t>
            </a:r>
            <a:endParaRPr lang="en-US" sz="2000" b="1" dirty="0"/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ru-RU" sz="2000" dirty="0"/>
              <a:t>Изменение веса максимально, если </a:t>
            </a:r>
            <a:endParaRPr lang="en-US" sz="2000" dirty="0"/>
          </a:p>
          <a:p>
            <a:pPr>
              <a:spcBef>
                <a:spcPts val="600"/>
              </a:spcBef>
            </a:pPr>
            <a:r>
              <a:rPr lang="en-US" sz="2000" dirty="0"/>
              <a:t>	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r>
              <a:rPr 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ε,</a:t>
            </a:r>
          </a:p>
          <a:p>
            <a:pPr>
              <a:spcBef>
                <a:spcPts val="600"/>
              </a:spcBef>
            </a:pPr>
            <a:r>
              <a:rPr 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ε→0</a:t>
            </a:r>
            <a:endParaRPr lang="ru-RU" sz="20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авая фигурная скобка 16">
            <a:extLst>
              <a:ext uri="{FF2B5EF4-FFF2-40B4-BE49-F238E27FC236}">
                <a16:creationId xmlns:a16="http://schemas.microsoft.com/office/drawing/2014/main" id="{973E3DD9-567A-4712-A878-187054D5DC6C}"/>
              </a:ext>
            </a:extLst>
          </p:cNvPr>
          <p:cNvSpPr/>
          <p:nvPr/>
        </p:nvSpPr>
        <p:spPr>
          <a:xfrm rot="16200000">
            <a:off x="6503694" y="684340"/>
            <a:ext cx="313080" cy="1152129"/>
          </a:xfrm>
          <a:prstGeom prst="rightBrac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F816C7-8C8A-49A3-96FB-6DCE2127576D}"/>
              </a:ext>
            </a:extLst>
          </p:cNvPr>
          <p:cNvSpPr txBox="1"/>
          <p:nvPr/>
        </p:nvSpPr>
        <p:spPr>
          <a:xfrm>
            <a:off x="5940152" y="66252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B050"/>
                </a:solidFill>
              </a:rPr>
              <a:t>LTP</a:t>
            </a:r>
            <a:endParaRPr lang="ru-RU" b="1" dirty="0">
              <a:solidFill>
                <a:srgbClr val="00B05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2AA442-3097-4465-B0F9-30E59C119885}"/>
              </a:ext>
            </a:extLst>
          </p:cNvPr>
          <p:cNvSpPr txBox="1"/>
          <p:nvPr/>
        </p:nvSpPr>
        <p:spPr>
          <a:xfrm>
            <a:off x="538327" y="3660010"/>
            <a:ext cx="5255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LTP – Long-term potentiation</a:t>
            </a:r>
            <a:endParaRPr lang="ru-RU" b="1" dirty="0"/>
          </a:p>
        </p:txBody>
      </p:sp>
      <p:sp>
        <p:nvSpPr>
          <p:cNvPr id="22" name="Правая фигурная скобка 21">
            <a:extLst>
              <a:ext uri="{FF2B5EF4-FFF2-40B4-BE49-F238E27FC236}">
                <a16:creationId xmlns:a16="http://schemas.microsoft.com/office/drawing/2014/main" id="{7B770E57-1B62-4C76-B400-C5CE55ABB92A}"/>
              </a:ext>
            </a:extLst>
          </p:cNvPr>
          <p:cNvSpPr/>
          <p:nvPr/>
        </p:nvSpPr>
        <p:spPr>
          <a:xfrm rot="16200000">
            <a:off x="7727827" y="686215"/>
            <a:ext cx="313080" cy="1152129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4B0387-0B15-4E91-81BA-7287B80439B5}"/>
              </a:ext>
            </a:extLst>
          </p:cNvPr>
          <p:cNvSpPr txBox="1"/>
          <p:nvPr/>
        </p:nvSpPr>
        <p:spPr>
          <a:xfrm>
            <a:off x="7164288" y="66439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LTD</a:t>
            </a:r>
            <a:endParaRPr lang="ru-RU" b="1" dirty="0">
              <a:solidFill>
                <a:srgbClr val="FF0000"/>
              </a:solidFill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2ACCB7D-2EC1-4212-A323-E4089C2BF0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1245"/>
          <a:stretch/>
        </p:blipFill>
        <p:spPr>
          <a:xfrm>
            <a:off x="515966" y="5499014"/>
            <a:ext cx="6271220" cy="30200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12DCE94-5F52-464D-9977-D620235DE7EC}"/>
              </a:ext>
            </a:extLst>
          </p:cNvPr>
          <p:cNvSpPr txBox="1"/>
          <p:nvPr/>
        </p:nvSpPr>
        <p:spPr>
          <a:xfrm>
            <a:off x="573734" y="5049771"/>
            <a:ext cx="5255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LTD – Long-term depression</a:t>
            </a:r>
            <a:endParaRPr lang="ru-RU" b="1" dirty="0"/>
          </a:p>
        </p:txBody>
      </p:sp>
      <p:sp>
        <p:nvSpPr>
          <p:cNvPr id="3" name="Правая фигурная скобка 2">
            <a:extLst>
              <a:ext uri="{FF2B5EF4-FFF2-40B4-BE49-F238E27FC236}">
                <a16:creationId xmlns:a16="http://schemas.microsoft.com/office/drawing/2014/main" id="{CB17E2DB-9CE4-B115-8D49-467D6F498CDC}"/>
              </a:ext>
            </a:extLst>
          </p:cNvPr>
          <p:cNvSpPr/>
          <p:nvPr/>
        </p:nvSpPr>
        <p:spPr>
          <a:xfrm rot="5400000">
            <a:off x="2970838" y="5067555"/>
            <a:ext cx="177985" cy="1584176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4984CD-806A-ABA4-385D-A82824C4F805}"/>
              </a:ext>
            </a:extLst>
          </p:cNvPr>
          <p:cNvSpPr txBox="1"/>
          <p:nvPr/>
        </p:nvSpPr>
        <p:spPr>
          <a:xfrm>
            <a:off x="3005223" y="6024867"/>
            <a:ext cx="5869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rgbClr val="FF0000"/>
                </a:solidFill>
              </a:rPr>
              <a:t>окно обучения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977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984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sz="3000" b="1" dirty="0">
                <a:solidFill>
                  <a:schemeClr val="bg1"/>
                </a:solidFill>
              </a:rPr>
              <a:t>Окно обучения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DC6480B-0326-4FFE-B23E-22952E88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377-D7CA-47D5-BA24-E14B4B77CC34}" type="slidenum">
              <a:rPr lang="ru-RU" sz="1350">
                <a:solidFill>
                  <a:schemeClr val="tx1"/>
                </a:solidFill>
              </a:rPr>
              <a:t>17</a:t>
            </a:fld>
            <a:endParaRPr lang="ru-RU" sz="1350" dirty="0">
              <a:solidFill>
                <a:schemeClr val="tx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DDD23A4-7B32-442E-8CFC-EA9D1F096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628800"/>
            <a:ext cx="3378454" cy="322488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7702AA9-372F-4CDA-ADE1-125564990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3" y="1772816"/>
            <a:ext cx="3378455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54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984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sz="3000" b="1" dirty="0">
                <a:solidFill>
                  <a:schemeClr val="bg1"/>
                </a:solidFill>
              </a:rPr>
              <a:t>Реализация </a:t>
            </a:r>
            <a:r>
              <a:rPr lang="en-US" sz="3000" b="1" dirty="0">
                <a:solidFill>
                  <a:schemeClr val="bg1"/>
                </a:solidFill>
              </a:rPr>
              <a:t>STDP</a:t>
            </a:r>
            <a:endParaRPr lang="ru-RU" sz="3000" b="1" dirty="0">
              <a:solidFill>
                <a:schemeClr val="bg1"/>
              </a:solidFill>
            </a:endParaRP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DC6480B-0326-4FFE-B23E-22952E88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377-D7CA-47D5-BA24-E14B4B77CC34}" type="slidenum">
              <a:rPr lang="ru-RU" sz="1350">
                <a:solidFill>
                  <a:schemeClr val="tx1"/>
                </a:solidFill>
              </a:rPr>
              <a:t>18</a:t>
            </a:fld>
            <a:endParaRPr lang="ru-RU" sz="135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517639-C8C1-440B-BFEE-57033FA998BD}"/>
              </a:ext>
            </a:extLst>
          </p:cNvPr>
          <p:cNvSpPr txBox="1"/>
          <p:nvPr/>
        </p:nvSpPr>
        <p:spPr>
          <a:xfrm>
            <a:off x="513677" y="749246"/>
            <a:ext cx="81166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000" dirty="0">
                <a:latin typeface="+mj-lt"/>
                <a:cs typeface="Times New Roman" panose="02020603050405020304" pitchFamily="18" charset="0"/>
              </a:rPr>
              <a:t>Добавим две новые переменные для каждого синапса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j-&gt;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i</a:t>
            </a:r>
            <a:r>
              <a:rPr lang="ru-RU" sz="2000" dirty="0">
                <a:latin typeface="+mj-lt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697C2D0-5094-4E90-B6F7-A37A126F4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72" y="4521640"/>
            <a:ext cx="3219450" cy="8096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943EE71-6633-4B42-A585-F48B6763B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4544762"/>
            <a:ext cx="3267075" cy="73342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BA2E919-DABC-44F6-BC19-C8539FA7D1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474"/>
          <a:stretch/>
        </p:blipFill>
        <p:spPr>
          <a:xfrm>
            <a:off x="1989861" y="5512758"/>
            <a:ext cx="6461398" cy="790575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93F5B0DC-EC81-4BA5-BF33-B06C42C3CA5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3413" b="41781"/>
          <a:stretch/>
        </p:blipFill>
        <p:spPr>
          <a:xfrm>
            <a:off x="753081" y="5450957"/>
            <a:ext cx="1227559" cy="809625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9B7E496-7A38-4A5F-90C3-7F144C532B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8256" y="1095552"/>
            <a:ext cx="4056112" cy="31022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D0152DD-6074-D550-99DB-D11DA7B11A78}"/>
              </a:ext>
            </a:extLst>
          </p:cNvPr>
          <p:cNvSpPr txBox="1"/>
          <p:nvPr/>
        </p:nvSpPr>
        <p:spPr>
          <a:xfrm>
            <a:off x="899592" y="3068462"/>
            <a:ext cx="241387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y</a:t>
            </a:r>
            <a:r>
              <a:rPr lang="en-US" sz="2000" baseline="-25000" dirty="0" err="1">
                <a:latin typeface="+mj-lt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– </a:t>
            </a:r>
            <a:r>
              <a:rPr lang="ru-RU" sz="2000" dirty="0">
                <a:latin typeface="+mj-lt"/>
                <a:cs typeface="Times New Roman" panose="02020603050405020304" pitchFamily="18" charset="0"/>
              </a:rPr>
              <a:t>суммирует постсинаптические спайки </a:t>
            </a:r>
            <a:r>
              <a:rPr lang="en-US" sz="2000" b="1" dirty="0" err="1">
                <a:latin typeface="+mj-lt"/>
                <a:cs typeface="Times New Roman" panose="02020603050405020304" pitchFamily="18" charset="0"/>
              </a:rPr>
              <a:t>t</a:t>
            </a:r>
            <a:r>
              <a:rPr lang="en-US" sz="2000" b="1" baseline="-25000" dirty="0" err="1">
                <a:latin typeface="+mj-lt"/>
                <a:cs typeface="Times New Roman" panose="02020603050405020304" pitchFamily="18" charset="0"/>
              </a:rPr>
              <a:t>i</a:t>
            </a:r>
            <a:r>
              <a:rPr lang="en-US" sz="2000" b="1" baseline="30000" dirty="0" err="1">
                <a:latin typeface="+mj-lt"/>
                <a:cs typeface="Times New Roman" panose="02020603050405020304" pitchFamily="18" charset="0"/>
              </a:rPr>
              <a:t>f</a:t>
            </a:r>
            <a:endParaRPr lang="ru-RU" sz="2000" b="1" baseline="30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2E29D4-E662-9F8C-9B82-BE039B9A6434}"/>
              </a:ext>
            </a:extLst>
          </p:cNvPr>
          <p:cNvSpPr txBox="1"/>
          <p:nvPr/>
        </p:nvSpPr>
        <p:spPr>
          <a:xfrm>
            <a:off x="899592" y="1330849"/>
            <a:ext cx="277770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x</a:t>
            </a:r>
            <a:r>
              <a:rPr lang="en-US" sz="2000" baseline="-25000" dirty="0" err="1">
                <a:latin typeface="+mj-lt"/>
                <a:cs typeface="Times New Roman" panose="02020603050405020304" pitchFamily="18" charset="0"/>
              </a:rPr>
              <a:t>j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– </a:t>
            </a:r>
            <a:r>
              <a:rPr lang="ru-RU" sz="2000" dirty="0">
                <a:latin typeface="+mj-lt"/>
                <a:cs typeface="Times New Roman" panose="02020603050405020304" pitchFamily="18" charset="0"/>
              </a:rPr>
              <a:t>суммирует </a:t>
            </a:r>
            <a:r>
              <a:rPr lang="ru-RU" sz="2000" dirty="0" err="1">
                <a:latin typeface="+mj-lt"/>
                <a:cs typeface="Times New Roman" panose="02020603050405020304" pitchFamily="18" charset="0"/>
              </a:rPr>
              <a:t>пресинаптические</a:t>
            </a:r>
            <a:r>
              <a:rPr lang="ru-RU" sz="2000" dirty="0">
                <a:latin typeface="+mj-lt"/>
                <a:cs typeface="Times New Roman" panose="02020603050405020304" pitchFamily="18" charset="0"/>
              </a:rPr>
              <a:t> спайки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+mj-lt"/>
                <a:cs typeface="Times New Roman" panose="02020603050405020304" pitchFamily="18" charset="0"/>
              </a:rPr>
              <a:t>t</a:t>
            </a:r>
            <a:r>
              <a:rPr lang="en-US" sz="2000" b="1" baseline="-25000" dirty="0" err="1">
                <a:latin typeface="+mj-lt"/>
                <a:cs typeface="Times New Roman" panose="02020603050405020304" pitchFamily="18" charset="0"/>
              </a:rPr>
              <a:t>j</a:t>
            </a:r>
            <a:r>
              <a:rPr lang="en-US" sz="2000" b="1" baseline="30000" dirty="0" err="1">
                <a:latin typeface="+mj-lt"/>
                <a:cs typeface="Times New Roman" panose="02020603050405020304" pitchFamily="18" charset="0"/>
              </a:rPr>
              <a:t>f</a:t>
            </a:r>
            <a:endParaRPr lang="ru-RU" sz="2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4" name="Правая фигурная скобка 13">
            <a:extLst>
              <a:ext uri="{FF2B5EF4-FFF2-40B4-BE49-F238E27FC236}">
                <a16:creationId xmlns:a16="http://schemas.microsoft.com/office/drawing/2014/main" id="{EC19700B-E24C-D8F8-84D2-126E104B951F}"/>
              </a:ext>
            </a:extLst>
          </p:cNvPr>
          <p:cNvSpPr/>
          <p:nvPr/>
        </p:nvSpPr>
        <p:spPr>
          <a:xfrm rot="5400000">
            <a:off x="3636124" y="4845959"/>
            <a:ext cx="202364" cy="289772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9228F-8AF2-09C5-49A7-30F833C3512F}"/>
              </a:ext>
            </a:extLst>
          </p:cNvPr>
          <p:cNvSpPr txBox="1"/>
          <p:nvPr/>
        </p:nvSpPr>
        <p:spPr>
          <a:xfrm>
            <a:off x="2657016" y="6301481"/>
            <a:ext cx="5869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LTD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7" name="Правая фигурная скобка 16">
            <a:extLst>
              <a:ext uri="{FF2B5EF4-FFF2-40B4-BE49-F238E27FC236}">
                <a16:creationId xmlns:a16="http://schemas.microsoft.com/office/drawing/2014/main" id="{7413B694-DA75-3D5D-D74B-85EC1F59CFA5}"/>
              </a:ext>
            </a:extLst>
          </p:cNvPr>
          <p:cNvSpPr/>
          <p:nvPr/>
        </p:nvSpPr>
        <p:spPr>
          <a:xfrm rot="5400000">
            <a:off x="6855782" y="4844506"/>
            <a:ext cx="202364" cy="289772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779401-E114-62E0-F608-7862F83C163A}"/>
              </a:ext>
            </a:extLst>
          </p:cNvPr>
          <p:cNvSpPr txBox="1"/>
          <p:nvPr/>
        </p:nvSpPr>
        <p:spPr>
          <a:xfrm>
            <a:off x="5876674" y="6300028"/>
            <a:ext cx="5869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LTP</a:t>
            </a:r>
            <a:endParaRPr lang="ru-RU" b="1" dirty="0">
              <a:solidFill>
                <a:srgbClr val="FF0000"/>
              </a:solidFill>
            </a:endParaRPr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2880DDB7-4F51-A171-049F-798334F3356C}"/>
              </a:ext>
            </a:extLst>
          </p:cNvPr>
          <p:cNvCxnSpPr/>
          <p:nvPr/>
        </p:nvCxnSpPr>
        <p:spPr>
          <a:xfrm>
            <a:off x="4283968" y="2346512"/>
            <a:ext cx="0" cy="36240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055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984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sz="3000" b="1" dirty="0">
                <a:solidFill>
                  <a:schemeClr val="bg1"/>
                </a:solidFill>
              </a:rPr>
              <a:t>Резюме: синаптическая пластичность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DC6480B-0326-4FFE-B23E-22952E88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377-D7CA-47D5-BA24-E14B4B77CC34}" type="slidenum">
              <a:rPr lang="ru-RU" sz="1350">
                <a:solidFill>
                  <a:schemeClr val="tx1"/>
                </a:solidFill>
              </a:rPr>
              <a:t>19</a:t>
            </a:fld>
            <a:endParaRPr lang="ru-RU" sz="135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517639-C8C1-440B-BFEE-57033FA998BD}"/>
              </a:ext>
            </a:extLst>
          </p:cNvPr>
          <p:cNvSpPr txBox="1"/>
          <p:nvPr/>
        </p:nvSpPr>
        <p:spPr>
          <a:xfrm>
            <a:off x="1027355" y="1124744"/>
            <a:ext cx="7289061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000" b="1" dirty="0">
                <a:latin typeface="+mj-lt"/>
                <a:cs typeface="Times New Roman" panose="02020603050405020304" pitchFamily="18" charset="0"/>
              </a:rPr>
              <a:t>Локальное обучение</a:t>
            </a:r>
            <a:endParaRPr lang="en-US" sz="2000" b="1" dirty="0">
              <a:latin typeface="+mj-lt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ru-RU" sz="2000" dirty="0">
                <a:latin typeface="+mj-lt"/>
                <a:cs typeface="Times New Roman" panose="02020603050405020304" pitchFamily="18" charset="0"/>
              </a:rPr>
              <a:t>Синапс меняется независимо от других синапсов</a:t>
            </a:r>
          </a:p>
          <a:p>
            <a:pPr lvl="1">
              <a:spcBef>
                <a:spcPts val="600"/>
              </a:spcBef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en-US" sz="2000" b="1" dirty="0">
                <a:latin typeface="+mj-lt"/>
                <a:cs typeface="Times New Roman" panose="02020603050405020304" pitchFamily="18" charset="0"/>
              </a:rPr>
              <a:t>Fire together, wire together</a:t>
            </a:r>
          </a:p>
          <a:p>
            <a:pPr lvl="1">
              <a:spcBef>
                <a:spcPts val="600"/>
              </a:spcBef>
            </a:pPr>
            <a:r>
              <a:rPr lang="ru-RU" sz="2000" dirty="0">
                <a:latin typeface="+mj-lt"/>
                <a:cs typeface="Times New Roman" panose="02020603050405020304" pitchFamily="18" charset="0"/>
              </a:rPr>
              <a:t>Усиливаются связи между совместно активными нейронами</a:t>
            </a: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endParaRPr lang="ru-RU" sz="2000" dirty="0">
              <a:latin typeface="+mj-lt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000" b="1" dirty="0" err="1">
                <a:latin typeface="+mj-lt"/>
                <a:cs typeface="Times New Roman" panose="02020603050405020304" pitchFamily="18" charset="0"/>
              </a:rPr>
              <a:t>Хеббовское</a:t>
            </a:r>
            <a:r>
              <a:rPr lang="ru-RU" sz="2000" b="1" dirty="0">
                <a:latin typeface="+mj-lt"/>
                <a:cs typeface="Times New Roman" panose="02020603050405020304" pitchFamily="18" charset="0"/>
              </a:rPr>
              <a:t> обучение</a:t>
            </a:r>
          </a:p>
          <a:p>
            <a:pPr lvl="1">
              <a:spcBef>
                <a:spcPts val="600"/>
              </a:spcBef>
            </a:pPr>
            <a:r>
              <a:rPr lang="ru-RU" sz="2000" dirty="0">
                <a:latin typeface="+mj-lt"/>
                <a:cs typeface="Times New Roman" panose="02020603050405020304" pitchFamily="18" charset="0"/>
              </a:rPr>
              <a:t>Учитывает корреляцию активностей двух нейронов</a:t>
            </a:r>
          </a:p>
          <a:p>
            <a:pPr lvl="1">
              <a:spcBef>
                <a:spcPts val="600"/>
              </a:spcBef>
            </a:pPr>
            <a:endParaRPr lang="ru-RU" sz="2000" dirty="0">
              <a:latin typeface="+mj-lt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000" b="1" dirty="0">
                <a:latin typeface="+mj-lt"/>
                <a:cs typeface="Times New Roman" panose="02020603050405020304" pitchFamily="18" charset="0"/>
              </a:rPr>
              <a:t>Пластичность, зависящая от времени </a:t>
            </a:r>
            <a:r>
              <a:rPr lang="ru-RU" sz="2000" b="1" dirty="0" err="1">
                <a:latin typeface="+mj-lt"/>
                <a:cs typeface="Times New Roman" panose="02020603050405020304" pitchFamily="18" charset="0"/>
              </a:rPr>
              <a:t>спайков</a:t>
            </a:r>
            <a:r>
              <a:rPr lang="ru-RU" sz="2000" b="1" dirty="0">
                <a:latin typeface="+mj-lt"/>
                <a:cs typeface="Times New Roman" panose="02020603050405020304" pitchFamily="18" charset="0"/>
              </a:rPr>
              <a:t> (</a:t>
            </a:r>
            <a:r>
              <a:rPr lang="en-US" sz="2000" b="1" dirty="0">
                <a:latin typeface="+mj-lt"/>
                <a:cs typeface="Times New Roman" panose="02020603050405020304" pitchFamily="18" charset="0"/>
              </a:rPr>
              <a:t>STDP)</a:t>
            </a:r>
            <a:endParaRPr lang="ru-RU" sz="2000" b="1" dirty="0">
              <a:latin typeface="+mj-lt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ru-RU" sz="2000" dirty="0">
                <a:latin typeface="+mj-lt"/>
                <a:cs typeface="Times New Roman" panose="02020603050405020304" pitchFamily="18" charset="0"/>
              </a:rPr>
              <a:t>Учитывает последовательность активаций, т.е. причинно-следственную связь</a:t>
            </a:r>
          </a:p>
        </p:txBody>
      </p:sp>
    </p:spTree>
    <p:extLst>
      <p:ext uri="{BB962C8B-B14F-4D97-AF65-F5344CB8AC3E}">
        <p14:creationId xmlns:p14="http://schemas.microsoft.com/office/powerpoint/2010/main" val="3507760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984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sz="3000" b="1" dirty="0">
                <a:solidFill>
                  <a:schemeClr val="bg1"/>
                </a:solidFill>
              </a:rPr>
              <a:t>Где хранится опыт?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DC6480B-0326-4FFE-B23E-22952E88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377-D7CA-47D5-BA24-E14B4B77CC34}" type="slidenum">
              <a:rPr lang="ru-RU" sz="1350">
                <a:solidFill>
                  <a:schemeClr val="tx1"/>
                </a:solidFill>
              </a:rPr>
              <a:t>2</a:t>
            </a:fld>
            <a:endParaRPr lang="ru-RU" sz="135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8952C-F868-45FD-B7AE-BD018BFFF995}"/>
              </a:ext>
            </a:extLst>
          </p:cNvPr>
          <p:cNvSpPr txBox="1"/>
          <p:nvPr/>
        </p:nvSpPr>
        <p:spPr>
          <a:xfrm>
            <a:off x="1357230" y="2132856"/>
            <a:ext cx="1908212" cy="649188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Связи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5CA750-2C3B-4479-B69B-2F7B587AD1F0}"/>
              </a:ext>
            </a:extLst>
          </p:cNvPr>
          <p:cNvSpPr txBox="1"/>
          <p:nvPr/>
        </p:nvSpPr>
        <p:spPr>
          <a:xfrm>
            <a:off x="5580112" y="2135839"/>
            <a:ext cx="2629272" cy="649188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Нейроны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F50040-AD87-49AC-A3FC-2A226747E265}"/>
              </a:ext>
            </a:extLst>
          </p:cNvPr>
          <p:cNvSpPr txBox="1"/>
          <p:nvPr/>
        </p:nvSpPr>
        <p:spPr>
          <a:xfrm>
            <a:off x="3264312" y="4072974"/>
            <a:ext cx="2925925" cy="649188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2400" b="1"/>
            </a:lvl1pPr>
          </a:lstStyle>
          <a:p>
            <a:r>
              <a:rPr lang="ru-RU" dirty="0"/>
              <a:t>Активность</a:t>
            </a:r>
          </a:p>
        </p:txBody>
      </p:sp>
    </p:spTree>
    <p:extLst>
      <p:ext uri="{BB962C8B-B14F-4D97-AF65-F5344CB8AC3E}">
        <p14:creationId xmlns:p14="http://schemas.microsoft.com/office/powerpoint/2010/main" val="615365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984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sz="3000" b="1" dirty="0">
                <a:solidFill>
                  <a:schemeClr val="bg1"/>
                </a:solidFill>
              </a:rPr>
              <a:t>Распознавание образов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DC6480B-0326-4FFE-B23E-22952E88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377-D7CA-47D5-BA24-E14B4B77CC34}" type="slidenum">
              <a:rPr lang="ru-RU" sz="1350">
                <a:solidFill>
                  <a:schemeClr val="tx1"/>
                </a:solidFill>
              </a:rPr>
              <a:t>20</a:t>
            </a:fld>
            <a:endParaRPr lang="ru-RU" sz="1350" dirty="0">
              <a:solidFill>
                <a:schemeClr val="tx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247F839-05B7-4016-A81B-0166FB313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917848"/>
            <a:ext cx="8447965" cy="502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27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984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sz="3000" b="1" dirty="0">
                <a:solidFill>
                  <a:schemeClr val="bg1"/>
                </a:solidFill>
              </a:rPr>
              <a:t>Распознавание образов в сети с </a:t>
            </a:r>
            <a:r>
              <a:rPr lang="en-US" sz="3000" b="1" dirty="0">
                <a:solidFill>
                  <a:schemeClr val="bg1"/>
                </a:solidFill>
              </a:rPr>
              <a:t>STDP</a:t>
            </a:r>
            <a:endParaRPr lang="ru-RU" sz="3000" b="1" dirty="0">
              <a:solidFill>
                <a:schemeClr val="bg1"/>
              </a:solidFill>
            </a:endParaRP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DC6480B-0326-4FFE-B23E-22952E88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377-D7CA-47D5-BA24-E14B4B77CC34}" type="slidenum">
              <a:rPr lang="ru-RU" sz="1350">
                <a:solidFill>
                  <a:schemeClr val="tx1"/>
                </a:solidFill>
              </a:rPr>
              <a:t>21</a:t>
            </a:fld>
            <a:endParaRPr lang="ru-RU" sz="1350" dirty="0">
              <a:solidFill>
                <a:schemeClr val="tx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994397A-2DBE-4B2F-AC3C-FCDEE7D9B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869590"/>
            <a:ext cx="6048672" cy="437945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04F41E7-74B0-45A2-83BB-ECE484FFAA53}"/>
              </a:ext>
            </a:extLst>
          </p:cNvPr>
          <p:cNvSpPr txBox="1"/>
          <p:nvPr/>
        </p:nvSpPr>
        <p:spPr>
          <a:xfrm>
            <a:off x="683568" y="5317301"/>
            <a:ext cx="77768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Diehl, P. U., &amp; Cook, M. (2015). Unsupervised learning of digit recognition using spike-timing-dependent plasticity. </a:t>
            </a:r>
            <a:r>
              <a:rPr lang="en-US" i="1" dirty="0"/>
              <a:t>Frontiers in computational neuroscience</a:t>
            </a:r>
            <a:r>
              <a:rPr lang="en-US" dirty="0"/>
              <a:t>, </a:t>
            </a:r>
            <a:r>
              <a:rPr lang="en-US" i="1" dirty="0"/>
              <a:t>9</a:t>
            </a:r>
            <a:r>
              <a:rPr lang="en-US" dirty="0"/>
              <a:t>, 99.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662268-521B-475F-A5F5-8CC344D32F21}"/>
              </a:ext>
            </a:extLst>
          </p:cNvPr>
          <p:cNvSpPr txBox="1"/>
          <p:nvPr/>
        </p:nvSpPr>
        <p:spPr>
          <a:xfrm>
            <a:off x="683568" y="593998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https://github.com/peter-u-diehl/stdp-mnist</a:t>
            </a:r>
          </a:p>
        </p:txBody>
      </p:sp>
    </p:spTree>
    <p:extLst>
      <p:ext uri="{BB962C8B-B14F-4D97-AF65-F5344CB8AC3E}">
        <p14:creationId xmlns:p14="http://schemas.microsoft.com/office/powerpoint/2010/main" val="408546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984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sz="3000" b="1" dirty="0">
                <a:solidFill>
                  <a:schemeClr val="bg1"/>
                </a:solidFill>
              </a:rPr>
              <a:t>Архитектура сети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DC6480B-0326-4FFE-B23E-22952E88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377-D7CA-47D5-BA24-E14B4B77CC34}" type="slidenum">
              <a:rPr lang="ru-RU" sz="1350">
                <a:solidFill>
                  <a:schemeClr val="tx1"/>
                </a:solidFill>
              </a:rPr>
              <a:t>22</a:t>
            </a:fld>
            <a:endParaRPr lang="ru-RU" sz="135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4F41E7-74B0-45A2-83BB-ECE484FFAA53}"/>
              </a:ext>
            </a:extLst>
          </p:cNvPr>
          <p:cNvSpPr txBox="1"/>
          <p:nvPr/>
        </p:nvSpPr>
        <p:spPr>
          <a:xfrm>
            <a:off x="1039788" y="1058195"/>
            <a:ext cx="352209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/>
              <a:t>Входной слой</a:t>
            </a:r>
          </a:p>
          <a:p>
            <a:r>
              <a:rPr lang="ru-RU" sz="2000" dirty="0"/>
              <a:t>28 </a:t>
            </a:r>
            <a:r>
              <a:rPr lang="en-US" sz="2000" dirty="0"/>
              <a:t>x </a:t>
            </a:r>
            <a:r>
              <a:rPr lang="ru-RU" sz="2000" dirty="0"/>
              <a:t>28 нейронов</a:t>
            </a:r>
          </a:p>
          <a:p>
            <a:r>
              <a:rPr lang="ru-RU" sz="2000" dirty="0"/>
              <a:t>1 нейрон = 1 пиксель</a:t>
            </a:r>
            <a:endParaRPr lang="en-US" sz="2000" dirty="0"/>
          </a:p>
          <a:p>
            <a:r>
              <a:rPr lang="ru-RU" sz="2000" dirty="0"/>
              <a:t>Преобразует яркость в спайки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737886-9DEB-4CEE-ABA9-40B4AE902259}"/>
              </a:ext>
            </a:extLst>
          </p:cNvPr>
          <p:cNvSpPr txBox="1"/>
          <p:nvPr/>
        </p:nvSpPr>
        <p:spPr>
          <a:xfrm>
            <a:off x="5276681" y="938304"/>
            <a:ext cx="307696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/>
              <a:t>Слой обработки</a:t>
            </a:r>
          </a:p>
          <a:p>
            <a:r>
              <a:rPr lang="ru-RU" sz="2000" dirty="0"/>
              <a:t>2</a:t>
            </a:r>
            <a:r>
              <a:rPr lang="en-US" sz="2000" dirty="0"/>
              <a:t>n = 400*2 </a:t>
            </a:r>
            <a:r>
              <a:rPr lang="ru-RU" sz="2000" dirty="0"/>
              <a:t>нейронов</a:t>
            </a:r>
          </a:p>
          <a:p>
            <a:r>
              <a:rPr lang="ru-RU" sz="2000" dirty="0"/>
              <a:t>1 возбуждающий связан с </a:t>
            </a:r>
          </a:p>
          <a:p>
            <a:r>
              <a:rPr lang="ru-RU" sz="2000" dirty="0"/>
              <a:t>1 тормозящим</a:t>
            </a:r>
          </a:p>
          <a:p>
            <a:endParaRPr lang="ru-RU" sz="2000" dirty="0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56EDCB6E-E158-47C1-B363-5D0CA9AA8F4B}"/>
              </a:ext>
            </a:extLst>
          </p:cNvPr>
          <p:cNvSpPr/>
          <p:nvPr/>
        </p:nvSpPr>
        <p:spPr>
          <a:xfrm>
            <a:off x="3455110" y="3501485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17E9C1-DB8D-42BC-B582-C090AB9ED6A1}"/>
              </a:ext>
            </a:extLst>
          </p:cNvPr>
          <p:cNvSpPr txBox="1"/>
          <p:nvPr/>
        </p:nvSpPr>
        <p:spPr>
          <a:xfrm>
            <a:off x="1763688" y="537321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0..255  -&gt;  0..63.75 Hz</a:t>
            </a:r>
            <a:endParaRPr lang="ru-RU" sz="1800" b="1" dirty="0"/>
          </a:p>
        </p:txBody>
      </p: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C37EBCAB-12A5-4775-A5B9-9AD93D41A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788" y="3504763"/>
            <a:ext cx="1447800" cy="1419225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C4DA3912-6FAA-45F9-B325-7688ED417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5596" y="2956613"/>
            <a:ext cx="895350" cy="438150"/>
          </a:xfrm>
          <a:prstGeom prst="rect">
            <a:avLst/>
          </a:prstGeom>
        </p:spPr>
      </p:pic>
      <p:cxnSp>
        <p:nvCxnSpPr>
          <p:cNvPr id="53" name="Прямая со стрелкой 7">
            <a:extLst>
              <a:ext uri="{FF2B5EF4-FFF2-40B4-BE49-F238E27FC236}">
                <a16:creationId xmlns:a16="http://schemas.microsoft.com/office/drawing/2014/main" id="{D51D54B0-C4F6-4D0C-B132-E64E9F4F57B4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2001861" y="3771485"/>
            <a:ext cx="1453249" cy="11775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7">
            <a:extLst>
              <a:ext uri="{FF2B5EF4-FFF2-40B4-BE49-F238E27FC236}">
                <a16:creationId xmlns:a16="http://schemas.microsoft.com/office/drawing/2014/main" id="{AFA2C979-D3FC-429F-B1BE-5A45C1C110A3}"/>
              </a:ext>
            </a:extLst>
          </p:cNvPr>
          <p:cNvCxnSpPr>
            <a:cxnSpLocks/>
            <a:endCxn id="58" idx="2"/>
          </p:cNvCxnSpPr>
          <p:nvPr/>
        </p:nvCxnSpPr>
        <p:spPr>
          <a:xfrm>
            <a:off x="1812963" y="4295430"/>
            <a:ext cx="1655062" cy="41403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Овал 57">
            <a:extLst>
              <a:ext uri="{FF2B5EF4-FFF2-40B4-BE49-F238E27FC236}">
                <a16:creationId xmlns:a16="http://schemas.microsoft.com/office/drawing/2014/main" id="{D08EEA98-82D1-4FB3-8E25-2944B822BB76}"/>
              </a:ext>
            </a:extLst>
          </p:cNvPr>
          <p:cNvSpPr/>
          <p:nvPr/>
        </p:nvSpPr>
        <p:spPr>
          <a:xfrm>
            <a:off x="3468025" y="4439466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b="1" dirty="0">
              <a:solidFill>
                <a:schemeClr val="tx1"/>
              </a:solidFill>
            </a:endParaRPr>
          </a:p>
        </p:txBody>
      </p:sp>
      <p:grpSp>
        <p:nvGrpSpPr>
          <p:cNvPr id="81" name="Группа 80">
            <a:extLst>
              <a:ext uri="{FF2B5EF4-FFF2-40B4-BE49-F238E27FC236}">
                <a16:creationId xmlns:a16="http://schemas.microsoft.com/office/drawing/2014/main" id="{7342B566-8516-405B-B2A6-4A2265457EB9}"/>
              </a:ext>
            </a:extLst>
          </p:cNvPr>
          <p:cNvGrpSpPr/>
          <p:nvPr/>
        </p:nvGrpSpPr>
        <p:grpSpPr>
          <a:xfrm>
            <a:off x="5532052" y="2956613"/>
            <a:ext cx="1973024" cy="2333616"/>
            <a:chOff x="6713776" y="2932011"/>
            <a:chExt cx="1973024" cy="2333616"/>
          </a:xfrm>
        </p:grpSpPr>
        <p:sp>
          <p:nvSpPr>
            <p:cNvPr id="3" name="Овал 2">
              <a:extLst>
                <a:ext uri="{FF2B5EF4-FFF2-40B4-BE49-F238E27FC236}">
                  <a16:creationId xmlns:a16="http://schemas.microsoft.com/office/drawing/2014/main" id="{C576FDCC-9B91-4285-956F-E5D68A3D05F6}"/>
                </a:ext>
              </a:extLst>
            </p:cNvPr>
            <p:cNvSpPr/>
            <p:nvPr/>
          </p:nvSpPr>
          <p:spPr>
            <a:xfrm>
              <a:off x="6713776" y="2932494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E</a:t>
              </a:r>
              <a:endParaRPr lang="ru-RU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8B016E12-90E4-45E9-983A-F5C58C8E6BAA}"/>
                </a:ext>
              </a:extLst>
            </p:cNvPr>
            <p:cNvSpPr/>
            <p:nvPr/>
          </p:nvSpPr>
          <p:spPr>
            <a:xfrm>
              <a:off x="8107858" y="2932011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I</a:t>
              </a:r>
              <a:endParaRPr lang="ru-RU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Прямая со стрелкой 7">
              <a:extLst>
                <a:ext uri="{FF2B5EF4-FFF2-40B4-BE49-F238E27FC236}">
                  <a16:creationId xmlns:a16="http://schemas.microsoft.com/office/drawing/2014/main" id="{938DF5B5-422A-4793-8988-E35388EFC64C}"/>
                </a:ext>
              </a:extLst>
            </p:cNvPr>
            <p:cNvCxnSpPr>
              <a:cxnSpLocks/>
              <a:stCxn id="3" idx="6"/>
              <a:endCxn id="9" idx="2"/>
            </p:cNvCxnSpPr>
            <p:nvPr/>
          </p:nvCxnSpPr>
          <p:spPr>
            <a:xfrm flipV="1">
              <a:off x="7253776" y="3202011"/>
              <a:ext cx="854082" cy="483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7">
              <a:extLst>
                <a:ext uri="{FF2B5EF4-FFF2-40B4-BE49-F238E27FC236}">
                  <a16:creationId xmlns:a16="http://schemas.microsoft.com/office/drawing/2014/main" id="{4BC2EAC9-9698-443F-A4D1-6DCD8253F292}"/>
                </a:ext>
              </a:extLst>
            </p:cNvPr>
            <p:cNvCxnSpPr>
              <a:cxnSpLocks/>
              <a:stCxn id="9" idx="3"/>
              <a:endCxn id="36" idx="7"/>
            </p:cNvCxnSpPr>
            <p:nvPr/>
          </p:nvCxnSpPr>
          <p:spPr>
            <a:xfrm flipH="1">
              <a:off x="7213637" y="3392930"/>
              <a:ext cx="973302" cy="47567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Овал 35">
              <a:extLst>
                <a:ext uri="{FF2B5EF4-FFF2-40B4-BE49-F238E27FC236}">
                  <a16:creationId xmlns:a16="http://schemas.microsoft.com/office/drawing/2014/main" id="{C3CC302C-5B43-4461-A3DA-CAB4BA1EFF1D}"/>
                </a:ext>
              </a:extLst>
            </p:cNvPr>
            <p:cNvSpPr/>
            <p:nvPr/>
          </p:nvSpPr>
          <p:spPr>
            <a:xfrm>
              <a:off x="6752718" y="3789523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E</a:t>
              </a:r>
              <a:endParaRPr lang="ru-RU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0A4F58DC-C422-43CB-B1C1-373A0E7AF424}"/>
                </a:ext>
              </a:extLst>
            </p:cNvPr>
            <p:cNvSpPr/>
            <p:nvPr/>
          </p:nvSpPr>
          <p:spPr>
            <a:xfrm>
              <a:off x="8146800" y="3789040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I</a:t>
              </a:r>
              <a:endParaRPr lang="ru-RU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Прямая со стрелкой 7">
              <a:extLst>
                <a:ext uri="{FF2B5EF4-FFF2-40B4-BE49-F238E27FC236}">
                  <a16:creationId xmlns:a16="http://schemas.microsoft.com/office/drawing/2014/main" id="{CAFD2DD4-5DD1-4984-BE5D-0CA5AF505B8C}"/>
                </a:ext>
              </a:extLst>
            </p:cNvPr>
            <p:cNvCxnSpPr>
              <a:cxnSpLocks/>
              <a:stCxn id="36" idx="6"/>
              <a:endCxn id="37" idx="2"/>
            </p:cNvCxnSpPr>
            <p:nvPr/>
          </p:nvCxnSpPr>
          <p:spPr>
            <a:xfrm flipV="1">
              <a:off x="7292718" y="4059040"/>
              <a:ext cx="854082" cy="483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 стрелкой 7">
              <a:extLst>
                <a:ext uri="{FF2B5EF4-FFF2-40B4-BE49-F238E27FC236}">
                  <a16:creationId xmlns:a16="http://schemas.microsoft.com/office/drawing/2014/main" id="{1C919072-37E2-4CE9-B173-28501753EC1B}"/>
                </a:ext>
              </a:extLst>
            </p:cNvPr>
            <p:cNvCxnSpPr>
              <a:cxnSpLocks/>
              <a:stCxn id="37" idx="1"/>
              <a:endCxn id="3" idx="5"/>
            </p:cNvCxnSpPr>
            <p:nvPr/>
          </p:nvCxnSpPr>
          <p:spPr>
            <a:xfrm flipH="1" flipV="1">
              <a:off x="7174695" y="3393413"/>
              <a:ext cx="1051186" cy="4747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Овал 66">
              <a:extLst>
                <a:ext uri="{FF2B5EF4-FFF2-40B4-BE49-F238E27FC236}">
                  <a16:creationId xmlns:a16="http://schemas.microsoft.com/office/drawing/2014/main" id="{FEBD5D51-3AD7-474E-A33E-93076B429903}"/>
                </a:ext>
              </a:extLst>
            </p:cNvPr>
            <p:cNvSpPr/>
            <p:nvPr/>
          </p:nvSpPr>
          <p:spPr>
            <a:xfrm>
              <a:off x="6732240" y="4725627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E</a:t>
              </a:r>
              <a:endParaRPr lang="ru-RU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Овал 67">
              <a:extLst>
                <a:ext uri="{FF2B5EF4-FFF2-40B4-BE49-F238E27FC236}">
                  <a16:creationId xmlns:a16="http://schemas.microsoft.com/office/drawing/2014/main" id="{4903E0B1-72F0-426F-806D-13FD8F1F71FA}"/>
                </a:ext>
              </a:extLst>
            </p:cNvPr>
            <p:cNvSpPr/>
            <p:nvPr/>
          </p:nvSpPr>
          <p:spPr>
            <a:xfrm>
              <a:off x="8126322" y="4725144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I</a:t>
              </a:r>
              <a:endParaRPr lang="ru-RU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9" name="Прямая со стрелкой 7">
              <a:extLst>
                <a:ext uri="{FF2B5EF4-FFF2-40B4-BE49-F238E27FC236}">
                  <a16:creationId xmlns:a16="http://schemas.microsoft.com/office/drawing/2014/main" id="{01B93536-1DD8-481B-959F-97DC253A849D}"/>
                </a:ext>
              </a:extLst>
            </p:cNvPr>
            <p:cNvCxnSpPr>
              <a:cxnSpLocks/>
              <a:stCxn id="67" idx="6"/>
              <a:endCxn id="68" idx="2"/>
            </p:cNvCxnSpPr>
            <p:nvPr/>
          </p:nvCxnSpPr>
          <p:spPr>
            <a:xfrm flipV="1">
              <a:off x="7272240" y="4995144"/>
              <a:ext cx="854082" cy="483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 стрелкой 7">
              <a:extLst>
                <a:ext uri="{FF2B5EF4-FFF2-40B4-BE49-F238E27FC236}">
                  <a16:creationId xmlns:a16="http://schemas.microsoft.com/office/drawing/2014/main" id="{709F8372-69B9-4279-9480-465985889E32}"/>
                </a:ext>
              </a:extLst>
            </p:cNvPr>
            <p:cNvCxnSpPr>
              <a:cxnSpLocks/>
              <a:stCxn id="68" idx="1"/>
              <a:endCxn id="36" idx="5"/>
            </p:cNvCxnSpPr>
            <p:nvPr/>
          </p:nvCxnSpPr>
          <p:spPr>
            <a:xfrm flipH="1" flipV="1">
              <a:off x="7213637" y="4250442"/>
              <a:ext cx="991766" cy="55378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Прямая со стрелкой 7">
              <a:extLst>
                <a:ext uri="{FF2B5EF4-FFF2-40B4-BE49-F238E27FC236}">
                  <a16:creationId xmlns:a16="http://schemas.microsoft.com/office/drawing/2014/main" id="{B8A9C2A9-B8A0-40CA-8C6B-F704C5BA5340}"/>
                </a:ext>
              </a:extLst>
            </p:cNvPr>
            <p:cNvCxnSpPr>
              <a:cxnSpLocks/>
              <a:stCxn id="68" idx="1"/>
              <a:endCxn id="3" idx="5"/>
            </p:cNvCxnSpPr>
            <p:nvPr/>
          </p:nvCxnSpPr>
          <p:spPr>
            <a:xfrm flipH="1" flipV="1">
              <a:off x="7174695" y="3393413"/>
              <a:ext cx="1030708" cy="141081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">
              <a:extLst>
                <a:ext uri="{FF2B5EF4-FFF2-40B4-BE49-F238E27FC236}">
                  <a16:creationId xmlns:a16="http://schemas.microsoft.com/office/drawing/2014/main" id="{84EE9206-A3FE-4305-B057-79243D1EEB1B}"/>
                </a:ext>
              </a:extLst>
            </p:cNvPr>
            <p:cNvCxnSpPr>
              <a:cxnSpLocks/>
              <a:stCxn id="9" idx="3"/>
              <a:endCxn id="67" idx="7"/>
            </p:cNvCxnSpPr>
            <p:nvPr/>
          </p:nvCxnSpPr>
          <p:spPr>
            <a:xfrm flipH="1">
              <a:off x="7193159" y="3392930"/>
              <a:ext cx="993780" cy="141177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Прямая со стрелкой 7">
            <a:extLst>
              <a:ext uri="{FF2B5EF4-FFF2-40B4-BE49-F238E27FC236}">
                <a16:creationId xmlns:a16="http://schemas.microsoft.com/office/drawing/2014/main" id="{3A04425F-D13E-4780-9E26-B0D79C1A987A}"/>
              </a:ext>
            </a:extLst>
          </p:cNvPr>
          <p:cNvCxnSpPr>
            <a:cxnSpLocks/>
            <a:stCxn id="19" idx="6"/>
            <a:endCxn id="3" idx="2"/>
          </p:cNvCxnSpPr>
          <p:nvPr/>
        </p:nvCxnSpPr>
        <p:spPr>
          <a:xfrm flipV="1">
            <a:off x="3995110" y="3227096"/>
            <a:ext cx="1536942" cy="544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7">
            <a:extLst>
              <a:ext uri="{FF2B5EF4-FFF2-40B4-BE49-F238E27FC236}">
                <a16:creationId xmlns:a16="http://schemas.microsoft.com/office/drawing/2014/main" id="{D929FE83-6BBC-4BD0-9981-19442B54B759}"/>
              </a:ext>
            </a:extLst>
          </p:cNvPr>
          <p:cNvCxnSpPr>
            <a:cxnSpLocks/>
            <a:stCxn id="19" idx="6"/>
            <a:endCxn id="36" idx="2"/>
          </p:cNvCxnSpPr>
          <p:nvPr/>
        </p:nvCxnSpPr>
        <p:spPr>
          <a:xfrm>
            <a:off x="3995110" y="3771485"/>
            <a:ext cx="1575884" cy="312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 стрелкой 7">
            <a:extLst>
              <a:ext uri="{FF2B5EF4-FFF2-40B4-BE49-F238E27FC236}">
                <a16:creationId xmlns:a16="http://schemas.microsoft.com/office/drawing/2014/main" id="{3D5FCC11-2637-4D04-AE19-3D7A9AA33712}"/>
              </a:ext>
            </a:extLst>
          </p:cNvPr>
          <p:cNvCxnSpPr>
            <a:cxnSpLocks/>
            <a:stCxn id="19" idx="6"/>
            <a:endCxn id="67" idx="2"/>
          </p:cNvCxnSpPr>
          <p:nvPr/>
        </p:nvCxnSpPr>
        <p:spPr>
          <a:xfrm>
            <a:off x="3995110" y="3771485"/>
            <a:ext cx="1555406" cy="12487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7">
            <a:extLst>
              <a:ext uri="{FF2B5EF4-FFF2-40B4-BE49-F238E27FC236}">
                <a16:creationId xmlns:a16="http://schemas.microsoft.com/office/drawing/2014/main" id="{63AE714F-65F5-403E-B7B0-DA58DF7CB800}"/>
              </a:ext>
            </a:extLst>
          </p:cNvPr>
          <p:cNvCxnSpPr>
            <a:cxnSpLocks/>
            <a:stCxn id="58" idx="6"/>
            <a:endCxn id="67" idx="2"/>
          </p:cNvCxnSpPr>
          <p:nvPr/>
        </p:nvCxnSpPr>
        <p:spPr>
          <a:xfrm>
            <a:off x="4008025" y="4709466"/>
            <a:ext cx="1542491" cy="3107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 стрелкой 7">
            <a:extLst>
              <a:ext uri="{FF2B5EF4-FFF2-40B4-BE49-F238E27FC236}">
                <a16:creationId xmlns:a16="http://schemas.microsoft.com/office/drawing/2014/main" id="{44165B4C-A403-42B5-8F9F-2F32786B51AB}"/>
              </a:ext>
            </a:extLst>
          </p:cNvPr>
          <p:cNvCxnSpPr>
            <a:cxnSpLocks/>
            <a:stCxn id="58" idx="6"/>
            <a:endCxn id="3" idx="3"/>
          </p:cNvCxnSpPr>
          <p:nvPr/>
        </p:nvCxnSpPr>
        <p:spPr>
          <a:xfrm flipV="1">
            <a:off x="4008025" y="3418015"/>
            <a:ext cx="1603108" cy="12914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 стрелкой 7">
            <a:extLst>
              <a:ext uri="{FF2B5EF4-FFF2-40B4-BE49-F238E27FC236}">
                <a16:creationId xmlns:a16="http://schemas.microsoft.com/office/drawing/2014/main" id="{2A9077DA-CEC1-4CED-AE87-F045AF28E820}"/>
              </a:ext>
            </a:extLst>
          </p:cNvPr>
          <p:cNvCxnSpPr>
            <a:cxnSpLocks/>
            <a:stCxn id="58" idx="6"/>
            <a:endCxn id="36" idx="3"/>
          </p:cNvCxnSpPr>
          <p:nvPr/>
        </p:nvCxnSpPr>
        <p:spPr>
          <a:xfrm flipV="1">
            <a:off x="4008025" y="4275044"/>
            <a:ext cx="1642050" cy="434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6C9E7ADD-7F89-4BD8-9FAE-0278F36F5FC3}"/>
              </a:ext>
            </a:extLst>
          </p:cNvPr>
          <p:cNvSpPr txBox="1"/>
          <p:nvPr/>
        </p:nvSpPr>
        <p:spPr>
          <a:xfrm>
            <a:off x="4529165" y="554029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2"/>
                </a:solidFill>
              </a:rPr>
              <a:t>STDP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112" name="Правая фигурная скобка 111">
            <a:extLst>
              <a:ext uri="{FF2B5EF4-FFF2-40B4-BE49-F238E27FC236}">
                <a16:creationId xmlns:a16="http://schemas.microsoft.com/office/drawing/2014/main" id="{8AB6FA5B-3A58-457E-95F4-E309F05E723B}"/>
              </a:ext>
            </a:extLst>
          </p:cNvPr>
          <p:cNvSpPr/>
          <p:nvPr/>
        </p:nvSpPr>
        <p:spPr>
          <a:xfrm rot="5400000">
            <a:off x="4645945" y="4573115"/>
            <a:ext cx="298863" cy="1464207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2A9126-B30F-86A9-F3C9-97EADCDAD806}"/>
              </a:ext>
            </a:extLst>
          </p:cNvPr>
          <p:cNvSpPr txBox="1"/>
          <p:nvPr/>
        </p:nvSpPr>
        <p:spPr>
          <a:xfrm>
            <a:off x="5436068" y="5519912"/>
            <a:ext cx="1191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Excitatory</a:t>
            </a:r>
          </a:p>
          <a:p>
            <a:r>
              <a:rPr lang="en-US" b="1" dirty="0"/>
              <a:t>neurons</a:t>
            </a:r>
            <a:endParaRPr lang="ru-RU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8109C7-21CE-C7F5-87BE-1EF187E52C10}"/>
              </a:ext>
            </a:extLst>
          </p:cNvPr>
          <p:cNvSpPr txBox="1"/>
          <p:nvPr/>
        </p:nvSpPr>
        <p:spPr>
          <a:xfrm>
            <a:off x="6815165" y="554029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Inhibitory</a:t>
            </a:r>
          </a:p>
          <a:p>
            <a:r>
              <a:rPr lang="en-US" b="1" dirty="0">
                <a:solidFill>
                  <a:srgbClr val="FF0000"/>
                </a:solidFill>
              </a:rPr>
              <a:t>neurons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240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984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sz="3000" b="1" dirty="0">
                <a:solidFill>
                  <a:schemeClr val="bg1"/>
                </a:solidFill>
              </a:rPr>
              <a:t>Модель нейрона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DC6480B-0326-4FFE-B23E-22952E88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377-D7CA-47D5-BA24-E14B4B77CC34}" type="slidenum">
              <a:rPr lang="ru-RU" sz="1350">
                <a:solidFill>
                  <a:schemeClr val="tx1"/>
                </a:solidFill>
              </a:rPr>
              <a:t>23</a:t>
            </a:fld>
            <a:endParaRPr lang="ru-RU" sz="135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737886-9DEB-4CEE-ABA9-40B4AE902259}"/>
              </a:ext>
            </a:extLst>
          </p:cNvPr>
          <p:cNvSpPr txBox="1"/>
          <p:nvPr/>
        </p:nvSpPr>
        <p:spPr>
          <a:xfrm>
            <a:off x="971600" y="1825787"/>
            <a:ext cx="792088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/>
              <a:t>V – </a:t>
            </a:r>
            <a:r>
              <a:rPr lang="ru-RU" sz="2000" dirty="0"/>
              <a:t>мембранный потенциал</a:t>
            </a:r>
          </a:p>
          <a:p>
            <a:pPr>
              <a:spcBef>
                <a:spcPts val="600"/>
              </a:spcBef>
            </a:pPr>
            <a:r>
              <a:rPr lang="en-US" sz="2000" dirty="0" err="1"/>
              <a:t>Erest</a:t>
            </a:r>
            <a:r>
              <a:rPr lang="en-US" sz="2000" dirty="0"/>
              <a:t> – </a:t>
            </a:r>
            <a:r>
              <a:rPr lang="ru-RU" sz="2000" dirty="0"/>
              <a:t>потенциал покоя</a:t>
            </a:r>
          </a:p>
          <a:p>
            <a:pPr>
              <a:spcBef>
                <a:spcPts val="600"/>
              </a:spcBef>
            </a:pPr>
            <a:r>
              <a:rPr lang="en-US" sz="2000" dirty="0" err="1"/>
              <a:t>g</a:t>
            </a:r>
            <a:r>
              <a:rPr lang="en-US" sz="2000" baseline="-25000" dirty="0" err="1"/>
              <a:t>e</a:t>
            </a:r>
            <a:r>
              <a:rPr lang="en-US" sz="2000" dirty="0"/>
              <a:t>, </a:t>
            </a:r>
            <a:r>
              <a:rPr lang="en-US" sz="2000" dirty="0" err="1"/>
              <a:t>g</a:t>
            </a:r>
            <a:r>
              <a:rPr lang="en-US" sz="2000" baseline="-25000" dirty="0" err="1"/>
              <a:t>i</a:t>
            </a:r>
            <a:r>
              <a:rPr lang="en-US" sz="2000" dirty="0"/>
              <a:t> – </a:t>
            </a:r>
            <a:r>
              <a:rPr lang="ru-RU" sz="2000" dirty="0"/>
              <a:t>проводимости возбуждающих и тормозящих синапсов</a:t>
            </a:r>
          </a:p>
          <a:p>
            <a:pPr>
              <a:spcBef>
                <a:spcPts val="600"/>
              </a:spcBef>
            </a:pPr>
            <a:r>
              <a:rPr lang="en-US" sz="2000" dirty="0" err="1"/>
              <a:t>E</a:t>
            </a:r>
            <a:r>
              <a:rPr lang="en-US" sz="2000" baseline="-25000" dirty="0" err="1"/>
              <a:t>exc</a:t>
            </a:r>
            <a:r>
              <a:rPr lang="en-US" sz="2000" dirty="0"/>
              <a:t>, </a:t>
            </a:r>
            <a:r>
              <a:rPr lang="en-US" sz="2000" dirty="0" err="1"/>
              <a:t>E</a:t>
            </a:r>
            <a:r>
              <a:rPr lang="en-US" sz="2000" baseline="-25000" dirty="0" err="1"/>
              <a:t>inh</a:t>
            </a:r>
            <a:r>
              <a:rPr lang="en-US" sz="2000" dirty="0"/>
              <a:t> – </a:t>
            </a:r>
            <a:r>
              <a:rPr lang="ru-RU" sz="2000" dirty="0"/>
              <a:t>равновесный потенциал синапсов</a:t>
            </a:r>
          </a:p>
          <a:p>
            <a:pPr>
              <a:spcBef>
                <a:spcPts val="600"/>
              </a:spcBef>
            </a:pPr>
            <a:r>
              <a:rPr lang="ru-RU" sz="2000" dirty="0"/>
              <a:t>τ – постоянная времени</a:t>
            </a:r>
            <a:r>
              <a:rPr lang="en-US" sz="2000" dirty="0"/>
              <a:t>,</a:t>
            </a:r>
            <a:r>
              <a:rPr lang="ru-RU" sz="2000" dirty="0"/>
              <a:t> τ</a:t>
            </a:r>
            <a:r>
              <a:rPr lang="en-US" sz="2000" baseline="-25000" dirty="0" err="1"/>
              <a:t>exc</a:t>
            </a:r>
            <a:r>
              <a:rPr lang="ru-RU" sz="2000" dirty="0"/>
              <a:t> = 100 </a:t>
            </a:r>
            <a:r>
              <a:rPr lang="ru-RU" sz="2000" dirty="0" err="1"/>
              <a:t>мс</a:t>
            </a:r>
            <a:r>
              <a:rPr lang="ru-RU" sz="2000" dirty="0"/>
              <a:t>, τ</a:t>
            </a:r>
            <a:r>
              <a:rPr lang="en-US" sz="2000" baseline="-25000" dirty="0" err="1"/>
              <a:t>inh</a:t>
            </a:r>
            <a:r>
              <a:rPr lang="ru-RU" sz="2000" dirty="0"/>
              <a:t>=10-20 </a:t>
            </a:r>
            <a:r>
              <a:rPr lang="ru-RU" sz="2000" dirty="0" err="1"/>
              <a:t>мс</a:t>
            </a:r>
            <a:endParaRPr lang="ru-RU" sz="2000" dirty="0"/>
          </a:p>
          <a:p>
            <a:pPr>
              <a:spcBef>
                <a:spcPts val="600"/>
              </a:spcBef>
            </a:pPr>
            <a:r>
              <a:rPr lang="en-US" sz="2000" dirty="0" err="1"/>
              <a:t>v</a:t>
            </a:r>
            <a:r>
              <a:rPr lang="en-US" sz="2000" baseline="-25000" dirty="0" err="1"/>
              <a:t>thres</a:t>
            </a:r>
            <a:r>
              <a:rPr lang="en-US" sz="2000" dirty="0"/>
              <a:t>, </a:t>
            </a:r>
            <a:r>
              <a:rPr lang="en-US" sz="2000" dirty="0" err="1"/>
              <a:t>v</a:t>
            </a:r>
            <a:r>
              <a:rPr lang="en-US" sz="2000" baseline="-25000" dirty="0" err="1"/>
              <a:t>reset</a:t>
            </a:r>
            <a:r>
              <a:rPr lang="en-US" sz="2000" dirty="0"/>
              <a:t> – </a:t>
            </a:r>
            <a:r>
              <a:rPr lang="ru-RU" sz="2000" dirty="0"/>
              <a:t>порог и перезагрузка после спайка</a:t>
            </a:r>
          </a:p>
          <a:p>
            <a:pPr>
              <a:spcBef>
                <a:spcPts val="600"/>
              </a:spcBef>
            </a:pPr>
            <a:endParaRPr lang="en-US" sz="2000" dirty="0"/>
          </a:p>
          <a:p>
            <a:pPr>
              <a:spcBef>
                <a:spcPts val="600"/>
              </a:spcBef>
            </a:pPr>
            <a:r>
              <a:rPr lang="ru-RU" sz="2000" dirty="0"/>
              <a:t>Рефрактерный период </a:t>
            </a:r>
            <a:r>
              <a:rPr lang="en-US" sz="2000" dirty="0"/>
              <a:t>1-10 </a:t>
            </a:r>
            <a:r>
              <a:rPr lang="ru-RU" sz="2000" dirty="0" err="1"/>
              <a:t>мс</a:t>
            </a:r>
            <a:endParaRPr lang="en-US" sz="2000" dirty="0"/>
          </a:p>
          <a:p>
            <a:pPr>
              <a:spcBef>
                <a:spcPts val="600"/>
              </a:spcBef>
            </a:pPr>
            <a:r>
              <a:rPr lang="ru-RU" sz="2000" dirty="0"/>
              <a:t>Адаптация порога для возбуждающих нейронов</a:t>
            </a:r>
            <a:r>
              <a:rPr lang="en-US" sz="2000" dirty="0"/>
              <a:t>:</a:t>
            </a:r>
            <a:endParaRPr lang="ru-RU" sz="2000" dirty="0"/>
          </a:p>
          <a:p>
            <a:pPr>
              <a:spcBef>
                <a:spcPts val="600"/>
              </a:spcBef>
            </a:pPr>
            <a:r>
              <a:rPr lang="en-US" sz="2000" dirty="0" err="1"/>
              <a:t>v</a:t>
            </a:r>
            <a:r>
              <a:rPr lang="en-US" sz="2000" baseline="-25000" dirty="0" err="1"/>
              <a:t>thres</a:t>
            </a:r>
            <a:r>
              <a:rPr lang="en-US" sz="2000" dirty="0"/>
              <a:t> += </a:t>
            </a:r>
            <a:r>
              <a:rPr lang="el-GR" sz="2000" dirty="0">
                <a:latin typeface="Times New Roman"/>
                <a:cs typeface="Times New Roman"/>
              </a:rPr>
              <a:t>θ</a:t>
            </a:r>
            <a:endParaRPr lang="ru-RU" sz="2000" dirty="0"/>
          </a:p>
          <a:p>
            <a:pPr>
              <a:spcBef>
                <a:spcPts val="600"/>
              </a:spcBef>
            </a:pPr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E5FA554-CC06-4A2C-8AE9-5594FFBD5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050839"/>
            <a:ext cx="5230899" cy="77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716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984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sz="3000" b="1" dirty="0">
                <a:solidFill>
                  <a:schemeClr val="bg1"/>
                </a:solidFill>
              </a:rPr>
              <a:t>Изменение весов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DC6480B-0326-4FFE-B23E-22952E88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377-D7CA-47D5-BA24-E14B4B77CC34}" type="slidenum">
              <a:rPr lang="ru-RU" sz="1350">
                <a:solidFill>
                  <a:schemeClr val="tx1"/>
                </a:solidFill>
              </a:rPr>
              <a:t>24</a:t>
            </a:fld>
            <a:endParaRPr lang="ru-RU" sz="135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737886-9DEB-4CEE-ABA9-40B4AE902259}"/>
              </a:ext>
            </a:extLst>
          </p:cNvPr>
          <p:cNvSpPr txBox="1"/>
          <p:nvPr/>
        </p:nvSpPr>
        <p:spPr>
          <a:xfrm>
            <a:off x="899592" y="2780928"/>
            <a:ext cx="7920880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000" dirty="0"/>
              <a:t>После поступления спайка на вход проводимость увеличивается:</a:t>
            </a:r>
          </a:p>
          <a:p>
            <a:pPr>
              <a:spcBef>
                <a:spcPts val="600"/>
              </a:spcBef>
            </a:pPr>
            <a:r>
              <a:rPr lang="ru-RU" sz="2000" dirty="0"/>
              <a:t>			</a:t>
            </a:r>
            <a:r>
              <a:rPr lang="en-US" sz="2000" b="1" dirty="0" err="1"/>
              <a:t>g</a:t>
            </a:r>
            <a:r>
              <a:rPr lang="en-US" sz="2000" b="1" baseline="-25000" dirty="0" err="1"/>
              <a:t>e</a:t>
            </a:r>
            <a:r>
              <a:rPr lang="en-US" sz="2000" b="1" dirty="0"/>
              <a:t> </a:t>
            </a:r>
            <a:r>
              <a:rPr lang="en-US" sz="2000" dirty="0"/>
              <a:t>= </a:t>
            </a:r>
            <a:r>
              <a:rPr lang="en-US" sz="2000" b="1" dirty="0" err="1"/>
              <a:t>g</a:t>
            </a:r>
            <a:r>
              <a:rPr lang="en-US" sz="2000" b="1" baseline="-25000" dirty="0" err="1"/>
              <a:t>e</a:t>
            </a:r>
            <a:r>
              <a:rPr lang="en-US" sz="2000" dirty="0"/>
              <a:t> + </a:t>
            </a:r>
            <a:r>
              <a:rPr lang="en-US" sz="2000" b="1" dirty="0"/>
              <a:t>w</a:t>
            </a:r>
            <a:r>
              <a:rPr lang="ru-RU" sz="2000" dirty="0"/>
              <a:t>,</a:t>
            </a:r>
          </a:p>
          <a:p>
            <a:pPr>
              <a:spcBef>
                <a:spcPts val="600"/>
              </a:spcBef>
            </a:pPr>
            <a:r>
              <a:rPr lang="en-US" sz="2000" b="1" dirty="0"/>
              <a:t>w</a:t>
            </a:r>
            <a:r>
              <a:rPr lang="en-US" sz="2000" dirty="0"/>
              <a:t> </a:t>
            </a:r>
            <a:r>
              <a:rPr lang="ru-RU" sz="2000" dirty="0"/>
              <a:t>возрастает с поступлением новых </a:t>
            </a:r>
            <a:r>
              <a:rPr lang="ru-RU" sz="2000" dirty="0" err="1"/>
              <a:t>спайков</a:t>
            </a:r>
            <a:r>
              <a:rPr lang="ru-RU" sz="2000" dirty="0"/>
              <a:t>:</a:t>
            </a:r>
          </a:p>
          <a:p>
            <a:pPr>
              <a:spcBef>
                <a:spcPts val="600"/>
              </a:spcBef>
            </a:pPr>
            <a:endParaRPr lang="ru-RU" sz="2000" dirty="0"/>
          </a:p>
          <a:p>
            <a:pPr>
              <a:spcBef>
                <a:spcPts val="600"/>
              </a:spcBef>
            </a:pPr>
            <a:endParaRPr lang="ru-RU" sz="2000" dirty="0"/>
          </a:p>
          <a:p>
            <a:pPr>
              <a:spcBef>
                <a:spcPts val="600"/>
              </a:spcBef>
            </a:pPr>
            <a:r>
              <a:rPr lang="en-US" sz="2000" dirty="0" err="1"/>
              <a:t>x</a:t>
            </a:r>
            <a:r>
              <a:rPr lang="en-US" sz="2000" baseline="-25000" dirty="0" err="1"/>
              <a:t>pre</a:t>
            </a:r>
            <a:r>
              <a:rPr lang="en-US" sz="2000" dirty="0"/>
              <a:t> – presynaptic trace, </a:t>
            </a:r>
            <a:r>
              <a:rPr lang="ru-RU" sz="2000" dirty="0"/>
              <a:t>суммирует </a:t>
            </a:r>
            <a:r>
              <a:rPr lang="ru-RU" sz="2000" dirty="0" err="1"/>
              <a:t>пресинаптические</a:t>
            </a:r>
            <a:r>
              <a:rPr lang="ru-RU" sz="2000" dirty="0"/>
              <a:t> спайки</a:t>
            </a:r>
          </a:p>
          <a:p>
            <a:pPr>
              <a:spcBef>
                <a:spcPts val="600"/>
              </a:spcBef>
            </a:pPr>
            <a:r>
              <a:rPr lang="en-US" sz="2000" dirty="0" err="1"/>
              <a:t>x</a:t>
            </a:r>
            <a:r>
              <a:rPr lang="en-US" sz="2000" baseline="-25000" dirty="0" err="1"/>
              <a:t>tar</a:t>
            </a:r>
            <a:r>
              <a:rPr lang="en-US" sz="2000" dirty="0"/>
              <a:t> – </a:t>
            </a:r>
            <a:r>
              <a:rPr lang="ru-RU" sz="2000" dirty="0"/>
              <a:t>обеспечивает убывание синаптических весов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4719639-82BF-450A-A6F3-21D357A40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1269425"/>
            <a:ext cx="1849786" cy="8852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6BDC88-0ABC-443B-903B-3A6EEDF23892}"/>
              </a:ext>
            </a:extLst>
          </p:cNvPr>
          <p:cNvSpPr txBox="1"/>
          <p:nvPr/>
        </p:nvSpPr>
        <p:spPr>
          <a:xfrm>
            <a:off x="827584" y="848156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/>
              <a:t>Динамика проводимости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8775818-A657-4CC5-AB6F-CE6940BD8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3939942"/>
            <a:ext cx="3744416" cy="65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39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984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sz="3000" b="1" dirty="0">
                <a:solidFill>
                  <a:schemeClr val="bg1"/>
                </a:solidFill>
              </a:rPr>
              <a:t>Процедура обучения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DC6480B-0326-4FFE-B23E-22952E88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377-D7CA-47D5-BA24-E14B4B77CC34}" type="slidenum">
              <a:rPr lang="ru-RU" sz="1350">
                <a:solidFill>
                  <a:schemeClr val="tx1"/>
                </a:solidFill>
              </a:rPr>
              <a:t>25</a:t>
            </a:fld>
            <a:endParaRPr lang="ru-RU" sz="135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6BDC88-0ABC-443B-903B-3A6EEDF23892}"/>
              </a:ext>
            </a:extLst>
          </p:cNvPr>
          <p:cNvSpPr txBox="1"/>
          <p:nvPr/>
        </p:nvSpPr>
        <p:spPr>
          <a:xfrm>
            <a:off x="827584" y="980728"/>
            <a:ext cx="7992888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000" b="1" dirty="0"/>
              <a:t>Предъявление образа - 350 </a:t>
            </a:r>
            <a:r>
              <a:rPr lang="ru-RU" sz="2000" b="1" dirty="0" err="1"/>
              <a:t>мс</a:t>
            </a:r>
            <a:endParaRPr lang="ru-RU" sz="2000" b="1" dirty="0"/>
          </a:p>
          <a:p>
            <a:r>
              <a:rPr lang="ru-RU" sz="2000" dirty="0"/>
              <a:t>Если на выходе (Е) </a:t>
            </a:r>
            <a:r>
              <a:rPr lang="en-US" sz="2000" dirty="0"/>
              <a:t>&lt; 5 </a:t>
            </a:r>
            <a:r>
              <a:rPr lang="ru-RU" sz="2000" dirty="0" err="1"/>
              <a:t>спайков</a:t>
            </a:r>
            <a:r>
              <a:rPr lang="ru-RU" sz="2000" dirty="0"/>
              <a:t>, то макс. частота += 32 Гц и к шагу 1</a:t>
            </a:r>
          </a:p>
          <a:p>
            <a:br>
              <a:rPr lang="ru-RU" sz="2000" dirty="0"/>
            </a:br>
            <a:r>
              <a:rPr lang="ru-RU" sz="2000" b="1" dirty="0"/>
              <a:t>3. Симуляция динамики сети = обучение</a:t>
            </a:r>
          </a:p>
          <a:p>
            <a:endParaRPr lang="ru-RU" sz="2000" b="1" dirty="0"/>
          </a:p>
          <a:p>
            <a:r>
              <a:rPr lang="ru-RU" sz="2000" b="1" dirty="0"/>
              <a:t>4. Пауза</a:t>
            </a:r>
            <a:r>
              <a:rPr lang="ru-RU" sz="2000" dirty="0"/>
              <a:t> 150 </a:t>
            </a:r>
            <a:r>
              <a:rPr lang="ru-RU" sz="2000" dirty="0" err="1"/>
              <a:t>мс</a:t>
            </a:r>
            <a:endParaRPr lang="ru-RU" sz="2000" dirty="0"/>
          </a:p>
          <a:p>
            <a:r>
              <a:rPr lang="ru-RU" sz="2000" dirty="0"/>
              <a:t>Все переменные, кроме порогов </a:t>
            </a:r>
            <a:r>
              <a:rPr lang="en-US" sz="2000" dirty="0" err="1"/>
              <a:t>v</a:t>
            </a:r>
            <a:r>
              <a:rPr lang="en-US" sz="2000" baseline="-25000" dirty="0" err="1"/>
              <a:t>thres</a:t>
            </a:r>
            <a:r>
              <a:rPr lang="ru-RU" sz="2000" dirty="0"/>
              <a:t>, возвращаются к равновесным значениям</a:t>
            </a:r>
          </a:p>
          <a:p>
            <a:endParaRPr lang="ru-RU" sz="2000" dirty="0"/>
          </a:p>
          <a:p>
            <a:r>
              <a:rPr lang="ru-RU" sz="2000" b="1" dirty="0"/>
              <a:t>5. Завершение</a:t>
            </a:r>
          </a:p>
          <a:p>
            <a:r>
              <a:rPr lang="ru-RU" sz="2000" dirty="0"/>
              <a:t>Если еще есть образы, то к шагу 1</a:t>
            </a:r>
          </a:p>
          <a:p>
            <a:r>
              <a:rPr lang="ru-RU" sz="2000" dirty="0"/>
              <a:t>Иначе зафиксировать пороги </a:t>
            </a:r>
            <a:r>
              <a:rPr lang="en-US" sz="2000" dirty="0" err="1"/>
              <a:t>v</a:t>
            </a:r>
            <a:r>
              <a:rPr lang="en-US" sz="2000" baseline="-25000" dirty="0" err="1"/>
              <a:t>thres</a:t>
            </a:r>
            <a:r>
              <a:rPr lang="en-US" sz="2000" dirty="0"/>
              <a:t> </a:t>
            </a:r>
            <a:r>
              <a:rPr lang="ru-RU" sz="2000" dirty="0"/>
              <a:t>и к шагу 6</a:t>
            </a:r>
          </a:p>
          <a:p>
            <a:endParaRPr lang="ru-RU" sz="2000" b="1" dirty="0"/>
          </a:p>
          <a:p>
            <a:r>
              <a:rPr lang="ru-RU" sz="2000" b="1" dirty="0"/>
              <a:t>6. Назначение классов</a:t>
            </a:r>
          </a:p>
          <a:p>
            <a:r>
              <a:rPr lang="ru-RU" sz="2000" dirty="0"/>
              <a:t>Последовательно предъявляются все образы. Каждому нейрону назначается класс в соответствии с его максимальным откликом</a:t>
            </a:r>
          </a:p>
        </p:txBody>
      </p:sp>
    </p:spTree>
    <p:extLst>
      <p:ext uri="{BB962C8B-B14F-4D97-AF65-F5344CB8AC3E}">
        <p14:creationId xmlns:p14="http://schemas.microsoft.com/office/powerpoint/2010/main" val="28032333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984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sz="3000" b="1" dirty="0">
                <a:solidFill>
                  <a:schemeClr val="bg1"/>
                </a:solidFill>
              </a:rPr>
              <a:t>Результаты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DC6480B-0326-4FFE-B23E-22952E88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377-D7CA-47D5-BA24-E14B4B77CC34}" type="slidenum">
              <a:rPr lang="ru-RU" sz="1350">
                <a:solidFill>
                  <a:schemeClr val="tx1"/>
                </a:solidFill>
              </a:rPr>
              <a:t>26</a:t>
            </a:fld>
            <a:endParaRPr lang="ru-RU" sz="1350" dirty="0">
              <a:solidFill>
                <a:schemeClr val="tx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FF9C86F-35EC-4345-BE0C-C5E9228FE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1745850"/>
            <a:ext cx="4486275" cy="4248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8292A9-DA23-4065-BC6D-E5AC82FF6F86}"/>
              </a:ext>
            </a:extLst>
          </p:cNvPr>
          <p:cNvSpPr txBox="1"/>
          <p:nvPr/>
        </p:nvSpPr>
        <p:spPr>
          <a:xfrm>
            <a:off x="1079104" y="935593"/>
            <a:ext cx="80648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Каждый из 100 нейронов выходного слоя реагирует на «свой» образ:</a:t>
            </a:r>
          </a:p>
        </p:txBody>
      </p:sp>
    </p:spTree>
    <p:extLst>
      <p:ext uri="{BB962C8B-B14F-4D97-AF65-F5344CB8AC3E}">
        <p14:creationId xmlns:p14="http://schemas.microsoft.com/office/powerpoint/2010/main" val="36358345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984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sz="3000" b="1" dirty="0">
                <a:solidFill>
                  <a:schemeClr val="bg1"/>
                </a:solidFill>
              </a:rPr>
              <a:t>Результаты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DC6480B-0326-4FFE-B23E-22952E88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377-D7CA-47D5-BA24-E14B4B77CC34}" type="slidenum">
              <a:rPr lang="ru-RU" sz="1350">
                <a:solidFill>
                  <a:schemeClr val="tx1"/>
                </a:solidFill>
              </a:rPr>
              <a:t>27</a:t>
            </a:fld>
            <a:endParaRPr lang="ru-RU" sz="1350" dirty="0">
              <a:solidFill>
                <a:schemeClr val="tx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AC04E68-C539-457B-9DDB-258087D15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255" y="1700808"/>
            <a:ext cx="4317490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341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984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sz="3000" b="1" dirty="0">
                <a:solidFill>
                  <a:schemeClr val="bg1"/>
                </a:solidFill>
              </a:rPr>
              <a:t>Сравнение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DC6480B-0326-4FFE-B23E-22952E88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377-D7CA-47D5-BA24-E14B4B77CC34}" type="slidenum">
              <a:rPr lang="ru-RU" sz="1350">
                <a:solidFill>
                  <a:schemeClr val="tx1"/>
                </a:solidFill>
              </a:rPr>
              <a:t>28</a:t>
            </a:fld>
            <a:endParaRPr lang="ru-RU" sz="1350" dirty="0">
              <a:solidFill>
                <a:schemeClr val="tx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F7746B0-1875-4E4D-980C-2B27D7C67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72" y="1196752"/>
            <a:ext cx="8676456" cy="428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9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984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sz="3000" b="1" dirty="0">
                <a:solidFill>
                  <a:schemeClr val="bg1"/>
                </a:solidFill>
              </a:rPr>
              <a:t>Распознавание образов: резюме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DC6480B-0326-4FFE-B23E-22952E88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377-D7CA-47D5-BA24-E14B4B77CC34}" type="slidenum">
              <a:rPr lang="ru-RU" sz="1350">
                <a:solidFill>
                  <a:schemeClr val="tx1"/>
                </a:solidFill>
              </a:rPr>
              <a:t>29</a:t>
            </a:fld>
            <a:endParaRPr lang="ru-RU" sz="135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1BFBBB-19B5-AD1F-8828-69E060F0D33A}"/>
              </a:ext>
            </a:extLst>
          </p:cNvPr>
          <p:cNvSpPr txBox="1"/>
          <p:nvPr/>
        </p:nvSpPr>
        <p:spPr>
          <a:xfrm>
            <a:off x="827584" y="1484784"/>
            <a:ext cx="799288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/>
              <a:t>Правило </a:t>
            </a:r>
            <a:r>
              <a:rPr lang="en-US" sz="2000" b="1" dirty="0"/>
              <a:t>STDP </a:t>
            </a:r>
            <a:r>
              <a:rPr lang="ru-RU" sz="2000" b="1" dirty="0"/>
              <a:t>= обучение без учителя</a:t>
            </a:r>
          </a:p>
          <a:p>
            <a:r>
              <a:rPr lang="ru-RU" sz="2000" dirty="0"/>
              <a:t>Используется для выделения признаков. После обучения классификация выполняется внешним классификатором. </a:t>
            </a:r>
          </a:p>
          <a:p>
            <a:r>
              <a:rPr lang="ru-RU" sz="2000" dirty="0"/>
              <a:t>В простейшем случае – по правилу большинства</a:t>
            </a:r>
          </a:p>
          <a:p>
            <a:endParaRPr lang="en-US" sz="2000" dirty="0"/>
          </a:p>
          <a:p>
            <a:r>
              <a:rPr lang="ru-RU" sz="2000" b="1" dirty="0"/>
              <a:t>Пример:</a:t>
            </a:r>
          </a:p>
          <a:p>
            <a:r>
              <a:rPr lang="en-US" sz="2000" dirty="0"/>
              <a:t>https://www.kaggle.com/code/dlarionov/mnist-spiking-neural-network/notebook</a:t>
            </a:r>
            <a:endParaRPr lang="ru-RU" sz="20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37609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1221926-99DB-4000-9966-074C29D9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DB694735-3F3F-40D7-A45A-DDB96715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</p:spPr>
        <p:txBody>
          <a:bodyPr>
            <a:normAutofit/>
          </a:bodyPr>
          <a:lstStyle/>
          <a:p>
            <a:r>
              <a:rPr lang="ru-RU" sz="2800" dirty="0"/>
              <a:t>Содержание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6D27B0-1591-40CD-87D5-83F27D115AED}"/>
              </a:ext>
            </a:extLst>
          </p:cNvPr>
          <p:cNvSpPr txBox="1"/>
          <p:nvPr/>
        </p:nvSpPr>
        <p:spPr>
          <a:xfrm>
            <a:off x="1846040" y="1916832"/>
            <a:ext cx="6840760" cy="1800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400" dirty="0" err="1"/>
              <a:t>Хеббовское</a:t>
            </a:r>
            <a:r>
              <a:rPr lang="ru-RU" sz="2400" dirty="0"/>
              <a:t> обучение</a:t>
            </a:r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en-US" sz="2400" dirty="0"/>
              <a:t>STDP</a:t>
            </a:r>
            <a:endParaRPr lang="ru-RU" sz="2400" dirty="0"/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400" dirty="0"/>
              <a:t>Распознавание образов</a:t>
            </a:r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400" dirty="0"/>
              <a:t>Обучение </a:t>
            </a:r>
            <a:r>
              <a:rPr lang="ru-RU" sz="2400"/>
              <a:t>с подкреплением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17349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369604"/>
            <a:ext cx="9144000" cy="1470025"/>
          </a:xfrm>
          <a:solidFill>
            <a:srgbClr val="FFC000"/>
          </a:solidFill>
        </p:spPr>
        <p:txBody>
          <a:bodyPr>
            <a:noAutofit/>
          </a:bodyPr>
          <a:lstStyle/>
          <a:p>
            <a:r>
              <a:rPr lang="ru-RU" sz="3200" dirty="0"/>
              <a:t>Обучение с подкреплением=учителем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62342" y="4060382"/>
            <a:ext cx="6998089" cy="952794"/>
          </a:xfrm>
        </p:spPr>
        <p:txBody>
          <a:bodyPr>
            <a:noAutofit/>
          </a:bodyPr>
          <a:lstStyle/>
          <a:p>
            <a:r>
              <a:rPr lang="ru-RU" sz="2800" i="1" dirty="0">
                <a:solidFill>
                  <a:schemeClr val="tx1"/>
                </a:solidFill>
              </a:rPr>
              <a:t>Николай Ильич </a:t>
            </a:r>
            <a:r>
              <a:rPr lang="ru-RU" sz="2800" i="1" dirty="0" err="1">
                <a:solidFill>
                  <a:schemeClr val="tx1"/>
                </a:solidFill>
              </a:rPr>
              <a:t>Базенков</a:t>
            </a:r>
            <a:r>
              <a:rPr lang="ru-RU" sz="2800" i="1" dirty="0">
                <a:solidFill>
                  <a:schemeClr val="tx1"/>
                </a:solidFill>
              </a:rPr>
              <a:t>, к.т.н.</a:t>
            </a:r>
          </a:p>
          <a:p>
            <a:r>
              <a:rPr lang="ru-RU" sz="2000" i="1" dirty="0">
                <a:solidFill>
                  <a:schemeClr val="tx1"/>
                </a:solidFill>
              </a:rPr>
              <a:t>Институт проблем управления им. В.А. Трапезникова РАН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5269034-2970-4D54-AF54-8E5A33B47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30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5401E3-5D7C-4E12-AD9C-782E986079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053"/>
          <a:stretch/>
        </p:blipFill>
        <p:spPr>
          <a:xfrm>
            <a:off x="554494" y="168118"/>
            <a:ext cx="1459786" cy="137775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C7908E5-45F2-4ED7-9771-8EADD46468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549" r="53326" b="-1"/>
          <a:stretch/>
        </p:blipFill>
        <p:spPr>
          <a:xfrm>
            <a:off x="5820174" y="482473"/>
            <a:ext cx="3000298" cy="86505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581CEC3-176E-4909-AA9F-8FA6C1E8C18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68118"/>
            <a:ext cx="3094587" cy="1398090"/>
          </a:xfrm>
          <a:prstGeom prst="rect">
            <a:avLst/>
          </a:prstGeom>
        </p:spPr>
      </p:pic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CA13604F-96DF-468B-AF7B-832E647B6F98}"/>
              </a:ext>
            </a:extLst>
          </p:cNvPr>
          <p:cNvSpPr txBox="1">
            <a:spLocks/>
          </p:cNvSpPr>
          <p:nvPr/>
        </p:nvSpPr>
        <p:spPr>
          <a:xfrm>
            <a:off x="467544" y="6205730"/>
            <a:ext cx="8208912" cy="652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i="1" dirty="0">
                <a:solidFill>
                  <a:schemeClr val="tx1"/>
                </a:solidFill>
              </a:rPr>
              <a:t>Летняя школа РАИИ, 5-18 июля 2022 г.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984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sz="3000" b="1" dirty="0">
                <a:solidFill>
                  <a:schemeClr val="bg1"/>
                </a:solidFill>
              </a:rPr>
              <a:t>Обучение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DC6480B-0326-4FFE-B23E-22952E88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377-D7CA-47D5-BA24-E14B4B77CC34}" type="slidenum">
              <a:rPr lang="ru-RU" sz="1350">
                <a:solidFill>
                  <a:schemeClr val="tx1"/>
                </a:solidFill>
              </a:rPr>
              <a:t>31</a:t>
            </a:fld>
            <a:endParaRPr lang="ru-RU" sz="135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8952C-F868-45FD-B7AE-BD018BFFF995}"/>
              </a:ext>
            </a:extLst>
          </p:cNvPr>
          <p:cNvSpPr txBox="1"/>
          <p:nvPr/>
        </p:nvSpPr>
        <p:spPr>
          <a:xfrm>
            <a:off x="2987824" y="1196752"/>
            <a:ext cx="3007794" cy="1600438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200" b="1" dirty="0"/>
              <a:t>Без учителя </a:t>
            </a:r>
          </a:p>
          <a:p>
            <a:pPr algn="ctr"/>
            <a:r>
              <a:rPr lang="ru-RU" sz="2200" b="1" dirty="0"/>
              <a:t>(</a:t>
            </a:r>
            <a:r>
              <a:rPr lang="en-US" sz="2200" b="1" dirty="0"/>
              <a:t>unsupervised)</a:t>
            </a:r>
            <a:endParaRPr lang="ru-RU" sz="2200" b="1" dirty="0"/>
          </a:p>
          <a:p>
            <a:r>
              <a:rPr lang="ru-RU" sz="2200" dirty="0"/>
              <a:t>Выделение признаков</a:t>
            </a:r>
          </a:p>
          <a:p>
            <a:r>
              <a:rPr lang="ru-RU" sz="2200" dirty="0"/>
              <a:t>Кластеризация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36E2C2-F9F9-4C91-B764-F644DE330383}"/>
              </a:ext>
            </a:extLst>
          </p:cNvPr>
          <p:cNvSpPr txBox="1"/>
          <p:nvPr/>
        </p:nvSpPr>
        <p:spPr>
          <a:xfrm>
            <a:off x="827584" y="3354099"/>
            <a:ext cx="3250704" cy="1600438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200" b="1" dirty="0"/>
              <a:t>С учителем </a:t>
            </a:r>
          </a:p>
          <a:p>
            <a:pPr algn="ctr"/>
            <a:r>
              <a:rPr lang="ru-RU" sz="2200" b="1" dirty="0"/>
              <a:t>(</a:t>
            </a:r>
            <a:r>
              <a:rPr lang="en-US" sz="2200" b="1" dirty="0"/>
              <a:t>supervised)</a:t>
            </a:r>
          </a:p>
          <a:p>
            <a:r>
              <a:rPr lang="ru-RU" sz="2200" dirty="0"/>
              <a:t>Классификация</a:t>
            </a:r>
          </a:p>
          <a:p>
            <a:r>
              <a:rPr lang="ru-RU" sz="2200" dirty="0"/>
              <a:t>Регрессия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56FF8A-0AF3-4FFE-B9F9-52D2370E69D2}"/>
              </a:ext>
            </a:extLst>
          </p:cNvPr>
          <p:cNvSpPr txBox="1"/>
          <p:nvPr/>
        </p:nvSpPr>
        <p:spPr>
          <a:xfrm>
            <a:off x="4761384" y="3336912"/>
            <a:ext cx="3483024" cy="1600438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200" b="1" dirty="0"/>
              <a:t>С подкреплением</a:t>
            </a:r>
            <a:r>
              <a:rPr lang="en-US" sz="2200" b="1" dirty="0"/>
              <a:t> (reinforcement learning)</a:t>
            </a:r>
          </a:p>
          <a:p>
            <a:r>
              <a:rPr lang="ru-RU" sz="2200" dirty="0"/>
              <a:t>Исследование мира</a:t>
            </a:r>
          </a:p>
          <a:p>
            <a:r>
              <a:rPr lang="ru-RU" sz="2200" dirty="0"/>
              <a:t>Оптимальное поведение</a:t>
            </a:r>
            <a:endParaRPr lang="ru-RU" sz="2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E5D357-0F13-418B-83EE-889CFC21826D}"/>
              </a:ext>
            </a:extLst>
          </p:cNvPr>
          <p:cNvSpPr txBox="1"/>
          <p:nvPr/>
        </p:nvSpPr>
        <p:spPr>
          <a:xfrm>
            <a:off x="6540471" y="1630541"/>
            <a:ext cx="23520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 err="1"/>
              <a:t>Хеббовское</a:t>
            </a:r>
            <a:r>
              <a:rPr lang="ru-RU" sz="1800" b="1" dirty="0"/>
              <a:t> обучение</a:t>
            </a:r>
          </a:p>
          <a:p>
            <a:r>
              <a:rPr lang="en-US" b="1" dirty="0"/>
              <a:t>STDP</a:t>
            </a:r>
            <a:endParaRPr lang="ru-RU" sz="1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8F320C-2F08-43F9-9FB0-E5C45D775B44}"/>
              </a:ext>
            </a:extLst>
          </p:cNvPr>
          <p:cNvSpPr txBox="1"/>
          <p:nvPr/>
        </p:nvSpPr>
        <p:spPr>
          <a:xfrm>
            <a:off x="3475561" y="5710019"/>
            <a:ext cx="30776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/>
              <a:t>Обучение с подкреплением (</a:t>
            </a:r>
            <a:r>
              <a:rPr lang="en-US" sz="1800" b="1" dirty="0"/>
              <a:t>reward</a:t>
            </a:r>
            <a:r>
              <a:rPr lang="ru-RU" sz="1800" b="1" dirty="0"/>
              <a:t>-</a:t>
            </a:r>
            <a:r>
              <a:rPr lang="en-US" sz="1800" b="1" dirty="0"/>
              <a:t>based)</a:t>
            </a:r>
            <a:endParaRPr lang="ru-RU" sz="1800" b="1" dirty="0"/>
          </a:p>
        </p:txBody>
      </p:sp>
      <p:sp>
        <p:nvSpPr>
          <p:cNvPr id="5" name="Правая фигурная скобка 4">
            <a:extLst>
              <a:ext uri="{FF2B5EF4-FFF2-40B4-BE49-F238E27FC236}">
                <a16:creationId xmlns:a16="http://schemas.microsoft.com/office/drawing/2014/main" id="{CC2239FC-EA48-447E-95F3-24B8AB52D0D4}"/>
              </a:ext>
            </a:extLst>
          </p:cNvPr>
          <p:cNvSpPr/>
          <p:nvPr/>
        </p:nvSpPr>
        <p:spPr>
          <a:xfrm>
            <a:off x="6084168" y="1196752"/>
            <a:ext cx="250623" cy="1600438"/>
          </a:xfrm>
          <a:prstGeom prst="rightBrac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авая фигурная скобка 13">
            <a:extLst>
              <a:ext uri="{FF2B5EF4-FFF2-40B4-BE49-F238E27FC236}">
                <a16:creationId xmlns:a16="http://schemas.microsoft.com/office/drawing/2014/main" id="{91DAFB5D-280F-4C3D-82ED-33BD20F94CCF}"/>
              </a:ext>
            </a:extLst>
          </p:cNvPr>
          <p:cNvSpPr/>
          <p:nvPr/>
        </p:nvSpPr>
        <p:spPr>
          <a:xfrm rot="5400000">
            <a:off x="4378599" y="1651421"/>
            <a:ext cx="365127" cy="7366494"/>
          </a:xfrm>
          <a:prstGeom prst="rightBrac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95520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984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sz="3000" b="1" dirty="0">
                <a:solidFill>
                  <a:schemeClr val="bg1"/>
                </a:solidFill>
              </a:rPr>
              <a:t>Вознаграждение и модуляция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DC6480B-0326-4FFE-B23E-22952E88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377-D7CA-47D5-BA24-E14B4B77CC34}" type="slidenum">
              <a:rPr lang="ru-RU" sz="1350">
                <a:solidFill>
                  <a:schemeClr val="tx1"/>
                </a:solidFill>
              </a:rPr>
              <a:t>32</a:t>
            </a:fld>
            <a:endParaRPr lang="ru-RU" sz="1350" dirty="0">
              <a:solidFill>
                <a:schemeClr val="tx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6EA4696-8AAF-4C02-82A8-AA7438866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715" y="1619947"/>
            <a:ext cx="5234569" cy="38161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0BFD62-4971-4854-833B-B87933EAD822}"/>
              </a:ext>
            </a:extLst>
          </p:cNvPr>
          <p:cNvSpPr txBox="1"/>
          <p:nvPr/>
        </p:nvSpPr>
        <p:spPr>
          <a:xfrm>
            <a:off x="1619672" y="971436"/>
            <a:ext cx="640871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/>
              <a:t>Не вся активность одинаково полезна</a:t>
            </a:r>
          </a:p>
        </p:txBody>
      </p:sp>
    </p:spTree>
    <p:extLst>
      <p:ext uri="{BB962C8B-B14F-4D97-AF65-F5344CB8AC3E}">
        <p14:creationId xmlns:p14="http://schemas.microsoft.com/office/powerpoint/2010/main" val="41745777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984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sz="3000" b="1" dirty="0">
                <a:solidFill>
                  <a:schemeClr val="bg1"/>
                </a:solidFill>
              </a:rPr>
              <a:t>Вознаграждение и модуляция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DC6480B-0326-4FFE-B23E-22952E88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377-D7CA-47D5-BA24-E14B4B77CC34}" type="slidenum">
              <a:rPr lang="ru-RU" sz="1350">
                <a:solidFill>
                  <a:schemeClr val="tx1"/>
                </a:solidFill>
              </a:rPr>
              <a:t>33</a:t>
            </a:fld>
            <a:endParaRPr lang="ru-RU" sz="1350" dirty="0">
              <a:solidFill>
                <a:schemeClr val="tx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1C612C-9DA9-4129-A67F-B387EB943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159" y="1922393"/>
            <a:ext cx="5063682" cy="37223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580C14-D517-4819-9F26-90D89F071329}"/>
              </a:ext>
            </a:extLst>
          </p:cNvPr>
          <p:cNvSpPr txBox="1"/>
          <p:nvPr/>
        </p:nvSpPr>
        <p:spPr>
          <a:xfrm>
            <a:off x="1547664" y="900523"/>
            <a:ext cx="741682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/>
              <a:t>Выделять успешное поведение помогает </a:t>
            </a:r>
            <a:r>
              <a:rPr lang="ru-RU" sz="2200" dirty="0" err="1"/>
              <a:t>нейромодуляция</a:t>
            </a:r>
            <a:r>
              <a:rPr lang="ru-RU" sz="2200" dirty="0"/>
              <a:t> – воздействие </a:t>
            </a:r>
            <a:r>
              <a:rPr lang="ru-RU" sz="2200" dirty="0" err="1"/>
              <a:t>нейротрансмиттера</a:t>
            </a:r>
            <a:r>
              <a:rPr lang="ru-RU" sz="2200" dirty="0"/>
              <a:t> (допамина)</a:t>
            </a:r>
          </a:p>
        </p:txBody>
      </p:sp>
    </p:spTree>
    <p:extLst>
      <p:ext uri="{BB962C8B-B14F-4D97-AF65-F5344CB8AC3E}">
        <p14:creationId xmlns:p14="http://schemas.microsoft.com/office/powerpoint/2010/main" val="34419913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E65BE74-73FC-4EDC-8EA4-1D07AFF82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3015310"/>
            <a:ext cx="4371975" cy="336232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984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sz="3000" b="1" dirty="0">
                <a:solidFill>
                  <a:schemeClr val="bg1"/>
                </a:solidFill>
              </a:rPr>
              <a:t>Вознаграждение и модуляция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DC6480B-0326-4FFE-B23E-22952E88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377-D7CA-47D5-BA24-E14B4B77CC34}" type="slidenum">
              <a:rPr lang="ru-RU" sz="1350">
                <a:solidFill>
                  <a:schemeClr val="tx1"/>
                </a:solidFill>
              </a:rPr>
              <a:t>34</a:t>
            </a:fld>
            <a:endParaRPr lang="ru-RU" sz="135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80C14-D517-4819-9F26-90D89F071329}"/>
              </a:ext>
            </a:extLst>
          </p:cNvPr>
          <p:cNvSpPr txBox="1"/>
          <p:nvPr/>
        </p:nvSpPr>
        <p:spPr>
          <a:xfrm>
            <a:off x="863588" y="836712"/>
            <a:ext cx="7416824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200" b="1" dirty="0" err="1"/>
              <a:t>Допаминовый</a:t>
            </a:r>
            <a:r>
              <a:rPr lang="ru-RU" sz="2200" b="1" dirty="0"/>
              <a:t> нейрон (</a:t>
            </a:r>
            <a:r>
              <a:rPr lang="en-US" sz="2200" b="1" dirty="0"/>
              <a:t>PSTH) </a:t>
            </a:r>
            <a:r>
              <a:rPr lang="ru-RU" sz="2200" dirty="0"/>
              <a:t>:</a:t>
            </a:r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200" dirty="0"/>
              <a:t>Активируется при получении вознаграждения</a:t>
            </a:r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200" dirty="0"/>
              <a:t>Активируется в ответ на условный стимул (свет, звук)</a:t>
            </a:r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200" dirty="0"/>
              <a:t>Затормаживается, если вознаграждение не поступает</a:t>
            </a:r>
          </a:p>
          <a:p>
            <a:pPr algn="ctr">
              <a:spcBef>
                <a:spcPts val="600"/>
              </a:spcBef>
            </a:pPr>
            <a:r>
              <a:rPr lang="ru-RU" sz="2200" b="1" dirty="0"/>
              <a:t>Допамин = награда – ожидаемая награда</a:t>
            </a:r>
          </a:p>
        </p:txBody>
      </p:sp>
    </p:spTree>
    <p:extLst>
      <p:ext uri="{BB962C8B-B14F-4D97-AF65-F5344CB8AC3E}">
        <p14:creationId xmlns:p14="http://schemas.microsoft.com/office/powerpoint/2010/main" val="42393196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984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sz="3000" b="1" dirty="0">
                <a:solidFill>
                  <a:schemeClr val="bg1"/>
                </a:solidFill>
              </a:rPr>
              <a:t>Роль допамина в </a:t>
            </a:r>
            <a:r>
              <a:rPr lang="en-US" sz="3000" b="1" dirty="0">
                <a:solidFill>
                  <a:schemeClr val="bg1"/>
                </a:solidFill>
              </a:rPr>
              <a:t>STDP </a:t>
            </a:r>
            <a:endParaRPr lang="ru-RU" sz="3000" b="1" dirty="0">
              <a:solidFill>
                <a:schemeClr val="bg1"/>
              </a:solidFill>
            </a:endParaRP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DC6480B-0326-4FFE-B23E-22952E88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377-D7CA-47D5-BA24-E14B4B77CC34}" type="slidenum">
              <a:rPr lang="ru-RU" sz="1350">
                <a:solidFill>
                  <a:schemeClr val="tx1"/>
                </a:solidFill>
              </a:rPr>
              <a:t>35</a:t>
            </a:fld>
            <a:endParaRPr lang="ru-RU" sz="135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80C14-D517-4819-9F26-90D89F071329}"/>
              </a:ext>
            </a:extLst>
          </p:cNvPr>
          <p:cNvSpPr txBox="1"/>
          <p:nvPr/>
        </p:nvSpPr>
        <p:spPr>
          <a:xfrm>
            <a:off x="1092690" y="945502"/>
            <a:ext cx="615668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200" dirty="0"/>
              <a:t>При заблокированных </a:t>
            </a:r>
            <a:r>
              <a:rPr lang="ru-RU" sz="2200" dirty="0" err="1"/>
              <a:t>допаминовых</a:t>
            </a:r>
            <a:r>
              <a:rPr lang="ru-RU" sz="2200" dirty="0"/>
              <a:t> рецепторах нет обучения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5CD9719-C9E0-4148-9C9C-71F8727EE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060848"/>
            <a:ext cx="423862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8218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984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sz="3000" b="1" dirty="0">
                <a:solidFill>
                  <a:schemeClr val="bg1"/>
                </a:solidFill>
              </a:rPr>
              <a:t>Трехфакторное </a:t>
            </a:r>
            <a:r>
              <a:rPr lang="ru-RU" sz="3000" b="1" dirty="0" err="1">
                <a:solidFill>
                  <a:schemeClr val="bg1"/>
                </a:solidFill>
              </a:rPr>
              <a:t>Хеббовское</a:t>
            </a:r>
            <a:r>
              <a:rPr lang="ru-RU" sz="3000" b="1" dirty="0">
                <a:solidFill>
                  <a:schemeClr val="bg1"/>
                </a:solidFill>
              </a:rPr>
              <a:t> обучение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DC6480B-0326-4FFE-B23E-22952E88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377-D7CA-47D5-BA24-E14B4B77CC34}" type="slidenum">
              <a:rPr lang="ru-RU" sz="1350">
                <a:solidFill>
                  <a:schemeClr val="tx1"/>
                </a:solidFill>
              </a:rPr>
              <a:t>36</a:t>
            </a:fld>
            <a:endParaRPr lang="ru-RU" sz="135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80C14-D517-4819-9F26-90D89F071329}"/>
              </a:ext>
            </a:extLst>
          </p:cNvPr>
          <p:cNvSpPr txBox="1"/>
          <p:nvPr/>
        </p:nvSpPr>
        <p:spPr>
          <a:xfrm>
            <a:off x="863588" y="836712"/>
            <a:ext cx="7416824" cy="4508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200" dirty="0"/>
              <a:t>Синапс хранит историю активности (</a:t>
            </a:r>
            <a:r>
              <a:rPr lang="en-US" sz="2200" dirty="0"/>
              <a:t>eligibility trace)</a:t>
            </a:r>
          </a:p>
          <a:p>
            <a:pPr marL="457200" indent="-457200">
              <a:spcBef>
                <a:spcPts val="600"/>
              </a:spcBef>
              <a:buAutoNum type="arabicPeriod"/>
            </a:pPr>
            <a:endParaRPr lang="en-US" sz="2200" dirty="0"/>
          </a:p>
          <a:p>
            <a:pPr marL="457200" indent="-457200">
              <a:spcBef>
                <a:spcPts val="600"/>
              </a:spcBef>
              <a:buAutoNum type="arabicPeriod"/>
            </a:pPr>
            <a:endParaRPr lang="en-US" sz="2200" dirty="0"/>
          </a:p>
          <a:p>
            <a:pPr marL="457200" indent="-457200">
              <a:spcBef>
                <a:spcPts val="600"/>
              </a:spcBef>
              <a:buAutoNum type="arabicPeriod"/>
            </a:pPr>
            <a:endParaRPr lang="en-US" sz="2200" dirty="0"/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200" dirty="0"/>
              <a:t>Вес меняется только в присутствии модулятора М</a:t>
            </a:r>
          </a:p>
          <a:p>
            <a:pPr marL="457200" indent="-457200">
              <a:spcBef>
                <a:spcPts val="600"/>
              </a:spcBef>
              <a:buAutoNum type="arabicPeriod"/>
            </a:pPr>
            <a:endParaRPr lang="ru-RU" sz="2200" dirty="0"/>
          </a:p>
          <a:p>
            <a:pPr marL="457200" indent="-457200">
              <a:spcBef>
                <a:spcPts val="600"/>
              </a:spcBef>
              <a:buAutoNum type="arabicPeriod"/>
            </a:pPr>
            <a:endParaRPr lang="ru-RU" sz="2200" dirty="0"/>
          </a:p>
          <a:p>
            <a:pPr marL="457200" indent="-457200">
              <a:spcBef>
                <a:spcPts val="600"/>
              </a:spcBef>
              <a:buAutoNum type="arabicPeriod"/>
            </a:pPr>
            <a:endParaRPr lang="ru-RU" sz="2200" dirty="0"/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200" dirty="0"/>
              <a:t>Модулятор выбрасывается, если награда превышает ожидаемую</a:t>
            </a:r>
            <a:endParaRPr lang="en-US" sz="2200" dirty="0"/>
          </a:p>
          <a:p>
            <a:pPr marL="457200" indent="-457200">
              <a:spcBef>
                <a:spcPts val="600"/>
              </a:spcBef>
              <a:buAutoNum type="arabicPeriod"/>
            </a:pPr>
            <a:endParaRPr lang="ru-RU" sz="2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707C676-8829-48CC-B294-0BCD3D1D4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323565"/>
            <a:ext cx="4414932" cy="84638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18B42FB-AB36-4D5D-9064-AADDD8640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875" y="2938561"/>
            <a:ext cx="4292779" cy="98087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6E2DFAB-031D-4E5B-984F-EA3171D30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840" y="4917630"/>
            <a:ext cx="2671047" cy="62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8688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984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sz="3000" b="1" dirty="0">
                <a:solidFill>
                  <a:schemeClr val="bg1"/>
                </a:solidFill>
              </a:rPr>
              <a:t>Допамин и </a:t>
            </a:r>
            <a:r>
              <a:rPr lang="en-US" sz="3000" b="1" dirty="0">
                <a:solidFill>
                  <a:schemeClr val="bg1"/>
                </a:solidFill>
              </a:rPr>
              <a:t>STDP</a:t>
            </a:r>
            <a:endParaRPr lang="ru-RU" sz="3000" b="1" dirty="0">
              <a:solidFill>
                <a:schemeClr val="bg1"/>
              </a:solidFill>
            </a:endParaRP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DC6480B-0326-4FFE-B23E-22952E88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377-D7CA-47D5-BA24-E14B4B77CC34}" type="slidenum">
              <a:rPr lang="ru-RU" sz="1350">
                <a:solidFill>
                  <a:schemeClr val="tx1"/>
                </a:solidFill>
              </a:rPr>
              <a:t>37</a:t>
            </a:fld>
            <a:endParaRPr lang="ru-RU" sz="135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AF7D55-0A39-4CC6-9099-D3A03E4C4AE0}"/>
              </a:ext>
            </a:extLst>
          </p:cNvPr>
          <p:cNvSpPr txBox="1"/>
          <p:nvPr/>
        </p:nvSpPr>
        <p:spPr>
          <a:xfrm>
            <a:off x="676346" y="5085184"/>
            <a:ext cx="77913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Eugene M. </a:t>
            </a:r>
            <a:r>
              <a:rPr lang="en-US" dirty="0" err="1"/>
              <a:t>Izhikevich</a:t>
            </a:r>
            <a:r>
              <a:rPr lang="en-US" dirty="0"/>
              <a:t> Solving the distal reward problem through linkage of STDP and dopamine signaling. Cerebral cortex 17, no. 10 (2007): 2443-2452.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7CC7F1-1A2A-4AA3-A475-4618AA88E80A}"/>
              </a:ext>
            </a:extLst>
          </p:cNvPr>
          <p:cNvSpPr txBox="1"/>
          <p:nvPr/>
        </p:nvSpPr>
        <p:spPr>
          <a:xfrm>
            <a:off x="683568" y="5955030"/>
            <a:ext cx="8075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https://brian2.readthedocs.io/en/stable/examples/frompapers.Izhikevich_2007.html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887D80F-8C60-4D21-A4D6-EA7A19F69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953703"/>
            <a:ext cx="2808312" cy="232825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357FFE5-A3A0-4A0F-A4A2-221C71A5EBE5}"/>
              </a:ext>
            </a:extLst>
          </p:cNvPr>
          <p:cNvSpPr txBox="1"/>
          <p:nvPr/>
        </p:nvSpPr>
        <p:spPr>
          <a:xfrm>
            <a:off x="1043608" y="911430"/>
            <a:ext cx="76431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Состояние синапса: сила </a:t>
            </a:r>
            <a:r>
              <a:rPr lang="en-US" sz="2000" dirty="0"/>
              <a:t>(</a:t>
            </a:r>
            <a:r>
              <a:rPr lang="en-US" sz="2000" b="1" dirty="0"/>
              <a:t>s</a:t>
            </a:r>
            <a:r>
              <a:rPr lang="en-US" sz="2000" dirty="0"/>
              <a:t>) </a:t>
            </a:r>
            <a:r>
              <a:rPr lang="ru-RU" sz="2000" dirty="0"/>
              <a:t>и недавняя история (</a:t>
            </a:r>
            <a:r>
              <a:rPr lang="en-US" sz="2000" dirty="0"/>
              <a:t>eligibility trace) (</a:t>
            </a:r>
            <a:r>
              <a:rPr lang="en-US" sz="2000" b="1" dirty="0"/>
              <a:t>c</a:t>
            </a:r>
            <a:r>
              <a:rPr lang="en-US" sz="2000" dirty="0"/>
              <a:t>).</a:t>
            </a:r>
          </a:p>
          <a:p>
            <a:r>
              <a:rPr lang="en-US" sz="2000" dirty="0"/>
              <a:t>STDP </a:t>
            </a:r>
            <a:r>
              <a:rPr lang="ru-RU" sz="2000" dirty="0"/>
              <a:t>применяется к </a:t>
            </a:r>
            <a:r>
              <a:rPr lang="en-US" sz="2000" b="1" dirty="0"/>
              <a:t>c</a:t>
            </a:r>
            <a:r>
              <a:rPr lang="en-US" sz="2000" dirty="0"/>
              <a:t>, </a:t>
            </a:r>
            <a:r>
              <a:rPr lang="ru-RU" sz="2000" dirty="0"/>
              <a:t>а не к </a:t>
            </a:r>
            <a:r>
              <a:rPr lang="en-US" sz="2000" b="1" dirty="0"/>
              <a:t>s</a:t>
            </a:r>
            <a:endParaRPr lang="ru-RU" b="1" dirty="0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5D363A3C-450C-418A-B48F-C5C5B8C12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880" y="1772816"/>
            <a:ext cx="3945920" cy="290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5316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984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sz="3000" b="1" dirty="0">
                <a:solidFill>
                  <a:schemeClr val="bg1"/>
                </a:solidFill>
              </a:rPr>
              <a:t>Допамин и </a:t>
            </a:r>
            <a:r>
              <a:rPr lang="en-US" sz="3000" b="1" dirty="0">
                <a:solidFill>
                  <a:schemeClr val="bg1"/>
                </a:solidFill>
              </a:rPr>
              <a:t>STDP</a:t>
            </a:r>
            <a:endParaRPr lang="ru-RU" sz="3000" b="1" dirty="0">
              <a:solidFill>
                <a:schemeClr val="bg1"/>
              </a:solidFill>
            </a:endParaRP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DC6480B-0326-4FFE-B23E-22952E88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377-D7CA-47D5-BA24-E14B4B77CC34}" type="slidenum">
              <a:rPr lang="ru-RU" sz="1350">
                <a:solidFill>
                  <a:schemeClr val="tx1"/>
                </a:solidFill>
              </a:rPr>
              <a:t>38</a:t>
            </a:fld>
            <a:endParaRPr lang="ru-RU" sz="1350" dirty="0">
              <a:solidFill>
                <a:schemeClr val="tx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4D3BC37-8902-4DCC-AF77-FDC0ED158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484784"/>
            <a:ext cx="5690003" cy="46901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EC2F9D1-7021-407E-8BE9-3CF2D4DA3BE5}"/>
              </a:ext>
            </a:extLst>
          </p:cNvPr>
          <p:cNvSpPr txBox="1"/>
          <p:nvPr/>
        </p:nvSpPr>
        <p:spPr>
          <a:xfrm>
            <a:off x="1012969" y="793901"/>
            <a:ext cx="76431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Синапс усиливается только если получено вознаграждение </a:t>
            </a:r>
            <a:r>
              <a:rPr lang="en-US" sz="2000" b="1" dirty="0"/>
              <a:t>d</a:t>
            </a:r>
            <a:r>
              <a:rPr lang="en-US" sz="2000" b="1" baseline="-25000" dirty="0"/>
              <a:t>i</a:t>
            </a:r>
            <a:r>
              <a:rPr lang="en-US" sz="2000" b="1" dirty="0"/>
              <a:t>(t)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6391134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984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sz="3000" b="1" dirty="0">
                <a:solidFill>
                  <a:schemeClr val="bg1"/>
                </a:solidFill>
              </a:rPr>
              <a:t>Уравнения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DC6480B-0326-4FFE-B23E-22952E88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377-D7CA-47D5-BA24-E14B4B77CC34}" type="slidenum">
              <a:rPr lang="ru-RU" sz="1350">
                <a:solidFill>
                  <a:schemeClr val="tx1"/>
                </a:solidFill>
              </a:rPr>
              <a:t>39</a:t>
            </a:fld>
            <a:endParaRPr lang="ru-RU" sz="135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C2F9D1-7021-407E-8BE9-3CF2D4DA3BE5}"/>
              </a:ext>
            </a:extLst>
          </p:cNvPr>
          <p:cNvSpPr txBox="1"/>
          <p:nvPr/>
        </p:nvSpPr>
        <p:spPr>
          <a:xfrm>
            <a:off x="1012969" y="793901"/>
            <a:ext cx="76431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/>
              <a:t>Динамика синапса</a:t>
            </a:r>
            <a:endParaRPr lang="ru-RU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4E371B-0672-475E-8481-2D6F4AF45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225" y="1212274"/>
            <a:ext cx="4290548" cy="151490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A620033-6466-430F-88CC-436FCC51C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7104" y="1408540"/>
            <a:ext cx="1304925" cy="3619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BD3F93-4118-4F76-A1F3-FE33579E6824}"/>
              </a:ext>
            </a:extLst>
          </p:cNvPr>
          <p:cNvSpPr txBox="1"/>
          <p:nvPr/>
        </p:nvSpPr>
        <p:spPr>
          <a:xfrm>
            <a:off x="1043608" y="3663310"/>
            <a:ext cx="76431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d(t)</a:t>
            </a:r>
            <a:r>
              <a:rPr lang="en-US" sz="2000" dirty="0"/>
              <a:t> – </a:t>
            </a:r>
            <a:r>
              <a:rPr lang="ru-RU" sz="2000" dirty="0"/>
              <a:t>количество допамина</a:t>
            </a:r>
          </a:p>
          <a:p>
            <a:r>
              <a:rPr lang="en-US" sz="2000" b="1" dirty="0"/>
              <a:t>STDP</a:t>
            </a:r>
            <a:r>
              <a:rPr lang="en-US" sz="2000" dirty="0"/>
              <a:t> – </a:t>
            </a:r>
            <a:r>
              <a:rPr lang="ru-RU" sz="2000" dirty="0"/>
              <a:t>функция усиления/ослабления на рисунке</a:t>
            </a:r>
          </a:p>
          <a:p>
            <a:r>
              <a:rPr lang="en-US" sz="2000" b="1" dirty="0"/>
              <a:t>DA(t) </a:t>
            </a:r>
            <a:r>
              <a:rPr lang="en-US" sz="2000" dirty="0"/>
              <a:t>– </a:t>
            </a:r>
            <a:r>
              <a:rPr lang="ru-RU" sz="2000" dirty="0"/>
              <a:t>поступление допамина от системы подкрепления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1EC7B1-F20E-48F7-AB74-2C32E29032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5924" y="2892527"/>
            <a:ext cx="234315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62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984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sz="3000" b="1" dirty="0">
                <a:solidFill>
                  <a:schemeClr val="bg1"/>
                </a:solidFill>
              </a:rPr>
              <a:t>Синаптическая пластичность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DC6480B-0326-4FFE-B23E-22952E88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377-D7CA-47D5-BA24-E14B4B77CC34}" type="slidenum">
              <a:rPr lang="ru-RU" sz="1350">
                <a:solidFill>
                  <a:schemeClr val="tx1"/>
                </a:solidFill>
              </a:rPr>
              <a:t>4</a:t>
            </a:fld>
            <a:endParaRPr lang="ru-RU" sz="135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92532E-74E3-41DD-8B7F-E6BD97C62063}"/>
              </a:ext>
            </a:extLst>
          </p:cNvPr>
          <p:cNvSpPr txBox="1"/>
          <p:nvPr/>
        </p:nvSpPr>
        <p:spPr>
          <a:xfrm>
            <a:off x="624574" y="980728"/>
            <a:ext cx="493204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000" dirty="0"/>
              <a:t>«Правило </a:t>
            </a:r>
            <a:r>
              <a:rPr lang="ru-RU" sz="2000" dirty="0" err="1"/>
              <a:t>Хебба</a:t>
            </a:r>
            <a:r>
              <a:rPr lang="ru-RU" sz="2000" dirty="0"/>
              <a:t>»</a:t>
            </a:r>
          </a:p>
          <a:p>
            <a:pPr>
              <a:spcBef>
                <a:spcPts val="600"/>
              </a:spcBef>
            </a:pPr>
            <a:r>
              <a:rPr lang="ru-RU" sz="2000" dirty="0"/>
              <a:t>Когда аксон клетки А способен возбудить клетку </a:t>
            </a:r>
            <a:r>
              <a:rPr lang="en-US" sz="2000" dirty="0"/>
              <a:t>B </a:t>
            </a:r>
            <a:r>
              <a:rPr lang="ru-RU" sz="2000" dirty="0"/>
              <a:t>и постоянно принимать участие в ее активности, в одной или обеих клетках запускается метаболический процесс, усиливающий эффективность возбуждения клетки </a:t>
            </a:r>
            <a:r>
              <a:rPr lang="en-US" sz="2000" dirty="0"/>
              <a:t>B </a:t>
            </a:r>
            <a:r>
              <a:rPr lang="ru-RU" sz="2000" dirty="0"/>
              <a:t>клеткой А</a:t>
            </a:r>
          </a:p>
          <a:p>
            <a:pPr>
              <a:spcBef>
                <a:spcPts val="600"/>
              </a:spcBef>
            </a:pPr>
            <a:endParaRPr lang="ru-RU" sz="2000" dirty="0"/>
          </a:p>
          <a:p>
            <a:pPr>
              <a:spcBef>
                <a:spcPts val="600"/>
              </a:spcBef>
            </a:pPr>
            <a:endParaRPr lang="ru-RU" sz="2000" dirty="0"/>
          </a:p>
          <a:p>
            <a:pPr>
              <a:spcBef>
                <a:spcPts val="600"/>
              </a:spcBef>
            </a:pPr>
            <a:r>
              <a:rPr lang="ru-RU" sz="2000" b="1" dirty="0">
                <a:solidFill>
                  <a:srgbClr val="FF0000"/>
                </a:solidFill>
              </a:rPr>
              <a:t>	</a:t>
            </a:r>
            <a:r>
              <a:rPr lang="en-US" sz="2000" b="1" dirty="0">
                <a:solidFill>
                  <a:srgbClr val="FF0000"/>
                </a:solidFill>
              </a:rPr>
              <a:t>Fire together, wire together</a:t>
            </a:r>
            <a:endParaRPr lang="ru-RU" sz="2000" b="1" dirty="0">
              <a:solidFill>
                <a:srgbClr val="FF0000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A1D13FB-46D0-427D-9B00-3B6DCB70B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123702"/>
            <a:ext cx="3034680" cy="40181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DC9031-10D3-4987-9AC2-A63511A1A9B1}"/>
              </a:ext>
            </a:extLst>
          </p:cNvPr>
          <p:cNvSpPr txBox="1"/>
          <p:nvPr/>
        </p:nvSpPr>
        <p:spPr>
          <a:xfrm>
            <a:off x="683568" y="5733304"/>
            <a:ext cx="6264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https://neuronaldynamics.epfl.ch/online/Ch19.html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8D9B35-D1CB-449C-AA42-0EDD15049D83}"/>
              </a:ext>
            </a:extLst>
          </p:cNvPr>
          <p:cNvSpPr txBox="1"/>
          <p:nvPr/>
        </p:nvSpPr>
        <p:spPr>
          <a:xfrm>
            <a:off x="6551712" y="5259997"/>
            <a:ext cx="25922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Дональд </a:t>
            </a:r>
            <a:r>
              <a:rPr lang="ru-RU" sz="2000" dirty="0" err="1"/>
              <a:t>Хебб</a:t>
            </a:r>
            <a:r>
              <a:rPr lang="ru-RU" sz="2000" dirty="0"/>
              <a:t> </a:t>
            </a:r>
            <a:endParaRPr lang="en-US" sz="2000" dirty="0"/>
          </a:p>
          <a:p>
            <a:r>
              <a:rPr lang="en-US" sz="2000" dirty="0"/>
              <a:t>(1904-1985)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3363314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984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sz="3000" b="1" dirty="0">
                <a:solidFill>
                  <a:schemeClr val="bg1"/>
                </a:solidFill>
              </a:rPr>
              <a:t>Сравнение с </a:t>
            </a:r>
            <a:r>
              <a:rPr lang="en-US" sz="3000" b="1" dirty="0">
                <a:solidFill>
                  <a:schemeClr val="bg1"/>
                </a:solidFill>
              </a:rPr>
              <a:t>STDP</a:t>
            </a:r>
            <a:endParaRPr lang="ru-RU" sz="3000" b="1" dirty="0">
              <a:solidFill>
                <a:schemeClr val="bg1"/>
              </a:solidFill>
            </a:endParaRP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DC6480B-0326-4FFE-B23E-22952E88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377-D7CA-47D5-BA24-E14B4B77CC34}" type="slidenum">
              <a:rPr lang="ru-RU" sz="1350">
                <a:solidFill>
                  <a:schemeClr val="tx1"/>
                </a:solidFill>
              </a:rPr>
              <a:t>40</a:t>
            </a:fld>
            <a:endParaRPr lang="ru-RU" sz="1350" dirty="0">
              <a:solidFill>
                <a:schemeClr val="tx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DB570C9-3D08-4B6E-A1C3-C0DDB1900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426" y="1196752"/>
            <a:ext cx="8331574" cy="41044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57A9921-42C0-4004-8917-BB5AC7FA8014}"/>
              </a:ext>
            </a:extLst>
          </p:cNvPr>
          <p:cNvSpPr txBox="1"/>
          <p:nvPr/>
        </p:nvSpPr>
        <p:spPr>
          <a:xfrm>
            <a:off x="447336" y="4335396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/>
              <a:t>s</a:t>
            </a:r>
            <a:endParaRPr lang="ru-RU" sz="2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D2D611-A5BC-4E7F-BF1F-B91A5B37A05D}"/>
              </a:ext>
            </a:extLst>
          </p:cNvPr>
          <p:cNvSpPr txBox="1"/>
          <p:nvPr/>
        </p:nvSpPr>
        <p:spPr>
          <a:xfrm>
            <a:off x="427100" y="3403959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/>
              <a:t>c</a:t>
            </a:r>
            <a:endParaRPr lang="ru-RU" sz="2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2E9B56-A1AE-484F-B38C-16B9D18A9CE1}"/>
              </a:ext>
            </a:extLst>
          </p:cNvPr>
          <p:cNvSpPr txBox="1"/>
          <p:nvPr/>
        </p:nvSpPr>
        <p:spPr>
          <a:xfrm>
            <a:off x="406213" y="2487402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/>
              <a:t>d</a:t>
            </a:r>
            <a:endParaRPr lang="ru-RU" sz="2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888230-1041-4279-8DB3-DF19DEF46658}"/>
              </a:ext>
            </a:extLst>
          </p:cNvPr>
          <p:cNvSpPr txBox="1"/>
          <p:nvPr/>
        </p:nvSpPr>
        <p:spPr>
          <a:xfrm>
            <a:off x="465207" y="1216816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b="1" dirty="0"/>
              <a:t>спайки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7930902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984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sz="3000" b="1" dirty="0">
                <a:solidFill>
                  <a:schemeClr val="bg1"/>
                </a:solidFill>
              </a:rPr>
              <a:t>Обучение с учителем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DC6480B-0326-4FFE-B23E-22952E88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377-D7CA-47D5-BA24-E14B4B77CC34}" type="slidenum">
              <a:rPr lang="ru-RU" sz="1350">
                <a:solidFill>
                  <a:schemeClr val="tx1"/>
                </a:solidFill>
              </a:rPr>
              <a:t>41</a:t>
            </a:fld>
            <a:endParaRPr lang="ru-RU" sz="135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03B86C-636B-4DE3-AFCC-E32E7A133010}"/>
              </a:ext>
            </a:extLst>
          </p:cNvPr>
          <p:cNvSpPr txBox="1"/>
          <p:nvPr/>
        </p:nvSpPr>
        <p:spPr>
          <a:xfrm>
            <a:off x="1043608" y="1556792"/>
            <a:ext cx="738082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400" dirty="0"/>
              <a:t>Допамин – биологический аналог ошибки/вознаграждения в машинном обучении</a:t>
            </a:r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400" dirty="0"/>
              <a:t>Трехфакторное правило обучения – аналог обратного распространения ошибки</a:t>
            </a:r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400" dirty="0"/>
              <a:t>Проблема – дифференцируемость выхода нейрона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867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984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sz="3000" b="1" dirty="0">
                <a:solidFill>
                  <a:schemeClr val="bg1"/>
                </a:solidFill>
              </a:rPr>
              <a:t>Долговременная </a:t>
            </a:r>
            <a:r>
              <a:rPr lang="ru-RU" sz="3000" b="1" dirty="0" err="1">
                <a:solidFill>
                  <a:schemeClr val="bg1"/>
                </a:solidFill>
              </a:rPr>
              <a:t>потенциация</a:t>
            </a:r>
            <a:endParaRPr lang="ru-RU" sz="3000" b="1" dirty="0">
              <a:solidFill>
                <a:schemeClr val="bg1"/>
              </a:solidFill>
            </a:endParaRP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DC6480B-0326-4FFE-B23E-22952E88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377-D7CA-47D5-BA24-E14B4B77CC34}" type="slidenum">
              <a:rPr lang="ru-RU" sz="1350">
                <a:solidFill>
                  <a:schemeClr val="tx1"/>
                </a:solidFill>
              </a:rPr>
              <a:t>5</a:t>
            </a:fld>
            <a:endParaRPr lang="ru-RU" sz="135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92532E-74E3-41DD-8B7F-E6BD97C62063}"/>
              </a:ext>
            </a:extLst>
          </p:cNvPr>
          <p:cNvSpPr txBox="1"/>
          <p:nvPr/>
        </p:nvSpPr>
        <p:spPr>
          <a:xfrm>
            <a:off x="624574" y="980728"/>
            <a:ext cx="77638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/>
              <a:t>Long-term potentiation (LTP)</a:t>
            </a:r>
            <a:r>
              <a:rPr lang="ru-RU" sz="2000" b="1" dirty="0"/>
              <a:t> </a:t>
            </a:r>
            <a:r>
              <a:rPr lang="ru-RU" sz="2000" dirty="0"/>
              <a:t>– долговременное усиление связи между нейронами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E7146F-49EE-4F33-8329-FFE3241E2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92" y="1844824"/>
            <a:ext cx="8212212" cy="27937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029CD32-A98E-4E8B-B89D-1BAA3505F435}"/>
              </a:ext>
            </a:extLst>
          </p:cNvPr>
          <p:cNvSpPr txBox="1"/>
          <p:nvPr/>
        </p:nvSpPr>
        <p:spPr>
          <a:xfrm>
            <a:off x="4314233" y="464395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rgbClr val="FF0000"/>
                </a:solidFill>
              </a:rPr>
              <a:t>спайки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999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984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sz="3000" b="1" dirty="0">
                <a:solidFill>
                  <a:schemeClr val="bg1"/>
                </a:solidFill>
              </a:rPr>
              <a:t>Долговременная </a:t>
            </a:r>
            <a:r>
              <a:rPr lang="ru-RU" sz="3000" b="1" dirty="0" err="1">
                <a:solidFill>
                  <a:schemeClr val="bg1"/>
                </a:solidFill>
              </a:rPr>
              <a:t>потенциация</a:t>
            </a:r>
            <a:endParaRPr lang="ru-RU" sz="3000" b="1" dirty="0">
              <a:solidFill>
                <a:schemeClr val="bg1"/>
              </a:solidFill>
            </a:endParaRP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DC6480B-0326-4FFE-B23E-22952E88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377-D7CA-47D5-BA24-E14B4B77CC34}" type="slidenum">
              <a:rPr lang="ru-RU" sz="1350">
                <a:solidFill>
                  <a:schemeClr val="tx1"/>
                </a:solidFill>
              </a:rPr>
              <a:t>6</a:t>
            </a:fld>
            <a:endParaRPr lang="ru-RU" sz="1350" dirty="0">
              <a:solidFill>
                <a:schemeClr val="tx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BC7EF00-A092-40A5-B36A-A7E2CCBF7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988840"/>
            <a:ext cx="7521277" cy="32504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24C130-2141-478F-AB07-843F42C5F8C0}"/>
              </a:ext>
            </a:extLst>
          </p:cNvPr>
          <p:cNvSpPr txBox="1"/>
          <p:nvPr/>
        </p:nvSpPr>
        <p:spPr>
          <a:xfrm>
            <a:off x="3131840" y="486995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rgbClr val="FF0000"/>
                </a:solidFill>
              </a:rPr>
              <a:t>спайки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935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984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sz="3000" b="1" dirty="0">
                <a:solidFill>
                  <a:schemeClr val="bg1"/>
                </a:solidFill>
              </a:rPr>
              <a:t>Свойства синаптической пластичности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DC6480B-0326-4FFE-B23E-22952E88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377-D7CA-47D5-BA24-E14B4B77CC34}" type="slidenum">
              <a:rPr lang="ru-RU" sz="1350">
                <a:solidFill>
                  <a:schemeClr val="tx1"/>
                </a:solidFill>
              </a:rPr>
              <a:t>7</a:t>
            </a:fld>
            <a:endParaRPr lang="ru-RU" sz="135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92532E-74E3-41DD-8B7F-E6BD97C62063}"/>
              </a:ext>
            </a:extLst>
          </p:cNvPr>
          <p:cNvSpPr txBox="1"/>
          <p:nvPr/>
        </p:nvSpPr>
        <p:spPr>
          <a:xfrm>
            <a:off x="1427312" y="966737"/>
            <a:ext cx="6192688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200" dirty="0"/>
              <a:t>1. Локальность</a:t>
            </a:r>
          </a:p>
          <a:p>
            <a:pPr>
              <a:spcBef>
                <a:spcPts val="600"/>
              </a:spcBef>
            </a:pPr>
            <a:r>
              <a:rPr lang="ru-RU" sz="2200" dirty="0"/>
              <a:t>2. Сочетание активности двух нейронов</a:t>
            </a:r>
          </a:p>
          <a:p>
            <a:pPr>
              <a:spcBef>
                <a:spcPts val="600"/>
              </a:spcBef>
            </a:pPr>
            <a:r>
              <a:rPr lang="ru-RU" sz="2200" dirty="0"/>
              <a:t>3. Без учителя – нейроны на знают про смысл своей активности</a:t>
            </a:r>
          </a:p>
          <a:p>
            <a:pPr>
              <a:spcBef>
                <a:spcPts val="600"/>
              </a:spcBef>
            </a:pPr>
            <a:endParaRPr lang="ru-RU" sz="2200" b="1" dirty="0"/>
          </a:p>
          <a:p>
            <a:pPr>
              <a:spcBef>
                <a:spcPts val="600"/>
              </a:spcBef>
            </a:pPr>
            <a:r>
              <a:rPr lang="ru-RU" sz="2200" b="1" dirty="0" err="1"/>
              <a:t>Хеббовское</a:t>
            </a:r>
            <a:r>
              <a:rPr lang="ru-RU" sz="2200" b="1" dirty="0"/>
              <a:t> обучение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/>
              <a:t>Совпадающая активность (корреляция)</a:t>
            </a:r>
          </a:p>
          <a:p>
            <a:pPr>
              <a:spcBef>
                <a:spcPts val="600"/>
              </a:spcBef>
            </a:pPr>
            <a:endParaRPr lang="ru-RU" sz="2200" dirty="0"/>
          </a:p>
          <a:p>
            <a:pPr>
              <a:spcBef>
                <a:spcPts val="600"/>
              </a:spcBef>
            </a:pPr>
            <a:r>
              <a:rPr lang="en-US" sz="2200" b="1" dirty="0"/>
              <a:t>STDP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/>
              <a:t>Временная последовательность (каузальность)</a:t>
            </a:r>
          </a:p>
          <a:p>
            <a:pPr>
              <a:spcBef>
                <a:spcPts val="600"/>
              </a:spcBef>
            </a:pPr>
            <a:endParaRPr lang="ru-RU" sz="2200" dirty="0"/>
          </a:p>
          <a:p>
            <a:pPr>
              <a:spcBef>
                <a:spcPts val="600"/>
              </a:spcBef>
            </a:pPr>
            <a:r>
              <a:rPr lang="ru-RU" sz="2200" b="1" dirty="0"/>
              <a:t>Анти-</a:t>
            </a:r>
            <a:r>
              <a:rPr lang="ru-RU" sz="2200" b="1" dirty="0" err="1"/>
              <a:t>хеббовское</a:t>
            </a:r>
            <a:r>
              <a:rPr lang="ru-RU" sz="2200" b="1" dirty="0"/>
              <a:t> обучение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/>
              <a:t>Ослабление после совместной активности</a:t>
            </a:r>
          </a:p>
          <a:p>
            <a:pPr>
              <a:spcBef>
                <a:spcPts val="600"/>
              </a:spcBef>
            </a:pP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701354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984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sz="3000" b="1" dirty="0">
                <a:solidFill>
                  <a:schemeClr val="bg1"/>
                </a:solidFill>
              </a:rPr>
              <a:t>Математическая модель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DC6480B-0326-4FFE-B23E-22952E88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377-D7CA-47D5-BA24-E14B4B77CC34}" type="slidenum">
              <a:rPr lang="ru-RU" sz="1350">
                <a:solidFill>
                  <a:schemeClr val="tx1"/>
                </a:solidFill>
              </a:rPr>
              <a:t>8</a:t>
            </a:fld>
            <a:endParaRPr lang="ru-RU" sz="135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92532E-74E3-41DD-8B7F-E6BD97C62063}"/>
              </a:ext>
            </a:extLst>
          </p:cNvPr>
          <p:cNvSpPr txBox="1"/>
          <p:nvPr/>
        </p:nvSpPr>
        <p:spPr>
          <a:xfrm>
            <a:off x="482587" y="1163004"/>
            <a:ext cx="700844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200" dirty="0"/>
              <a:t>Будем рассматривать частоту </a:t>
            </a:r>
            <a:r>
              <a:rPr lang="ru-RU" sz="2200" dirty="0" err="1"/>
              <a:t>спайков</a:t>
            </a:r>
            <a:endParaRPr lang="en-US" sz="2200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 err="1"/>
              <a:t>Пресинаптического</a:t>
            </a:r>
            <a:r>
              <a:rPr lang="ru-RU" sz="2200" dirty="0"/>
              <a:t> нейрона </a:t>
            </a:r>
            <a:r>
              <a:rPr lang="en-US" sz="2200" dirty="0"/>
              <a:t>j</a:t>
            </a:r>
            <a:r>
              <a:rPr lang="ru-RU" sz="2200" dirty="0"/>
              <a:t> –</a:t>
            </a:r>
            <a:r>
              <a:rPr lang="en-US" sz="2200" dirty="0"/>
              <a:t> </a:t>
            </a:r>
            <a:r>
              <a:rPr lang="en-US" sz="2200" i="1" dirty="0" err="1"/>
              <a:t>v</a:t>
            </a:r>
            <a:r>
              <a:rPr lang="en-US" sz="2200" baseline="-25000" dirty="0" err="1"/>
              <a:t>j</a:t>
            </a:r>
            <a:endParaRPr lang="ru-RU" sz="2200" baseline="-25000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/>
              <a:t>Постсинаптического нейрона </a:t>
            </a:r>
            <a:r>
              <a:rPr lang="en-US" sz="2200" dirty="0" err="1"/>
              <a:t>i</a:t>
            </a:r>
            <a:r>
              <a:rPr lang="en-US" sz="2200" dirty="0"/>
              <a:t> - </a:t>
            </a:r>
            <a:r>
              <a:rPr lang="en-US" sz="2200" i="1" dirty="0"/>
              <a:t>v</a:t>
            </a:r>
            <a:r>
              <a:rPr lang="en-US" sz="2200" baseline="-25000" dirty="0"/>
              <a:t>i</a:t>
            </a:r>
            <a:endParaRPr lang="en-US" sz="2200" dirty="0"/>
          </a:p>
          <a:p>
            <a:pPr>
              <a:spcBef>
                <a:spcPts val="600"/>
              </a:spcBef>
            </a:pPr>
            <a:r>
              <a:rPr lang="en-US" sz="2200" dirty="0" err="1"/>
              <a:t>w</a:t>
            </a:r>
            <a:r>
              <a:rPr lang="en-US" sz="2200" baseline="-25000" dirty="0" err="1"/>
              <a:t>ij</a:t>
            </a:r>
            <a:r>
              <a:rPr lang="en-US" sz="2200" dirty="0"/>
              <a:t> – </a:t>
            </a:r>
            <a:r>
              <a:rPr lang="ru-RU" sz="2200" dirty="0"/>
              <a:t>синаптический вес</a:t>
            </a:r>
          </a:p>
          <a:p>
            <a:pPr>
              <a:spcBef>
                <a:spcPts val="600"/>
              </a:spcBef>
            </a:pPr>
            <a:endParaRPr lang="en-US" sz="2200" dirty="0"/>
          </a:p>
          <a:p>
            <a:pPr>
              <a:spcBef>
                <a:spcPts val="600"/>
              </a:spcBef>
            </a:pPr>
            <a:endParaRPr lang="en-US" sz="2200" dirty="0"/>
          </a:p>
          <a:p>
            <a:pPr>
              <a:spcBef>
                <a:spcPts val="600"/>
              </a:spcBef>
            </a:pPr>
            <a:endParaRPr lang="en-US" sz="2200" dirty="0"/>
          </a:p>
          <a:p>
            <a:pPr>
              <a:spcBef>
                <a:spcPts val="600"/>
              </a:spcBef>
            </a:pPr>
            <a:endParaRPr lang="en-US" sz="2200" dirty="0"/>
          </a:p>
          <a:p>
            <a:pPr>
              <a:spcBef>
                <a:spcPts val="600"/>
              </a:spcBef>
            </a:pPr>
            <a:endParaRPr lang="ru-RU" sz="2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380DC04-291F-4288-A14C-6F567471C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630" y="3789040"/>
            <a:ext cx="3028355" cy="66557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34CC92E-6302-4A4A-94E0-8CDF2C313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167" y="1097499"/>
            <a:ext cx="2961330" cy="20882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AE245F3-4D78-4DBC-8124-14AAF29241EC}"/>
              </a:ext>
            </a:extLst>
          </p:cNvPr>
          <p:cNvSpPr txBox="1"/>
          <p:nvPr/>
        </p:nvSpPr>
        <p:spPr>
          <a:xfrm>
            <a:off x="611560" y="5898694"/>
            <a:ext cx="67504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Gerstner, W., &amp; Kistler, W. M. (2002). Mathematical formulations of Hebbian learning. </a:t>
            </a:r>
            <a:r>
              <a:rPr lang="en-US" i="1" dirty="0"/>
              <a:t>Biological cybernetics</a:t>
            </a:r>
            <a:r>
              <a:rPr lang="en-US" dirty="0"/>
              <a:t>, </a:t>
            </a:r>
            <a:r>
              <a:rPr lang="en-US" i="1" dirty="0"/>
              <a:t>87</a:t>
            </a:r>
            <a:r>
              <a:rPr lang="en-US" dirty="0"/>
              <a:t>(5), 404-415.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0907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984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sz="3000" b="1" dirty="0">
                <a:solidFill>
                  <a:schemeClr val="bg1"/>
                </a:solidFill>
              </a:rPr>
              <a:t>Общий вид правил обучения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DC6480B-0326-4FFE-B23E-22952E88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377-D7CA-47D5-BA24-E14B4B77CC34}" type="slidenum">
              <a:rPr lang="ru-RU" sz="1350">
                <a:solidFill>
                  <a:schemeClr val="tx1"/>
                </a:solidFill>
              </a:rPr>
              <a:t>9</a:t>
            </a:fld>
            <a:endParaRPr lang="ru-RU" sz="135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92532E-74E3-41DD-8B7F-E6BD97C62063}"/>
              </a:ext>
            </a:extLst>
          </p:cNvPr>
          <p:cNvSpPr txBox="1"/>
          <p:nvPr/>
        </p:nvSpPr>
        <p:spPr>
          <a:xfrm>
            <a:off x="611560" y="966737"/>
            <a:ext cx="700844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200" dirty="0"/>
              <a:t>Разложим </a:t>
            </a:r>
            <a:r>
              <a:rPr lang="en-US" sz="2200" dirty="0"/>
              <a:t>F(</a:t>
            </a:r>
            <a:r>
              <a:rPr lang="en-US" sz="2200" dirty="0" err="1"/>
              <a:t>w</a:t>
            </a:r>
            <a:r>
              <a:rPr lang="en-US" sz="2200" baseline="-25000" dirty="0" err="1"/>
              <a:t>ij</a:t>
            </a:r>
            <a:r>
              <a:rPr lang="en-US" sz="2200" dirty="0" err="1"/>
              <a:t>;v</a:t>
            </a:r>
            <a:r>
              <a:rPr lang="en-US" sz="2200" baseline="-25000" dirty="0" err="1"/>
              <a:t>i</a:t>
            </a:r>
            <a:r>
              <a:rPr lang="en-US" sz="2200" dirty="0" err="1"/>
              <a:t>,v</a:t>
            </a:r>
            <a:r>
              <a:rPr lang="en-US" sz="2200" baseline="-25000" dirty="0" err="1"/>
              <a:t>j</a:t>
            </a:r>
            <a:r>
              <a:rPr lang="en-US" sz="2200" dirty="0"/>
              <a:t>) </a:t>
            </a:r>
            <a:r>
              <a:rPr lang="ru-RU" sz="2200" dirty="0"/>
              <a:t>в ряд Тейлора до 2-го члена: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058F04C-A84B-45F5-808C-9D1344F13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24518"/>
            <a:ext cx="7485896" cy="8273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112B1C-731F-46F7-82B9-75F3486B4CE5}"/>
              </a:ext>
            </a:extLst>
          </p:cNvPr>
          <p:cNvSpPr txBox="1"/>
          <p:nvPr/>
        </p:nvSpPr>
        <p:spPr>
          <a:xfrm>
            <a:off x="629471" y="2870439"/>
            <a:ext cx="748589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/>
              <a:t>Комбинируя разные члены разложения, можно получать разные правила обучения</a:t>
            </a:r>
          </a:p>
          <a:p>
            <a:endParaRPr lang="ru-RU" sz="2200" dirty="0"/>
          </a:p>
          <a:p>
            <a:r>
              <a:rPr lang="ru-RU" sz="2200" dirty="0"/>
              <a:t>Коэффициенты могут зависеть от </a:t>
            </a:r>
            <a:r>
              <a:rPr lang="en-US" sz="2200" dirty="0" err="1"/>
              <a:t>w</a:t>
            </a:r>
            <a:r>
              <a:rPr lang="en-US" sz="2200" baseline="-25000" dirty="0" err="1"/>
              <a:t>ij</a:t>
            </a:r>
            <a:endParaRPr lang="ru-RU" sz="2200" baseline="-25000" dirty="0"/>
          </a:p>
        </p:txBody>
      </p:sp>
    </p:spTree>
    <p:extLst>
      <p:ext uri="{BB962C8B-B14F-4D97-AF65-F5344CB8AC3E}">
        <p14:creationId xmlns:p14="http://schemas.microsoft.com/office/powerpoint/2010/main" val="24542312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4143</TotalTime>
  <Words>1299</Words>
  <Application>Microsoft Office PowerPoint</Application>
  <PresentationFormat>Экран (4:3)</PresentationFormat>
  <Paragraphs>293</Paragraphs>
  <Slides>41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5" baseType="lpstr">
      <vt:lpstr>Arial</vt:lpstr>
      <vt:lpstr>Calibri</vt:lpstr>
      <vt:lpstr>Times New Roman</vt:lpstr>
      <vt:lpstr>Тема Office</vt:lpstr>
      <vt:lpstr>Синаптическая пластичность: обучение</vt:lpstr>
      <vt:lpstr>Где хранится опыт?</vt:lpstr>
      <vt:lpstr>Содержание</vt:lpstr>
      <vt:lpstr>Синаптическая пластичность</vt:lpstr>
      <vt:lpstr>Долговременная потенциация</vt:lpstr>
      <vt:lpstr>Долговременная потенциация</vt:lpstr>
      <vt:lpstr>Свойства синаптической пластичности</vt:lpstr>
      <vt:lpstr>Математическая модель</vt:lpstr>
      <vt:lpstr>Общий вид правил обучения</vt:lpstr>
      <vt:lpstr>Линейное правило</vt:lpstr>
      <vt:lpstr>Линейное правило</vt:lpstr>
      <vt:lpstr>Стабилизация весов</vt:lpstr>
      <vt:lpstr>Хеббовское обучение</vt:lpstr>
      <vt:lpstr>Пластичность, зависимая от времени спайков</vt:lpstr>
      <vt:lpstr>STDP</vt:lpstr>
      <vt:lpstr>Математическая модель STDP</vt:lpstr>
      <vt:lpstr>Окно обучения</vt:lpstr>
      <vt:lpstr>Реализация STDP</vt:lpstr>
      <vt:lpstr>Резюме: синаптическая пластичность</vt:lpstr>
      <vt:lpstr>Распознавание образов</vt:lpstr>
      <vt:lpstr>Распознавание образов в сети с STDP</vt:lpstr>
      <vt:lpstr>Архитектура сети</vt:lpstr>
      <vt:lpstr>Модель нейрона</vt:lpstr>
      <vt:lpstr>Изменение весов</vt:lpstr>
      <vt:lpstr>Процедура обучения</vt:lpstr>
      <vt:lpstr>Результаты</vt:lpstr>
      <vt:lpstr>Результаты</vt:lpstr>
      <vt:lpstr>Сравнение</vt:lpstr>
      <vt:lpstr>Распознавание образов: резюме</vt:lpstr>
      <vt:lpstr>Обучение с подкреплением=учителем</vt:lpstr>
      <vt:lpstr>Обучение</vt:lpstr>
      <vt:lpstr>Вознаграждение и модуляция</vt:lpstr>
      <vt:lpstr>Вознаграждение и модуляция</vt:lpstr>
      <vt:lpstr>Вознаграждение и модуляция</vt:lpstr>
      <vt:lpstr>Роль допамина в STDP </vt:lpstr>
      <vt:lpstr>Трехфакторное Хеббовское обучение</vt:lpstr>
      <vt:lpstr>Допамин и STDP</vt:lpstr>
      <vt:lpstr>Допамин и STDP</vt:lpstr>
      <vt:lpstr>Уравнения</vt:lpstr>
      <vt:lpstr>Сравнение с STDP</vt:lpstr>
      <vt:lpstr>Обучение с учителем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 биологических нейронов</dc:title>
  <dc:creator>Bazenkov N</dc:creator>
  <cp:lastModifiedBy>Nikolay Bazenkov</cp:lastModifiedBy>
  <cp:revision>884</cp:revision>
  <dcterms:created xsi:type="dcterms:W3CDTF">2018-03-27T09:04:50Z</dcterms:created>
  <dcterms:modified xsi:type="dcterms:W3CDTF">2022-07-09T06:01:00Z</dcterms:modified>
</cp:coreProperties>
</file>