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2" r:id="rId6"/>
    <p:sldId id="260" r:id="rId7"/>
    <p:sldId id="268" r:id="rId8"/>
    <p:sldId id="269" r:id="rId9"/>
    <p:sldId id="259" r:id="rId10"/>
    <p:sldId id="270" r:id="rId11"/>
    <p:sldId id="261" r:id="rId12"/>
    <p:sldId id="262" r:id="rId13"/>
    <p:sldId id="263" r:id="rId14"/>
    <p:sldId id="264" r:id="rId15"/>
    <p:sldId id="265" r:id="rId16"/>
    <p:sldId id="271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7B41-6A39-4408-5D55-EB838FD74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06208E-E1C0-C84A-6114-2D6F4DAD9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E6920-4007-1B8F-FD58-1A3F7023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67F1D-0F54-CC38-BBDD-D83E7645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208-97A8-A0FB-30DE-06B8819D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66D5C-0A5A-9FFB-C990-FD79EB92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E4C6EB-A6A9-2D05-3367-8F22763E1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DFFFF-5319-1B80-E03B-C4DC63AF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B415A-76A1-8A7A-0D3E-50DAA5C5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5D131-EBF4-DF3B-9E53-5E93515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54C139-4D46-782D-FB7F-3317519A3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782675-CDA0-A174-65C6-13AD5E6DA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0BFAF-C02C-E862-7EC3-0AF34BE3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99DCA-4DA2-A65D-1A6D-DECF4A8C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A9EBF-FA44-BE79-1207-DE1A876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E7A64-F437-FE35-3A70-8EE1D81D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6AD05-8239-C9C5-1150-A8692BAE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5BC97-27C3-96B4-7C1D-FAB0AA9C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0C6DCF-0195-B4C9-6B14-D559614D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F1220-69C7-5E57-4170-AEEA9F1B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4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B98B-333C-669E-6107-AA3187CE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772145-8446-BA6A-30D4-ED46D40D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FD389-51FE-4B23-5981-80368EA1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E46997-18DE-8501-DAF3-45F26AF5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7308A-69AA-B5C4-DA44-CEF38A9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422E5-DB59-AA89-F3B9-CBC2320E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F7E0A-C349-CD0F-4F92-CBDF67546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47EE1-2416-739D-9B76-D1A01EF5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0BEBEA-F9CC-4AA4-CBB6-96CB3F04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C927-6553-5A42-D7A8-6773B68B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FAAE4-E6B8-A74C-614B-38C7D99A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63C75-3F43-6A84-EB73-FE9C9F6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0D3FA4-3309-0061-DDF9-63583867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6B7E74-66E3-9C27-1DBA-82948678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FFAC7A-DB78-D746-360E-775A4AE4D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19567-6A6E-2BDB-7C74-CACB3260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07960-9030-8B6D-3596-5D5D1FCE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3D12C-32C5-8EE3-95C7-C07CEAC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7EBA1-2525-A826-E788-EAADD0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D70D-8CEE-753D-8EA1-7CDEF9D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5B2F27-99FF-9D40-FFB0-7E0221D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FE1C77-B356-6C9F-7536-A4787A7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904311-6909-EB8C-1FFA-5B22E405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3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87680C-FBDA-0E89-99E7-A72F1041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E0074F-1AC9-71CA-D71F-497F3977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7CAAE3-FDB8-5ED5-437D-B122AC75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FC5CF-493A-28B2-FA27-2473149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D505E-5FE8-02FB-A915-CC1C4F42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25160-9662-CB84-F8E5-9A418E01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BE567-8055-F26F-2920-70DB21D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0FAAD-E200-FF2B-BFA9-4C5EA5C0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F708C-7317-0F0E-D026-6716517F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7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36A1E-9843-3961-59B6-3463F65C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C17747-E912-3352-FACC-B77B112C0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57E24-1FC5-2D57-B04C-4F9DDBFE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6C5DE1-E817-F0B3-115D-BE124210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729DA-677F-DCED-CE03-61044442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71372-B9D7-8F82-E1C8-A41DF7B6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902F-60B1-26C5-64FE-91EFF94E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89036-44D7-261D-456F-F8AD676A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7766A-9924-D0F6-FA94-E075E0A4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4BF8-4325-431B-8816-A6CD7599230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17F7B-10C1-F825-5EF4-05D230972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00CB3-1C84-F668-65BF-90AC26EF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FF7-DC94-4EC8-9051-C6E510591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1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ink.springer.com/chapter/10.1007/978-3-319-27212-2_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dya1462/sirius_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cube.com/articles/10.3389/fnins.2021.638474" TargetMode="External"/><Relationship Id="rId2" Type="http://schemas.openxmlformats.org/officeDocument/2006/relationships/hyperlink" Target="https://link.springer.com/article/10.1007/s11063-021-10562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3056A-F4F5-512B-FFFC-C80252040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SNN. Patterns encoding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6E1C0-4A1D-3A0C-1EE0-5FB5ECC3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7011"/>
            <a:ext cx="9144000" cy="1655762"/>
          </a:xfrm>
        </p:spPr>
        <p:txBody>
          <a:bodyPr/>
          <a:lstStyle/>
          <a:p>
            <a:r>
              <a:rPr lang="en-US" dirty="0" err="1"/>
              <a:t>Chaplinskaya</a:t>
            </a:r>
            <a:r>
              <a:rPr lang="en-US" dirty="0"/>
              <a:t> </a:t>
            </a:r>
            <a:r>
              <a:rPr lang="en-US" dirty="0" err="1"/>
              <a:t>Nadezda</a:t>
            </a:r>
            <a:endParaRPr lang="en-US" dirty="0"/>
          </a:p>
          <a:p>
            <a:r>
              <a:rPr lang="en-US" dirty="0"/>
              <a:t>Sirius,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1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Global Referenced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74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Phase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relative time difference between reference oscillation and neuron spikes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Sequential-binary</a:t>
                </a:r>
              </a:p>
              <a:p>
                <a:r>
                  <a:rPr lang="en-US" sz="2000" dirty="0"/>
                  <a:t>the presence (1) or absence (0) of a spike within the interval</a:t>
                </a:r>
              </a:p>
              <a:p>
                <a:r>
                  <a:rPr lang="en-US" sz="2000" dirty="0"/>
                  <a:t>the timing of the spike within the interval: spike is in the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(0) or in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(1) interval half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7449" cy="4351338"/>
              </a:xfrm>
              <a:blipFill>
                <a:blip r:embed="rId2"/>
                <a:stretch>
                  <a:fillRect l="-1540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FB6658-234E-B7FA-7FD1-BA335F1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1698200"/>
            <a:ext cx="2990850" cy="561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9D030C-A4EC-481F-A1F7-4CE34D23D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837" y="4769374"/>
            <a:ext cx="3171825" cy="1171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AA4EB7-CB81-8E92-7177-41E020553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700" y="2471787"/>
            <a:ext cx="3086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ISI (Inter-Spike-Interval) or Latency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93562" cy="4351338"/>
              </a:xfrm>
            </p:spPr>
            <p:txBody>
              <a:bodyPr>
                <a:norm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lang="en-US" sz="2000" dirty="0"/>
                  <a:t>the relative time difference (latency) between the spikes of a neuron group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// pyramidal cells: rare events contain more information than periods of higher spike activity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Burst coding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Burst – group of spikes with a very small ISI.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Information is carried in the number of spikes and the ISI in the burst.</a:t>
                </a: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93562" cy="4351338"/>
              </a:xfrm>
              <a:blipFill>
                <a:blip r:embed="rId2"/>
                <a:stretch>
                  <a:fillRect l="-1465" t="-1401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69B69-6433-CCAB-8869-B933D78C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62" y="2643188"/>
            <a:ext cx="3371850" cy="2019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806FDD-BD45-2474-FF95-2BAB2755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856" y="1825625"/>
            <a:ext cx="2990850" cy="561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F85523-C3A7-8CDB-0AA9-EA38E2094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833" y="4700588"/>
            <a:ext cx="23579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Correlation and Synchrony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4C2B-A835-496A-EC32-E99B485F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Information is encoded by the distinction of which neurons fire at the same time.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SDRs (Sparse Distributed Representations)</a:t>
            </a:r>
          </a:p>
          <a:p>
            <a:pPr marL="0" indent="0">
              <a:buNone/>
            </a:pPr>
            <a:r>
              <a:rPr lang="en-US" sz="2000" dirty="0"/>
              <a:t>A subset of neurons inside a population is active at any given point of time.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Parallel-binary</a:t>
            </a:r>
          </a:p>
          <a:p>
            <a:pPr marL="0" indent="0">
              <a:buNone/>
            </a:pPr>
            <a:r>
              <a:rPr lang="en-US" sz="2000" dirty="0"/>
              <a:t>Each neuron encodes a specific bit within a larger word.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346B10-A5A0-4CDF-A381-58843F26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3656299"/>
            <a:ext cx="3181350" cy="2143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1F6D2B-A1C0-814B-72C1-56090C8F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67025"/>
            <a:ext cx="2990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Filter and Optimizer-based Approaches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281C6D4-D040-5092-B05D-74188896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1778" cy="4351338"/>
          </a:xfrm>
        </p:spPr>
        <p:txBody>
          <a:bodyPr/>
          <a:lstStyle/>
          <a:p>
            <a:r>
              <a:rPr lang="en-US" dirty="0"/>
              <a:t>BSA </a:t>
            </a:r>
            <a:r>
              <a:rPr lang="ru-RU" dirty="0"/>
              <a:t>(</a:t>
            </a:r>
            <a:r>
              <a:rPr lang="en-US" dirty="0"/>
              <a:t>Ben’s Spiker Algorithm</a:t>
            </a:r>
            <a:r>
              <a:rPr lang="ru-RU" dirty="0"/>
              <a:t>)</a:t>
            </a:r>
            <a:r>
              <a:rPr lang="en-US" dirty="0"/>
              <a:t> or HSA (Hough Spiker Algorithm)</a:t>
            </a:r>
          </a:p>
          <a:p>
            <a:pPr marL="0" indent="0" algn="just">
              <a:buNone/>
            </a:pPr>
            <a:r>
              <a:rPr lang="en-US" sz="2000" dirty="0"/>
              <a:t>Use a known filter to compute a spike train for a corresponding input signal. </a:t>
            </a:r>
          </a:p>
          <a:p>
            <a:pPr marL="0" indent="0" algn="just">
              <a:buNone/>
            </a:pPr>
            <a:r>
              <a:rPr lang="en-US" sz="2000" dirty="0"/>
              <a:t>A spike is generated as soon as the convolution of signal and filter exceeds a certain threshold.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err="1"/>
              <a:t>GaGamma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u="sng" dirty="0">
                <a:solidFill>
                  <a:srgbClr val="0070C0"/>
                </a:solidFill>
                <a:hlinkClick r:id="rId2"/>
              </a:rPr>
              <a:t>https://link.springer.com/chapter/10.1007/978-3-319-27212-2_9</a:t>
            </a:r>
            <a:endParaRPr lang="en-US" sz="18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u="sng" dirty="0">
              <a:solidFill>
                <a:srgbClr val="0070C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5C00C0-A548-2661-C66E-E8D57DAB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78" y="2078913"/>
            <a:ext cx="3988045" cy="1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9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Temporal Contrast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4C2B-A835-496A-EC32-E99B485F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91779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Converts an analog signal to a spike train by observing the changes in the signal intensity.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dirty="0"/>
              <a:t>TBR (Threshold-Based Representation) </a:t>
            </a:r>
          </a:p>
          <a:p>
            <a:pPr marL="0" indent="0" algn="just">
              <a:buNone/>
            </a:pPr>
            <a:r>
              <a:rPr lang="en-US" sz="2000" dirty="0"/>
              <a:t>TBR compares the absolute signal change of an input signal with a threshold and emits positive or negative spikes accordingly.</a:t>
            </a:r>
          </a:p>
          <a:p>
            <a:pPr algn="just"/>
            <a:r>
              <a:rPr lang="en-US" dirty="0"/>
              <a:t>SF (Step-Forward)</a:t>
            </a:r>
          </a:p>
          <a:p>
            <a:pPr marL="0" indent="0" algn="just">
              <a:buNone/>
            </a:pPr>
            <a:r>
              <a:rPr lang="en-US" sz="2000" dirty="0"/>
              <a:t>SF uses the next available signal value and checks if the previous value and an additional threshold is exceeded. </a:t>
            </a:r>
          </a:p>
          <a:p>
            <a:pPr algn="just"/>
            <a:r>
              <a:rPr lang="en-US" dirty="0"/>
              <a:t>MW (Moving-Window)</a:t>
            </a:r>
          </a:p>
          <a:p>
            <a:pPr marL="0" indent="0" algn="just">
              <a:buNone/>
            </a:pPr>
            <a:r>
              <a:rPr lang="en-US" sz="2000" dirty="0"/>
              <a:t>MW uses a base which is defined by the mean of the previous signal in a time window. 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D9CBAB-38C4-55B8-385C-E818F564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8" y="2078913"/>
            <a:ext cx="3988045" cy="1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72C9-318E-615A-2C57-3097CC9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Rate Coding  		  </a:t>
            </a:r>
            <a:r>
              <a:rPr lang="en-US" sz="3600" b="1" i="1" dirty="0"/>
              <a:t>VS </a:t>
            </a:r>
            <a:r>
              <a:rPr lang="en-US" sz="3600" dirty="0"/>
              <a:t> 		Temporal Coding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474E0-97AF-8B41-F6DD-F9DF6B13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12151" cy="34657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averages the spike activity over time, populations, or several runs </a:t>
            </a:r>
            <a:endParaRPr lang="ru-RU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(+) is robust against fluctuations and noise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(+) simplicity of implementation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(-) generates a huge number of spikes, resulting in high energy consumption and a long inference delay</a:t>
            </a: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(-) </a:t>
            </a:r>
            <a:r>
              <a:rPr lang="en-US" sz="2000" dirty="0"/>
              <a:t>is</a:t>
            </a:r>
            <a:r>
              <a:rPr lang="ru-RU" sz="2000" dirty="0"/>
              <a:t> </a:t>
            </a:r>
            <a:r>
              <a:rPr lang="en-US" sz="2000" dirty="0"/>
              <a:t>less biologically plausible*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E056287-A19D-9D6A-B771-C40524A59E61}"/>
              </a:ext>
            </a:extLst>
          </p:cNvPr>
          <p:cNvSpPr txBox="1">
            <a:spLocks/>
          </p:cNvSpPr>
          <p:nvPr/>
        </p:nvSpPr>
        <p:spPr>
          <a:xfrm>
            <a:off x="6316748" y="1692256"/>
            <a:ext cx="4912151" cy="3464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relies on the precise timing of every single spike </a:t>
            </a:r>
            <a:endParaRPr lang="ru-RU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(-) is very sensitive to fluctuations and noise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(-) involves more complex architectures and lacking training methods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(+) achieves higher information densities and efficiencies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(+)</a:t>
            </a:r>
            <a:r>
              <a:rPr lang="ru-RU" sz="2000" dirty="0"/>
              <a:t> </a:t>
            </a:r>
            <a:r>
              <a:rPr lang="en-US" sz="2000" dirty="0"/>
              <a:t>is</a:t>
            </a:r>
            <a:r>
              <a:rPr lang="ru-RU" sz="2000" dirty="0"/>
              <a:t> </a:t>
            </a:r>
            <a:r>
              <a:rPr lang="en-US" sz="2000" dirty="0"/>
              <a:t>more biologically plausible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82028-35E3-6886-7CE8-F7DA5CD4604B}"/>
              </a:ext>
            </a:extLst>
          </p:cNvPr>
          <p:cNvSpPr txBox="1"/>
          <p:nvPr/>
        </p:nvSpPr>
        <p:spPr>
          <a:xfrm>
            <a:off x="737648" y="5605332"/>
            <a:ext cx="104912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</a:t>
            </a:r>
            <a:r>
              <a:rPr lang="ru-RU" sz="1600" dirty="0"/>
              <a:t>It </a:t>
            </a:r>
            <a:r>
              <a:rPr lang="ru-RU" sz="1600" dirty="0" err="1"/>
              <a:t>has</a:t>
            </a:r>
            <a:r>
              <a:rPr lang="ru-RU" sz="1600" dirty="0"/>
              <a:t> </a:t>
            </a:r>
            <a:r>
              <a:rPr lang="ru-RU" sz="1600" dirty="0" err="1"/>
              <a:t>been</a:t>
            </a:r>
            <a:r>
              <a:rPr lang="ru-RU" sz="1600" dirty="0"/>
              <a:t> </a:t>
            </a:r>
            <a:r>
              <a:rPr lang="ru-RU" sz="1600" dirty="0" err="1"/>
              <a:t>shown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human</a:t>
            </a:r>
            <a:r>
              <a:rPr lang="ru-RU" sz="1600" dirty="0"/>
              <a:t> </a:t>
            </a:r>
            <a:r>
              <a:rPr lang="ru-RU" sz="1600" dirty="0" err="1"/>
              <a:t>visual</a:t>
            </a:r>
            <a:r>
              <a:rPr lang="ru-RU" sz="1600" dirty="0"/>
              <a:t> </a:t>
            </a:r>
            <a:r>
              <a:rPr lang="ru-RU" sz="1600" dirty="0" err="1"/>
              <a:t>system</a:t>
            </a:r>
            <a:r>
              <a:rPr lang="ru-RU" sz="1600" dirty="0"/>
              <a:t> </a:t>
            </a:r>
            <a:r>
              <a:rPr lang="ru-RU" sz="1600" dirty="0" err="1"/>
              <a:t>needs</a:t>
            </a:r>
            <a:r>
              <a:rPr lang="ru-RU" sz="1600" dirty="0"/>
              <a:t> 150ms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process</a:t>
            </a:r>
            <a:r>
              <a:rPr lang="ru-RU" sz="1600" dirty="0"/>
              <a:t> </a:t>
            </a:r>
            <a:r>
              <a:rPr lang="ru-RU" sz="1600" dirty="0" err="1"/>
              <a:t>object</a:t>
            </a:r>
            <a:r>
              <a:rPr lang="ru-RU" sz="1600" dirty="0"/>
              <a:t> </a:t>
            </a:r>
            <a:r>
              <a:rPr lang="ru-RU" sz="1600" dirty="0" err="1"/>
              <a:t>recognition</a:t>
            </a:r>
            <a:r>
              <a:rPr lang="ru-RU" sz="1600" dirty="0"/>
              <a:t> </a:t>
            </a:r>
            <a:r>
              <a:rPr lang="ru-RU" sz="1600" dirty="0" err="1"/>
              <a:t>tasks</a:t>
            </a:r>
            <a:r>
              <a:rPr lang="en-US" sz="1600" dirty="0"/>
              <a:t> – </a:t>
            </a:r>
            <a:r>
              <a:rPr lang="ru-RU" sz="1600" dirty="0" err="1"/>
              <a:t>rate</a:t>
            </a:r>
            <a:r>
              <a:rPr lang="ru-RU" sz="1600" dirty="0"/>
              <a:t> </a:t>
            </a:r>
            <a:r>
              <a:rPr lang="ru-RU" sz="1600" dirty="0" err="1"/>
              <a:t>codes</a:t>
            </a:r>
            <a:r>
              <a:rPr lang="ru-RU" sz="1600" dirty="0"/>
              <a:t> </a:t>
            </a:r>
            <a:r>
              <a:rPr lang="ru-RU" sz="1600" dirty="0" err="1"/>
              <a:t>would</a:t>
            </a:r>
            <a:r>
              <a:rPr lang="ru-RU" sz="1600" dirty="0"/>
              <a:t> </a:t>
            </a:r>
            <a:r>
              <a:rPr lang="ru-RU" sz="1600" dirty="0" err="1"/>
              <a:t>be</a:t>
            </a:r>
            <a:r>
              <a:rPr lang="ru-RU" sz="1600" dirty="0"/>
              <a:t> </a:t>
            </a:r>
            <a:r>
              <a:rPr lang="ru-RU" sz="1600" dirty="0" err="1"/>
              <a:t>too</a:t>
            </a:r>
            <a:r>
              <a:rPr lang="ru-RU" sz="1600" dirty="0"/>
              <a:t> </a:t>
            </a:r>
            <a:r>
              <a:rPr lang="ru-RU" sz="1600" dirty="0" err="1"/>
              <a:t>slow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explain</a:t>
            </a:r>
            <a:r>
              <a:rPr lang="ru-RU" sz="1600" dirty="0"/>
              <a:t> </a:t>
            </a:r>
            <a:r>
              <a:rPr lang="ru-RU" sz="1600" dirty="0" err="1"/>
              <a:t>these</a:t>
            </a:r>
            <a:r>
              <a:rPr lang="ru-RU" sz="1600" dirty="0"/>
              <a:t> </a:t>
            </a:r>
            <a:r>
              <a:rPr lang="ru-RU" sz="1600" dirty="0" err="1"/>
              <a:t>fast</a:t>
            </a:r>
            <a:r>
              <a:rPr lang="ru-RU" sz="1600" dirty="0"/>
              <a:t> </a:t>
            </a:r>
            <a:r>
              <a:rPr lang="ru-RU" sz="1600" dirty="0" err="1"/>
              <a:t>responses</a:t>
            </a:r>
            <a:r>
              <a:rPr lang="ru-RU" sz="1600" dirty="0"/>
              <a:t>. </a:t>
            </a:r>
            <a:r>
              <a:rPr lang="ru-RU" sz="1600" dirty="0" err="1"/>
              <a:t>Further</a:t>
            </a:r>
            <a:r>
              <a:rPr lang="ru-RU" sz="1600" dirty="0"/>
              <a:t> </a:t>
            </a:r>
            <a:r>
              <a:rPr lang="ru-RU" sz="1600" dirty="0" err="1"/>
              <a:t>research</a:t>
            </a:r>
            <a:r>
              <a:rPr lang="ru-RU" sz="1600" dirty="0"/>
              <a:t> </a:t>
            </a:r>
            <a:r>
              <a:rPr lang="ru-RU" sz="1600" dirty="0" err="1"/>
              <a:t>supports</a:t>
            </a:r>
            <a:r>
              <a:rPr lang="ru-RU" sz="1600" dirty="0"/>
              <a:t> </a:t>
            </a:r>
            <a:r>
              <a:rPr lang="ru-RU" sz="1600" dirty="0" err="1"/>
              <a:t>these</a:t>
            </a:r>
            <a:r>
              <a:rPr lang="ru-RU" sz="1600" dirty="0"/>
              <a:t> </a:t>
            </a:r>
            <a:r>
              <a:rPr lang="ru-RU" sz="1600" dirty="0" err="1"/>
              <a:t>findings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visual</a:t>
            </a:r>
            <a:r>
              <a:rPr lang="ru-RU" sz="1600" dirty="0"/>
              <a:t>, </a:t>
            </a:r>
            <a:r>
              <a:rPr lang="ru-RU" sz="1600" dirty="0" err="1"/>
              <a:t>audio</a:t>
            </a:r>
            <a:r>
              <a:rPr lang="ru-RU" sz="1600" dirty="0"/>
              <a:t>, </a:t>
            </a:r>
            <a:r>
              <a:rPr lang="ru-RU" sz="1600" dirty="0" err="1"/>
              <a:t>tactile</a:t>
            </a:r>
            <a:r>
              <a:rPr lang="ru-RU" sz="1600" dirty="0"/>
              <a:t>,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olfactory</a:t>
            </a:r>
            <a:r>
              <a:rPr lang="ru-RU" sz="1600" dirty="0"/>
              <a:t> </a:t>
            </a:r>
            <a:r>
              <a:rPr lang="ru-RU" sz="1600" dirty="0" err="1"/>
              <a:t>systems</a:t>
            </a:r>
            <a:r>
              <a:rPr lang="en-US" sz="16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1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72C9-318E-615A-2C57-3097CC9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Comparison between MNIST classification implementations with different coding schemes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474E0-97AF-8B41-F6DD-F9DF6B13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9194"/>
            <a:ext cx="10515600" cy="204802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[23] </a:t>
            </a:r>
            <a:r>
              <a:rPr lang="en-US" sz="1400" dirty="0" err="1"/>
              <a:t>Esser</a:t>
            </a:r>
            <a:r>
              <a:rPr lang="en-US" sz="1400" dirty="0"/>
              <a:t> SK, </a:t>
            </a:r>
            <a:r>
              <a:rPr lang="en-US" sz="1400" dirty="0" err="1"/>
              <a:t>Appuswamy</a:t>
            </a:r>
            <a:r>
              <a:rPr lang="en-US" sz="1400" dirty="0"/>
              <a:t> R, </a:t>
            </a:r>
            <a:r>
              <a:rPr lang="en-US" sz="1400" dirty="0" err="1"/>
              <a:t>Merolla</a:t>
            </a:r>
            <a:r>
              <a:rPr lang="en-US" sz="1400" dirty="0"/>
              <a:t> P, Arthur JV, </a:t>
            </a:r>
            <a:r>
              <a:rPr lang="en-US" sz="1400" dirty="0" err="1"/>
              <a:t>Modha</a:t>
            </a:r>
            <a:r>
              <a:rPr lang="en-US" sz="1400" dirty="0"/>
              <a:t> DS (2015) Backpropagation for energy-efficient neuromorphic computing. In: Advances in neural information processing         systems, pp. 1117–1125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[75] </a:t>
            </a:r>
            <a:r>
              <a:rPr lang="en-US" sz="1400" dirty="0" err="1"/>
              <a:t>Rueckauer</a:t>
            </a:r>
            <a:r>
              <a:rPr lang="en-US" sz="1400" dirty="0"/>
              <a:t> B, Liu SC (2018) Conversion of analog to spiking neural networks using sparse temporal coding. In: 2018 IEEE international symposium on circuits and systems (ISCAS), pp. 1–5 . https://doi.org/10.1109/ISCAS.2018.8351295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[44] </a:t>
            </a:r>
            <a:r>
              <a:rPr lang="en-US" sz="1400" dirty="0"/>
              <a:t>Kim J, Kim H, Huh S, Lee J, Choi K (2018) Deep neural networks with weighted spikes. Neurocomputing 311:373–386. https://doi.org/10.1016/j.neucom.2018.05.087 Publisher: Elsevier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[67] </a:t>
            </a:r>
            <a:r>
              <a:rPr lang="en-US" sz="1400" dirty="0"/>
              <a:t>Park S, Kim S, Choe H, Yoon S (2019) Fast and efficient information transmission with burst spikes in deep spiking neural networks. In: 2019 56th ACM/IEEE design automation conference (DAC), pp. 1–6. IEEE (2019)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[43] </a:t>
            </a:r>
            <a:r>
              <a:rPr lang="en-US" sz="1400" dirty="0" err="1"/>
              <a:t>Kheradpisheh</a:t>
            </a:r>
            <a:r>
              <a:rPr lang="en-US" sz="1400" dirty="0"/>
              <a:t> SR, </a:t>
            </a:r>
            <a:r>
              <a:rPr lang="en-US" sz="1400" dirty="0" err="1"/>
              <a:t>Ganjtabesh</a:t>
            </a:r>
            <a:r>
              <a:rPr lang="en-US" sz="1400" dirty="0"/>
              <a:t> M, Thorpe SJ, Masquelier T (2018) STDP-based spiking deep convolutional neural networks for object recognition. Neural </a:t>
            </a:r>
            <a:r>
              <a:rPr lang="en-US" sz="1400" dirty="0" err="1"/>
              <a:t>Netw</a:t>
            </a:r>
            <a:r>
              <a:rPr lang="en-US" sz="1400" dirty="0"/>
              <a:t> 99:56–67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[98] </a:t>
            </a:r>
            <a:r>
              <a:rPr lang="en-US" sz="1400" dirty="0"/>
              <a:t>Truong SN, Pham KV, Min KS (2018) Spatial-pooling memristor crossbar converting sensory information to sparse distributed representation of cortical neurons. IEEE Trans </a:t>
            </a:r>
            <a:r>
              <a:rPr lang="en-US" sz="1400" dirty="0" err="1"/>
              <a:t>Nanotechnol</a:t>
            </a:r>
            <a:r>
              <a:rPr lang="en-US" sz="1400" dirty="0"/>
              <a:t> 17(3):10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D20716-0B86-138F-4E2D-3705CBE2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86029"/>
            <a:ext cx="10580800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DE8BF-6033-9BCD-7092-1410D5B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Brian2 realizations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7F412-5050-5270-4F7B-449864C2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See the lesson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Seminar 3. Patterns encoding: Brian2 realizations </a:t>
            </a:r>
            <a:r>
              <a:rPr lang="en-US" sz="2400" dirty="0"/>
              <a:t>in</a:t>
            </a:r>
          </a:p>
          <a:p>
            <a:pPr marL="0" indent="0">
              <a:buNone/>
            </a:pPr>
            <a:r>
              <a:rPr lang="en-US" sz="2400" dirty="0"/>
              <a:t>Jupiter Notebook: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Seminar 3.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Coding.ipynb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https://github.com/nadya1462/sirius_2022</a:t>
            </a:r>
            <a:endParaRPr lang="en-US" sz="20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3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DE8BF-6033-9BCD-7092-1410D5B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Plan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7F412-5050-5270-4F7B-449864C2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review of coding schemes.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Comparisons and discussions.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Brian2 realizations.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01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DE8BF-6033-9BCD-7092-1410D5B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7F412-5050-5270-4F7B-449864C2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Auge D. et al. A survey of encoding techniques for signal processing in spiking neural networks //Neural Processing Letters. – 2021. – Т. 53. – №. 6. – С. 4693-4710. </a:t>
            </a:r>
            <a:r>
              <a:rPr lang="en-US" sz="1800" u="sng" dirty="0">
                <a:solidFill>
                  <a:srgbClr val="0070C0"/>
                </a:solidFill>
                <a:hlinkClick r:id="rId2"/>
              </a:rPr>
              <a:t>https://link.springer.com/article/10.1007/s11063-021-10562-2</a:t>
            </a:r>
            <a:endParaRPr lang="en-US" sz="1800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Guo W. et al. Neural coding in spiking neural networks: A comparative study for robust neuromorphic systems //Frontiers in Neuroscience. – 2021. – Т. 15. – С. 638474. </a:t>
            </a:r>
            <a:r>
              <a:rPr lang="en-US" sz="1800" dirty="0">
                <a:solidFill>
                  <a:srgbClr val="0070C0"/>
                </a:solidFill>
                <a:hlinkClick r:id="rId3"/>
              </a:rPr>
              <a:t>https://www.readcube.com/articles/10.3389/fnins.2021.638474</a:t>
            </a:r>
            <a:endParaRPr lang="en-US" sz="1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8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A1BCA-478B-A34F-B101-D923C35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Variety</a:t>
            </a:r>
            <a:r>
              <a:rPr lang="ru-RU" dirty="0"/>
              <a:t> </a:t>
            </a:r>
            <a:r>
              <a:rPr lang="en-US" dirty="0"/>
              <a:t>of coding schemes</a:t>
            </a:r>
            <a:endParaRPr lang="ru-RU" dirty="0"/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61AD598-0FA5-3811-A98E-57AF5A7E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57" y="1685749"/>
            <a:ext cx="7480486" cy="432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8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A1BCA-478B-A34F-B101-D923C35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Variety</a:t>
            </a:r>
            <a:r>
              <a:rPr lang="ru-RU" dirty="0"/>
              <a:t> </a:t>
            </a:r>
            <a:r>
              <a:rPr lang="en-US" dirty="0"/>
              <a:t>of coding schemes</a:t>
            </a:r>
            <a:endParaRPr lang="ru-RU" dirty="0"/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61AD598-0FA5-3811-A98E-57AF5A7E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57" y="1685749"/>
            <a:ext cx="7480486" cy="432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E57EE5BB-A26A-32F2-F031-2EEA005C45EB}"/>
              </a:ext>
            </a:extLst>
          </p:cNvPr>
          <p:cNvSpPr/>
          <p:nvPr/>
        </p:nvSpPr>
        <p:spPr>
          <a:xfrm>
            <a:off x="3761294" y="2130458"/>
            <a:ext cx="1376313" cy="5184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EF64381-20EC-9835-E087-6AC53E069635}"/>
              </a:ext>
            </a:extLst>
          </p:cNvPr>
          <p:cNvSpPr/>
          <p:nvPr/>
        </p:nvSpPr>
        <p:spPr>
          <a:xfrm>
            <a:off x="6953764" y="5693788"/>
            <a:ext cx="729082" cy="43113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3D1B39D-46C5-F4FA-FF8C-FB0F6592C805}"/>
              </a:ext>
            </a:extLst>
          </p:cNvPr>
          <p:cNvSpPr/>
          <p:nvPr/>
        </p:nvSpPr>
        <p:spPr>
          <a:xfrm>
            <a:off x="6077147" y="5690321"/>
            <a:ext cx="805994" cy="43113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D7EBD9-0C84-5DA6-3455-1309AE8EEEE7}"/>
              </a:ext>
            </a:extLst>
          </p:cNvPr>
          <p:cNvSpPr/>
          <p:nvPr/>
        </p:nvSpPr>
        <p:spPr>
          <a:xfrm>
            <a:off x="4293905" y="5722065"/>
            <a:ext cx="805994" cy="39939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Rate Coding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 rate </a:t>
                </a:r>
                <a:r>
                  <a:rPr lang="en-US" sz="2400" i="1" dirty="0"/>
                  <a:t>(average over time)</a:t>
                </a:r>
              </a:p>
              <a:p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/>
                  <a:t>The mean firing rate: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the number of spikes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the time window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2D4BD2-7DA8-E95E-161F-78672138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98" y="2505663"/>
            <a:ext cx="1428750" cy="8667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B46C7F-965A-E982-E1BD-14868044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170" y="2505696"/>
            <a:ext cx="3943350" cy="8953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D75C44-1A61-B355-CD39-1867AEDF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445" y="3890275"/>
            <a:ext cx="4029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Rate Coding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Density rate </a:t>
                </a:r>
                <a:r>
                  <a:rPr lang="en-US" sz="2400" i="1" dirty="0"/>
                  <a:t>(average over several runs)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spike density:</a:t>
                </a:r>
              </a:p>
              <a:p>
                <a:endParaRPr lang="en-US" sz="2000" dirty="0"/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𝑠𝑝𝑖𝑘𝑒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sz="2000" noProof="0" dirty="0">
                    <a:solidFill>
                      <a:prstClr val="black"/>
                    </a:solidFill>
                  </a:rPr>
                  <a:t>t</a:t>
                </a:r>
                <a:r>
                  <a:rPr lang="en-US" sz="2000" dirty="0">
                    <a:solidFill>
                      <a:prstClr val="black"/>
                    </a:solidFill>
                  </a:rPr>
                  <a:t>he number of spikes 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over all iterations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the total number of iterations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/>
                  <a:t> the duration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// is not biologically plausible</a:t>
                </a:r>
                <a:endParaRPr lang="en-US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3EF81-C91F-C19B-4356-C060F037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70" y="2505696"/>
            <a:ext cx="3943350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8BC509-AB48-553C-340B-8829D32D4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470" y="3591096"/>
            <a:ext cx="3829050" cy="2486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F81995-E4B8-F51F-719F-D4B0D40FA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162" y="2541951"/>
            <a:ext cx="3348873" cy="7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Rate Coding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rate </a:t>
                </a:r>
                <a:r>
                  <a:rPr lang="en-US" sz="2400" i="1" dirty="0"/>
                  <a:t>(average over several neurons)</a:t>
                </a:r>
              </a:p>
              <a:p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/>
                  <a:t>The firing rate: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𝑠𝑝𝑖𝑘𝑒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number of spikes </a:t>
                </a:r>
                <a:r>
                  <a:rPr lang="en-US" sz="2000" dirty="0">
                    <a:solidFill>
                      <a:prstClr val="black"/>
                    </a:solidFill>
                  </a:rPr>
                  <a:t>in the total population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000" dirty="0"/>
                  <a:t>the total number of neurons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duration</a:t>
                </a:r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241F4F-24FE-BE56-3E42-E1A3A7EF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70" y="2505696"/>
            <a:ext cx="3943350" cy="895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C80786-94E2-5F4C-C872-570C2A20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732" y="3662657"/>
            <a:ext cx="4086225" cy="2486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E9F0E8-BE9F-9520-4980-E4F1D719F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128" y="2545236"/>
            <a:ext cx="3189688" cy="7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46B06-4CD2-E131-7357-1F286BA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Coding</a:t>
            </a:r>
            <a:br>
              <a:rPr lang="en-US" dirty="0"/>
            </a:br>
            <a:r>
              <a:rPr lang="en-US" sz="3200" dirty="0"/>
              <a:t>Global Referenced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651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TTFS (Time To 1</a:t>
                </a:r>
                <a:r>
                  <a:rPr lang="en-US" baseline="30000" dirty="0"/>
                  <a:t>st</a:t>
                </a:r>
                <a:r>
                  <a:rPr lang="en-US" dirty="0"/>
                  <a:t> Spike)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the time difference between reference point (stimulus onset) and the 1st spike of a neuron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the normalized signal amplitude</a:t>
                </a:r>
              </a:p>
              <a:p>
                <a:endParaRPr lang="en-US" dirty="0"/>
              </a:p>
              <a:p>
                <a:r>
                  <a:rPr lang="en-US" dirty="0"/>
                  <a:t>ROC</a:t>
                </a:r>
                <a:r>
                  <a:rPr lang="ru-RU" dirty="0"/>
                  <a:t> (</a:t>
                </a:r>
                <a:r>
                  <a:rPr lang="en-US" dirty="0"/>
                  <a:t>Rank-Order Coding</a:t>
                </a:r>
                <a:r>
                  <a:rPr lang="ru-RU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encodes the information without considering the precise timing of the spikes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9A4C2B-A835-496A-EC32-E99B485F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65157" cy="4351338"/>
              </a:xfrm>
              <a:blipFill>
                <a:blip r:embed="rId2"/>
                <a:stretch>
                  <a:fillRect l="-1446" t="-2241" r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FB6658-234E-B7FA-7FD1-BA335F1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94" y="1825625"/>
            <a:ext cx="2990850" cy="561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88CD7-51CD-D908-589F-41EA41528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199"/>
          <a:stretch/>
        </p:blipFill>
        <p:spPr>
          <a:xfrm>
            <a:off x="8643594" y="2522538"/>
            <a:ext cx="3200400" cy="18232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978E0D-E877-7610-9BC2-3615BAC5B2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942"/>
          <a:stretch/>
        </p:blipFill>
        <p:spPr>
          <a:xfrm>
            <a:off x="8643594" y="4458878"/>
            <a:ext cx="3343275" cy="20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9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1093</Words>
  <Application>Microsoft Office PowerPoint</Application>
  <PresentationFormat>Широкоэкранный</PresentationFormat>
  <Paragraphs>120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Тема Office</vt:lpstr>
      <vt:lpstr>SNN. Patterns encoding</vt:lpstr>
      <vt:lpstr> Plan</vt:lpstr>
      <vt:lpstr> Sources</vt:lpstr>
      <vt:lpstr>Variety of coding schemes</vt:lpstr>
      <vt:lpstr>Variety of coding schemes</vt:lpstr>
      <vt:lpstr>Rate Coding</vt:lpstr>
      <vt:lpstr>Rate Coding</vt:lpstr>
      <vt:lpstr>Rate Coding</vt:lpstr>
      <vt:lpstr>Temporal Coding Global Referenced</vt:lpstr>
      <vt:lpstr>Temporal Coding Global Referenced</vt:lpstr>
      <vt:lpstr>Temporal Coding ISI (Inter-Spike-Interval) or Latency</vt:lpstr>
      <vt:lpstr>Temporal Coding Correlation and Synchrony</vt:lpstr>
      <vt:lpstr>Temporal Coding Filter and Optimizer-based Approaches</vt:lpstr>
      <vt:lpstr>Temporal Coding Temporal Contrast</vt:lpstr>
      <vt:lpstr>Rate Coding      VS    Temporal Coding</vt:lpstr>
      <vt:lpstr>Comparison between MNIST classification implementations with different coding schemes</vt:lpstr>
      <vt:lpstr> Brian2 realizations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SNN Encoding Techniques</dc:title>
  <dc:creator>Надежда Чаплинская</dc:creator>
  <cp:lastModifiedBy>Надежда Чаплинская</cp:lastModifiedBy>
  <cp:revision>42</cp:revision>
  <dcterms:created xsi:type="dcterms:W3CDTF">2022-06-28T17:31:38Z</dcterms:created>
  <dcterms:modified xsi:type="dcterms:W3CDTF">2022-06-29T20:49:56Z</dcterms:modified>
</cp:coreProperties>
</file>