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78" r:id="rId4"/>
    <p:sldId id="279" r:id="rId5"/>
    <p:sldId id="277" r:id="rId6"/>
    <p:sldId id="280" r:id="rId7"/>
    <p:sldId id="282" r:id="rId8"/>
    <p:sldId id="281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64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0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0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6FC7-0181-9D45-A0F9-CF764D2C70D1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AB4A-F0C7-3542-A33E-CFBB5CA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4624"/>
            <a:ext cx="7772400" cy="9877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Глобальные</a:t>
            </a:r>
            <a:r>
              <a:rPr lang="en-US" dirty="0"/>
              <a:t> </a:t>
            </a:r>
            <a:r>
              <a:rPr lang="en-US" dirty="0" err="1"/>
              <a:t>переменные</a:t>
            </a:r>
            <a:r>
              <a:rPr lang="en-US" dirty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200" dirty="0" smtClean="0"/>
              <a:t>$</a:t>
            </a:r>
            <a:r>
              <a:rPr lang="en-US" sz="2200" dirty="0"/>
              <a:t>_REQUEST, $_SERVER, $GLOBAL, $_FILES, $_SESSION, $_COOKIE, $_ENV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933" y="2606341"/>
            <a:ext cx="7171267" cy="301146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$_ENV</a:t>
            </a:r>
          </a:p>
          <a:p>
            <a:r>
              <a:rPr lang="ru-RU" dirty="0" smtClean="0">
                <a:solidFill>
                  <a:srgbClr val="0000FF"/>
                </a:solidFill>
              </a:rPr>
              <a:t>$</a:t>
            </a:r>
            <a:r>
              <a:rPr lang="ru-RU" dirty="0">
                <a:solidFill>
                  <a:srgbClr val="0000FF"/>
                </a:solidFill>
              </a:rPr>
              <a:t>_COOKIE</a:t>
            </a:r>
          </a:p>
          <a:p>
            <a:r>
              <a:rPr lang="ru-RU" dirty="0">
                <a:solidFill>
                  <a:srgbClr val="0000FF"/>
                </a:solidFill>
              </a:rPr>
              <a:t>$</a:t>
            </a:r>
            <a:r>
              <a:rPr lang="ru-RU" dirty="0" smtClean="0">
                <a:solidFill>
                  <a:srgbClr val="0000FF"/>
                </a:solidFill>
              </a:rPr>
              <a:t>_SESSION</a:t>
            </a:r>
          </a:p>
          <a:p>
            <a:r>
              <a:rPr lang="ru-RU" dirty="0" smtClean="0">
                <a:solidFill>
                  <a:srgbClr val="0000FF"/>
                </a:solidFill>
              </a:rPr>
              <a:t>$_REQUEST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ru-RU" dirty="0" smtClean="0">
                <a:solidFill>
                  <a:srgbClr val="0000FF"/>
                </a:solidFill>
              </a:rPr>
              <a:t>$_SERVER</a:t>
            </a:r>
          </a:p>
          <a:p>
            <a:r>
              <a:rPr lang="ru-RU" dirty="0" smtClean="0">
                <a:solidFill>
                  <a:srgbClr val="0000FF"/>
                </a:solidFill>
              </a:rPr>
              <a:t>$GLOBAL</a:t>
            </a:r>
          </a:p>
          <a:p>
            <a:r>
              <a:rPr lang="ru-RU" dirty="0" smtClean="0">
                <a:solidFill>
                  <a:srgbClr val="0000FF"/>
                </a:solidFill>
              </a:rPr>
              <a:t>$_FILES</a:t>
            </a:r>
          </a:p>
        </p:txBody>
      </p:sp>
    </p:spTree>
    <p:extLst>
      <p:ext uri="{BB962C8B-B14F-4D97-AF65-F5344CB8AC3E}">
        <p14:creationId xmlns:p14="http://schemas.microsoft.com/office/powerpoint/2010/main" val="147869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999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$_ENV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219189"/>
            <a:ext cx="7871265" cy="3419611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30000"/>
              </a:lnSpc>
            </a:pPr>
            <a:r>
              <a:rPr lang="ru-RU" dirty="0">
                <a:solidFill>
                  <a:schemeClr val="tx1"/>
                </a:solidFill>
              </a:rPr>
              <a:t>Эти переменные импортируются в глобальное пространство имен PHP, из среды, в которой работает интерпретатор PHP. Число и типы переменных зависят от оболочки, в которой работает PHP, поэтому список этих переменных привести невозможно. Смотрите документацию по оболочке, которую вы используете, чтобы ознакомиться со списком ваших переменных окружения.</a:t>
            </a:r>
          </a:p>
          <a:p>
            <a:pPr algn="l">
              <a:lnSpc>
                <a:spcPct val="130000"/>
              </a:lnSpc>
            </a:pPr>
            <a:endParaRPr lang="ru-RU" dirty="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</a:pPr>
            <a:r>
              <a:rPr lang="ru-RU" dirty="0">
                <a:solidFill>
                  <a:schemeClr val="tx1"/>
                </a:solidFill>
              </a:rPr>
              <a:t>Некоторые переменные окружения содержатся в переменных CGI, если вы используете PHP как CGI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4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999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$_COOKIE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219190"/>
            <a:ext cx="7871265" cy="1167477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</a:pPr>
            <a:r>
              <a:rPr lang="ru-RU" sz="2000" dirty="0">
                <a:solidFill>
                  <a:schemeClr val="tx1"/>
                </a:solidFill>
              </a:rPr>
              <a:t>Ассоциативный массив переменных, передаваемый текущему сценарию посредством HTTP </a:t>
            </a:r>
            <a:r>
              <a:rPr lang="ru-RU" sz="2000" dirty="0" err="1">
                <a:solidFill>
                  <a:schemeClr val="tx1"/>
                </a:solidFill>
              </a:rPr>
              <a:t>Cookies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3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067" y="4106333"/>
            <a:ext cx="73448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&lt;?</a:t>
            </a:r>
            <a:r>
              <a:rPr lang="en-US" dirty="0" err="1">
                <a:solidFill>
                  <a:srgbClr val="008000"/>
                </a:solidFill>
              </a:rPr>
              <a:t>php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$value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ru-RU" dirty="0" smtClean="0">
                <a:solidFill>
                  <a:srgbClr val="FF0000"/>
                </a:solidFill>
              </a:rPr>
              <a:t>печенки всем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8000"/>
                </a:solidFill>
              </a:rPr>
              <a:t>;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setcookie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TestCookie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$value</a:t>
            </a:r>
            <a:r>
              <a:rPr lang="en-US" dirty="0">
                <a:solidFill>
                  <a:srgbClr val="008000"/>
                </a:solidFill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</a:rPr>
              <a:t>setcookie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TestCookie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$value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time</a:t>
            </a:r>
            <a:r>
              <a:rPr lang="en-US" dirty="0">
                <a:solidFill>
                  <a:srgbClr val="008000"/>
                </a:solidFill>
              </a:rPr>
              <a:t>()+</a:t>
            </a:r>
            <a:r>
              <a:rPr lang="en-US" dirty="0">
                <a:solidFill>
                  <a:srgbClr val="FF0000"/>
                </a:solidFill>
              </a:rPr>
              <a:t>3600</a:t>
            </a:r>
            <a:r>
              <a:rPr lang="en-US" dirty="0">
                <a:solidFill>
                  <a:srgbClr val="008000"/>
                </a:solidFill>
              </a:rPr>
              <a:t>);  </a:t>
            </a:r>
            <a:r>
              <a:rPr lang="en-US" dirty="0">
                <a:solidFill>
                  <a:srgbClr val="FF6600"/>
                </a:solidFill>
              </a:rPr>
              <a:t>/* </a:t>
            </a:r>
            <a:r>
              <a:rPr lang="en-US" dirty="0" err="1">
                <a:solidFill>
                  <a:srgbClr val="FF6600"/>
                </a:solidFill>
              </a:rPr>
              <a:t>срок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действия</a:t>
            </a:r>
            <a:r>
              <a:rPr lang="en-US" dirty="0">
                <a:solidFill>
                  <a:srgbClr val="FF6600"/>
                </a:solidFill>
              </a:rPr>
              <a:t> 1 </a:t>
            </a:r>
            <a:r>
              <a:rPr lang="en-US" dirty="0" err="1">
                <a:solidFill>
                  <a:srgbClr val="FF6600"/>
                </a:solidFill>
              </a:rPr>
              <a:t>час</a:t>
            </a:r>
            <a:r>
              <a:rPr lang="en-US" dirty="0">
                <a:solidFill>
                  <a:srgbClr val="FF6600"/>
                </a:solidFill>
              </a:rPr>
              <a:t> */</a:t>
            </a:r>
          </a:p>
          <a:p>
            <a:r>
              <a:rPr lang="en-US" dirty="0" err="1">
                <a:solidFill>
                  <a:srgbClr val="0000FF"/>
                </a:solidFill>
              </a:rPr>
              <a:t>setcookie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TestCookie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$value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time</a:t>
            </a:r>
            <a:r>
              <a:rPr lang="en-US" dirty="0">
                <a:solidFill>
                  <a:srgbClr val="008000"/>
                </a:solidFill>
              </a:rPr>
              <a:t>()+</a:t>
            </a:r>
            <a:r>
              <a:rPr lang="en-US" dirty="0">
                <a:solidFill>
                  <a:srgbClr val="FF0000"/>
                </a:solidFill>
              </a:rPr>
              <a:t>3600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"/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err="1" smtClean="0">
                <a:solidFill>
                  <a:srgbClr val="FF0000"/>
                </a:solidFill>
              </a:rPr>
              <a:t>burik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example.com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008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5543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999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/>
              <a:t>$_SESSION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219190"/>
            <a:ext cx="7871265" cy="1167477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</a:pPr>
            <a:r>
              <a:rPr lang="ru-RU" sz="2000" dirty="0">
                <a:solidFill>
                  <a:schemeClr val="tx1"/>
                </a:solidFill>
              </a:rPr>
              <a:t>Ассоциативный массив, содержащий переменные сессии, которые доступны для текущего скрипта.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067" y="4106333"/>
            <a:ext cx="3252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&lt;?</a:t>
            </a:r>
            <a:r>
              <a:rPr lang="en-US" dirty="0" err="1" smtClean="0">
                <a:solidFill>
                  <a:srgbClr val="008000"/>
                </a:solidFill>
              </a:rPr>
              <a:t>php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session_start</a:t>
            </a:r>
            <a:r>
              <a:rPr lang="en-US" dirty="0">
                <a:solidFill>
                  <a:srgbClr val="008000"/>
                </a:solidFill>
              </a:rPr>
              <a:t>();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>
                <a:solidFill>
                  <a:srgbClr val="008000"/>
                </a:solidFill>
              </a:rPr>
              <a:t>echo </a:t>
            </a:r>
            <a:r>
              <a:rPr lang="en-US" dirty="0">
                <a:solidFill>
                  <a:srgbClr val="FF0000"/>
                </a:solidFill>
              </a:rPr>
              <a:t>'Welcome to page #1'</a:t>
            </a:r>
            <a:r>
              <a:rPr lang="en-US" dirty="0">
                <a:solidFill>
                  <a:srgbClr val="008000"/>
                </a:solidFill>
              </a:rPr>
              <a:t>;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$_SESSION</a:t>
            </a:r>
            <a:r>
              <a:rPr lang="en-US" dirty="0" smtClean="0">
                <a:solidFill>
                  <a:srgbClr val="008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 smtClean="0">
                <a:solidFill>
                  <a:srgbClr val="FF0000"/>
                </a:solidFill>
              </a:rPr>
              <a:t>lang</a:t>
            </a:r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8000"/>
                </a:solidFill>
              </a:rPr>
              <a:t>] =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PHP'</a:t>
            </a:r>
            <a:r>
              <a:rPr lang="en-US" dirty="0">
                <a:solidFill>
                  <a:srgbClr val="008000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$_SESSION</a:t>
            </a:r>
            <a:r>
              <a:rPr lang="en-US" dirty="0" smtClean="0">
                <a:solidFill>
                  <a:srgbClr val="008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'time'</a:t>
            </a:r>
            <a:r>
              <a:rPr lang="en-US" dirty="0" smtClean="0">
                <a:solidFill>
                  <a:srgbClr val="008000"/>
                </a:solidFill>
              </a:rPr>
              <a:t>] = </a:t>
            </a:r>
            <a:r>
              <a:rPr lang="en-US" dirty="0" smtClean="0">
                <a:solidFill>
                  <a:srgbClr val="0000FF"/>
                </a:solidFill>
              </a:rPr>
              <a:t>time</a:t>
            </a:r>
            <a:r>
              <a:rPr lang="en-US" dirty="0" smtClean="0">
                <a:solidFill>
                  <a:srgbClr val="00800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?&gt;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5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999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/>
              <a:t>$_REQUEST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219189"/>
            <a:ext cx="7871265" cy="3419611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</a:pPr>
            <a:r>
              <a:rPr lang="ru-RU" dirty="0">
                <a:solidFill>
                  <a:schemeClr val="tx1"/>
                </a:solidFill>
              </a:rPr>
              <a:t>Ассоциативный массив, содержащий $_GET, $_POST, </a:t>
            </a:r>
            <a:r>
              <a:rPr lang="ru-RU" dirty="0" err="1">
                <a:solidFill>
                  <a:schemeClr val="tx1"/>
                </a:solidFill>
              </a:rPr>
              <a:t>and</a:t>
            </a:r>
            <a:r>
              <a:rPr lang="ru-RU" dirty="0">
                <a:solidFill>
                  <a:schemeClr val="tx1"/>
                </a:solidFill>
              </a:rPr>
              <a:t> $</a:t>
            </a:r>
            <a:r>
              <a:rPr lang="ru-RU" dirty="0" smtClean="0">
                <a:solidFill>
                  <a:schemeClr val="tx1"/>
                </a:solidFill>
              </a:rPr>
              <a:t>_COOKIE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0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999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/>
              <a:t>$_SERVER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219189"/>
            <a:ext cx="7871265" cy="3419611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30000"/>
              </a:lnSpc>
            </a:pPr>
            <a:r>
              <a:rPr lang="ru-RU" dirty="0">
                <a:solidFill>
                  <a:schemeClr val="tx1"/>
                </a:solidFill>
              </a:rPr>
              <a:t>Переменная $_SERVER - это массив, содержащий информацию, такую как заголовки, пути и местоположения скриптов. Записи в этом массиве создаются веб-сервером. Нет гарантии, что каждый веб-сервер предоставит любую из них; сервер может опустить некоторые из них или предоставить другие, не указанные здесь. </a:t>
            </a:r>
          </a:p>
        </p:txBody>
      </p:sp>
    </p:spTree>
    <p:extLst>
      <p:ext uri="{BB962C8B-B14F-4D97-AF65-F5344CB8AC3E}">
        <p14:creationId xmlns:p14="http://schemas.microsoft.com/office/powerpoint/2010/main" val="147676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999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$GLOBAL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219190"/>
            <a:ext cx="7871265" cy="1167477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30000"/>
              </a:lnSpc>
            </a:pPr>
            <a:r>
              <a:rPr lang="ru-RU" sz="2000" dirty="0">
                <a:solidFill>
                  <a:schemeClr val="tx1"/>
                </a:solidFill>
              </a:rPr>
              <a:t>Ассоциативный массив (</a:t>
            </a:r>
            <a:r>
              <a:rPr lang="ru-RU" sz="2000" dirty="0" err="1">
                <a:solidFill>
                  <a:schemeClr val="tx1"/>
                </a:solidFill>
              </a:rPr>
              <a:t>array</a:t>
            </a:r>
            <a:r>
              <a:rPr lang="ru-RU" sz="2000" dirty="0">
                <a:solidFill>
                  <a:schemeClr val="tx1"/>
                </a:solidFill>
              </a:rPr>
              <a:t>), содержащий ссылки на все переменные глобальной области видимости скрипта, определенные в данный момент. Имена переменных являются ключами массива.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067" y="3496733"/>
            <a:ext cx="53903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&lt;?</a:t>
            </a:r>
            <a:r>
              <a:rPr lang="en-US" dirty="0" err="1">
                <a:solidFill>
                  <a:srgbClr val="008000"/>
                </a:solidFill>
              </a:rPr>
              <a:t>php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function </a:t>
            </a:r>
            <a:r>
              <a:rPr lang="en-US" dirty="0">
                <a:solidFill>
                  <a:srgbClr val="0000FF"/>
                </a:solidFill>
              </a:rPr>
              <a:t>test</a:t>
            </a:r>
            <a:r>
              <a:rPr lang="en-US" dirty="0">
                <a:solidFill>
                  <a:srgbClr val="008000"/>
                </a:solidFill>
              </a:rPr>
              <a:t>() {</a:t>
            </a:r>
          </a:p>
          <a:p>
            <a:r>
              <a:rPr lang="en-US" dirty="0">
                <a:solidFill>
                  <a:srgbClr val="008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$foo</a:t>
            </a:r>
            <a:r>
              <a:rPr lang="en-US" dirty="0">
                <a:solidFill>
                  <a:srgbClr val="00800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"local variable"</a:t>
            </a:r>
            <a:r>
              <a:rPr lang="en-US" dirty="0">
                <a:solidFill>
                  <a:srgbClr val="008000"/>
                </a:solidFill>
              </a:rPr>
              <a:t>;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   echo </a:t>
            </a:r>
            <a:r>
              <a:rPr lang="en-US" dirty="0">
                <a:solidFill>
                  <a:srgbClr val="FF0000"/>
                </a:solidFill>
              </a:rPr>
              <a:t>'$foo in global scope: '</a:t>
            </a:r>
            <a:r>
              <a:rPr lang="en-US" dirty="0">
                <a:solidFill>
                  <a:srgbClr val="008000"/>
                </a:solidFill>
              </a:rPr>
              <a:t> . </a:t>
            </a:r>
            <a:r>
              <a:rPr lang="en-US" dirty="0">
                <a:solidFill>
                  <a:srgbClr val="FF0000"/>
                </a:solidFill>
              </a:rPr>
              <a:t>$GLOBALS</a:t>
            </a:r>
            <a:r>
              <a:rPr lang="en-US" dirty="0">
                <a:solidFill>
                  <a:srgbClr val="008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"foo"</a:t>
            </a:r>
            <a:r>
              <a:rPr lang="en-US" dirty="0">
                <a:solidFill>
                  <a:srgbClr val="008000"/>
                </a:solidFill>
              </a:rPr>
              <a:t>] . </a:t>
            </a:r>
            <a:r>
              <a:rPr lang="en-US" dirty="0">
                <a:solidFill>
                  <a:srgbClr val="FF0000"/>
                </a:solidFill>
              </a:rPr>
              <a:t>"\n"</a:t>
            </a:r>
            <a:r>
              <a:rPr lang="en-US" dirty="0">
                <a:solidFill>
                  <a:srgbClr val="008000"/>
                </a:solidFill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</a:rPr>
              <a:t>    echo </a:t>
            </a:r>
            <a:r>
              <a:rPr lang="en-US" dirty="0">
                <a:solidFill>
                  <a:srgbClr val="FF0000"/>
                </a:solidFill>
              </a:rPr>
              <a:t>'$foo in current scope: '</a:t>
            </a:r>
            <a:r>
              <a:rPr lang="en-US" dirty="0">
                <a:solidFill>
                  <a:srgbClr val="008000"/>
                </a:solidFill>
              </a:rPr>
              <a:t> . </a:t>
            </a:r>
            <a:r>
              <a:rPr lang="en-US" dirty="0">
                <a:solidFill>
                  <a:srgbClr val="FF0000"/>
                </a:solidFill>
              </a:rPr>
              <a:t>$foo</a:t>
            </a:r>
            <a:r>
              <a:rPr lang="en-US" dirty="0">
                <a:solidFill>
                  <a:srgbClr val="008000"/>
                </a:solidFill>
              </a:rPr>
              <a:t> . </a:t>
            </a:r>
            <a:r>
              <a:rPr lang="en-US" dirty="0">
                <a:solidFill>
                  <a:srgbClr val="FF0000"/>
                </a:solidFill>
              </a:rPr>
              <a:t>"\n"</a:t>
            </a:r>
            <a:r>
              <a:rPr lang="en-US" dirty="0">
                <a:solidFill>
                  <a:srgbClr val="008000"/>
                </a:solidFill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</a:rPr>
              <a:t>}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$foo</a:t>
            </a:r>
            <a:r>
              <a:rPr lang="en-US" dirty="0">
                <a:solidFill>
                  <a:srgbClr val="00800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"Example content"</a:t>
            </a:r>
            <a:r>
              <a:rPr lang="en-US" dirty="0">
                <a:solidFill>
                  <a:srgbClr val="00800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test</a:t>
            </a:r>
            <a:r>
              <a:rPr lang="en-US" dirty="0">
                <a:solidFill>
                  <a:srgbClr val="008000"/>
                </a:solidFill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5935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999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/>
              <a:t>$_FILES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219190"/>
            <a:ext cx="7871265" cy="947343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30000"/>
              </a:lnSpc>
            </a:pPr>
            <a:r>
              <a:rPr lang="ru-RU" dirty="0">
                <a:solidFill>
                  <a:schemeClr val="tx1"/>
                </a:solidFill>
              </a:rPr>
              <a:t>Ассоциативный массив (</a:t>
            </a:r>
            <a:r>
              <a:rPr lang="ru-RU" dirty="0" err="1">
                <a:solidFill>
                  <a:schemeClr val="tx1"/>
                </a:solidFill>
              </a:rPr>
              <a:t>array</a:t>
            </a:r>
            <a:r>
              <a:rPr lang="ru-RU" dirty="0">
                <a:solidFill>
                  <a:schemeClr val="tx1"/>
                </a:solidFill>
              </a:rPr>
              <a:t>) элементов, загруженных в текущий скрипт через метод HTTP POST.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067" y="3352800"/>
            <a:ext cx="5442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</a:t>
            </a:r>
            <a:r>
              <a:rPr lang="en-US" dirty="0" smtClean="0">
                <a:solidFill>
                  <a:srgbClr val="0000FF"/>
                </a:solidFill>
              </a:rPr>
              <a:t>method</a:t>
            </a:r>
            <a:r>
              <a:rPr lang="en-US" dirty="0" smtClean="0"/>
              <a:t>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enctype</a:t>
            </a:r>
            <a:r>
              <a:rPr lang="en-US" dirty="0" smtClean="0"/>
              <a:t>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multipart</a:t>
            </a:r>
            <a:r>
              <a:rPr lang="en-US" dirty="0">
                <a:solidFill>
                  <a:srgbClr val="FF0000"/>
                </a:solidFill>
              </a:rPr>
              <a:t>/form-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&lt;input </a:t>
            </a:r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files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upload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/>
              <a:t>input </a:t>
            </a:r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 smtClean="0"/>
              <a:t>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submit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name</a:t>
            </a:r>
            <a:r>
              <a:rPr lang="en-US" dirty="0" smtClean="0"/>
              <a:t>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>
                <a:solidFill>
                  <a:srgbClr val="FF0000"/>
                </a:solidFill>
              </a:rPr>
              <a:t>submit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5400" y="3352800"/>
            <a:ext cx="2104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</a:t>
            </a:r>
            <a:r>
              <a:rPr lang="en-US" dirty="0"/>
              <a:t>(</a:t>
            </a:r>
          </a:p>
          <a:p>
            <a:r>
              <a:rPr lang="en-US" dirty="0"/>
              <a:t>   </a:t>
            </a:r>
            <a:r>
              <a:rPr lang="en-US" dirty="0" smtClean="0"/>
              <a:t>[upload] </a:t>
            </a:r>
            <a:r>
              <a:rPr lang="en-US" dirty="0"/>
              <a:t>=&gt; Array (</a:t>
            </a:r>
          </a:p>
          <a:p>
            <a:r>
              <a:rPr lang="en-US" dirty="0"/>
              <a:t>      [name] =&gt; '' </a:t>
            </a:r>
          </a:p>
          <a:p>
            <a:r>
              <a:rPr lang="en-US" dirty="0"/>
              <a:t>      [type] =&gt; ''</a:t>
            </a:r>
          </a:p>
          <a:p>
            <a:r>
              <a:rPr lang="en-US" dirty="0"/>
              <a:t>      [</a:t>
            </a:r>
            <a:r>
              <a:rPr lang="en-US" dirty="0" err="1"/>
              <a:t>tmp_name</a:t>
            </a:r>
            <a:r>
              <a:rPr lang="en-US" dirty="0"/>
              <a:t>] =&gt; ''</a:t>
            </a:r>
          </a:p>
          <a:p>
            <a:r>
              <a:rPr lang="en-US" dirty="0"/>
              <a:t>      [error] =&gt; 0</a:t>
            </a:r>
          </a:p>
          <a:p>
            <a:r>
              <a:rPr lang="en-US" dirty="0"/>
              <a:t>      [size] =&gt; 0 </a:t>
            </a:r>
          </a:p>
          <a:p>
            <a:r>
              <a:rPr lang="en-US" dirty="0"/>
              <a:t>   )</a:t>
            </a:r>
          </a:p>
          <a:p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067" y="4825998"/>
            <a:ext cx="3755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&lt;?</a:t>
            </a:r>
            <a:r>
              <a:rPr lang="en-US" dirty="0" err="1" smtClean="0">
                <a:solidFill>
                  <a:srgbClr val="008000"/>
                </a:solidFill>
              </a:rPr>
              <a:t>php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	if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$_FILES</a:t>
            </a:r>
            <a:r>
              <a:rPr lang="en-US" dirty="0">
                <a:solidFill>
                  <a:srgbClr val="008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userfile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008000"/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'error'</a:t>
            </a:r>
            <a:r>
              <a:rPr lang="en-US" dirty="0">
                <a:solidFill>
                  <a:srgbClr val="008000"/>
                </a:solidFill>
              </a:rPr>
              <a:t>]==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8000"/>
                </a:solidFill>
              </a:rPr>
              <a:t>) { 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var_export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$_FILES</a:t>
            </a:r>
            <a:r>
              <a:rPr lang="en-US" dirty="0" smtClean="0">
                <a:solidFill>
                  <a:srgbClr val="008000"/>
                </a:solidFill>
              </a:rPr>
              <a:t>);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	}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?</a:t>
            </a:r>
            <a:r>
              <a:rPr lang="en-US" dirty="0">
                <a:solidFill>
                  <a:srgbClr val="008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312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999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/>
              <a:t>$_FILES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267" y="2061737"/>
            <a:ext cx="7078133" cy="420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</a:rPr>
              <a:t>&lt;?</a:t>
            </a:r>
            <a:r>
              <a:rPr lang="en-US" sz="1600" dirty="0" err="1" smtClean="0">
                <a:solidFill>
                  <a:srgbClr val="008000"/>
                </a:solidFill>
              </a:rPr>
              <a:t>php</a:t>
            </a:r>
            <a:endParaRPr lang="en-US" sz="1600" dirty="0" smtClean="0">
              <a:solidFill>
                <a:srgbClr val="008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8000"/>
                </a:solidFill>
              </a:rPr>
              <a:t>array(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0</a:t>
            </a:r>
            <a:r>
              <a:rPr lang="en-US" sz="1600" dirty="0" smtClean="0">
                <a:solidFill>
                  <a:srgbClr val="008000"/>
                </a:solidFill>
              </a:rPr>
              <a:t> =&gt; </a:t>
            </a:r>
            <a:r>
              <a:rPr lang="en-US" sz="1600" dirty="0" smtClean="0">
                <a:solidFill>
                  <a:srgbClr val="FF0000"/>
                </a:solidFill>
              </a:rPr>
              <a:t>'There is no error, the file uploaded with success'</a:t>
            </a:r>
            <a:r>
              <a:rPr lang="en-US" sz="1600" dirty="0" smtClean="0">
                <a:solidFill>
                  <a:srgbClr val="008000"/>
                </a:solidFill>
              </a:rPr>
              <a:t>,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8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=&gt; </a:t>
            </a:r>
            <a:r>
              <a:rPr lang="en-US" sz="1600" dirty="0">
                <a:solidFill>
                  <a:srgbClr val="FF0000"/>
                </a:solidFill>
              </a:rPr>
              <a:t>'The uploaded file exceeds the </a:t>
            </a:r>
            <a:r>
              <a:rPr lang="en-US" sz="1600" dirty="0" err="1">
                <a:solidFill>
                  <a:srgbClr val="FF0000"/>
                </a:solidFill>
              </a:rPr>
              <a:t>upload_max_filesize</a:t>
            </a:r>
            <a:r>
              <a:rPr lang="en-US" sz="1600" dirty="0">
                <a:solidFill>
                  <a:srgbClr val="FF0000"/>
                </a:solidFill>
              </a:rPr>
              <a:t> directive in </a:t>
            </a:r>
            <a:r>
              <a:rPr lang="en-US" sz="1600" dirty="0" err="1">
                <a:solidFill>
                  <a:srgbClr val="FF0000"/>
                </a:solidFill>
              </a:rPr>
              <a:t>php.ini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>
                <a:solidFill>
                  <a:srgbClr val="008000"/>
                </a:solidFill>
              </a:rPr>
              <a:t>,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8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2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=&gt; </a:t>
            </a:r>
            <a:r>
              <a:rPr lang="en-US" sz="1600" dirty="0">
                <a:solidFill>
                  <a:srgbClr val="FF0000"/>
                </a:solidFill>
              </a:rPr>
              <a:t>'The uploaded file exceeds the MAX_FILE_SIZE directive that was specified in the HTML form'</a:t>
            </a:r>
            <a:r>
              <a:rPr lang="en-US" sz="1600" dirty="0">
                <a:solidFill>
                  <a:srgbClr val="008000"/>
                </a:solidFill>
              </a:rPr>
              <a:t>,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8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3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=&gt; </a:t>
            </a:r>
            <a:r>
              <a:rPr lang="en-US" sz="1600" dirty="0">
                <a:solidFill>
                  <a:srgbClr val="FF0000"/>
                </a:solidFill>
              </a:rPr>
              <a:t>'The uploaded file was only partially uploaded'</a:t>
            </a:r>
            <a:r>
              <a:rPr lang="en-US" sz="1600" dirty="0">
                <a:solidFill>
                  <a:srgbClr val="008000"/>
                </a:solidFill>
              </a:rPr>
              <a:t>,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8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=&gt; </a:t>
            </a:r>
            <a:r>
              <a:rPr lang="en-US" sz="1600" dirty="0">
                <a:solidFill>
                  <a:srgbClr val="FF0000"/>
                </a:solidFill>
              </a:rPr>
              <a:t>'No file was </a:t>
            </a:r>
            <a:r>
              <a:rPr lang="en-US" sz="1600" dirty="0" smtClean="0">
                <a:solidFill>
                  <a:srgbClr val="FF0000"/>
                </a:solidFill>
              </a:rPr>
              <a:t>uploaded’</a:t>
            </a:r>
            <a:r>
              <a:rPr lang="en-US" sz="1600" dirty="0" smtClean="0">
                <a:solidFill>
                  <a:srgbClr val="008000"/>
                </a:solidFill>
              </a:rPr>
              <a:t>,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=&gt; </a:t>
            </a:r>
            <a:r>
              <a:rPr lang="en-US" sz="1600" dirty="0">
                <a:solidFill>
                  <a:srgbClr val="FF0000"/>
                </a:solidFill>
              </a:rPr>
              <a:t>'Missing a temporary folder'</a:t>
            </a:r>
            <a:r>
              <a:rPr lang="en-US" sz="1600" dirty="0">
                <a:solidFill>
                  <a:srgbClr val="008000"/>
                </a:solidFill>
              </a:rPr>
              <a:t>,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8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7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=&gt; </a:t>
            </a:r>
            <a:r>
              <a:rPr lang="en-US" sz="1600" dirty="0">
                <a:solidFill>
                  <a:srgbClr val="FF0000"/>
                </a:solidFill>
              </a:rPr>
              <a:t>'Failed to write file to disk.'</a:t>
            </a:r>
            <a:r>
              <a:rPr lang="en-US" sz="1600" dirty="0">
                <a:solidFill>
                  <a:srgbClr val="008000"/>
                </a:solidFill>
              </a:rPr>
              <a:t>,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solidFill>
                  <a:srgbClr val="008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8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=&gt; </a:t>
            </a:r>
            <a:r>
              <a:rPr lang="en-US" sz="1600" dirty="0">
                <a:solidFill>
                  <a:srgbClr val="FF0000"/>
                </a:solidFill>
              </a:rPr>
              <a:t>'A PHP extension stopped the file upload</a:t>
            </a:r>
            <a:r>
              <a:rPr lang="en-US" sz="1600" dirty="0" smtClean="0">
                <a:solidFill>
                  <a:srgbClr val="FF0000"/>
                </a:solidFill>
              </a:rPr>
              <a:t>.’</a:t>
            </a:r>
            <a:endParaRPr lang="en-US" sz="1600" dirty="0">
              <a:solidFill>
                <a:srgbClr val="008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</a:rPr>
              <a:t>)</a:t>
            </a:r>
            <a:r>
              <a:rPr lang="en-US" sz="1600" dirty="0" smtClean="0">
                <a:solidFill>
                  <a:srgbClr val="008000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008000"/>
                </a:solidFill>
              </a:rPr>
              <a:t>?</a:t>
            </a:r>
            <a:r>
              <a:rPr lang="en-US" sz="1600" dirty="0">
                <a:solidFill>
                  <a:srgbClr val="008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212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432</Words>
  <Application>Microsoft Office PowerPoint</Application>
  <PresentationFormat>Экран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Глобальные переменные:  $_REQUEST, $_SERVER, $GLOBAL, $_FILES, $_SESSION, $_COOKIE, $_ENV</vt:lpstr>
      <vt:lpstr>$_ENV</vt:lpstr>
      <vt:lpstr>$_COOKIE</vt:lpstr>
      <vt:lpstr>$_SESSION</vt:lpstr>
      <vt:lpstr>$_REQUEST</vt:lpstr>
      <vt:lpstr>$_SERVER</vt:lpstr>
      <vt:lpstr>$GLOBAL</vt:lpstr>
      <vt:lpstr>$_FILES</vt:lpstr>
      <vt:lpstr>$_FILES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Пользовательские функции</dc:title>
  <dc:creator>Bursak Aleksander</dc:creator>
  <cp:lastModifiedBy>Макс</cp:lastModifiedBy>
  <cp:revision>22</cp:revision>
  <dcterms:created xsi:type="dcterms:W3CDTF">2016-06-13T22:49:05Z</dcterms:created>
  <dcterms:modified xsi:type="dcterms:W3CDTF">2016-09-19T11:35:52Z</dcterms:modified>
</cp:coreProperties>
</file>