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9.jpeg" ContentType="image/jpeg"/>
  <Override PartName="/ppt/media/image48.jpeg" ContentType="image/jpeg"/>
  <Override PartName="/ppt/media/image46.jpeg" ContentType="image/jpeg"/>
  <Override PartName="/ppt/media/image45.jpeg" ContentType="image/jpeg"/>
  <Override PartName="/ppt/media/image44.png" ContentType="image/png"/>
  <Override PartName="/ppt/media/image42.png" ContentType="image/png"/>
  <Override PartName="/ppt/media/image36.png" ContentType="image/png"/>
  <Override PartName="/ppt/media/image34.jpeg" ContentType="image/jpeg"/>
  <Override PartName="/ppt/media/image32.png" ContentType="image/png"/>
  <Override PartName="/ppt/media/image27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20.png" ContentType="image/png"/>
  <Override PartName="/ppt/media/image39.jpeg" ContentType="image/jpeg"/>
  <Override PartName="/ppt/media/image13.wmf" ContentType="image/x-wmf"/>
  <Override PartName="/ppt/media/image23.png" ContentType="image/png"/>
  <Override PartName="/ppt/media/image35.png" ContentType="image/png"/>
  <Override PartName="/ppt/media/image12.png" ContentType="image/png"/>
  <Override PartName="/ppt/media/image11.jpeg" ContentType="image/jpeg"/>
  <Override PartName="/ppt/media/image30.jpeg" ContentType="image/jpeg"/>
  <Override PartName="/ppt/media/image15.wmf" ContentType="image/x-wmf"/>
  <Override PartName="/ppt/media/image10.png" ContentType="image/png"/>
  <Override PartName="/ppt/media/image40.png" ContentType="image/png"/>
  <Override PartName="/ppt/media/image8.png" ContentType="image/png"/>
  <Override PartName="/ppt/media/image26.jpeg" ContentType="image/jpeg"/>
  <Override PartName="/ppt/media/image29.png" ContentType="image/png"/>
  <Override PartName="/ppt/media/image41.jpeg" ContentType="image/jpeg"/>
  <Override PartName="/ppt/media/image7.jpeg" ContentType="image/jpeg"/>
  <Override PartName="/ppt/media/image24.png" ContentType="image/png"/>
  <Override PartName="/ppt/media/image21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43.jpeg" ContentType="image/jpeg"/>
  <Override PartName="/ppt/media/image18.jpeg" ContentType="image/jpeg"/>
  <Override PartName="/ppt/media/image6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47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outEnd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4.3</c:v>
                </c:pt>
                <c:pt idx="1">
                  <c:v>5.6</c:v>
                </c:pt>
                <c:pt idx="2">
                  <c:v>10.1</c:v>
                </c:pt>
                <c:pt idx="3">
                  <c:v>22</c:v>
                </c:pt>
                <c:pt idx="4">
                  <c:v>48.2</c:v>
                </c:pt>
                <c:pt idx="5">
                  <c:v>12.8</c:v>
                </c:pt>
                <c:pt idx="6">
                  <c:v>23.9</c:v>
                </c:pt>
                <c:pt idx="7">
                  <c:v>50.9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MFGA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dLbls>
            <c:dLblPos val="outEnd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8"/>
                <c:pt idx="0">
                  <c:v>3.4</c:v>
                </c:pt>
                <c:pt idx="1">
                  <c:v>5</c:v>
                </c:pt>
                <c:pt idx="2">
                  <c:v>7.9</c:v>
                </c:pt>
                <c:pt idx="3">
                  <c:v>17.2</c:v>
                </c:pt>
                <c:pt idx="4">
                  <c:v>38.6</c:v>
                </c:pt>
                <c:pt idx="5">
                  <c:v>9.6</c:v>
                </c:pt>
                <c:pt idx="6">
                  <c:v>20.5</c:v>
                </c:pt>
                <c:pt idx="7">
                  <c:v>39.6</c:v>
                </c:pt>
              </c:numCache>
            </c:numRef>
          </c:val>
        </c:ser>
        <c:ser>
          <c:idx val="2"/>
          <c:order val="2"/>
          <c:spPr>
            <a:solidFill>
              <a:srgbClr val="ffffff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</c:ser>
        <c:gapWidth val="150"/>
        <c:overlap val="0"/>
        <c:axId val="59264383"/>
        <c:axId val="66384666"/>
      </c:barChart>
      <c:catAx>
        <c:axId val="592643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66384666"/>
        <c:crosses val="autoZero"/>
        <c:auto val="1"/>
        <c:lblAlgn val="ctr"/>
        <c:lblOffset val="100"/>
      </c:catAx>
      <c:valAx>
        <c:axId val="6638466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59264383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outEnd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0.809</c:v>
                </c:pt>
                <c:pt idx="1">
                  <c:v>0.794</c:v>
                </c:pt>
                <c:pt idx="2">
                  <c:v>0.722</c:v>
                </c:pt>
                <c:pt idx="3">
                  <c:v>0.703</c:v>
                </c:pt>
                <c:pt idx="4">
                  <c:v>0.694</c:v>
                </c:pt>
                <c:pt idx="5">
                  <c:v>0.679</c:v>
                </c:pt>
                <c:pt idx="6">
                  <c:v>0.656</c:v>
                </c:pt>
                <c:pt idx="7">
                  <c:v>0.638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MFGA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dLbls>
            <c:dLblPos val="outEnd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8"/>
                <c:pt idx="0">
                  <c:v>0.803</c:v>
                </c:pt>
                <c:pt idx="1">
                  <c:v>0.802</c:v>
                </c:pt>
                <c:pt idx="2">
                  <c:v>0.733</c:v>
                </c:pt>
                <c:pt idx="3">
                  <c:v>0.719</c:v>
                </c:pt>
                <c:pt idx="4">
                  <c:v>0.702</c:v>
                </c:pt>
                <c:pt idx="5">
                  <c:v>0.708</c:v>
                </c:pt>
                <c:pt idx="6">
                  <c:v>0.687</c:v>
                </c:pt>
                <c:pt idx="7">
                  <c:v>0.672</c:v>
                </c:pt>
              </c:numCache>
            </c:numRef>
          </c:val>
        </c:ser>
        <c:ser>
          <c:idx val="2"/>
          <c:order val="2"/>
          <c:spPr>
            <a:solidFill>
              <a:srgbClr val="ffffff"/>
            </a:solidFill>
            <a:ln>
              <a:noFill/>
            </a:ln>
          </c:spPr>
          <c:cat>
            <c:strRef>
              <c:f>categories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</c:ser>
        <c:gapWidth val="150"/>
        <c:overlap val="0"/>
        <c:axId val="99776516"/>
        <c:axId val="15764127"/>
      </c:barChart>
      <c:catAx>
        <c:axId val="997765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5764127"/>
        <c:crosses val="autoZero"/>
        <c:auto val="1"/>
        <c:lblAlgn val="ctr"/>
        <c:lblOffset val="100"/>
      </c:catAx>
      <c:valAx>
        <c:axId val="1576412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99776516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NZ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NZ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NZ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NZ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ED6DA4-D2D2-494B-A6F6-F22028D995F0}" type="slidenum">
              <a:rPr lang="en-NZ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E2B3BB89-84D7-450A-B326-83F81D41A688}" type="slidenum">
              <a:rPr lang="en-NZ" sz="1300" strike="noStrike">
                <a:solidFill>
                  <a:srgbClr val="000000"/>
                </a:solidFill>
                <a:latin typeface="StoneSansITCStd Medium"/>
                <a:ea typeface="SimSun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D92461-518C-4B08-BC65-A0BBCD2264FA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DA0E8E-0C10-4F6F-9BCC-ADD725A362D2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2E2141-5996-4F23-B86C-34664F5A4BFD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70FD33-9573-4C34-B21D-712895312A5B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2C6F1F-53DA-42E1-B643-F7A45606BE4F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A0A0087D-0C3C-4D1A-88F8-E362A6061957}" type="slidenum">
              <a:rPr lang="en-NZ" sz="1300" strike="noStrike">
                <a:solidFill>
                  <a:srgbClr val="000000"/>
                </a:solidFill>
                <a:latin typeface="StoneSansITCStd Medium"/>
                <a:ea typeface="SimSun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F200D6-8D65-47CD-9F41-82C3872B591D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72618A-352A-4EB5-869E-E774B4249666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5DD50B-4F7E-403F-A06B-8C0B7E00344C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C3B696-A98E-4DDA-A6DF-9DC124149EB0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07E443-2BA3-4E29-ABAC-935DD1C42543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3A9DB2-94CC-458C-8B0C-8CA68432BCEF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81DB337-19AB-40BA-83E3-D1D072D59819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4CC7C8-8A50-46C3-89FF-2A20CB9476E8}" type="slidenum">
              <a:rPr lang="en-NZ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DC3CA3-8CE9-4DF8-A3B4-6B3164A61343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E87E10-DC4E-4947-B2A5-C8102C71D422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jpe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image" Target="../media/image14.png"/><Relationship Id="rId6" Type="http://schemas.openxmlformats.org/officeDocument/2006/relationships/image" Target="../media/image15.wm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71640" y="1409760"/>
            <a:ext cx="7345080" cy="133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4f6228"/>
                </a:solidFill>
                <a:latin typeface="Arial"/>
                <a:ea typeface="MS PGothic"/>
              </a:rPr>
              <a:t>An Enhanced Genetic Algorithm for Web Service Location-Allocation Problem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403280" y="4292640"/>
            <a:ext cx="6222600" cy="190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Hai Huang, Hui Ma, Mengjie Zhang</a:t>
            </a:r>
            <a:endParaRPr/>
          </a:p>
          <a:p>
            <a:pPr>
              <a:lnSpc>
                <a:spcPct val="100000"/>
              </a:lnSpc>
            </a:pPr>
            <a:r>
              <a:rPr lang="en-NZ" sz="1600" strike="noStrike">
                <a:solidFill>
                  <a:srgbClr val="000000"/>
                </a:solidFill>
                <a:latin typeface="Arial"/>
                <a:ea typeface="MS PGothic"/>
              </a:rPr>
              <a:t>Evolutionary Computational Research Group</a:t>
            </a:r>
            <a:endParaRPr/>
          </a:p>
          <a:p>
            <a:pPr>
              <a:lnSpc>
                <a:spcPct val="100000"/>
              </a:lnSpc>
            </a:pPr>
            <a:r>
              <a:rPr lang="en-NZ" sz="1600" strike="noStrike">
                <a:solidFill>
                  <a:srgbClr val="000000"/>
                </a:solidFill>
                <a:latin typeface="Arial"/>
                <a:ea typeface="MS PGothic"/>
              </a:rPr>
              <a:t>School of Engineering and Computer Science</a:t>
            </a:r>
            <a:endParaRPr/>
          </a:p>
          <a:p>
            <a:pPr>
              <a:lnSpc>
                <a:spcPct val="100000"/>
              </a:lnSpc>
            </a:pPr>
            <a:r>
              <a:rPr lang="en-NZ" sz="1600" strike="noStrike">
                <a:solidFill>
                  <a:srgbClr val="000000"/>
                </a:solidFill>
                <a:latin typeface="Arial"/>
                <a:ea typeface="MS PGothic"/>
              </a:rPr>
              <a:t>Victoria University of Wellington, New Zealand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2617200" cy="874800"/>
          </a:xfrm>
          <a:prstGeom prst="rect">
            <a:avLst/>
          </a:prstGeom>
          <a:ln>
            <a:noFill/>
          </a:ln>
        </p:spPr>
      </p:pic>
      <p:sp>
        <p:nvSpPr>
          <p:cNvPr id="8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9E108C-CC33-46AB-8CFC-372264938165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8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</a:rPr>
              <a:t>The GP-based Algorithm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83" name="Picture 2" descr=""/>
          <p:cNvPicPr/>
          <p:nvPr/>
        </p:nvPicPr>
        <p:blipFill>
          <a:blip r:embed="rId2"/>
          <a:stretch/>
        </p:blipFill>
        <p:spPr>
          <a:xfrm>
            <a:off x="942840" y="1122480"/>
            <a:ext cx="7257600" cy="4066920"/>
          </a:xfrm>
          <a:prstGeom prst="rect">
            <a:avLst/>
          </a:prstGeom>
          <a:ln>
            <a:noFill/>
          </a:ln>
        </p:spPr>
      </p:pic>
      <p:sp>
        <p:nvSpPr>
          <p:cNvPr id="18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8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427E2F-ABEE-486D-BF46-11CA7D11C768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86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Design of Experiments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612720" y="746640"/>
            <a:ext cx="828504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Test cases: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generate eight hypothetical service location-allocation problem, with different user numbers and service location numbers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Using existing dataset, WS-DREAM dataset, containing 339 users invoked 5824 web service scattered over the internet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612720" y="3988800"/>
            <a:ext cx="8012160" cy="23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Test environment: a personal computer with 2.3 GHz CPU and 4.0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GB RAM and 30 runs for each experiment.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Parameter settings: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population size 30, 50, 100, 200 and 300 for prob. 1 to 5 respectively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max no. of generations 50, 100, 500, 1000, 1500 for prob. 1 to 5 respectively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crossover prob. 0.6 and mutation prob. 0.2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Memory size m in MFGA: 20%</a:t>
            </a:r>
            <a:endParaRPr/>
          </a:p>
        </p:txBody>
      </p:sp>
      <p:pic>
        <p:nvPicPr>
          <p:cNvPr id="192" name="Picture 3" descr=""/>
          <p:cNvPicPr/>
          <p:nvPr/>
        </p:nvPicPr>
        <p:blipFill>
          <a:blip r:embed="rId2"/>
          <a:stretch/>
        </p:blipFill>
        <p:spPr>
          <a:xfrm>
            <a:off x="1251000" y="2229840"/>
            <a:ext cx="6705360" cy="1666440"/>
          </a:xfrm>
          <a:prstGeom prst="rect">
            <a:avLst/>
          </a:prstGeom>
          <a:ln>
            <a:noFill/>
          </a:ln>
        </p:spPr>
      </p:pic>
      <p:sp>
        <p:nvSpPr>
          <p:cNvPr id="193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94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EA8D2AF-1211-40C4-AC7A-918DBDDF75BE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5" name="TextShape 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Experimental Results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612720" y="887760"/>
            <a:ext cx="820332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The fitness values are normalized in the interval of [0, 1], the higher value of the fitness value the faster of the response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787320" y="2876040"/>
            <a:ext cx="18108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1" name="Picture 2" descr=""/>
          <p:cNvPicPr/>
          <p:nvPr/>
        </p:nvPicPr>
        <p:blipFill>
          <a:blip r:embed="rId2"/>
          <a:stretch/>
        </p:blipFill>
        <p:spPr>
          <a:xfrm>
            <a:off x="1171800" y="1894680"/>
            <a:ext cx="7124400" cy="2180880"/>
          </a:xfrm>
          <a:prstGeom prst="rect">
            <a:avLst/>
          </a:prstGeom>
          <a:ln>
            <a:noFill/>
          </a:ln>
        </p:spPr>
      </p:pic>
      <p:sp>
        <p:nvSpPr>
          <p:cNvPr id="202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203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830C36E-C66F-4415-9D5A-E87CAD3BA7D3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4" name="TextShape 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Experimental Results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612720" y="887760"/>
            <a:ext cx="341028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MFGA can significantly reduce search time for Problem 3-8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870840" y="3780000"/>
            <a:ext cx="289440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MFGA can obtain similar fitness for problem 1-5 and slightly better fitness for problem 6-8</a:t>
            </a:r>
            <a:endParaRPr/>
          </a:p>
        </p:txBody>
      </p:sp>
      <p:graphicFrame>
        <p:nvGraphicFramePr>
          <p:cNvPr id="210" name="Chart 12"/>
          <p:cNvGraphicFramePr/>
          <p:nvPr/>
        </p:nvGraphicFramePr>
        <p:xfrm>
          <a:off x="4267080" y="885240"/>
          <a:ext cx="4419360" cy="270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1" name="Chart 13"/>
          <p:cNvGraphicFramePr/>
          <p:nvPr/>
        </p:nvGraphicFramePr>
        <p:xfrm>
          <a:off x="4267080" y="3605040"/>
          <a:ext cx="442296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2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213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3729F9-A073-4428-9E33-E32F504BE43F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4" name="TextShape 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Conclusions and Future Work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612720" y="887760"/>
            <a:ext cx="807372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A enhanced GA-based approach for web service location- allocation problemis presented: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a self-adaptive strategy is utilized to dynamically adjust genetic operation possibility, so that better convergence of the evolutionary process can be achieved.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Calibri"/>
              </a:rPr>
              <a:t>a memory filter is employed that greatly reduces the evaluation time while the diversity of the population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The experimental results demonstrate the effectiveness and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efficiency of our approach in computing near-optimal solutions for  the web service location-allocation problem.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Future work will investigate the use of other evolutionary computation techniques in solving the service location-allocation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22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21237A-83F4-45C6-8215-6E1EC4F9D835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1" name="TextShape 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18" descr=""/>
          <p:cNvPicPr/>
          <p:nvPr/>
        </p:nvPicPr>
        <p:blipFill>
          <a:blip r:embed="rId1"/>
          <a:stretch/>
        </p:blipFill>
        <p:spPr>
          <a:xfrm>
            <a:off x="641520" y="765000"/>
            <a:ext cx="4505040" cy="2950920"/>
          </a:xfrm>
          <a:prstGeom prst="rect">
            <a:avLst/>
          </a:prstGeom>
          <a:ln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642960" y="0"/>
            <a:ext cx="7899120" cy="56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  <p:pic>
        <p:nvPicPr>
          <p:cNvPr id="224" name="Picture 10" descr=""/>
          <p:cNvPicPr/>
          <p:nvPr/>
        </p:nvPicPr>
        <p:blipFill>
          <a:blip r:embed="rId2"/>
          <a:stretch/>
        </p:blipFill>
        <p:spPr>
          <a:xfrm>
            <a:off x="638280" y="3716280"/>
            <a:ext cx="4509720" cy="2665080"/>
          </a:xfrm>
          <a:prstGeom prst="rect">
            <a:avLst/>
          </a:prstGeom>
          <a:ln>
            <a:noFill/>
          </a:ln>
        </p:spPr>
      </p:pic>
      <p:pic>
        <p:nvPicPr>
          <p:cNvPr id="225" name="Picture 16" descr=""/>
          <p:cNvPicPr/>
          <p:nvPr/>
        </p:nvPicPr>
        <p:blipFill>
          <a:blip r:embed="rId3"/>
          <a:stretch/>
        </p:blipFill>
        <p:spPr>
          <a:xfrm>
            <a:off x="5146560" y="765000"/>
            <a:ext cx="3526920" cy="561636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3962520" y="2771640"/>
            <a:ext cx="219348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NZ" sz="3600" strike="noStrike">
                <a:solidFill>
                  <a:srgbClr val="33ccff"/>
                </a:solidFill>
                <a:latin typeface="Impact"/>
              </a:rPr>
              <a:t>Thank You</a:t>
            </a: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ABC33C-F10E-4B6A-821E-825BA6E5A3DE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229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612720" y="892800"/>
            <a:ext cx="8193240" cy="51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Service-oriented computing (SOC) provides a new paradigm for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software engineering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complex functionality can be obtained by combining existing services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to reuse existing services so that new software applications can be developed in an agile and cost-efficient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The location of services plays an important role to minimizing the services response time and therefore improving quality of services (QoS)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To minimize response time it is tempting to deploy multiple instances of atomic services to different locations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However, it is likely to boost the operational costs for the service providers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9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1B229F0-945B-4925-800B-7C5EA7E688EE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5" name="TextShape 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12720" y="892800"/>
            <a:ext cx="8326080" cy="36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The aim of service location-allocation is to find optimal locations for deploying web service instances such that the overall response time becomes minimal for a target user group while restricting overall service cost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known to be a NP-hard optimization problem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the number of possible service location-allocation increases exponentially with the increasing number of web services and locations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" name="Picture 1" descr=""/>
          <p:cNvPicPr/>
          <p:nvPr/>
        </p:nvPicPr>
        <p:blipFill>
          <a:blip r:embed="rId2"/>
          <a:stretch/>
        </p:blipFill>
        <p:spPr>
          <a:xfrm>
            <a:off x="1825200" y="3176280"/>
            <a:ext cx="4618440" cy="2498040"/>
          </a:xfrm>
          <a:prstGeom prst="rect">
            <a:avLst/>
          </a:prstGeom>
          <a:ln>
            <a:noFill/>
          </a:ln>
        </p:spPr>
      </p:pic>
      <p:sp>
        <p:nvSpPr>
          <p:cNvPr id="10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0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71D09B-D01E-4B49-8A56-5D5D0DF4A457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3" name="TextShape 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</a:rPr>
              <a:t>Related Work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612720" y="892800"/>
            <a:ext cx="8367120" cy="47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Existing approaches to QoS-aware service composition have 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shortcomings: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integer linear programming: exponential computation effort, and </a:t>
            </a:r>
            <a:endParaRPr/>
          </a:p>
          <a:p>
            <a:pPr>
              <a:lnSpc>
                <a:spcPct val="100000"/>
              </a:lnSpc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practicability is limited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Genetic programming (GA) has been successful in computing 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satisfactory solutions to search and optimization problems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Classical Genetic Algorithm (GA): poor convergence rate and premature peculiarity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This paper proposes an enhanced GA-based approach to efficiently obtain nearly-optimal web service location-allocation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  <a:ea typeface="MS PGothic"/>
              </a:rPr>
              <a:t>Minimize the aggregate response time and simultaneously restrict the service costs.</a:t>
            </a:r>
            <a:endParaRPr/>
          </a:p>
          <a:p>
            <a:pPr>
              <a:lnSpc>
                <a:spcPct val="100000"/>
              </a:lnSpc>
            </a:pPr>
            <a:r>
              <a:rPr lang="en-NZ" sz="2000" strike="noStrike">
                <a:solidFill>
                  <a:srgbClr val="000000"/>
                </a:solidFill>
                <a:latin typeface="Arial"/>
                <a:ea typeface="MS PGothic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0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95FC12-D9A4-4624-8096-D08E5DC078B2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0" name="TextShape 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2275560" y="2076120"/>
            <a:ext cx="2361960" cy="1238040"/>
          </a:xfrm>
          <a:prstGeom prst="rect">
            <a:avLst/>
          </a:prstGeom>
          <a:ln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2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Problem Description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612720" y="892800"/>
            <a:ext cx="818964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Response time calculation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Service response time matrix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Service location matrix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Examples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User response time matrix               can be calculated using service response time matrix </a:t>
            </a:r>
            <a:r>
              <a:rPr i="1" lang="en-NZ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lang="en-NZ" strike="noStrike">
                <a:solidFill>
                  <a:srgbClr val="000000"/>
                </a:solidFill>
                <a:latin typeface="Arial"/>
              </a:rPr>
              <a:t> and service allocation time matrix </a:t>
            </a:r>
            <a:r>
              <a:rPr i="1" lang="en-NZ" strike="noStrike">
                <a:solidFill>
                  <a:srgbClr val="000000"/>
                </a:solidFill>
                <a:latin typeface="Times New Roman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Picture 2" descr=""/>
          <p:cNvPicPr/>
          <p:nvPr/>
        </p:nvPicPr>
        <p:blipFill>
          <a:blip r:embed="rId3"/>
          <a:stretch/>
        </p:blipFill>
        <p:spPr>
          <a:xfrm>
            <a:off x="4456440" y="1338840"/>
            <a:ext cx="713880" cy="256680"/>
          </a:xfrm>
          <a:prstGeom prst="rect">
            <a:avLst/>
          </a:prstGeom>
          <a:ln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4"/>
          <a:stretch/>
        </p:blipFill>
        <p:spPr>
          <a:xfrm>
            <a:off x="4174200" y="3660120"/>
            <a:ext cx="790200" cy="247320"/>
          </a:xfrm>
          <a:prstGeom prst="rect">
            <a:avLst/>
          </a:prstGeom>
          <a:ln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5"/>
          <a:stretch/>
        </p:blipFill>
        <p:spPr>
          <a:xfrm>
            <a:off x="5100840" y="2335680"/>
            <a:ext cx="1714320" cy="828360"/>
          </a:xfrm>
          <a:prstGeom prst="rect">
            <a:avLst/>
          </a:prstGeom>
          <a:ln>
            <a:noFill/>
          </a:ln>
        </p:spPr>
      </p:pic>
      <p:pic>
        <p:nvPicPr>
          <p:cNvPr id="119" name="Picture 8" descr=""/>
          <p:cNvPicPr/>
          <p:nvPr/>
        </p:nvPicPr>
        <p:blipFill>
          <a:blip r:embed="rId6"/>
          <a:stretch/>
        </p:blipFill>
        <p:spPr>
          <a:xfrm>
            <a:off x="3809880" y="1713600"/>
            <a:ext cx="866520" cy="237600"/>
          </a:xfrm>
          <a:prstGeom prst="rect">
            <a:avLst/>
          </a:prstGeom>
          <a:ln>
            <a:noFill/>
          </a:ln>
        </p:spPr>
      </p:pic>
      <p:pic>
        <p:nvPicPr>
          <p:cNvPr id="120" name="Picture 9" descr=""/>
          <p:cNvPicPr/>
          <p:nvPr/>
        </p:nvPicPr>
        <p:blipFill>
          <a:blip r:embed="rId7"/>
          <a:stretch/>
        </p:blipFill>
        <p:spPr>
          <a:xfrm>
            <a:off x="3321720" y="4805640"/>
            <a:ext cx="1704600" cy="1133280"/>
          </a:xfrm>
          <a:prstGeom prst="rect">
            <a:avLst/>
          </a:prstGeom>
          <a:ln>
            <a:noFill/>
          </a:ln>
        </p:spPr>
      </p:pic>
      <p:pic>
        <p:nvPicPr>
          <p:cNvPr id="121" name="Picture 10" descr=""/>
          <p:cNvPicPr/>
          <p:nvPr/>
        </p:nvPicPr>
        <p:blipFill>
          <a:blip r:embed="rId8"/>
          <a:stretch/>
        </p:blipFill>
        <p:spPr>
          <a:xfrm>
            <a:off x="2050200" y="4343760"/>
            <a:ext cx="4247640" cy="437760"/>
          </a:xfrm>
          <a:prstGeom prst="rect">
            <a:avLst/>
          </a:prstGeom>
          <a:ln>
            <a:noFill/>
          </a:ln>
        </p:spPr>
      </p:pic>
      <p:sp>
        <p:nvSpPr>
          <p:cNvPr id="122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2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A28C52D-D3A1-436C-AE42-F49E2331FF8F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4" name="TextShape 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Problem Description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612720" y="892800"/>
            <a:ext cx="7875720" cy="21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Service demands measure the importance of as atomic service </a:t>
            </a:r>
            <a:r>
              <a:rPr i="1" lang="en-NZ" sz="2000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 which is a component of some composite services </a:t>
            </a:r>
            <a:r>
              <a:rPr i="1" lang="en-NZ" sz="2000" strike="noStrike">
                <a:solidFill>
                  <a:srgbClr val="000000"/>
                </a:solidFill>
                <a:latin typeface="Times New Roman"/>
              </a:rPr>
              <a:t>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depends on the frequency of composite services having </a:t>
            </a:r>
            <a:r>
              <a:rPr i="1" lang="en-NZ" sz="2000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lang="en-NZ" strike="noStrike">
                <a:solidFill>
                  <a:srgbClr val="000000"/>
                </a:solidFill>
                <a:latin typeface="Arial"/>
              </a:rPr>
              <a:t> has its component and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its position composite services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9" name="Picture 3" descr=""/>
          <p:cNvPicPr/>
          <p:nvPr/>
        </p:nvPicPr>
        <p:blipFill>
          <a:blip r:embed="rId2"/>
          <a:stretch/>
        </p:blipFill>
        <p:spPr>
          <a:xfrm>
            <a:off x="2486160" y="2574000"/>
            <a:ext cx="1275840" cy="23760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666000" y="2986920"/>
            <a:ext cx="735696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i="1" lang="en-NZ" sz="2000" strike="noStrike">
                <a:solidFill>
                  <a:srgbClr val="000000"/>
                </a:solidFill>
                <a:latin typeface="Arial"/>
              </a:rPr>
              <a:t>Composite service demand      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is the ratio of frequency         of service </a:t>
            </a:r>
            <a:r>
              <a:rPr i="1" lang="en-NZ" sz="2000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 over total number of service demand        within a period of time,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i="1" lang="en-NZ" sz="2000" strike="noStrike">
                <a:solidFill>
                  <a:srgbClr val="000000"/>
                </a:solidFill>
                <a:latin typeface="Arial"/>
              </a:rPr>
              <a:t>Service position weight       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of a component service </a:t>
            </a:r>
            <a:r>
              <a:rPr i="1" lang="en-NZ" sz="2000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 in the workflow structure of composite service </a:t>
            </a:r>
            <a:r>
              <a:rPr i="1" lang="en-NZ" sz="2000" strike="noStrike">
                <a:solidFill>
                  <a:srgbClr val="000000"/>
                </a:solidFill>
                <a:latin typeface="Times New Roman"/>
              </a:rPr>
              <a:t>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Picture 6" descr=""/>
          <p:cNvPicPr/>
          <p:nvPr/>
        </p:nvPicPr>
        <p:blipFill>
          <a:blip r:embed="rId3"/>
          <a:stretch/>
        </p:blipFill>
        <p:spPr>
          <a:xfrm>
            <a:off x="3864240" y="4261680"/>
            <a:ext cx="304560" cy="237600"/>
          </a:xfrm>
          <a:prstGeom prst="rect">
            <a:avLst/>
          </a:prstGeom>
          <a:ln>
            <a:noFill/>
          </a:ln>
        </p:spPr>
      </p:pic>
      <p:pic>
        <p:nvPicPr>
          <p:cNvPr id="132" name="Picture 7" descr=""/>
          <p:cNvPicPr/>
          <p:nvPr/>
        </p:nvPicPr>
        <p:blipFill>
          <a:blip r:embed="rId4"/>
          <a:stretch/>
        </p:blipFill>
        <p:spPr>
          <a:xfrm>
            <a:off x="2958120" y="3675600"/>
            <a:ext cx="1733040" cy="285480"/>
          </a:xfrm>
          <a:prstGeom prst="rect">
            <a:avLst/>
          </a:prstGeom>
          <a:ln>
            <a:noFill/>
          </a:ln>
        </p:spPr>
      </p:pic>
      <p:pic>
        <p:nvPicPr>
          <p:cNvPr id="133" name="Picture 8" descr=""/>
          <p:cNvPicPr/>
          <p:nvPr/>
        </p:nvPicPr>
        <p:blipFill>
          <a:blip r:embed="rId5"/>
          <a:stretch/>
        </p:blipFill>
        <p:spPr>
          <a:xfrm>
            <a:off x="7256160" y="3053880"/>
            <a:ext cx="542520" cy="256680"/>
          </a:xfrm>
          <a:prstGeom prst="rect">
            <a:avLst/>
          </a:prstGeom>
          <a:ln>
            <a:noFill/>
          </a:ln>
        </p:spPr>
      </p:pic>
      <p:pic>
        <p:nvPicPr>
          <p:cNvPr id="134" name="Picture 9" descr=""/>
          <p:cNvPicPr/>
          <p:nvPr/>
        </p:nvPicPr>
        <p:blipFill>
          <a:blip r:embed="rId6"/>
          <a:stretch/>
        </p:blipFill>
        <p:spPr>
          <a:xfrm>
            <a:off x="6438960" y="3369240"/>
            <a:ext cx="590040" cy="256680"/>
          </a:xfrm>
          <a:prstGeom prst="rect">
            <a:avLst/>
          </a:prstGeom>
          <a:ln>
            <a:noFill/>
          </a:ln>
        </p:spPr>
      </p:pic>
      <p:pic>
        <p:nvPicPr>
          <p:cNvPr id="135" name="Picture 5" descr=""/>
          <p:cNvPicPr/>
          <p:nvPr/>
        </p:nvPicPr>
        <p:blipFill>
          <a:blip r:embed="rId7"/>
          <a:stretch/>
        </p:blipFill>
        <p:spPr>
          <a:xfrm>
            <a:off x="4318920" y="3082680"/>
            <a:ext cx="209160" cy="228240"/>
          </a:xfrm>
          <a:prstGeom prst="rect">
            <a:avLst/>
          </a:prstGeom>
          <a:ln>
            <a:noFill/>
          </a:ln>
        </p:spPr>
      </p:pic>
      <p:sp>
        <p:nvSpPr>
          <p:cNvPr id="136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37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7884CFB-C667-4532-997C-B6D7E5A6F66F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8" name="TextShape 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2720" y="1344960"/>
            <a:ext cx="8421480" cy="36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i="1" lang="en-NZ" sz="2000" strike="noStrike">
                <a:solidFill>
                  <a:srgbClr val="000000"/>
                </a:solidFill>
                <a:latin typeface="Arial"/>
              </a:rPr>
              <a:t>Chromosome</a:t>
            </a:r>
            <a:r>
              <a:rPr lang="en-NZ" sz="2000" strike="noStrike">
                <a:solidFill>
                  <a:srgbClr val="000000"/>
                </a:solidFill>
                <a:latin typeface="Arial"/>
              </a:rPr>
              <a:t>: service location matrix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Constraints: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Total number of service should not exceed a given number </a:t>
            </a:r>
            <a:r>
              <a:rPr i="1" lang="en-NZ" strike="noStrike">
                <a:solidFill>
                  <a:srgbClr val="000000"/>
                </a:solidFill>
                <a:latin typeface="Times New Roman"/>
              </a:rPr>
              <a:t>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Each atomic service </a:t>
            </a:r>
            <a:r>
              <a:rPr i="1" lang="en-NZ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lang="en-NZ" strike="noStrike">
                <a:solidFill>
                  <a:srgbClr val="000000"/>
                </a:solidFill>
                <a:latin typeface="Arial"/>
              </a:rPr>
              <a:t> should be allocated to a location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3370320" y="3490560"/>
            <a:ext cx="1399680" cy="628200"/>
          </a:xfrm>
          <a:prstGeom prst="rect">
            <a:avLst/>
          </a:prstGeom>
          <a:ln>
            <a:noFill/>
          </a:ln>
        </p:spPr>
      </p:pic>
      <p:pic>
        <p:nvPicPr>
          <p:cNvPr id="141" name="Picture 5" descr=""/>
          <p:cNvPicPr/>
          <p:nvPr/>
        </p:nvPicPr>
        <p:blipFill>
          <a:blip r:embed="rId2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MFGA for Service Composition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4" name="Picture 6" descr=""/>
          <p:cNvPicPr/>
          <p:nvPr/>
        </p:nvPicPr>
        <p:blipFill>
          <a:blip r:embed="rId3"/>
          <a:stretch/>
        </p:blipFill>
        <p:spPr>
          <a:xfrm>
            <a:off x="3367080" y="1736280"/>
            <a:ext cx="2105640" cy="1017360"/>
          </a:xfrm>
          <a:prstGeom prst="rect">
            <a:avLst/>
          </a:prstGeom>
          <a:ln>
            <a:noFill/>
          </a:ln>
        </p:spPr>
      </p:pic>
      <p:pic>
        <p:nvPicPr>
          <p:cNvPr id="145" name="Picture 3" descr=""/>
          <p:cNvPicPr/>
          <p:nvPr/>
        </p:nvPicPr>
        <p:blipFill>
          <a:blip r:embed="rId4"/>
          <a:stretch/>
        </p:blipFill>
        <p:spPr>
          <a:xfrm>
            <a:off x="3393720" y="4479840"/>
            <a:ext cx="2257200" cy="571320"/>
          </a:xfrm>
          <a:prstGeom prst="rect">
            <a:avLst/>
          </a:prstGeom>
          <a:ln>
            <a:noFill/>
          </a:ln>
        </p:spPr>
      </p:pic>
      <p:sp>
        <p:nvSpPr>
          <p:cNvPr id="14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4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0DB9368-CF14-4684-9CB7-65A238054391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8" name="TextShape 6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1349280" y="2175840"/>
            <a:ext cx="3323880" cy="1037880"/>
          </a:xfrm>
          <a:prstGeom prst="rect">
            <a:avLst/>
          </a:prstGeom>
          <a:ln>
            <a:noFill/>
          </a:ln>
        </p:spPr>
      </p:pic>
      <p:pic>
        <p:nvPicPr>
          <p:cNvPr id="150" name="Picture 5" descr=""/>
          <p:cNvPicPr/>
          <p:nvPr/>
        </p:nvPicPr>
        <p:blipFill>
          <a:blip r:embed="rId2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MFGA for Service Composition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3" name="Picture 5" descr=""/>
          <p:cNvPicPr/>
          <p:nvPr/>
        </p:nvPicPr>
        <p:blipFill>
          <a:blip r:embed="rId3"/>
          <a:stretch/>
        </p:blipFill>
        <p:spPr>
          <a:xfrm>
            <a:off x="5078880" y="2270880"/>
            <a:ext cx="3257280" cy="9424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4863960" y="2721960"/>
            <a:ext cx="214560" cy="15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4437360" y="5089680"/>
            <a:ext cx="214560" cy="15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1009440" y="1226520"/>
            <a:ext cx="814860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Crossover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mutation</a:t>
            </a:r>
            <a:endParaRPr/>
          </a:p>
        </p:txBody>
      </p:sp>
      <p:pic>
        <p:nvPicPr>
          <p:cNvPr id="157" name="Picture 8" descr=""/>
          <p:cNvPicPr/>
          <p:nvPr/>
        </p:nvPicPr>
        <p:blipFill>
          <a:blip r:embed="rId4"/>
          <a:stretch/>
        </p:blipFill>
        <p:spPr>
          <a:xfrm>
            <a:off x="2496240" y="4582440"/>
            <a:ext cx="1640160" cy="111456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3533760" y="4807440"/>
            <a:ext cx="207720" cy="248400"/>
          </a:xfrm>
          <a:prstGeom prst="ellipse">
            <a:avLst/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9" name="Picture 9" descr=""/>
          <p:cNvPicPr/>
          <p:nvPr/>
        </p:nvPicPr>
        <p:blipFill>
          <a:blip r:embed="rId5"/>
          <a:stretch/>
        </p:blipFill>
        <p:spPr>
          <a:xfrm>
            <a:off x="4949640" y="4560480"/>
            <a:ext cx="1635480" cy="1133640"/>
          </a:xfrm>
          <a:prstGeom prst="rect">
            <a:avLst/>
          </a:prstGeom>
          <a:ln>
            <a:noFill/>
          </a:ln>
        </p:spPr>
      </p:pic>
      <p:sp>
        <p:nvSpPr>
          <p:cNvPr id="160" name="CustomShape 7"/>
          <p:cNvSpPr/>
          <p:nvPr/>
        </p:nvSpPr>
        <p:spPr>
          <a:xfrm>
            <a:off x="6002640" y="4786200"/>
            <a:ext cx="207720" cy="248400"/>
          </a:xfrm>
          <a:prstGeom prst="ellipse">
            <a:avLst/>
          </a:prstGeom>
          <a:noFill/>
          <a:ln>
            <a:solidFill>
              <a:srgbClr val="ffc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2305440" y="2436120"/>
            <a:ext cx="572760" cy="2584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3945600" y="2424600"/>
            <a:ext cx="572760" cy="2584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5967720" y="2413080"/>
            <a:ext cx="572760" cy="2584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7592040" y="2429280"/>
            <a:ext cx="572760" cy="2584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TextShape 1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66" name="TextShape 1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5C2702-4A56-41AB-B4B1-D1E9C5E604C1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7" name="TextShape 1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5" descr=""/>
          <p:cNvPicPr/>
          <p:nvPr/>
        </p:nvPicPr>
        <p:blipFill>
          <a:blip r:embed="rId1"/>
          <a:stretch/>
        </p:blipFill>
        <p:spPr>
          <a:xfrm>
            <a:off x="7434360" y="0"/>
            <a:ext cx="1723680" cy="58068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612720" y="14400"/>
            <a:ext cx="6821280" cy="5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NZ" sz="2800" strike="noStrike">
                <a:solidFill>
                  <a:srgbClr val="4f6228"/>
                </a:solidFill>
                <a:latin typeface="Arial"/>
                <a:ea typeface="MS PGothic"/>
              </a:rPr>
              <a:t>MFGA for Service Composition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612360" cy="685764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612720" y="892800"/>
            <a:ext cx="787572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z="2000" strike="noStrike">
                <a:solidFill>
                  <a:srgbClr val="000000"/>
                </a:solidFill>
                <a:latin typeface="Arial"/>
              </a:rPr>
              <a:t>Fitness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NZ" strike="noStrike">
                <a:solidFill>
                  <a:srgbClr val="000000"/>
                </a:solidFill>
                <a:latin typeface="Arial"/>
              </a:rPr>
              <a:t>Where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666000" y="2986920"/>
            <a:ext cx="73569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Picture 2" descr=""/>
          <p:cNvPicPr/>
          <p:nvPr/>
        </p:nvPicPr>
        <p:blipFill>
          <a:blip r:embed="rId2"/>
          <a:stretch/>
        </p:blipFill>
        <p:spPr>
          <a:xfrm>
            <a:off x="2332800" y="1182960"/>
            <a:ext cx="4020120" cy="894240"/>
          </a:xfrm>
          <a:prstGeom prst="rect">
            <a:avLst/>
          </a:prstGeom>
          <a:ln>
            <a:noFill/>
          </a:ln>
        </p:spPr>
      </p:pic>
      <p:pic>
        <p:nvPicPr>
          <p:cNvPr id="174" name="Picture 3" descr=""/>
          <p:cNvPicPr/>
          <p:nvPr/>
        </p:nvPicPr>
        <p:blipFill>
          <a:blip r:embed="rId3"/>
          <a:stretch/>
        </p:blipFill>
        <p:spPr>
          <a:xfrm>
            <a:off x="1828800" y="2916360"/>
            <a:ext cx="1523520" cy="685440"/>
          </a:xfrm>
          <a:prstGeom prst="rect">
            <a:avLst/>
          </a:prstGeom>
          <a:ln>
            <a:noFill/>
          </a:ln>
        </p:spPr>
      </p:pic>
      <p:pic>
        <p:nvPicPr>
          <p:cNvPr id="175" name="Picture 4" descr=""/>
          <p:cNvPicPr/>
          <p:nvPr/>
        </p:nvPicPr>
        <p:blipFill>
          <a:blip r:embed="rId4"/>
          <a:stretch/>
        </p:blipFill>
        <p:spPr>
          <a:xfrm>
            <a:off x="3655080" y="2930760"/>
            <a:ext cx="3152520" cy="847440"/>
          </a:xfrm>
          <a:prstGeom prst="rect">
            <a:avLst/>
          </a:prstGeom>
          <a:ln>
            <a:noFill/>
          </a:ln>
        </p:spPr>
      </p:pic>
      <p:pic>
        <p:nvPicPr>
          <p:cNvPr id="176" name="Picture 5" descr=""/>
          <p:cNvPicPr/>
          <p:nvPr/>
        </p:nvPicPr>
        <p:blipFill>
          <a:blip r:embed="rId5"/>
          <a:stretch/>
        </p:blipFill>
        <p:spPr>
          <a:xfrm>
            <a:off x="1828800" y="2342520"/>
            <a:ext cx="1342800" cy="371160"/>
          </a:xfrm>
          <a:prstGeom prst="rect">
            <a:avLst/>
          </a:prstGeom>
          <a:ln>
            <a:noFill/>
          </a:ln>
        </p:spPr>
      </p:pic>
      <p:sp>
        <p:nvSpPr>
          <p:cNvPr id="177" name="TextShape 5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DEXA2014</a:t>
            </a:r>
            <a:endParaRPr/>
          </a:p>
        </p:txBody>
      </p:sp>
      <p:sp>
        <p:nvSpPr>
          <p:cNvPr id="178" name="TextShape 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F17BCD-BA02-4450-AB8B-77F90422E32F}" type="slidenum">
              <a:rPr lang="en-NZ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9" name="TextShape 7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NZ" sz="1200" strike="noStrike">
                <a:solidFill>
                  <a:srgbClr val="8b8b8b"/>
                </a:solidFill>
                <a:latin typeface="Calibri"/>
              </a:rPr>
              <a:t>25/03/15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