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6.png" ContentType="image/png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7" descr=""/>
          <p:cNvPicPr/>
          <p:nvPr/>
        </p:nvPicPr>
        <p:blipFill>
          <a:blip r:embed="rId2"/>
          <a:stretch/>
        </p:blipFill>
        <p:spPr>
          <a:xfrm>
            <a:off x="1944000" y="4263120"/>
            <a:ext cx="3816000" cy="956880"/>
          </a:xfrm>
          <a:prstGeom prst="rect">
            <a:avLst/>
          </a:prstGeom>
          <a:ln>
            <a:noFill/>
          </a:ln>
        </p:spPr>
      </p:pic>
      <p:pic>
        <p:nvPicPr>
          <p:cNvPr id="1" name="Grafik 11" descr=""/>
          <p:cNvPicPr/>
          <p:nvPr/>
        </p:nvPicPr>
        <p:blipFill>
          <a:blip r:embed="rId3"/>
          <a:stretch/>
        </p:blipFill>
        <p:spPr>
          <a:xfrm rot="1723800">
            <a:off x="5709240" y="2549880"/>
            <a:ext cx="2608920" cy="38613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8560" y="417960"/>
            <a:ext cx="7885800" cy="394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</a:t>
            </a:r>
            <a:r>
              <a:rPr b="0" lang="de-DE" sz="3200" spc="-1" strike="noStrike">
                <a:latin typeface="Arial"/>
              </a:rPr>
              <a:t>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7" descr=""/>
          <p:cNvPicPr/>
          <p:nvPr/>
        </p:nvPicPr>
        <p:blipFill>
          <a:blip r:embed="rId2"/>
          <a:stretch/>
        </p:blipFill>
        <p:spPr>
          <a:xfrm>
            <a:off x="440640" y="6048000"/>
            <a:ext cx="2229120" cy="5590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20640" y="668160"/>
            <a:ext cx="7534440" cy="9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de-DE" sz="6000" spc="-1" strike="noStrike">
                <a:solidFill>
                  <a:srgbClr val="000080"/>
                </a:solidFill>
                <a:latin typeface="Arial"/>
              </a:rPr>
              <a:t>Fablab Cottbus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20640" y="3429000"/>
            <a:ext cx="5128920" cy="22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3"/>
          <p:cNvSpPr txBox="1"/>
          <p:nvPr/>
        </p:nvSpPr>
        <p:spPr>
          <a:xfrm>
            <a:off x="648000" y="1548000"/>
            <a:ext cx="4968000" cy="94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3000" spc="-1" strike="noStrike">
                <a:solidFill>
                  <a:srgbClr val="000080"/>
                </a:solidFill>
                <a:latin typeface="Arial"/>
              </a:rPr>
              <a:t>Entwicklungskonzept</a:t>
            </a:r>
            <a:endParaRPr b="0" lang="de-DE" sz="3000" spc="-1" strike="noStrike">
              <a:solidFill>
                <a:srgbClr val="00008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52120" y="651960"/>
            <a:ext cx="750708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200" spc="-1" strike="noStrike">
                <a:solidFill>
                  <a:srgbClr val="3465a4"/>
                </a:solidFill>
                <a:latin typeface="Arial"/>
              </a:rPr>
              <a:t>Zusammenarbeit: FabLab &amp; Lehrstühle/Institute</a:t>
            </a:r>
            <a:endParaRPr b="0" lang="de-DE" sz="2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9520" y="1667160"/>
            <a:ext cx="7369200" cy="30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 u="sng">
                <a:uFillTx/>
                <a:latin typeface="Arial"/>
              </a:rPr>
              <a:t>Erst: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FabLab als Ansprechpartner für Lehrstühle in Fragen von Sonderanfertigungen für Versuchsaufbauten und/oder Nutzung von Spezialmaschinen, deren Anschaffung sich für die einmalige/seltene Anwendung nicht lohnt.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 u="sng">
                <a:uFillTx/>
                <a:latin typeface="Arial"/>
              </a:rPr>
              <a:t>Dadurch: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Vernetzung mit den Lehrstühlen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 u="sng">
                <a:uFillTx/>
                <a:latin typeface="Arial"/>
              </a:rPr>
              <a:t>Dann: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Vermittlung von Gründer*innen an Lehrstühle</a:t>
            </a:r>
            <a:endParaRPr b="0" lang="de-DE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Mitnutzung von Spezialgeräten der Lehrstühle </a:t>
            </a:r>
            <a:br/>
            <a:r>
              <a:rPr b="0" lang="de-DE" sz="1800" spc="-1" strike="noStrike">
                <a:latin typeface="Arial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28560" y="1368000"/>
            <a:ext cx="7886160" cy="48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Freiraum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 für kreative Entfaltung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Öffentlicher Zugriff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 auf Werkzeuge und Maschinen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Ermutigung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 und Heranführung an Technik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Austausch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 von Wissen und Erfahrung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Netzwerkbildung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Keine privaten Anschaffungen: geringes Risiko als Motivation neue Dinge auszuprobieren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Wenig Bürokratie und flache Hierarchien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28560" y="417960"/>
            <a:ext cx="7885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</a:rPr>
              <a:t>Das Fablab Cottbus: </a:t>
            </a:r>
            <a:br/>
            <a:r>
              <a:rPr b="0" lang="de-DE" sz="2800" spc="-1" strike="noStrike">
                <a:solidFill>
                  <a:srgbClr val="000080"/>
                </a:solidFill>
                <a:latin typeface="Arial"/>
              </a:rPr>
              <a:t>Offene Werkstatt &amp; Gründungsinkubator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28560" y="5256000"/>
            <a:ext cx="788616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Kreativität lässt sich nicht erzwingen oder kaufen. Es braucht erwartungsfreie Räume, mit inspirierender Atmosphäre.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28560" y="417960"/>
            <a:ext cx="7885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</a:rPr>
              <a:t>Kreativität braucht Freiräume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56000" y="1044000"/>
            <a:ext cx="6084000" cy="405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28560" y="940680"/>
            <a:ext cx="7886160" cy="52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Eine kreative Atmosphäre ist maßgeblich von den Räumlichkeiten und ihrer Einbettung abhängig.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Es sind zwei Szenarien denkbar:</a:t>
            </a:r>
            <a:endParaRPr b="0" lang="de-DE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Auf dem Campus: Der Garagen-Komplex auf dem Gelände der BTU wird durch mobile Elemente erweitert. Studierende der Architektur werden z.B. durch einen Wettbewerb eingebunden. Das Gelände bekommt eine Anlaufstelle außerhalb des Uni-Alltags. Stärkere Wahrnehmung durch Studierende, erleichterter Austausch mit den Lehrstühlen</a:t>
            </a:r>
            <a:endParaRPr b="0" lang="de-DE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Außerhalb des Campus: Die Werkstatt ist an einen Kreativcampus angegliedert. Andere Initiativen sind in unmittelbarer Nähe. Serendipität: Neue Zielgruppen werden durch zufällige Begegnungen erschlossen. Stärkere Wahrnehmung durch Bürger*innen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28560" y="417960"/>
            <a:ext cx="7885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</a:rPr>
              <a:t>Standort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8560" y="417960"/>
            <a:ext cx="7885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</a:rPr>
              <a:t>Struktur und Wirkungsprinzip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881720" y="905040"/>
            <a:ext cx="1196640" cy="3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736000" y="979920"/>
            <a:ext cx="5688000" cy="55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28560" y="940680"/>
            <a:ext cx="7886160" cy="52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Der FabLab Cottbus e.V. wird um eine Prototyping GmbH ergänzt. 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Diese übernimmt den maßgeblichen Anteil einer nachhaltigen Finanzierung.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Einerseits werden in ihrem Namen eigene Produkte entwickelt, andererseits begleitet sie Privatpersonen und Firmen bei der Entwicklung von Prototypen.</a:t>
            </a:r>
            <a:endParaRPr b="0" lang="de-DE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Der FabLab Cottbus e.V. ist alleiniger Gesellschafter der GmbH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28560" y="417960"/>
            <a:ext cx="7885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</a:rPr>
              <a:t>Finanzierungsmodell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28560" y="417960"/>
            <a:ext cx="7885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</a:rPr>
              <a:t>Dimensionen der Finanzierung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131" name="Inhaltsplatzhalter 3" descr=""/>
          <p:cNvPicPr/>
          <p:nvPr/>
        </p:nvPicPr>
        <p:blipFill>
          <a:blip r:embed="rId1"/>
          <a:stretch/>
        </p:blipFill>
        <p:spPr>
          <a:xfrm>
            <a:off x="227160" y="2272320"/>
            <a:ext cx="8643600" cy="1986480"/>
          </a:xfrm>
          <a:prstGeom prst="rect">
            <a:avLst/>
          </a:prstGeom>
          <a:ln>
            <a:noFill/>
          </a:ln>
        </p:spPr>
      </p:pic>
      <p:sp>
        <p:nvSpPr>
          <p:cNvPr id="132" name="TextShape 2"/>
          <p:cNvSpPr txBox="1"/>
          <p:nvPr/>
        </p:nvSpPr>
        <p:spPr>
          <a:xfrm>
            <a:off x="144000" y="4464000"/>
            <a:ext cx="727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Hier sind Finanzierungsmöglichkeiten nach ihrer erwarteten Größenordnung dargestellt. 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28560" y="417960"/>
            <a:ext cx="78858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</a:rPr>
              <a:t>Impulse im Gründungsprozess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134" name="Inhaltsplatzhalter 3" descr=""/>
          <p:cNvPicPr/>
          <p:nvPr/>
        </p:nvPicPr>
        <p:blipFill>
          <a:blip r:embed="rId1"/>
          <a:srcRect l="0" t="7153" r="0" b="0"/>
          <a:stretch/>
        </p:blipFill>
        <p:spPr>
          <a:xfrm>
            <a:off x="79560" y="1679400"/>
            <a:ext cx="8984520" cy="372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52120" y="651960"/>
            <a:ext cx="750708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200" spc="-1" strike="noStrike">
                <a:solidFill>
                  <a:srgbClr val="3465a4"/>
                </a:solidFill>
                <a:latin typeface="Arial"/>
              </a:rPr>
              <a:t>Entwicklungsbereiche</a:t>
            </a:r>
            <a:endParaRPr b="0" lang="de-DE" sz="2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rcRect l="0" t="8537" r="50809" b="18480"/>
          <a:stretch/>
        </p:blipFill>
        <p:spPr>
          <a:xfrm>
            <a:off x="6471360" y="1265760"/>
            <a:ext cx="2420280" cy="43502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rcRect l="49384" t="8938" r="0" b="55500"/>
          <a:stretch/>
        </p:blipFill>
        <p:spPr>
          <a:xfrm>
            <a:off x="3632760" y="1285200"/>
            <a:ext cx="2833920" cy="24120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rcRect l="48743" t="44937" r="5" b="18520"/>
          <a:stretch/>
        </p:blipFill>
        <p:spPr>
          <a:xfrm>
            <a:off x="884880" y="1297800"/>
            <a:ext cx="2778120" cy="23994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rcRect l="0" t="81583" r="0" b="0"/>
          <a:stretch/>
        </p:blipFill>
        <p:spPr>
          <a:xfrm>
            <a:off x="966240" y="3697560"/>
            <a:ext cx="5496120" cy="122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3168"/>
      </a:accent1>
      <a:accent2>
        <a:srgbClr val="6c6994"/>
      </a:accent2>
      <a:accent3>
        <a:srgbClr val="7ea8aa"/>
      </a:accent3>
      <a:accent4>
        <a:srgbClr val="077f82"/>
      </a:accent4>
      <a:accent5>
        <a:srgbClr val="000080"/>
      </a:accent5>
      <a:accent6>
        <a:srgbClr val="aa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3168"/>
      </a:accent1>
      <a:accent2>
        <a:srgbClr val="6c6994"/>
      </a:accent2>
      <a:accent3>
        <a:srgbClr val="7ea8aa"/>
      </a:accent3>
      <a:accent4>
        <a:srgbClr val="077f82"/>
      </a:accent4>
      <a:accent5>
        <a:srgbClr val="000080"/>
      </a:accent5>
      <a:accent6>
        <a:srgbClr val="aa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3168"/>
      </a:accent1>
      <a:accent2>
        <a:srgbClr val="6c6994"/>
      </a:accent2>
      <a:accent3>
        <a:srgbClr val="7ea8aa"/>
      </a:accent3>
      <a:accent4>
        <a:srgbClr val="077f82"/>
      </a:accent4>
      <a:accent5>
        <a:srgbClr val="000080"/>
      </a:accent5>
      <a:accent6>
        <a:srgbClr val="aa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Fablab</Template>
  <TotalTime>132</TotalTime>
  <Application>LibreOffice/6.0.7.3$Linux_x86 LibreOffice_project/00m0$Build-3</Application>
  <Words>106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2019-05-10T13:05:14Z</dcterms:created>
  <dc:creator>Marcel Jongmanns</dc:creator>
  <dc:description/>
  <dc:language>de-DE</dc:language>
  <cp:lastModifiedBy/>
  <dcterms:modified xsi:type="dcterms:W3CDTF">2019-05-11T19:44:32Z</dcterms:modified>
  <cp:revision>38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