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5.jpeg" ContentType="image/jpeg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6.png" ContentType="image/png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/>
        </p:blipFill>
        <p:spPr>
          <a:xfrm>
            <a:off x="1944000" y="4263120"/>
            <a:ext cx="3815280" cy="956160"/>
          </a:xfrm>
          <a:prstGeom prst="rect">
            <a:avLst/>
          </a:prstGeom>
          <a:ln>
            <a:noFill/>
          </a:ln>
        </p:spPr>
      </p:pic>
      <p:pic>
        <p:nvPicPr>
          <p:cNvPr id="1" name="Grafik 11" descr=""/>
          <p:cNvPicPr/>
          <p:nvPr/>
        </p:nvPicPr>
        <p:blipFill>
          <a:blip r:embed="rId3"/>
          <a:stretch/>
        </p:blipFill>
        <p:spPr>
          <a:xfrm rot="1723800">
            <a:off x="5709240" y="2549520"/>
            <a:ext cx="2608200" cy="3860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7" descr=""/>
          <p:cNvPicPr/>
          <p:nvPr/>
        </p:nvPicPr>
        <p:blipFill>
          <a:blip r:embed="rId2"/>
          <a:stretch/>
        </p:blipFill>
        <p:spPr>
          <a:xfrm>
            <a:off x="440640" y="6048000"/>
            <a:ext cx="2228400" cy="5583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20640" y="668160"/>
            <a:ext cx="7533720" cy="9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de-DE" sz="6000" spc="-1" strike="noStrike">
                <a:solidFill>
                  <a:srgbClr val="000080"/>
                </a:solidFill>
                <a:latin typeface="Arial"/>
                <a:ea typeface="DejaVu Sans"/>
              </a:rPr>
              <a:t>Fablab Cottbus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20640" y="3429000"/>
            <a:ext cx="5128200" cy="22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648000" y="1548000"/>
            <a:ext cx="49672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3000" spc="-1" strike="noStrike">
                <a:solidFill>
                  <a:srgbClr val="000080"/>
                </a:solidFill>
                <a:latin typeface="Arial"/>
                <a:ea typeface="DejaVu Sans"/>
              </a:rPr>
              <a:t>Entwicklungskonzept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Dimensionen der Finanzierung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01" name="Inhaltsplatzhalter 3" descr=""/>
          <p:cNvPicPr/>
          <p:nvPr/>
        </p:nvPicPr>
        <p:blipFill>
          <a:blip r:embed="rId1"/>
          <a:stretch/>
        </p:blipFill>
        <p:spPr>
          <a:xfrm>
            <a:off x="227160" y="2272320"/>
            <a:ext cx="8642880" cy="19857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44000" y="4464000"/>
            <a:ext cx="727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Hier sind Finanzierungsmöglichkeiten nach ihrer erwarteten Größenordnung dargestellt.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52120" y="471960"/>
            <a:ext cx="750636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Entwicklungsbereiche</a:t>
            </a:r>
            <a:endParaRPr b="0" lang="de-DE" sz="2800" spc="-1" strike="noStrike">
              <a:solidFill>
                <a:srgbClr val="00008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rcRect l="0" t="8537" r="50794" b="18472"/>
          <a:stretch/>
        </p:blipFill>
        <p:spPr>
          <a:xfrm>
            <a:off x="6471360" y="1265760"/>
            <a:ext cx="2419560" cy="43495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rcRect l="49374" t="8938" r="0" b="55484"/>
          <a:stretch/>
        </p:blipFill>
        <p:spPr>
          <a:xfrm>
            <a:off x="3632760" y="1285200"/>
            <a:ext cx="2833200" cy="2411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rcRect l="48729" t="44929" r="5" b="18512"/>
          <a:stretch/>
        </p:blipFill>
        <p:spPr>
          <a:xfrm>
            <a:off x="884880" y="1297800"/>
            <a:ext cx="2777400" cy="23986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rcRect l="0" t="81559" r="0" b="0"/>
          <a:stretch/>
        </p:blipFill>
        <p:spPr>
          <a:xfrm>
            <a:off x="966240" y="3697560"/>
            <a:ext cx="5495400" cy="122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52120" y="255960"/>
            <a:ext cx="750636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Entwicklungsbereiche: Technologie</a:t>
            </a:r>
            <a:endParaRPr b="0" lang="de-DE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9520" y="1343160"/>
            <a:ext cx="7368480" cy="30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 FabLab wird zu einer professionellen Werkstatt ausgebaut, die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alle Standard-Maschinen und -Werkzeuge in den angegebenen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Bereichen zur Verfügung stellt. 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Hinzu kommen Spezialgeräte, wie eine 5-Achs-CNC-Fräse für Holz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 leichte Metalle,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Spritzguss- und Umformsysteme für Plastik (Gehäuseentwicklung),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ein Elektroniklabor (inkl. Bestückungsautomat), welches das Herstellen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 Bestücken von PCBs ermöglicht – automatisiert in kleiner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Stückzahl -,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Außerdem wird die Werkstatt mit einem neuartigen 3D-Druck-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Verfahren ausgestattet, welches auch das Drucken von Prototypen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aus Stahl und Keramik ermöglicht.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Mit diesen drei Bereichen ermöglichen wir Innovationen im lokalen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Handwerk und im Entwickeln von belastbaren Prototypen im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Maschinenbau sowie die Markteinführung von kleinen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elektrotechnischen Serien, die z.B. lokal vertrieben werden.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80000" y="930240"/>
            <a:ext cx="750636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80"/>
                </a:solidFill>
                <a:latin typeface="Arial"/>
                <a:ea typeface="DejaVu Sans"/>
              </a:rPr>
              <a:t>Im Mittelpunkt stehen: Elektronik und CNC-Technologien</a:t>
            </a:r>
            <a:endParaRPr b="0" lang="de-DE" sz="20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52120" y="291960"/>
            <a:ext cx="750636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Entwicklungsbereiche: Landesweite Vernetzung</a:t>
            </a:r>
            <a:endParaRPr b="0" lang="de-DE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9520" y="1307160"/>
            <a:ext cx="7368480" cy="30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 FabLab ist Mitbegründer des Netzwerkes Brandenburger Offener Werkstätten sowie Mitglied des deutschlandweiten Verbunds Offener Werkstätten. 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 Mittelpunkt stehen der Erfahrungsaustausch, das Starten von Verbundsprojekten sowie die Öffentlichkeitsarbeit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 sind Aspekte, die für die Weiterentwicklung des FabLabs in Cottbus eine wichtige Rolle spielen. Das Netzwerk soll weiter ausgebaut und Cottbus zu einer Anlaufstelle für Elektrotechnik, CNC-Verfahren und technischer Bildungsarbeit entwickelt werden.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636440" y="4137120"/>
            <a:ext cx="4075560" cy="13708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76360" y="3956760"/>
            <a:ext cx="3599640" cy="20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1368000"/>
            <a:ext cx="7885440" cy="48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Freiraum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für kreative Entfaltung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Öffentlicher Zugriff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auf Werkzeuge und Maschinen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Ermutigung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und Heranführung an Technik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Austausch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von Wissen und Erfahrung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Netzwerkbildung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Keine privaten Anschaffungen: geringes Risiko als Motivation neue Dinge auszuprobieren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Wenig Bürokratie und flache Hierarchien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Das Fablab Cottbus: </a:t>
            </a:r>
            <a:br/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Offene Werkstatt &amp; Gründungsinkubator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5256000"/>
            <a:ext cx="788544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Kreativität lässt sich nicht erzwingen oder kaufen. Es braucht erwartungsfreie Räume, mit inspirierender Atmosphäre.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Kreativität braucht Freiräume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56000" y="1044000"/>
            <a:ext cx="6083280" cy="40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28560" y="940680"/>
            <a:ext cx="7885440" cy="52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Eine kreative Atmosphäre ist maßgeblich von den Räumlichkeiten und ihrer Einbettung abhängig.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 sind zwei Szenarien denkbar:</a:t>
            </a:r>
            <a:endParaRPr b="0" lang="de-DE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Auf dem Campus: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Der Garagen-Komplex auf dem Gelände der BTU wird durch mobile Elemente erweitert. Studierende der Architektur werden z.B. durch einen Wettbewerb eingebunden. Das Gelände bekommt eine Anlaufstelle außerhalb des Uni-Alltags. Stärkere Wahrnehmung durch Studierende, erleichterter Austausch mit den Lehrstühlen</a:t>
            </a:r>
            <a:endParaRPr b="0" lang="de-DE" sz="2000" spc="-1" strike="noStrike">
              <a:latin typeface="Arial"/>
            </a:endParaRPr>
          </a:p>
          <a:p>
            <a:pPr lvl="1" marL="432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Außerhalb des Campus: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Die Werkstatt ist an einen Kreativcampus angegliedert. Andere Initiativen sind in unmittelbarer Nähe. Serendipität: Neue Zielgruppen werden durch zufällige Begegnungen erschlossen. Stärkere Wahrnehmung durch Bürger*innen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Standort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rcRect l="8203" t="0" r="0" b="7108"/>
          <a:stretch/>
        </p:blipFill>
        <p:spPr>
          <a:xfrm>
            <a:off x="300960" y="567720"/>
            <a:ext cx="5820120" cy="39312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>
            <a:lum bright="1000"/>
          </a:blip>
          <a:stretch/>
        </p:blipFill>
        <p:spPr>
          <a:xfrm>
            <a:off x="904680" y="1683720"/>
            <a:ext cx="9143280" cy="6131160"/>
          </a:xfrm>
          <a:prstGeom prst="rect">
            <a:avLst/>
          </a:prstGeom>
          <a:ln>
            <a:noFill/>
          </a:ln>
          <a:effectLst>
            <a:outerShdw dir="2700000" dist="143570">
              <a:srgbClr val="b2b2b2">
                <a:alpha val="48000"/>
              </a:srgbClr>
            </a:outerShdw>
          </a:effectLst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Struktur und Wirkungsprinzip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81720" y="905040"/>
            <a:ext cx="1195920" cy="39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736000" y="979920"/>
            <a:ext cx="5687280" cy="557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28560" y="1156680"/>
            <a:ext cx="7885440" cy="52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Der FabLab Cottbus e.V. wird um eine Prototyping GmbH ergänzt. 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Diese übernimmt den maßgeblichen Anteil einer nachhaltigen Finanzierung.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Einerseits werden in ihrem Namen eigene Produkte entwickelt, andererseits begleitet sie Privatpersonen und Firmen bei der Entwicklung von Prototypen.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Der FabLab Cottbus e.V. ist alleiniger Gesellschafter der GmbH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Finanzierungsmodell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52120" y="651960"/>
            <a:ext cx="764388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Zusammenarbeit mit den </a:t>
            </a: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Lehrstühlen/Instituten</a:t>
            </a:r>
            <a:endParaRPr b="0" lang="de-DE" sz="2800" spc="-1" strike="noStrike">
              <a:solidFill>
                <a:srgbClr val="00008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9520" y="1667160"/>
            <a:ext cx="7368480" cy="30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Erst: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Das FabLab fungiert als Ansprechpartner für Lehrstühle in Fragen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Sonderanfertigungen für Versuchsaufbauten und/oder Nutzung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Spezialmaschinen, deren Anschaffung sich für die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einmalige/seltene Anwendung nicht lohnt.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Dadurch: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Vernetzung mit den Lehrstühlen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Dann: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Vermittlung von Gründer*innen an Lehrstühle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Mitnutzung von Spezialgeräten der Lehrstühle</a:t>
            </a:r>
            <a:endParaRPr b="0" lang="de-DE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Umsetzung gemeinsamer Lehrveranstaltungen und Projekte, wie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z.B. das „Forschende Lernen“ 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28560" y="417960"/>
            <a:ext cx="788508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2800" spc="-1" strike="noStrike">
                <a:solidFill>
                  <a:srgbClr val="000080"/>
                </a:solidFill>
                <a:latin typeface="Arial"/>
                <a:ea typeface="DejaVu Sans"/>
              </a:rPr>
              <a:t>Impulse im Gründungsprozess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99" name="Inhaltsplatzhalter 3" descr=""/>
          <p:cNvPicPr/>
          <p:nvPr/>
        </p:nvPicPr>
        <p:blipFill>
          <a:blip r:embed="rId1"/>
          <a:srcRect l="0" t="7153" r="0" b="0"/>
          <a:stretch/>
        </p:blipFill>
        <p:spPr>
          <a:xfrm>
            <a:off x="79560" y="1679400"/>
            <a:ext cx="8983800" cy="37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3168"/>
      </a:accent1>
      <a:accent2>
        <a:srgbClr val="6c6994"/>
      </a:accent2>
      <a:accent3>
        <a:srgbClr val="7ea8aa"/>
      </a:accent3>
      <a:accent4>
        <a:srgbClr val="077f82"/>
      </a:accent4>
      <a:accent5>
        <a:srgbClr val="000080"/>
      </a:accent5>
      <a:accent6>
        <a:srgbClr val="aa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Fablab</Template>
  <TotalTime>150</TotalTime>
  <Application>LibreOffice/6.0.7.3$Linux_x86 LibreOffice_project/00m0$Build-3</Applicat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2019-05-10T13:05:14Z</dcterms:created>
  <dc:creator>Marcel Jongmanns</dc:creator>
  <dc:description/>
  <dc:language>de-DE</dc:language>
  <cp:lastModifiedBy/>
  <dcterms:modified xsi:type="dcterms:W3CDTF">2019-05-12T21:32:25Z</dcterms:modified>
  <cp:revision>44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