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15.jpeg" ContentType="image/jpe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14.png" ContentType="image/png"/>
  <Override PartName="/ppt/media/image4.jpeg" ContentType="image/jpeg"/>
  <Override PartName="/ppt/media/image3.png" ContentType="image/png"/>
  <Override PartName="/ppt/media/image5.jpeg" ContentType="image/jpeg"/>
  <Override PartName="/ppt/media/image6.png" ContentType="image/png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28560" y="417960"/>
            <a:ext cx="7886160" cy="394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28560" y="940680"/>
            <a:ext cx="788652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8560" y="3675600"/>
            <a:ext cx="788652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417960"/>
            <a:ext cx="7886160" cy="394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940680"/>
            <a:ext cx="384840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69920" y="940680"/>
            <a:ext cx="384840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8560" y="3675600"/>
            <a:ext cx="384840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69920" y="3675600"/>
            <a:ext cx="384840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28560" y="417960"/>
            <a:ext cx="7886160" cy="394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28560" y="940680"/>
            <a:ext cx="253908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95080" y="940680"/>
            <a:ext cx="253908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961240" y="940680"/>
            <a:ext cx="253908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8560" y="3675600"/>
            <a:ext cx="253908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95080" y="3675600"/>
            <a:ext cx="253908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5961240" y="3675600"/>
            <a:ext cx="253908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28560" y="417960"/>
            <a:ext cx="7886160" cy="394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28560" y="940680"/>
            <a:ext cx="7886520" cy="523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417960"/>
            <a:ext cx="7886160" cy="394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28560" y="940680"/>
            <a:ext cx="7886520" cy="523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560" y="417960"/>
            <a:ext cx="7886160" cy="394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28560" y="940680"/>
            <a:ext cx="3848400" cy="523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69920" y="940680"/>
            <a:ext cx="3848400" cy="523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28560" y="417960"/>
            <a:ext cx="7886160" cy="394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28560" y="417960"/>
            <a:ext cx="7886160" cy="183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417960"/>
            <a:ext cx="7886160" cy="394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28560" y="940680"/>
            <a:ext cx="384840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69920" y="940680"/>
            <a:ext cx="3848400" cy="523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8560" y="3675600"/>
            <a:ext cx="384840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28560" y="417960"/>
            <a:ext cx="7886160" cy="394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28560" y="940680"/>
            <a:ext cx="7886520" cy="523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28560" y="417960"/>
            <a:ext cx="7886160" cy="394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28560" y="940680"/>
            <a:ext cx="3848400" cy="523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69920" y="940680"/>
            <a:ext cx="384840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69920" y="3675600"/>
            <a:ext cx="384840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28560" y="417960"/>
            <a:ext cx="7886160" cy="394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28560" y="940680"/>
            <a:ext cx="384840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69920" y="940680"/>
            <a:ext cx="384840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8560" y="3675600"/>
            <a:ext cx="788652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28560" y="417960"/>
            <a:ext cx="7886160" cy="394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28560" y="940680"/>
            <a:ext cx="788652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8560" y="3675600"/>
            <a:ext cx="788652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28560" y="417960"/>
            <a:ext cx="7886160" cy="394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28560" y="940680"/>
            <a:ext cx="384840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9920" y="940680"/>
            <a:ext cx="384840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8560" y="3675600"/>
            <a:ext cx="384840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69920" y="3675600"/>
            <a:ext cx="384840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28560" y="417960"/>
            <a:ext cx="7886160" cy="394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28560" y="940680"/>
            <a:ext cx="253908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95080" y="940680"/>
            <a:ext cx="253908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961240" y="940680"/>
            <a:ext cx="253908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8560" y="3675600"/>
            <a:ext cx="253908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95080" y="3675600"/>
            <a:ext cx="253908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5961240" y="3675600"/>
            <a:ext cx="253908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28560" y="417960"/>
            <a:ext cx="7886160" cy="394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628560" y="940680"/>
            <a:ext cx="7886520" cy="523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28560" y="417960"/>
            <a:ext cx="7886160" cy="394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28560" y="940680"/>
            <a:ext cx="7886520" cy="523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28560" y="417960"/>
            <a:ext cx="7886160" cy="394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28560" y="940680"/>
            <a:ext cx="3848400" cy="523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69920" y="940680"/>
            <a:ext cx="3848400" cy="523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28560" y="417960"/>
            <a:ext cx="7886160" cy="394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28560" y="417960"/>
            <a:ext cx="7886160" cy="394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28560" y="940680"/>
            <a:ext cx="7886520" cy="523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628560" y="417960"/>
            <a:ext cx="7886160" cy="183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28560" y="417960"/>
            <a:ext cx="7886160" cy="394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28560" y="940680"/>
            <a:ext cx="384840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69920" y="940680"/>
            <a:ext cx="3848400" cy="523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28560" y="3675600"/>
            <a:ext cx="384840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28560" y="417960"/>
            <a:ext cx="7886160" cy="394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28560" y="940680"/>
            <a:ext cx="3848400" cy="523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69920" y="940680"/>
            <a:ext cx="384840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69920" y="3675600"/>
            <a:ext cx="384840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28560" y="417960"/>
            <a:ext cx="7886160" cy="394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28560" y="940680"/>
            <a:ext cx="384840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69920" y="940680"/>
            <a:ext cx="384840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8560" y="3675600"/>
            <a:ext cx="788652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28560" y="417960"/>
            <a:ext cx="7886160" cy="394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28560" y="940680"/>
            <a:ext cx="788652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8560" y="3675600"/>
            <a:ext cx="788652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28560" y="417960"/>
            <a:ext cx="7886160" cy="394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28560" y="940680"/>
            <a:ext cx="384840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69920" y="940680"/>
            <a:ext cx="384840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8560" y="3675600"/>
            <a:ext cx="384840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669920" y="3675600"/>
            <a:ext cx="384840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28560" y="417960"/>
            <a:ext cx="7886160" cy="394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28560" y="940680"/>
            <a:ext cx="253908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295080" y="940680"/>
            <a:ext cx="253908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961240" y="940680"/>
            <a:ext cx="253908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28560" y="3675600"/>
            <a:ext cx="253908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3295080" y="3675600"/>
            <a:ext cx="253908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5961240" y="3675600"/>
            <a:ext cx="253908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417960"/>
            <a:ext cx="7886160" cy="394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28560" y="940680"/>
            <a:ext cx="3848400" cy="523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69920" y="940680"/>
            <a:ext cx="3848400" cy="523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417960"/>
            <a:ext cx="7886160" cy="394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28560" y="417960"/>
            <a:ext cx="7886160" cy="183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28560" y="417960"/>
            <a:ext cx="7886160" cy="394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28560" y="940680"/>
            <a:ext cx="384840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69920" y="940680"/>
            <a:ext cx="3848400" cy="523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8560" y="3675600"/>
            <a:ext cx="384840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28560" y="417960"/>
            <a:ext cx="7886160" cy="394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28560" y="940680"/>
            <a:ext cx="3848400" cy="523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69920" y="940680"/>
            <a:ext cx="384840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69920" y="3675600"/>
            <a:ext cx="384840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28560" y="417960"/>
            <a:ext cx="7886160" cy="394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28560" y="940680"/>
            <a:ext cx="384840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69920" y="940680"/>
            <a:ext cx="384840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8560" y="3675600"/>
            <a:ext cx="7886520" cy="249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7" descr=""/>
          <p:cNvPicPr/>
          <p:nvPr/>
        </p:nvPicPr>
        <p:blipFill>
          <a:blip r:embed="rId2"/>
          <a:stretch/>
        </p:blipFill>
        <p:spPr>
          <a:xfrm>
            <a:off x="628560" y="6356520"/>
            <a:ext cx="1573560" cy="394920"/>
          </a:xfrm>
          <a:prstGeom prst="rect">
            <a:avLst/>
          </a:prstGeom>
          <a:ln>
            <a:noFill/>
          </a:ln>
        </p:spPr>
      </p:pic>
      <p:pic>
        <p:nvPicPr>
          <p:cNvPr id="1" name="Grafik 11" descr=""/>
          <p:cNvPicPr/>
          <p:nvPr/>
        </p:nvPicPr>
        <p:blipFill>
          <a:blip r:embed="rId3"/>
          <a:stretch/>
        </p:blipFill>
        <p:spPr>
          <a:xfrm rot="1723800">
            <a:off x="5524200" y="2834640"/>
            <a:ext cx="2609280" cy="38617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20640" y="668160"/>
            <a:ext cx="7534800" cy="2487600"/>
          </a:xfrm>
          <a:prstGeom prst="rect">
            <a:avLst/>
          </a:prstGeom>
        </p:spPr>
        <p:txBody>
          <a:bodyPr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80"/>
                </a:solidFill>
                <a:latin typeface="Arial"/>
              </a:rPr>
              <a:t>Mastertitelformat </a:t>
            </a:r>
            <a:r>
              <a:rPr b="0" lang="en-US" sz="6000" spc="-1" strike="noStrike">
                <a:solidFill>
                  <a:srgbClr val="000080"/>
                </a:solidFill>
                <a:latin typeface="Arial"/>
              </a:rPr>
              <a:t>bearbeiten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7" descr=""/>
          <p:cNvPicPr/>
          <p:nvPr/>
        </p:nvPicPr>
        <p:blipFill>
          <a:blip r:embed="rId2"/>
          <a:stretch/>
        </p:blipFill>
        <p:spPr>
          <a:xfrm>
            <a:off x="628560" y="6356520"/>
            <a:ext cx="1573560" cy="39492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628560" y="940680"/>
            <a:ext cx="7886520" cy="523584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Mastertextformat bearbeiten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Zweite Ebene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Dritte Ebene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Vierte Ebene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Fünfte Ebene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/>
          </p:nvPr>
        </p:nvSpPr>
        <p:spPr>
          <a:xfrm>
            <a:off x="7860240" y="6356520"/>
            <a:ext cx="654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4B74B9E-90B2-4133-99C0-E699355E01B7}" type="slidenum">
              <a:rPr b="0" lang="de-DE" sz="1200" spc="-1" strike="noStrike">
                <a:solidFill>
                  <a:srgbClr val="a2a1b6"/>
                </a:solidFill>
                <a:latin typeface="Arial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628560" y="417960"/>
            <a:ext cx="7886160" cy="39492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Mastertitelformat bearbeiten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20640" y="668160"/>
            <a:ext cx="7534800" cy="2487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80"/>
                </a:solidFill>
                <a:latin typeface="Arial"/>
              </a:rPr>
              <a:t>Fablab Cottbus e.V.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1908720" y="1828440"/>
            <a:ext cx="4958640" cy="625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3600" spc="-1" strike="noStrike">
                <a:solidFill>
                  <a:srgbClr val="077f82"/>
                </a:solidFill>
                <a:latin typeface="Arial"/>
              </a:rPr>
              <a:t>Entwicklungskonzept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52120" y="471960"/>
            <a:ext cx="750600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" descr=""/>
          <p:cNvPicPr/>
          <p:nvPr/>
        </p:nvPicPr>
        <p:blipFill>
          <a:blip r:embed="rId1"/>
          <a:srcRect l="0" t="8537" r="50799" b="18472"/>
          <a:stretch/>
        </p:blipFill>
        <p:spPr>
          <a:xfrm>
            <a:off x="6287760" y="936000"/>
            <a:ext cx="2602800" cy="467892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rcRect l="49379" t="8938" r="0" b="55492"/>
          <a:stretch/>
        </p:blipFill>
        <p:spPr>
          <a:xfrm>
            <a:off x="3234240" y="956880"/>
            <a:ext cx="3047400" cy="259380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3"/>
          <a:srcRect l="48734" t="44933" r="5" b="18516"/>
          <a:stretch/>
        </p:blipFill>
        <p:spPr>
          <a:xfrm>
            <a:off x="277920" y="970560"/>
            <a:ext cx="2987640" cy="258012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4"/>
          <a:srcRect l="0" t="81567" r="0" b="0"/>
          <a:stretch/>
        </p:blipFill>
        <p:spPr>
          <a:xfrm>
            <a:off x="365400" y="3552120"/>
            <a:ext cx="5911560" cy="1317240"/>
          </a:xfrm>
          <a:prstGeom prst="rect">
            <a:avLst/>
          </a:prstGeom>
          <a:ln>
            <a:noFill/>
          </a:ln>
        </p:spPr>
      </p:pic>
      <p:sp>
        <p:nvSpPr>
          <p:cNvPr id="141" name="TextShape 2"/>
          <p:cNvSpPr txBox="1"/>
          <p:nvPr/>
        </p:nvSpPr>
        <p:spPr>
          <a:xfrm>
            <a:off x="628560" y="418320"/>
            <a:ext cx="7886160" cy="394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2800" spc="-1" strike="noStrike">
                <a:solidFill>
                  <a:srgbClr val="000080"/>
                </a:solidFill>
                <a:latin typeface="Arial"/>
                <a:ea typeface="DejaVu Sans"/>
              </a:rPr>
              <a:t>Entwicklungsbereiche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628560" y="940680"/>
            <a:ext cx="7886520" cy="5235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Das FabLab ist Mitbegründer des Netzwerkes Brandenburger Offener Werkstätten sowie Mitglied des deutschlandweiten Verbunds Offener Werkstätten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Im Mittelpunkt stehen der Erfahrungsaustausch, das Starten von Verbundsprojekten sowie die Öffentlichkeitsarbeit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Das sind Aspekte, die für die Weiterentwicklung des FabLabs in Cottbus eine wichtige Rolle spielen. Das Netzwerk soll weiter ausgebaut und Cottbus zu einer Anlaufstelle für Elektrotechnik, CNC-Verfahren und technischer Bildungsarbeit entwickelt werden.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628560" y="417960"/>
            <a:ext cx="7886160" cy="394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Landesweite Vernetzung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4" name="Grafik 3" descr=""/>
          <p:cNvPicPr/>
          <p:nvPr/>
        </p:nvPicPr>
        <p:blipFill>
          <a:blip r:embed="rId1"/>
          <a:stretch/>
        </p:blipFill>
        <p:spPr>
          <a:xfrm>
            <a:off x="4636440" y="4137120"/>
            <a:ext cx="4075200" cy="1370520"/>
          </a:xfrm>
          <a:prstGeom prst="rect">
            <a:avLst/>
          </a:prstGeom>
          <a:ln>
            <a:noFill/>
          </a:ln>
        </p:spPr>
      </p:pic>
      <p:pic>
        <p:nvPicPr>
          <p:cNvPr id="145" name="Grafik 4" descr=""/>
          <p:cNvPicPr/>
          <p:nvPr/>
        </p:nvPicPr>
        <p:blipFill>
          <a:blip r:embed="rId2"/>
          <a:stretch/>
        </p:blipFill>
        <p:spPr>
          <a:xfrm>
            <a:off x="576360" y="3956760"/>
            <a:ext cx="3599280" cy="201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28560" y="940680"/>
            <a:ext cx="7886520" cy="5235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Freiraum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für kreative Entfaltung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Öffentlicher Zugriff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auf Werkzeuge und Maschinen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Ermutigung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und Heranführung an Technik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Austausch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von Wissen und Erfahrung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Netzwerkbildung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Keine privaten Anschaffungen: geringes Risiko als Motivation neue Dinge auszuprobieren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Wenig Bürokratie und flache Hierarchien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28560" y="417960"/>
            <a:ext cx="7886160" cy="394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Offene Werkstatt und Gründungsinkubator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28560" y="5300640"/>
            <a:ext cx="7886520" cy="743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Kreativität lässt sich nicht erzwingen oder kaufen. Es braucht erwartungsfreie Räume mit inspirierender Atmosphäre.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628560" y="417960"/>
            <a:ext cx="7886160" cy="394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Kreativität braucht Freiräume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2" name="Grafik 7" descr=""/>
          <p:cNvPicPr/>
          <p:nvPr/>
        </p:nvPicPr>
        <p:blipFill>
          <a:blip r:embed="rId1"/>
          <a:stretch/>
        </p:blipFill>
        <p:spPr>
          <a:xfrm>
            <a:off x="1185120" y="813240"/>
            <a:ext cx="6773400" cy="448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28560" y="940680"/>
            <a:ext cx="7886520" cy="5235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Eine kreative Atmosphäre ist maßgeblich von den Räumlichkeiten und ihrer Einbettung abhängig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Auf dem Campus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Der Garagen-Komplex auf dem Gelände der BTU wird erweitert. Studierende der Architektur werden z.B. durch einen Wettbewerb eingebunden.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Das Gelände bekommt eine Anlaufstelle außerhalb des Uni-Alltags. Stärkere Wahrnehmung durch Studierende, erleichterter Austausch mit den Lehrstühlen.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Außerhalb des Campus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Die Werkstatt ist an einen Kreativcampus angegliedert. Andere Initiativen sind in unmittelbarer Nähe.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Serendipität: Neue Zielgruppen werden durch zufällige Begegnungen erschlossen. Stärkere Wahrnehmung durch Bürger*innen.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628560" y="417960"/>
            <a:ext cx="7886160" cy="394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Standort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rafik 3" descr=""/>
          <p:cNvPicPr/>
          <p:nvPr/>
        </p:nvPicPr>
        <p:blipFill>
          <a:blip r:embed="rId1"/>
          <a:srcRect l="8203" t="0" r="0" b="7108"/>
          <a:stretch/>
        </p:blipFill>
        <p:spPr>
          <a:xfrm>
            <a:off x="300960" y="567720"/>
            <a:ext cx="5819760" cy="3930840"/>
          </a:xfrm>
          <a:prstGeom prst="rect">
            <a:avLst/>
          </a:prstGeom>
          <a:ln>
            <a:noFill/>
          </a:ln>
        </p:spPr>
      </p:pic>
      <p:pic>
        <p:nvPicPr>
          <p:cNvPr id="126" name="Grafik 4" descr=""/>
          <p:cNvPicPr/>
          <p:nvPr/>
        </p:nvPicPr>
        <p:blipFill>
          <a:blip r:embed="rId2">
            <a:lum bright="1000"/>
          </a:blip>
          <a:stretch/>
        </p:blipFill>
        <p:spPr>
          <a:xfrm>
            <a:off x="904680" y="1683720"/>
            <a:ext cx="9142920" cy="6130800"/>
          </a:xfrm>
          <a:prstGeom prst="rect">
            <a:avLst/>
          </a:prstGeom>
          <a:ln>
            <a:noFill/>
          </a:ln>
          <a:effectLst>
            <a:outerShdw dir="2700000" dist="143570">
              <a:srgbClr val="b2b2b2">
                <a:alpha val="48000"/>
              </a:srgbClr>
            </a:outerShdw>
          </a:effectLst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28560" y="940680"/>
            <a:ext cx="7886520" cy="5235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Erst: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Das FabLab fungiert als Ansprechpartner für Lehrstühle und KMU in Fragen von Sonderanfertigungen für Versuchsaufbauten und/oder Nutzung von Spezialmaschinen, deren Anschaffung sich für die einmalige/seltene Anwendung nicht lohnt.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Dadurch: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Vernetzung zwischen den Lehrstühlen und auch Unternehmen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Dann: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Vermittlung von Gründer*innen an Lehrstühle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Mitnutzung von Spezialgeräten der Lehrstühle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Umsetzung gemeinsamer Lehrveranstaltungen und Projekte, wie z.B. das „Forschende Lernen“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628560" y="417960"/>
            <a:ext cx="7886160" cy="394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Zusammenarbeit mit den Lehrstühlen/Instituten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28560" y="417960"/>
            <a:ext cx="7886160" cy="394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Impulse im Gründungsprozess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0" name="Inhaltsplatzhalter 3" descr=""/>
          <p:cNvPicPr/>
          <p:nvPr/>
        </p:nvPicPr>
        <p:blipFill>
          <a:blip r:embed="rId1"/>
          <a:srcRect l="0" t="7153" r="0" b="0"/>
          <a:stretch/>
        </p:blipFill>
        <p:spPr>
          <a:xfrm>
            <a:off x="79560" y="1679400"/>
            <a:ext cx="8984880" cy="372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28560" y="940680"/>
            <a:ext cx="7886520" cy="2301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Aus dem FabLab Cottbus e.V. wird eine Prototyping (g)GmbH ausgegründet, der e.V. ist Gesellschafter der (g)GmbH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Diese übernimmt den maßgeblichen Anteil einer nachhaltigen Finanzierung durch Entwicklung von Prototypen und Kleinserien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628560" y="417960"/>
            <a:ext cx="7886160" cy="394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Finanzierungsmodell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3" name="Inhaltsplatzhalter 3" descr=""/>
          <p:cNvPicPr/>
          <p:nvPr/>
        </p:nvPicPr>
        <p:blipFill>
          <a:blip r:embed="rId1"/>
          <a:stretch/>
        </p:blipFill>
        <p:spPr>
          <a:xfrm>
            <a:off x="136080" y="2738880"/>
            <a:ext cx="8871840" cy="203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28560" y="417960"/>
            <a:ext cx="7886160" cy="394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Struktur und </a:t>
            </a:r>
            <a:br/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Wirkungsprinzip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2340000" y="235440"/>
            <a:ext cx="6473160" cy="634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53168"/>
      </a:accent1>
      <a:accent2>
        <a:srgbClr val="6c6994"/>
      </a:accent2>
      <a:accent3>
        <a:srgbClr val="7ea8aa"/>
      </a:accent3>
      <a:accent4>
        <a:srgbClr val="077f82"/>
      </a:accent4>
      <a:accent5>
        <a:srgbClr val="000080"/>
      </a:accent5>
      <a:accent6>
        <a:srgbClr val="aa00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53168"/>
      </a:accent1>
      <a:accent2>
        <a:srgbClr val="6c6994"/>
      </a:accent2>
      <a:accent3>
        <a:srgbClr val="7ea8aa"/>
      </a:accent3>
      <a:accent4>
        <a:srgbClr val="077f82"/>
      </a:accent4>
      <a:accent5>
        <a:srgbClr val="000080"/>
      </a:accent5>
      <a:accent6>
        <a:srgbClr val="aa00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53168"/>
      </a:accent1>
      <a:accent2>
        <a:srgbClr val="6c6994"/>
      </a:accent2>
      <a:accent3>
        <a:srgbClr val="7ea8aa"/>
      </a:accent3>
      <a:accent4>
        <a:srgbClr val="077f82"/>
      </a:accent4>
      <a:accent5>
        <a:srgbClr val="000080"/>
      </a:accent5>
      <a:accent6>
        <a:srgbClr val="aa00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Fablab</Template>
  <TotalTime>8</TotalTime>
  <Application>LibreOffice/6.0.7.3$Linux_x86 LibreOffice_project/00m0$Build-3</Application>
  <Words>441</Words>
  <Paragraphs>79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2019-05-10T13:05:14Z</dcterms:created>
  <dc:creator>Marcel Jongmanns</dc:creator>
  <dc:description/>
  <dc:language>de-DE</dc:language>
  <cp:lastModifiedBy/>
  <dcterms:modified xsi:type="dcterms:W3CDTF">2019-05-14T14:37:55Z</dcterms:modified>
  <cp:revision>49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