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65" r:id="rId2"/>
    <p:sldId id="266" r:id="rId3"/>
    <p:sldId id="267" r:id="rId4"/>
    <p:sldId id="268" r:id="rId5"/>
    <p:sldId id="270" r:id="rId6"/>
    <p:sldId id="269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71" r:id="rId17"/>
    <p:sldId id="274" r:id="rId18"/>
    <p:sldId id="275" r:id="rId19"/>
    <p:sldId id="273" r:id="rId20"/>
    <p:sldId id="278" r:id="rId21"/>
    <p:sldId id="277" r:id="rId2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515"/>
    <a:srgbClr val="3AC0D2"/>
    <a:srgbClr val="CDDDEB"/>
    <a:srgbClr val="E7EEF5"/>
    <a:srgbClr val="EEF3F8"/>
    <a:srgbClr val="C7D0E3"/>
    <a:srgbClr val="ADC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4" autoAdjust="0"/>
    <p:restoredTop sz="94660"/>
  </p:normalViewPr>
  <p:slideViewPr>
    <p:cSldViewPr>
      <p:cViewPr varScale="1">
        <p:scale>
          <a:sx n="83" d="100"/>
          <a:sy n="83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2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C920E-ED9F-4CA9-A00A-24DBF8BC541E}" type="datetimeFigureOut">
              <a:rPr lang="uk-UA" smtClean="0"/>
              <a:t>06.09.2017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85254-A6DB-44F1-8AE4-9C92BD56531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2495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82C-65F1-4CC9-8E96-F1FA1DAEE190}" type="datetimeFigureOut">
              <a:rPr lang="uk-UA" smtClean="0"/>
              <a:t>06.09.2017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8F5D-A3A5-45B6-B93D-9463382187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231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82C-65F1-4CC9-8E96-F1FA1DAEE190}" type="datetimeFigureOut">
              <a:rPr lang="uk-UA" smtClean="0"/>
              <a:t>06.09.2017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8F5D-A3A5-45B6-B93D-9463382187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002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82C-65F1-4CC9-8E96-F1FA1DAEE190}" type="datetimeFigureOut">
              <a:rPr lang="uk-UA" smtClean="0"/>
              <a:t>06.09.2017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8F5D-A3A5-45B6-B93D-9463382187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125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82C-65F1-4CC9-8E96-F1FA1DAEE190}" type="datetimeFigureOut">
              <a:rPr lang="uk-UA" smtClean="0"/>
              <a:t>06.09.2017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8F5D-A3A5-45B6-B93D-9463382187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72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82C-65F1-4CC9-8E96-F1FA1DAEE190}" type="datetimeFigureOut">
              <a:rPr lang="uk-UA" smtClean="0"/>
              <a:t>06.09.2017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8F5D-A3A5-45B6-B93D-9463382187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939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82C-65F1-4CC9-8E96-F1FA1DAEE190}" type="datetimeFigureOut">
              <a:rPr lang="uk-UA" smtClean="0"/>
              <a:t>06.09.2017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8F5D-A3A5-45B6-B93D-9463382187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226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82C-65F1-4CC9-8E96-F1FA1DAEE190}" type="datetimeFigureOut">
              <a:rPr lang="uk-UA" smtClean="0"/>
              <a:t>06.09.2017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8F5D-A3A5-45B6-B93D-9463382187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321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82C-65F1-4CC9-8E96-F1FA1DAEE190}" type="datetimeFigureOut">
              <a:rPr lang="uk-UA" smtClean="0"/>
              <a:t>06.09.2017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8F5D-A3A5-45B6-B93D-9463382187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714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82C-65F1-4CC9-8E96-F1FA1DAEE190}" type="datetimeFigureOut">
              <a:rPr lang="uk-UA" smtClean="0"/>
              <a:t>06.09.2017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8F5D-A3A5-45B6-B93D-9463382187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026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82C-65F1-4CC9-8E96-F1FA1DAEE190}" type="datetimeFigureOut">
              <a:rPr lang="uk-UA" smtClean="0"/>
              <a:t>06.09.2017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8F5D-A3A5-45B6-B93D-9463382187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14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82C-65F1-4CC9-8E96-F1FA1DAEE190}" type="datetimeFigureOut">
              <a:rPr lang="uk-UA" smtClean="0"/>
              <a:t>06.09.2017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8F5D-A3A5-45B6-B93D-9463382187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496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E82C-65F1-4CC9-8E96-F1FA1DAEE190}" type="datetimeFigureOut">
              <a:rPr lang="uk-UA" smtClean="0"/>
              <a:t>06.09.2017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8F5D-A3A5-45B6-B93D-9463382187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6818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www.st.com/content/st_com/en/products/development-tools/software-development-tools/stm32-software-development-tools/stm32-ides/ds-5.html" TargetMode="External"/><Relationship Id="rId7" Type="http://schemas.openxmlformats.org/officeDocument/2006/relationships/hyperlink" Target="http://www.st.com/content/st_com/en/products/development-tools/software-development-tools/stm32-software-development-tools/stm32-programmers/flasher-stm32.html" TargetMode="External"/><Relationship Id="rId2" Type="http://schemas.openxmlformats.org/officeDocument/2006/relationships/hyperlink" Target="http://www.st.com/content/st_com/en/products/development-tools/software-development-tools/stm32-software-development-tools/stm32-ides/coide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t.com/content/st_com/en/products/development-tools/software-development-tools/stm32-software-development-tools/stm32-configurators-and-code-generators/stm32cubemx.html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://www.st.com/content/st_com/en/products/development-tools/software-development-tools/stm32-software-development-tools/stm32-ides/mdk-arm-stm32.html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www.st.com/content/st_com/en/products/development-tools/software-development-tools/stm32-software-development-tools/stm32-ides/iar-ewarm.html" TargetMode="External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.com/content/st_com/en/products/ecosystems/stm32-open-development-environment/stm32-ode-function-packs.html?querycriteria=productId=SC2102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.com/content/st_com/en/products/ecosystems/stm32-open-development-environment/stm32cube.html?querycriteria=productId=SC2004" TargetMode="External"/><Relationship Id="rId4" Type="http://schemas.openxmlformats.org/officeDocument/2006/relationships/hyperlink" Target="http://www.st.com/content/st_com/en/products/ecosystems/stm32-open-development-environment/stm32cube-expansion-software.html?querycriteria=productId=SC2005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hyperlink" Target="http://www.st.com/content/st_com/en/products/evaluation-tools/product-evaluation-tools/mcu-eval-tools/stm32-mcu-eval-tools/stm32-mcu-discovery-kits.html?querycriteria=productId=LN1848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www.st.com/content/st_com/en/products/evaluation-tools/product-evaluation-tools/mcu-eval-tools/stm32-mcu-eval-too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.com/content/st_com/en/products/evaluation-tools/product-evaluation-tools/mcu-eval-tools/stm32-mcu-eval-tools.html?querycriteria=productId=SS1532" TargetMode="External"/><Relationship Id="rId5" Type="http://schemas.openxmlformats.org/officeDocument/2006/relationships/hyperlink" Target="http://www.st.com/content/st_com/en/support/learning/video-page.html?products=CL1620,SC959,SS1532" TargetMode="External"/><Relationship Id="rId4" Type="http://schemas.openxmlformats.org/officeDocument/2006/relationships/hyperlink" Target="http://www.st.com/content/st_com/en/products/evaluation-tools/product-evaluation-tools/mcu-eval-tools/stm32-mcu-eval-tools/stm32-mcu-eval-boards.html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m.com/products/solutions/AMBA_Spec.html" TargetMode="External"/><Relationship Id="rId3" Type="http://schemas.openxmlformats.org/officeDocument/2006/relationships/hyperlink" Target="http://infocenter.arm.com/help/topic/com.arm.doc.100166_0001_00_en/arm_cortexm4_processor_trm_100166_0001_00_en.pdf" TargetMode="External"/><Relationship Id="rId7" Type="http://schemas.openxmlformats.org/officeDocument/2006/relationships/hyperlink" Target="http://infocenter.arm.com/help/topic/com%20.arm.doc.dgi0012b/index.html" TargetMode="External"/><Relationship Id="rId2" Type="http://schemas.openxmlformats.org/officeDocument/2006/relationships/hyperlink" Target="http://infocenter.arm.com/help/topic/com.%20arm.doc.ddi0337g/index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alldatasheet.com/datasheet-pdf/pdf/700555/STMICROELECTRONICS/PM0214.html" TargetMode="External"/><Relationship Id="rId5" Type="http://schemas.openxmlformats.org/officeDocument/2006/relationships/hyperlink" Target="http://www.st.com/" TargetMode="External"/><Relationship Id="rId10" Type="http://schemas.openxmlformats.org/officeDocument/2006/relationships/hyperlink" Target="&#1050;&#1085;&#1080;&#1075;&#1080;_&#1076;&#1086;&#1082;&#1091;&#1084;&#1077;&#1085;&#1090;&#1072;&#1094;&#1080;&#1103;%20&#1080;%20&#1080;&#1085;&#1090;&#1077;&#1088;&#1085;&#1077;&#1090;%20&#1080;&#1085;&#1092;&#1086;&#1088;&#1084;&#1072;&#1094;&#1080;&#1103;%20&#1087;&#1086;%20&#1040;&#1056;&#1052;_Cortex_STM32.docx" TargetMode="External"/><Relationship Id="rId4" Type="http://schemas.openxmlformats.org/officeDocument/2006/relationships/hyperlink" Target="http://www.arm.com/products/CPUs/ARM_Cortex-&#1052;3_v7.html" TargetMode="External"/><Relationship Id="rId9" Type="http://schemas.openxmlformats.org/officeDocument/2006/relationships/hyperlink" Target="http://infocenter.&#1072;rm.&#1089;&#1086;m/help/topic/com.arm.doc.ihi0042c/index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cu.it/NUCLEOevaBoards/www.st.com" TargetMode="External"/><Relationship Id="rId2" Type="http://schemas.openxmlformats.org/officeDocument/2006/relationships/hyperlink" Target="http://www.emcu.it/NUCLEOevaBoards/NUCLEOevaBoards.html#LINK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.com/st-web-ui/static/active/en/resource/technical/document/user_manual/DM00105925.pdf?s_searchtype=keyword" TargetMode="External"/><Relationship Id="rId4" Type="http://schemas.openxmlformats.org/officeDocument/2006/relationships/hyperlink" Target="http://www.st.com/web/catalog/tools/FM116/SC959/SS1532/LN184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9.jpg"/><Relationship Id="rId4" Type="http://schemas.openxmlformats.org/officeDocument/2006/relationships/hyperlink" Target="http://mbed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>
                <a:solidFill>
                  <a:srgbClr val="FFC000"/>
                </a:solidFill>
              </a:rPr>
              <a:t>Лабораторное</a:t>
            </a:r>
            <a:r>
              <a:rPr lang="uk-UA" dirty="0" smtClean="0">
                <a:solidFill>
                  <a:srgbClr val="FFC000"/>
                </a:solidFill>
              </a:rPr>
              <a:t> </a:t>
            </a:r>
            <a:r>
              <a:rPr lang="uk-UA" dirty="0" err="1" smtClean="0">
                <a:solidFill>
                  <a:srgbClr val="FFC000"/>
                </a:solidFill>
              </a:rPr>
              <a:t>обеспечение</a:t>
            </a:r>
            <a:endParaRPr lang="uk-UA" dirty="0">
              <a:solidFill>
                <a:srgbClr val="FFC000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8083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000" dirty="0" smtClean="0"/>
              <a:t>Hardware Tools</a:t>
            </a:r>
          </a:p>
          <a:p>
            <a:pPr algn="l"/>
            <a:r>
              <a:rPr lang="en-US" sz="2600" dirty="0" smtClean="0"/>
              <a:t>    Evaluations Boards (</a:t>
            </a:r>
            <a:r>
              <a:rPr lang="ru-RU" sz="2600" dirty="0" smtClean="0"/>
              <a:t>Оценочные модули)</a:t>
            </a:r>
            <a:br>
              <a:rPr lang="ru-RU" sz="2600" dirty="0" smtClean="0"/>
            </a:br>
            <a:r>
              <a:rPr lang="ru-RU" sz="2800" dirty="0" smtClean="0"/>
              <a:t> 	</a:t>
            </a:r>
            <a:r>
              <a:rPr lang="en-US" sz="1600" dirty="0" smtClean="0">
                <a:solidFill>
                  <a:schemeClr val="tx1"/>
                </a:solidFill>
              </a:rPr>
              <a:t>STM32F407-DISCOVERY</a:t>
            </a:r>
            <a:r>
              <a:rPr lang="ru-RU" sz="1600" dirty="0" smtClean="0">
                <a:solidFill>
                  <a:schemeClr val="tx1"/>
                </a:solidFill>
              </a:rPr>
              <a:t/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STM32F4</a:t>
            </a:r>
            <a:r>
              <a:rPr lang="ru-RU" sz="1600" dirty="0" smtClean="0">
                <a:solidFill>
                  <a:schemeClr val="tx1"/>
                </a:solidFill>
              </a:rPr>
              <a:t>01 </a:t>
            </a:r>
            <a:r>
              <a:rPr lang="en-US" sz="1600" dirty="0" smtClean="0">
                <a:solidFill>
                  <a:schemeClr val="tx1"/>
                </a:solidFill>
              </a:rPr>
              <a:t>NUCLEO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STM32F417-DISCOVERY</a:t>
            </a:r>
          </a:p>
          <a:p>
            <a:pPr algn="l"/>
            <a:r>
              <a:rPr lang="en-US" sz="2600" dirty="0" smtClean="0"/>
              <a:t>    E</a:t>
            </a:r>
            <a:r>
              <a:rPr lang="uk-UA" sz="2600" dirty="0" err="1" smtClean="0"/>
              <a:t>xpansion</a:t>
            </a:r>
            <a:r>
              <a:rPr lang="uk-UA" sz="2600" dirty="0" smtClean="0"/>
              <a:t> </a:t>
            </a:r>
            <a:r>
              <a:rPr lang="uk-UA" sz="2600" dirty="0" err="1" smtClean="0"/>
              <a:t>boards</a:t>
            </a:r>
            <a:r>
              <a:rPr lang="en-US" sz="2600" dirty="0" smtClean="0"/>
              <a:t> shields (</a:t>
            </a:r>
            <a:r>
              <a:rPr lang="ru-RU" sz="2600" dirty="0" smtClean="0"/>
              <a:t>платы расширения)</a:t>
            </a:r>
            <a:endParaRPr lang="uk-UA" sz="2600" dirty="0" smtClean="0"/>
          </a:p>
          <a:p>
            <a:pPr algn="l"/>
            <a:r>
              <a:rPr lang="uk-UA" sz="2800" dirty="0" err="1" smtClean="0"/>
              <a:t>Software</a:t>
            </a:r>
            <a:r>
              <a:rPr lang="uk-UA" sz="2800" dirty="0" smtClean="0"/>
              <a:t> </a:t>
            </a:r>
            <a:r>
              <a:rPr lang="uk-UA" sz="2800" dirty="0" err="1" smtClean="0"/>
              <a:t>Tool</a:t>
            </a:r>
            <a:r>
              <a:rPr lang="en-US" sz="2800" dirty="0" smtClean="0"/>
              <a:t>s</a:t>
            </a:r>
          </a:p>
          <a:p>
            <a:pPr algn="l"/>
            <a:r>
              <a:rPr lang="en-US" sz="2800" dirty="0" smtClean="0"/>
              <a:t>Documentations</a:t>
            </a:r>
            <a:endParaRPr lang="ru-RU" sz="2800" dirty="0"/>
          </a:p>
          <a:p>
            <a:pPr algn="r"/>
            <a:endParaRPr lang="uk-U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4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Product Catalog</a:t>
            </a:r>
            <a:endParaRPr lang="uk-UA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92065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675" y="4509120"/>
            <a:ext cx="318322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683568" y="4077072"/>
            <a:ext cx="129614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012160" y="5589240"/>
            <a:ext cx="230425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Полилиния 6"/>
          <p:cNvSpPr/>
          <p:nvPr/>
        </p:nvSpPr>
        <p:spPr>
          <a:xfrm flipV="1">
            <a:off x="2052084" y="4077070"/>
            <a:ext cx="3912781" cy="1512170"/>
          </a:xfrm>
          <a:custGeom>
            <a:avLst/>
            <a:gdLst>
              <a:gd name="connsiteX0" fmla="*/ 0 w 3912781"/>
              <a:gd name="connsiteY0" fmla="*/ 3370521 h 3370521"/>
              <a:gd name="connsiteX1" fmla="*/ 1265274 w 3912781"/>
              <a:gd name="connsiteY1" fmla="*/ 2955851 h 3370521"/>
              <a:gd name="connsiteX2" fmla="*/ 2679404 w 3912781"/>
              <a:gd name="connsiteY2" fmla="*/ 2062716 h 3370521"/>
              <a:gd name="connsiteX3" fmla="*/ 3519376 w 3912781"/>
              <a:gd name="connsiteY3" fmla="*/ 1020726 h 3370521"/>
              <a:gd name="connsiteX4" fmla="*/ 3912781 w 3912781"/>
              <a:gd name="connsiteY4" fmla="*/ 0 h 3370521"/>
              <a:gd name="connsiteX5" fmla="*/ 3912781 w 3912781"/>
              <a:gd name="connsiteY5" fmla="*/ 0 h 337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2781" h="3370521">
                <a:moveTo>
                  <a:pt x="0" y="3370521"/>
                </a:moveTo>
                <a:cubicBezTo>
                  <a:pt x="409353" y="3272169"/>
                  <a:pt x="818707" y="3173818"/>
                  <a:pt x="1265274" y="2955851"/>
                </a:cubicBezTo>
                <a:cubicBezTo>
                  <a:pt x="1711841" y="2737884"/>
                  <a:pt x="2303720" y="2385237"/>
                  <a:pt x="2679404" y="2062716"/>
                </a:cubicBezTo>
                <a:cubicBezTo>
                  <a:pt x="3055088" y="1740195"/>
                  <a:pt x="3313813" y="1364512"/>
                  <a:pt x="3519376" y="1020726"/>
                </a:cubicBezTo>
                <a:cubicBezTo>
                  <a:pt x="3724939" y="676940"/>
                  <a:pt x="3912781" y="0"/>
                  <a:pt x="3912781" y="0"/>
                </a:cubicBezTo>
                <a:lnTo>
                  <a:pt x="3912781" y="0"/>
                </a:lnTo>
              </a:path>
            </a:pathLst>
          </a:custGeom>
          <a:ln>
            <a:headEnd type="oval" w="lg" len="lg"/>
            <a:tailEnd type="arrow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524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064"/>
            <a:ext cx="7993663" cy="6797935"/>
          </a:xfrm>
        </p:spPr>
      </p:pic>
      <p:sp>
        <p:nvSpPr>
          <p:cNvPr id="5" name="Прямоугольник 4"/>
          <p:cNvSpPr/>
          <p:nvPr/>
        </p:nvSpPr>
        <p:spPr>
          <a:xfrm>
            <a:off x="510076" y="4149080"/>
            <a:ext cx="789961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528846" y="6353944"/>
            <a:ext cx="789961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81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5" y="63798"/>
            <a:ext cx="7992328" cy="67968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26" y="4129261"/>
            <a:ext cx="792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26" y="6340833"/>
            <a:ext cx="792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6523"/>
            <a:ext cx="8884970" cy="67968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69221"/>
            <a:ext cx="856895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05264"/>
            <a:ext cx="856895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9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2" y="67278"/>
            <a:ext cx="8283280" cy="67968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792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05264"/>
            <a:ext cx="792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3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7465" y="260648"/>
            <a:ext cx="5969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cap="all" dirty="0"/>
              <a:t>SOFTWARE </a:t>
            </a:r>
            <a:r>
              <a:rPr lang="de-AT" cap="all" dirty="0" smtClean="0"/>
              <a:t> DEVELOPMENT  TOOLS  (</a:t>
            </a:r>
            <a:r>
              <a:rPr lang="de-AT" i="1" dirty="0"/>
              <a:t>Development </a:t>
            </a:r>
            <a:r>
              <a:rPr lang="de-AT" i="1" dirty="0" err="1"/>
              <a:t>toolchain</a:t>
            </a:r>
            <a:r>
              <a:rPr lang="de-AT" i="1" dirty="0"/>
              <a:t> </a:t>
            </a:r>
            <a:r>
              <a:rPr lang="de-AT" dirty="0" smtClean="0"/>
              <a:t>)</a:t>
            </a:r>
            <a:endParaRPr lang="uk-UA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33851"/>
              </p:ext>
            </p:extLst>
          </p:nvPr>
        </p:nvGraphicFramePr>
        <p:xfrm>
          <a:off x="575556" y="1052737"/>
          <a:ext cx="7992888" cy="42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328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Part Number</a:t>
                      </a:r>
                      <a:endParaRPr lang="uk-U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Manufacturer</a:t>
                      </a:r>
                      <a:endParaRPr lang="uk-U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Descryption</a:t>
                      </a:r>
                      <a:endParaRPr lang="uk-UA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857">
                <a:tc>
                  <a:txBody>
                    <a:bodyPr/>
                    <a:lstStyle/>
                    <a:p>
                      <a:r>
                        <a:rPr lang="de-AT" sz="12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CoIDE</a:t>
                      </a:r>
                      <a:endParaRPr lang="uk-UA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CooCox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CooCox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CoIDE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 free and highly-integrated software development environment for ARM Cortex MCUs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8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AT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DS-5</a:t>
                      </a:r>
                      <a:endParaRPr lang="uk-UA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 Development Studio 5 (DS-5) provides best-in-class tools for the broadest range of ARM processor-based platforms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857">
                <a:tc>
                  <a:txBody>
                    <a:bodyPr/>
                    <a:lstStyle/>
                    <a:p>
                      <a:r>
                        <a:rPr lang="de-AT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IAR-EWARM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IAR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IAR </a:t>
                      </a:r>
                      <a:r>
                        <a:rPr lang="de-A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Embedded </a:t>
                      </a:r>
                      <a:r>
                        <a:rPr lang="de-A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Workbench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® </a:t>
                      </a:r>
                      <a:r>
                        <a:rPr lang="uk-U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 development environment and optimizing C/C++ compiler for ARM Cortex-M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857">
                <a:tc>
                  <a:txBody>
                    <a:bodyPr/>
                    <a:lstStyle/>
                    <a:p>
                      <a:r>
                        <a:rPr lang="de-AT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MDK-ARM-STM32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Keil</a:t>
                      </a:r>
                      <a:r>
                        <a:rPr lang="uk-U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™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MDK-ARM software development environment for Cortex-M based MCUs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8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STM32CubeMX</a:t>
                      </a:r>
                      <a:endParaRPr lang="uk-UA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STM32Cube </a:t>
                      </a:r>
                      <a:r>
                        <a:rPr lang="uk-UA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de-AT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initialization</a:t>
                      </a:r>
                      <a:r>
                        <a:rPr lang="de-AT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de-AT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generator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8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FLASHER-STM32</a:t>
                      </a:r>
                      <a:endParaRPr lang="uk-UA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uk-U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STM32 Flash </a:t>
                      </a:r>
                      <a:r>
                        <a:rPr lang="de-AT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loader</a:t>
                      </a:r>
                      <a:r>
                        <a:rPr lang="de-AT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demonstrator</a:t>
                      </a:r>
                      <a:r>
                        <a:rPr lang="de-AT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(UM0462)</a:t>
                      </a:r>
                      <a:endParaRPr lang="uk-UA" sz="1400" dirty="0" smtClean="0"/>
                    </a:p>
                    <a:p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587465" y="260648"/>
            <a:ext cx="596907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Засоби розробки програмного забезпечення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73433" y="1495417"/>
            <a:ext cx="5184576" cy="504056"/>
          </a:xfrm>
          <a:prstGeom prst="rect">
            <a:avLst/>
          </a:prstGeom>
          <a:solidFill>
            <a:srgbClr val="CDDDEB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dk1"/>
                </a:solidFill>
              </a:rPr>
              <a:t>CooCox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CoIDE</a:t>
            </a:r>
            <a:r>
              <a:rPr lang="de-AT" sz="1400" dirty="0">
                <a:solidFill>
                  <a:schemeClr val="dk1"/>
                </a:solidFill>
              </a:rPr>
              <a:t> ®</a:t>
            </a:r>
            <a:r>
              <a:rPr lang="uk-UA" sz="1400" dirty="0">
                <a:solidFill>
                  <a:schemeClr val="dk1"/>
                </a:solidFill>
              </a:rPr>
              <a:t>- вільно розповсюджуване і інтегроване </a:t>
            </a:r>
            <a:r>
              <a:rPr lang="uk-UA" sz="1400" dirty="0" err="1">
                <a:solidFill>
                  <a:schemeClr val="dk1"/>
                </a:solidFill>
              </a:rPr>
              <a:t>середо-вище</a:t>
            </a:r>
            <a:r>
              <a:rPr lang="uk-UA" sz="1400" dirty="0">
                <a:solidFill>
                  <a:schemeClr val="dk1"/>
                </a:solidFill>
              </a:rPr>
              <a:t> розробки програмного забезпечення для </a:t>
            </a:r>
            <a:r>
              <a:rPr lang="en-US" sz="1400" dirty="0">
                <a:solidFill>
                  <a:schemeClr val="dk1"/>
                </a:solidFill>
              </a:rPr>
              <a:t>ARM Cortex MCUs</a:t>
            </a:r>
            <a:endParaRPr lang="uk-UA" sz="1400" dirty="0">
              <a:solidFill>
                <a:schemeClr val="dk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78279" y="2100957"/>
            <a:ext cx="5256584" cy="607963"/>
          </a:xfrm>
          <a:prstGeom prst="rect">
            <a:avLst/>
          </a:prstGeom>
          <a:solidFill>
            <a:srgbClr val="E7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dk1"/>
                </a:solidFill>
              </a:rPr>
              <a:t>ARM Development Studio 5 (DS-5) </a:t>
            </a:r>
            <a:r>
              <a:rPr lang="uk-UA" sz="1400" dirty="0" smtClean="0">
                <a:solidFill>
                  <a:schemeClr val="bg1"/>
                </a:solidFill>
              </a:rPr>
              <a:t>забезпечує кращі в своєму класі інструменти для широкого кола платформ </a:t>
            </a:r>
          </a:p>
          <a:p>
            <a:pPr algn="just"/>
            <a:r>
              <a:rPr lang="uk-UA" sz="1400" dirty="0" smtClean="0">
                <a:solidFill>
                  <a:schemeClr val="bg1"/>
                </a:solidFill>
              </a:rPr>
              <a:t>на базі ARM-процесорів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37231" y="2791561"/>
            <a:ext cx="5184576" cy="504056"/>
          </a:xfrm>
          <a:prstGeom prst="rect">
            <a:avLst/>
          </a:prstGeom>
          <a:solidFill>
            <a:srgbClr val="CDDDEB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dk1"/>
                </a:solidFill>
              </a:rPr>
              <a:t>IAR </a:t>
            </a:r>
            <a:r>
              <a:rPr lang="de-AT" sz="1400" dirty="0">
                <a:solidFill>
                  <a:schemeClr val="dk1"/>
                </a:solidFill>
              </a:rPr>
              <a:t>Embedded </a:t>
            </a:r>
            <a:r>
              <a:rPr lang="de-AT" sz="1400" dirty="0" err="1">
                <a:solidFill>
                  <a:schemeClr val="dk1"/>
                </a:solidFill>
              </a:rPr>
              <a:t>Workbench</a:t>
            </a:r>
            <a:r>
              <a:rPr lang="de-AT" sz="1400" dirty="0">
                <a:solidFill>
                  <a:schemeClr val="dk1"/>
                </a:solidFill>
              </a:rPr>
              <a:t>® </a:t>
            </a:r>
            <a:r>
              <a:rPr lang="uk-UA" sz="1400" dirty="0">
                <a:solidFill>
                  <a:schemeClr val="dk1"/>
                </a:solidFill>
              </a:rPr>
              <a:t>- інтегроване середовище розробки та оптимізований C / </a:t>
            </a:r>
            <a:r>
              <a:rPr lang="uk-UA" sz="1400" dirty="0" err="1">
                <a:solidFill>
                  <a:schemeClr val="dk1"/>
                </a:solidFill>
              </a:rPr>
              <a:t>C</a:t>
            </a:r>
            <a:r>
              <a:rPr lang="uk-UA" sz="1400" dirty="0">
                <a:solidFill>
                  <a:schemeClr val="dk1"/>
                </a:solidFill>
              </a:rPr>
              <a:t> ++ компілятор для </a:t>
            </a:r>
            <a:r>
              <a:rPr lang="en-US" sz="1400" dirty="0">
                <a:solidFill>
                  <a:schemeClr val="dk1"/>
                </a:solidFill>
              </a:rPr>
              <a:t>ARM Cortex</a:t>
            </a:r>
            <a:r>
              <a:rPr lang="uk-UA" sz="1400" dirty="0">
                <a:solidFill>
                  <a:schemeClr val="dk1"/>
                </a:solidFill>
              </a:rPr>
              <a:t>-</a:t>
            </a:r>
            <a:r>
              <a:rPr lang="en-US" sz="1400" dirty="0">
                <a:solidFill>
                  <a:schemeClr val="dk1"/>
                </a:solidFill>
              </a:rPr>
              <a:t>M</a:t>
            </a:r>
            <a:endParaRPr lang="uk-UA" sz="1400" dirty="0">
              <a:solidFill>
                <a:schemeClr val="dk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78279" y="3378258"/>
            <a:ext cx="5256584" cy="607963"/>
          </a:xfrm>
          <a:prstGeom prst="rect">
            <a:avLst/>
          </a:prstGeom>
          <a:solidFill>
            <a:srgbClr val="E7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1400" dirty="0" smtClean="0">
                <a:solidFill>
                  <a:schemeClr val="bg1"/>
                </a:solidFill>
              </a:rPr>
              <a:t>MDK-ARM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uk-UA" sz="1400" dirty="0" smtClean="0">
                <a:solidFill>
                  <a:schemeClr val="bg1"/>
                </a:solidFill>
              </a:rPr>
              <a:t>середовище розробки програмного забезпечення для </a:t>
            </a:r>
            <a:r>
              <a:rPr lang="uk-UA" sz="1400" dirty="0" err="1" smtClean="0">
                <a:solidFill>
                  <a:schemeClr val="bg1"/>
                </a:solidFill>
              </a:rPr>
              <a:t>мікроконтролерів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uk-UA" sz="1400" dirty="0" smtClean="0">
                <a:solidFill>
                  <a:schemeClr val="bg1"/>
                </a:solidFill>
              </a:rPr>
              <a:t>на основі Cortex-M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337231" y="4098338"/>
            <a:ext cx="5184576" cy="504056"/>
          </a:xfrm>
          <a:prstGeom prst="rect">
            <a:avLst/>
          </a:prstGeom>
          <a:solidFill>
            <a:srgbClr val="CDDDEB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dirty="0">
                <a:solidFill>
                  <a:schemeClr val="dk1"/>
                </a:solidFill>
              </a:rPr>
              <a:t>STM32Cube</a:t>
            </a:r>
            <a:r>
              <a:rPr lang="de-AT" dirty="0" smtClean="0">
                <a:solidFill>
                  <a:schemeClr val="dk1"/>
                </a:solidFill>
              </a:rPr>
              <a:t>® </a:t>
            </a:r>
            <a:r>
              <a:rPr lang="uk-UA" sz="1400" dirty="0" smtClean="0">
                <a:solidFill>
                  <a:schemeClr val="dk1"/>
                </a:solidFill>
              </a:rPr>
              <a:t>- </a:t>
            </a:r>
            <a:r>
              <a:rPr lang="uk-UA" sz="1400" dirty="0" smtClean="0">
                <a:solidFill>
                  <a:schemeClr val="bg1"/>
                </a:solidFill>
              </a:rPr>
              <a:t>генератор коду ініціалізації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78279" y="4674402"/>
            <a:ext cx="5256584" cy="607963"/>
          </a:xfrm>
          <a:prstGeom prst="rect">
            <a:avLst/>
          </a:prstGeom>
          <a:solidFill>
            <a:srgbClr val="E7E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AT" sz="1400" dirty="0">
                <a:solidFill>
                  <a:schemeClr val="dk1"/>
                </a:solidFill>
              </a:rPr>
              <a:t>STM32 </a:t>
            </a:r>
            <a:r>
              <a:rPr lang="de-AT" sz="1400" dirty="0" smtClean="0">
                <a:solidFill>
                  <a:schemeClr val="dk1"/>
                </a:solidFill>
              </a:rPr>
              <a:t>Flash</a:t>
            </a:r>
            <a:r>
              <a:rPr lang="uk-UA" sz="1400" dirty="0" smtClean="0">
                <a:solidFill>
                  <a:schemeClr val="bg1"/>
                </a:solidFill>
              </a:rPr>
              <a:t>-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uk-UA" sz="1400" dirty="0" smtClean="0">
                <a:solidFill>
                  <a:schemeClr val="bg1"/>
                </a:solidFill>
              </a:rPr>
              <a:t>навантажувач демонстратор </a:t>
            </a:r>
            <a:r>
              <a:rPr lang="de-AT" sz="1400" dirty="0">
                <a:solidFill>
                  <a:schemeClr val="dk1"/>
                </a:solidFill>
              </a:rPr>
              <a:t>(UM0462</a:t>
            </a:r>
            <a:r>
              <a:rPr lang="de-AT" sz="1400" dirty="0" smtClean="0">
                <a:solidFill>
                  <a:schemeClr val="dk1"/>
                </a:solidFill>
              </a:rPr>
              <a:t>)</a:t>
            </a:r>
            <a:endParaRPr lang="uk-UA" sz="1400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611560" y="1495417"/>
            <a:ext cx="7923303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угольник 14"/>
          <p:cNvSpPr/>
          <p:nvPr/>
        </p:nvSpPr>
        <p:spPr>
          <a:xfrm>
            <a:off x="611560" y="3430211"/>
            <a:ext cx="7923303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4066659"/>
            <a:ext cx="7923303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 16"/>
          <p:cNvSpPr/>
          <p:nvPr/>
        </p:nvSpPr>
        <p:spPr>
          <a:xfrm>
            <a:off x="611560" y="2739608"/>
            <a:ext cx="7923303" cy="60796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517232"/>
            <a:ext cx="1872208" cy="10805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517233"/>
            <a:ext cx="1904090" cy="11473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5517232"/>
            <a:ext cx="2304256" cy="116105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486269"/>
            <a:ext cx="1656184" cy="11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2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994"/>
            <a:ext cx="9144000" cy="550139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mbed</a:t>
            </a:r>
            <a:r>
              <a:rPr lang="en-US" dirty="0"/>
              <a:t> </a:t>
            </a:r>
            <a:r>
              <a:rPr lang="en-US" b="1" dirty="0"/>
              <a:t>Online development &amp; community </a:t>
            </a:r>
            <a:endParaRPr lang="uk-UA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47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C000"/>
                </a:solidFill>
              </a:rPr>
              <a:t>dC</a:t>
            </a:r>
            <a:r>
              <a:rPr lang="uk-UA" sz="3200" dirty="0">
                <a:solidFill>
                  <a:srgbClr val="FFC000"/>
                </a:solidFill>
              </a:rPr>
              <a:t>6  </a:t>
            </a:r>
            <a:r>
              <a:rPr lang="en-US" sz="3200" dirty="0">
                <a:solidFill>
                  <a:srgbClr val="FFC000"/>
                </a:solidFill>
              </a:rPr>
              <a:t>- Eclipse-based toolset SW4STM32</a:t>
            </a:r>
            <a:endParaRPr lang="uk-UA" sz="3200" dirty="0">
              <a:solidFill>
                <a:srgbClr val="FFC000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99" y="1124744"/>
            <a:ext cx="9173209" cy="5733256"/>
          </a:xfrm>
        </p:spPr>
      </p:pic>
    </p:spTree>
    <p:extLst>
      <p:ext uri="{BB962C8B-B14F-4D97-AF65-F5344CB8AC3E}">
        <p14:creationId xmlns:p14="http://schemas.microsoft.com/office/powerpoint/2010/main" val="21490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STM32 Open Development Environment</a:t>
            </a:r>
            <a:endParaRPr lang="uk-UA" sz="3200" dirty="0">
              <a:solidFill>
                <a:srgbClr val="FFC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2" y="2276872"/>
            <a:ext cx="4829175" cy="2705100"/>
          </a:xfrm>
        </p:spPr>
      </p:pic>
      <p:sp>
        <p:nvSpPr>
          <p:cNvPr id="6" name="Прямоугольник 5"/>
          <p:cNvSpPr/>
          <p:nvPr/>
        </p:nvSpPr>
        <p:spPr>
          <a:xfrm>
            <a:off x="1115616" y="1628800"/>
            <a:ext cx="66967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/>
              <a:t>http://www.st.com/content/st_com/en/products/ecosystems/stm32-open</a:t>
            </a:r>
            <a:r>
              <a:rPr lang="uk-UA" sz="1400" u="sng" dirty="0"/>
              <a:t>-</a:t>
            </a:r>
            <a:r>
              <a:rPr lang="en-US" sz="1400" u="sng" dirty="0"/>
              <a:t>development-environment/stm32-nucleo-expansion-boards.html?querycriteria=</a:t>
            </a:r>
            <a:r>
              <a:rPr lang="en-US" sz="1400" u="sng" dirty="0" err="1"/>
              <a:t>productId</a:t>
            </a:r>
            <a:r>
              <a:rPr lang="en-US" sz="1400" u="sng" dirty="0"/>
              <a:t>=SC2006</a:t>
            </a:r>
            <a:endParaRPr lang="uk-UA" sz="1400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10775" y="980728"/>
            <a:ext cx="7345255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/>
              <a:t>http://www.st.com/en/evaluation-tools/stm32-mcu</a:t>
            </a:r>
            <a:r>
              <a:rPr lang="uk-UA" sz="1400" u="sng" dirty="0"/>
              <a:t>-</a:t>
            </a:r>
            <a:r>
              <a:rPr lang="en-US" sz="1400" u="sng" dirty="0" err="1"/>
              <a:t>nucleo.html?querycriteria</a:t>
            </a:r>
            <a:r>
              <a:rPr lang="en-US" sz="1400" u="sng" dirty="0"/>
              <a:t>=</a:t>
            </a:r>
            <a:r>
              <a:rPr lang="en-US" sz="1400" u="sng" dirty="0" err="1"/>
              <a:t>productId</a:t>
            </a:r>
            <a:r>
              <a:rPr lang="en-US" sz="1400" u="sng" dirty="0"/>
              <a:t>=LN1847</a:t>
            </a:r>
            <a:endParaRPr lang="uk-UA" sz="1400" u="sng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10776" y="5157192"/>
            <a:ext cx="66967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1400" u="sng" dirty="0">
                <a:solidFill>
                  <a:schemeClr val="tx1"/>
                </a:solidFill>
                <a:hlinkClick r:id="rId3"/>
              </a:rPr>
              <a:t>http://www.st.com/content/st_com/en/products/ecosystems/stm32-open-development-environment/stm32-ode-function-packs.html?querycriteria=productId=SC2102</a:t>
            </a:r>
            <a:endParaRPr lang="uk-UA" sz="1400" u="sng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10776" y="6266788"/>
            <a:ext cx="66967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  <a:hlinkClick r:id="rId4"/>
              </a:rPr>
              <a:t>http://www.st.com/content/st_com/en/products/ecosystems/stm32-open-development-environment/stm32cube-expansion-software.html?querycriteria=productId=SC2005</a:t>
            </a:r>
            <a:endParaRPr lang="uk-UA" sz="1400" dirty="0">
              <a:solidFill>
                <a:schemeClr val="tx1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>
            <a:off x="7344500" y="3193066"/>
            <a:ext cx="11115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8461052" y="2126327"/>
            <a:ext cx="0" cy="1076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7964930" y="2149517"/>
            <a:ext cx="49550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323528" y="2912838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323528" y="1352118"/>
            <a:ext cx="0" cy="157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323528" y="6009938"/>
            <a:ext cx="746902" cy="11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141133" y="5733256"/>
            <a:ext cx="6666387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1400" u="sng" dirty="0">
                <a:solidFill>
                  <a:schemeClr val="tx1"/>
                </a:solidFill>
                <a:hlinkClick r:id="rId5"/>
              </a:rPr>
              <a:t>http://www.st.com/content/st_com/en/products/ecosystems/stm32-open-development-environment/stm32cube.html?querycriteria=productId=SC2004</a:t>
            </a:r>
            <a:endParaRPr lang="uk-UA" sz="14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5" idx="2"/>
          </p:cNvCxnSpPr>
          <p:nvPr/>
        </p:nvCxnSpPr>
        <p:spPr>
          <a:xfrm>
            <a:off x="4572000" y="4981972"/>
            <a:ext cx="0" cy="2472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7344500" y="3717032"/>
            <a:ext cx="11115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8461052" y="3717032"/>
            <a:ext cx="0" cy="28377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7964930" y="6554820"/>
            <a:ext cx="49550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323528" y="3716549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38712" y="3705916"/>
            <a:ext cx="0" cy="2315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323528" y="1352118"/>
            <a:ext cx="746902" cy="11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STM32Cube </a:t>
            </a:r>
            <a:r>
              <a:rPr lang="uk-UA" b="1" dirty="0" err="1"/>
              <a:t>software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" y="1556792"/>
            <a:ext cx="9204896" cy="5301208"/>
          </a:xfrm>
        </p:spPr>
      </p:pic>
      <p:sp>
        <p:nvSpPr>
          <p:cNvPr id="3" name="Прямоугольник 2"/>
          <p:cNvSpPr/>
          <p:nvPr/>
        </p:nvSpPr>
        <p:spPr>
          <a:xfrm>
            <a:off x="395536" y="2492896"/>
            <a:ext cx="3168352" cy="792088"/>
          </a:xfrm>
          <a:prstGeom prst="rect">
            <a:avLst/>
          </a:prstGeom>
          <a:solidFill>
            <a:srgbClr val="AAE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1. </a:t>
            </a:r>
            <a:r>
              <a:rPr lang="en-US" b="1" dirty="0" smtClean="0"/>
              <a:t>STM</a:t>
            </a:r>
            <a:r>
              <a:rPr lang="uk-UA" b="1" dirty="0"/>
              <a:t>32</a:t>
            </a:r>
            <a:r>
              <a:rPr lang="en-US" b="1" dirty="0"/>
              <a:t>Cube initialization code generator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5661248"/>
            <a:ext cx="2736304" cy="792088"/>
          </a:xfrm>
          <a:prstGeom prst="rect">
            <a:avLst/>
          </a:prstGeom>
          <a:solidFill>
            <a:srgbClr val="AAE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2. </a:t>
            </a:r>
            <a:r>
              <a:rPr lang="en-US" b="1" dirty="0" smtClean="0"/>
              <a:t>STM32CubeMX</a:t>
            </a:r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00192" y="2497623"/>
            <a:ext cx="2736304" cy="792088"/>
          </a:xfrm>
          <a:prstGeom prst="rect">
            <a:avLst/>
          </a:prstGeom>
          <a:solidFill>
            <a:srgbClr val="AAE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/>
              <a:t>3. STM32Cube </a:t>
            </a:r>
            <a:r>
              <a:rPr lang="uk-UA" b="1" dirty="0" err="1"/>
              <a:t>expansion</a:t>
            </a:r>
            <a:r>
              <a:rPr lang="uk-UA" b="1" dirty="0"/>
              <a:t> </a:t>
            </a:r>
            <a:r>
              <a:rPr lang="uk-UA" b="1" dirty="0" err="1"/>
              <a:t>software</a:t>
            </a:r>
            <a:r>
              <a:rPr lang="uk-UA" b="1" dirty="0"/>
              <a:t> </a:t>
            </a:r>
            <a:r>
              <a:rPr lang="en-US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5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200" b="1" dirty="0"/>
              <a:t>STM32 MCU </a:t>
            </a:r>
            <a:r>
              <a:rPr lang="de-AT" sz="3200" b="1" dirty="0" err="1"/>
              <a:t>Eval</a:t>
            </a:r>
            <a:r>
              <a:rPr lang="de-AT" sz="3200" b="1" dirty="0"/>
              <a:t> Boards</a:t>
            </a:r>
            <a:br>
              <a:rPr lang="de-AT" sz="3200" b="1" dirty="0"/>
            </a:br>
            <a:r>
              <a:rPr lang="en-US" sz="3200" dirty="0" smtClean="0">
                <a:solidFill>
                  <a:srgbClr val="FFC000"/>
                </a:solidFill>
              </a:rPr>
              <a:t>(</a:t>
            </a:r>
            <a:r>
              <a:rPr lang="ru-RU" sz="3200" dirty="0">
                <a:solidFill>
                  <a:srgbClr val="FFC000"/>
                </a:solidFill>
              </a:rPr>
              <a:t>Оценочные модули)</a:t>
            </a:r>
            <a:endParaRPr lang="uk-UA" sz="3200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 </a:t>
            </a:r>
            <a:r>
              <a:rPr lang="de-AT" dirty="0">
                <a:solidFill>
                  <a:schemeClr val="bg2">
                    <a:lumMod val="75000"/>
                    <a:lumOff val="25000"/>
                  </a:schemeClr>
                </a:solidFill>
                <a:hlinkClick r:id="rId2"/>
              </a:rPr>
              <a:t>STM32 </a:t>
            </a:r>
            <a:r>
              <a:rPr lang="de-AT" dirty="0" err="1">
                <a:solidFill>
                  <a:schemeClr val="bg2">
                    <a:lumMod val="75000"/>
                    <a:lumOff val="25000"/>
                  </a:schemeClr>
                </a:solidFill>
                <a:hlinkClick r:id="rId2"/>
              </a:rPr>
              <a:t>Nucleo</a:t>
            </a:r>
            <a:r>
              <a:rPr lang="de-AT" dirty="0">
                <a:solidFill>
                  <a:schemeClr val="bg2">
                    <a:lumMod val="75000"/>
                    <a:lumOff val="25000"/>
                  </a:schemeClr>
                </a:solidFill>
                <a:hlinkClick r:id="rId2"/>
              </a:rPr>
              <a:t> </a:t>
            </a:r>
            <a:r>
              <a:rPr lang="de-AT" dirty="0" err="1" smtClean="0">
                <a:solidFill>
                  <a:schemeClr val="bg2">
                    <a:lumMod val="75000"/>
                    <a:lumOff val="25000"/>
                  </a:schemeClr>
                </a:solidFill>
                <a:hlinkClick r:id="rId2"/>
              </a:rPr>
              <a:t>boards</a:t>
            </a:r>
            <a:endParaRPr lang="de-AT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de-AT" dirty="0"/>
              <a:t> </a:t>
            </a:r>
            <a:r>
              <a:rPr lang="de-AT" dirty="0">
                <a:hlinkClick r:id="rId3"/>
              </a:rPr>
              <a:t>Discovery </a:t>
            </a:r>
            <a:r>
              <a:rPr lang="de-AT" dirty="0" err="1" smtClean="0">
                <a:hlinkClick r:id="rId3"/>
              </a:rPr>
              <a:t>kits</a:t>
            </a:r>
            <a:endParaRPr lang="de-AT" dirty="0" smtClean="0"/>
          </a:p>
          <a:p>
            <a:pPr marL="0" indent="0">
              <a:buNone/>
            </a:pPr>
            <a:r>
              <a:rPr lang="de-AT" dirty="0" smtClean="0">
                <a:hlinkClick r:id="rId4"/>
              </a:rPr>
              <a:t>Evaluation </a:t>
            </a:r>
            <a:r>
              <a:rPr lang="de-AT" dirty="0" err="1" smtClean="0">
                <a:hlinkClick r:id="rId4"/>
              </a:rPr>
              <a:t>boards</a:t>
            </a:r>
            <a:r>
              <a:rPr lang="de-AT" dirty="0" smtClean="0"/>
              <a:t> 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5" name="Равнобедренный треугольник 4">
            <a:hlinkClick r:id="rId5"/>
          </p:cNvPr>
          <p:cNvSpPr/>
          <p:nvPr/>
        </p:nvSpPr>
        <p:spPr>
          <a:xfrm rot="5400000">
            <a:off x="6192179" y="1664804"/>
            <a:ext cx="2033605" cy="19615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VIDEO CENTER</a:t>
            </a:r>
            <a:endParaRPr lang="uk-UA" dirty="0"/>
          </a:p>
        </p:txBody>
      </p:sp>
      <p:pic>
        <p:nvPicPr>
          <p:cNvPr id="7" name="Рисунок 6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01008"/>
            <a:ext cx="4219575" cy="2209800"/>
          </a:xfrm>
          <a:prstGeom prst="rect">
            <a:avLst/>
          </a:prstGeom>
        </p:spPr>
      </p:pic>
      <p:sp>
        <p:nvSpPr>
          <p:cNvPr id="8" name="Прямоугольник 7">
            <a:hlinkClick r:id="rId8" action="ppaction://hlinksldjump"/>
          </p:cNvPr>
          <p:cNvSpPr/>
          <p:nvPr/>
        </p:nvSpPr>
        <p:spPr>
          <a:xfrm>
            <a:off x="2649339" y="3341512"/>
            <a:ext cx="842541" cy="1599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98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Литература</a:t>
            </a:r>
            <a:endParaRPr lang="uk-UA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09120"/>
          </a:xfrm>
        </p:spPr>
        <p:txBody>
          <a:bodyPr numCol="1">
            <a:normAutofit fontScale="47500" lnSpcReduction="20000"/>
          </a:bodyPr>
          <a:lstStyle/>
          <a:p>
            <a:pPr marL="180975" indent="-180975">
              <a:spcAft>
                <a:spcPts val="600"/>
              </a:spcAft>
              <a:buNone/>
            </a:pPr>
            <a:r>
              <a:rPr lang="de-AT" sz="3400" dirty="0" smtClean="0"/>
              <a:t>1. Cortex M3 </a:t>
            </a:r>
            <a:r>
              <a:rPr lang="de-AT" sz="3400" dirty="0"/>
              <a:t>Technical Reference </a:t>
            </a:r>
            <a:r>
              <a:rPr lang="de-AT" sz="3400" dirty="0" smtClean="0"/>
              <a:t>Manual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uk-UA" sz="2200" dirty="0" smtClean="0"/>
              <a:t>Режим </a:t>
            </a:r>
            <a:r>
              <a:rPr lang="uk-UA" sz="2200" dirty="0" err="1" smtClean="0"/>
              <a:t>доступа</a:t>
            </a:r>
            <a:r>
              <a:rPr lang="uk-UA" sz="2200" dirty="0" smtClean="0"/>
              <a:t>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de-AT" sz="2900" dirty="0">
                <a:hlinkClick r:id="rId2"/>
              </a:rPr>
              <a:t>http://infocenter.arm</a:t>
            </a:r>
            <a:r>
              <a:rPr lang="uk-UA" sz="2900" dirty="0">
                <a:hlinkClick r:id="rId2"/>
              </a:rPr>
              <a:t>.</a:t>
            </a:r>
            <a:r>
              <a:rPr lang="de-AT" sz="2900" dirty="0" err="1">
                <a:hlinkClick r:id="rId2"/>
              </a:rPr>
              <a:t>com</a:t>
            </a:r>
            <a:r>
              <a:rPr lang="uk-UA" sz="2900" dirty="0">
                <a:hlinkClick r:id="rId2"/>
              </a:rPr>
              <a:t>/</a:t>
            </a:r>
            <a:r>
              <a:rPr lang="de-AT" sz="2900" dirty="0" err="1">
                <a:hlinkClick r:id="rId2"/>
              </a:rPr>
              <a:t>help</a:t>
            </a:r>
            <a:r>
              <a:rPr lang="de-AT" sz="2900" dirty="0">
                <a:hlinkClick r:id="rId2"/>
              </a:rPr>
              <a:t>/</a:t>
            </a:r>
            <a:r>
              <a:rPr lang="de-AT" sz="2900" dirty="0" err="1">
                <a:hlinkClick r:id="rId2"/>
              </a:rPr>
              <a:t>topic</a:t>
            </a:r>
            <a:r>
              <a:rPr lang="de-AT" sz="2900" dirty="0">
                <a:hlinkClick r:id="rId2"/>
              </a:rPr>
              <a:t>/</a:t>
            </a:r>
            <a:r>
              <a:rPr lang="de-AT" sz="2900" dirty="0" err="1">
                <a:hlinkClick r:id="rId2"/>
              </a:rPr>
              <a:t>com</a:t>
            </a:r>
            <a:r>
              <a:rPr lang="uk-UA" sz="2900" dirty="0">
                <a:hlinkClick r:id="rId2"/>
              </a:rPr>
              <a:t>. </a:t>
            </a:r>
            <a:r>
              <a:rPr lang="de-AT" sz="2900" dirty="0">
                <a:hlinkClick r:id="rId2"/>
              </a:rPr>
              <a:t>arm</a:t>
            </a:r>
            <a:r>
              <a:rPr lang="uk-UA" sz="2900" dirty="0">
                <a:hlinkClick r:id="rId2"/>
              </a:rPr>
              <a:t>.</a:t>
            </a:r>
            <a:r>
              <a:rPr lang="de-AT" sz="2900" dirty="0" smtClean="0">
                <a:hlinkClick r:id="rId2"/>
              </a:rPr>
              <a:t>doc.ddi0337g/index.html</a:t>
            </a:r>
            <a:r>
              <a:rPr lang="de-AT" sz="2900" dirty="0" smtClean="0"/>
              <a:t> </a:t>
            </a:r>
            <a:r>
              <a:rPr lang="uk-UA" sz="2900" dirty="0" smtClean="0"/>
              <a:t> </a:t>
            </a:r>
            <a:endParaRPr lang="en-US" sz="2900" dirty="0"/>
          </a:p>
          <a:p>
            <a:pPr marL="180975" indent="-180975">
              <a:spcAft>
                <a:spcPts val="600"/>
              </a:spcAft>
              <a:buNone/>
            </a:pPr>
            <a:r>
              <a:rPr lang="en-US" sz="3400" dirty="0"/>
              <a:t>2. </a:t>
            </a:r>
            <a:r>
              <a:rPr lang="de-AT" sz="3400" dirty="0"/>
              <a:t>Cortex M4 Technical Reference Manual</a:t>
            </a:r>
            <a:r>
              <a:rPr lang="de-AT" dirty="0"/>
              <a:t/>
            </a:r>
            <a:br>
              <a:rPr lang="de-AT" dirty="0"/>
            </a:br>
            <a:r>
              <a:rPr lang="uk-UA" sz="2200" dirty="0" smtClean="0"/>
              <a:t>Режим </a:t>
            </a:r>
            <a:r>
              <a:rPr lang="uk-UA" sz="2200" dirty="0" err="1"/>
              <a:t>доступа</a:t>
            </a:r>
            <a:r>
              <a:rPr lang="uk-UA" sz="2200" dirty="0"/>
              <a:t>: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uk-UA" sz="2600" dirty="0">
                <a:hlinkClick r:id="rId3"/>
              </a:rPr>
              <a:t>http://</a:t>
            </a:r>
            <a:r>
              <a:rPr lang="uk-UA" sz="2600" dirty="0" smtClean="0">
                <a:hlinkClick r:id="rId3"/>
              </a:rPr>
              <a:t>infocenter.arm.com/help/topic/com.arm.doc.100166_0001_00_en/arm_cortexm4_processor_trm_100166_0001_00_en.pdf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de-AT" sz="2500" dirty="0"/>
              <a:t>(DDI0439B_cortex_m4_r0p0_trm.pdf</a:t>
            </a:r>
            <a:r>
              <a:rPr lang="en-US" sz="2500" dirty="0"/>
              <a:t> </a:t>
            </a:r>
            <a:r>
              <a:rPr lang="en-US" sz="1200" dirty="0"/>
              <a:t>– </a:t>
            </a:r>
            <a:r>
              <a:rPr lang="ru-RU" sz="2400" dirty="0"/>
              <a:t>файл на </a:t>
            </a:r>
            <a:r>
              <a:rPr lang="en-US" sz="2400" dirty="0" err="1"/>
              <a:t>Goodle</a:t>
            </a:r>
            <a:r>
              <a:rPr lang="en-US" sz="2400" dirty="0"/>
              <a:t>-Disk</a:t>
            </a:r>
            <a:r>
              <a:rPr lang="de-AT" sz="2500" dirty="0" smtClean="0"/>
              <a:t>)</a:t>
            </a:r>
            <a:endParaRPr lang="en-US" sz="2500" dirty="0"/>
          </a:p>
          <a:p>
            <a:pPr marL="180975" indent="-180975">
              <a:spcAft>
                <a:spcPts val="600"/>
              </a:spcAft>
              <a:buNone/>
            </a:pPr>
            <a:r>
              <a:rPr lang="en-US" dirty="0" smtClean="0"/>
              <a:t>3</a:t>
            </a:r>
            <a:r>
              <a:rPr lang="uk-UA" dirty="0" smtClean="0"/>
              <a:t>. </a:t>
            </a:r>
            <a:r>
              <a:rPr lang="de-AT" sz="3400" dirty="0"/>
              <a:t>ARMv7-M </a:t>
            </a:r>
            <a:r>
              <a:rPr lang="de-AT" sz="3400" dirty="0" err="1"/>
              <a:t>Architecture</a:t>
            </a:r>
            <a:r>
              <a:rPr lang="de-AT" sz="3400" dirty="0"/>
              <a:t> </a:t>
            </a:r>
            <a:r>
              <a:rPr lang="de-AT" sz="3400" dirty="0" err="1"/>
              <a:t>Application</a:t>
            </a:r>
            <a:r>
              <a:rPr lang="de-AT" sz="3400" dirty="0"/>
              <a:t> Level Reference Manual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uk-UA" sz="2200" dirty="0" smtClean="0"/>
              <a:t>Режим </a:t>
            </a:r>
            <a:r>
              <a:rPr lang="uk-UA" sz="2200" dirty="0" err="1"/>
              <a:t>доступа</a:t>
            </a:r>
            <a:r>
              <a:rPr lang="uk-UA" sz="2200" dirty="0"/>
              <a:t>: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de-AT" sz="2600" dirty="0">
                <a:hlinkClick r:id="rId4"/>
              </a:rPr>
              <a:t>www.arm</a:t>
            </a:r>
            <a:r>
              <a:rPr lang="uk-UA" sz="2600" dirty="0">
                <a:hlinkClick r:id="rId4"/>
              </a:rPr>
              <a:t>.</a:t>
            </a:r>
            <a:r>
              <a:rPr lang="de-AT" sz="2600" dirty="0" err="1">
                <a:hlinkClick r:id="rId4"/>
              </a:rPr>
              <a:t>com</a:t>
            </a:r>
            <a:r>
              <a:rPr lang="uk-UA" sz="2600" dirty="0">
                <a:hlinkClick r:id="rId4"/>
              </a:rPr>
              <a:t>/</a:t>
            </a:r>
            <a:r>
              <a:rPr lang="de-AT" sz="2600" dirty="0" err="1" smtClean="0">
                <a:hlinkClick r:id="rId4"/>
              </a:rPr>
              <a:t>products</a:t>
            </a:r>
            <a:r>
              <a:rPr lang="de-AT" sz="2600" dirty="0" smtClean="0">
                <a:hlinkClick r:id="rId4"/>
              </a:rPr>
              <a:t>/CPUs/</a:t>
            </a:r>
            <a:r>
              <a:rPr lang="de-AT" sz="2600" dirty="0" err="1" smtClean="0">
                <a:hlinkClick r:id="rId4"/>
              </a:rPr>
              <a:t>ARM_Cortex</a:t>
            </a:r>
            <a:r>
              <a:rPr lang="de-AT" sz="2600" dirty="0" smtClean="0">
                <a:hlinkClick r:id="rId4"/>
              </a:rPr>
              <a:t>-</a:t>
            </a:r>
            <a:r>
              <a:rPr lang="uk-UA" sz="2600" dirty="0" smtClean="0">
                <a:hlinkClick r:id="rId4"/>
              </a:rPr>
              <a:t>М3</a:t>
            </a:r>
            <a:r>
              <a:rPr lang="en-US" sz="2600" dirty="0" smtClean="0">
                <a:hlinkClick r:id="rId4"/>
              </a:rPr>
              <a:t>_v</a:t>
            </a:r>
            <a:r>
              <a:rPr lang="uk-UA" sz="2600" dirty="0">
                <a:hlinkClick r:id="rId4"/>
              </a:rPr>
              <a:t>7.</a:t>
            </a:r>
            <a:r>
              <a:rPr lang="de-AT" sz="2600" dirty="0" err="1" smtClean="0">
                <a:hlinkClick r:id="rId4"/>
              </a:rPr>
              <a:t>html</a:t>
            </a:r>
            <a:r>
              <a:rPr lang="de-AT" sz="2600" dirty="0" smtClean="0"/>
              <a:t>   </a:t>
            </a:r>
          </a:p>
          <a:p>
            <a:pPr marL="180975" indent="-180975">
              <a:buNone/>
            </a:pPr>
            <a:r>
              <a:rPr lang="de-AT" sz="2900" b="1" dirty="0" err="1"/>
              <a:t>Related</a:t>
            </a:r>
            <a:r>
              <a:rPr lang="de-AT" sz="2900" b="1" dirty="0"/>
              <a:t> </a:t>
            </a:r>
            <a:r>
              <a:rPr lang="de-AT" sz="2900" b="1" dirty="0" err="1" smtClean="0"/>
              <a:t>documents</a:t>
            </a:r>
            <a:r>
              <a:rPr lang="de-AT" sz="2900" b="1" dirty="0" smtClean="0"/>
              <a:t> </a:t>
            </a:r>
            <a:br>
              <a:rPr lang="de-AT" sz="2900" b="1" dirty="0" smtClean="0"/>
            </a:br>
            <a:r>
              <a:rPr lang="en-US" sz="2500" dirty="0"/>
              <a:t>Available from STMicroelectronics web site (</a:t>
            </a:r>
            <a:r>
              <a:rPr lang="en-US" sz="2500" i="1" dirty="0">
                <a:hlinkClick r:id="rId5"/>
              </a:rPr>
              <a:t>http://</a:t>
            </a:r>
            <a:r>
              <a:rPr lang="en-US" sz="2500" i="1" dirty="0" smtClean="0">
                <a:hlinkClick r:id="rId5"/>
              </a:rPr>
              <a:t>www.st.com</a:t>
            </a:r>
            <a:r>
              <a:rPr lang="en-US" sz="2500" i="1" dirty="0" smtClean="0"/>
              <a:t> </a:t>
            </a:r>
            <a:r>
              <a:rPr lang="en-US" sz="2500" dirty="0" smtClean="0"/>
              <a:t>):</a:t>
            </a:r>
            <a:endParaRPr lang="en-US" sz="2500" dirty="0"/>
          </a:p>
          <a:p>
            <a:pPr marL="180975" indent="0">
              <a:buNone/>
            </a:pPr>
            <a:r>
              <a:rPr lang="de-AT" sz="2500" dirty="0"/>
              <a:t>• STM32F40x </a:t>
            </a:r>
            <a:r>
              <a:rPr lang="de-AT" sz="2500" dirty="0" err="1"/>
              <a:t>and</a:t>
            </a:r>
            <a:r>
              <a:rPr lang="de-AT" sz="2500" dirty="0"/>
              <a:t> STM32F41x </a:t>
            </a:r>
            <a:r>
              <a:rPr lang="de-AT" sz="2500" dirty="0" err="1"/>
              <a:t>datasheets</a:t>
            </a:r>
            <a:endParaRPr lang="de-AT" sz="2500" dirty="0"/>
          </a:p>
          <a:p>
            <a:pPr marL="180975" indent="0">
              <a:buNone/>
            </a:pPr>
            <a:r>
              <a:rPr lang="de-AT" sz="2500" dirty="0"/>
              <a:t>• STM32F42x </a:t>
            </a:r>
            <a:r>
              <a:rPr lang="de-AT" sz="2500" dirty="0" err="1"/>
              <a:t>and</a:t>
            </a:r>
            <a:r>
              <a:rPr lang="de-AT" sz="2500" dirty="0"/>
              <a:t> STM32F43x </a:t>
            </a:r>
            <a:r>
              <a:rPr lang="de-AT" sz="2500" dirty="0" err="1"/>
              <a:t>datasheets</a:t>
            </a:r>
            <a:endParaRPr lang="de-AT" sz="2500" dirty="0"/>
          </a:p>
          <a:p>
            <a:pPr marL="180975" indent="-180975">
              <a:buNone/>
            </a:pPr>
            <a:r>
              <a:rPr lang="de-AT" sz="2700" dirty="0"/>
              <a:t>4. </a:t>
            </a:r>
            <a:r>
              <a:rPr lang="de-AT" sz="3400" dirty="0"/>
              <a:t>STM32F3xx/F4xxx </a:t>
            </a:r>
            <a:r>
              <a:rPr lang="en-US" sz="3400" dirty="0"/>
              <a:t>Cortex®-M4 with FPU programming manual (PM0214)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uk-UA" sz="2200" dirty="0" smtClean="0"/>
              <a:t>Режим </a:t>
            </a:r>
            <a:r>
              <a:rPr lang="uk-UA" sz="2200" dirty="0" err="1" smtClean="0"/>
              <a:t>доступа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uk-UA" sz="2500" dirty="0">
                <a:hlinkClick r:id="rId6"/>
              </a:rPr>
              <a:t>http://www.alldatasheet.com/datasheet-</a:t>
            </a:r>
            <a:r>
              <a:rPr lang="en-US" sz="2500" dirty="0">
                <a:hlinkClick r:id="rId6"/>
              </a:rPr>
              <a:t>p</a:t>
            </a:r>
            <a:r>
              <a:rPr lang="uk-UA" sz="2500" dirty="0" err="1" smtClean="0">
                <a:hlinkClick r:id="rId6"/>
              </a:rPr>
              <a:t>df</a:t>
            </a:r>
            <a:r>
              <a:rPr lang="uk-UA" sz="2500" dirty="0" smtClean="0">
                <a:hlinkClick r:id="rId6"/>
              </a:rPr>
              <a:t>/</a:t>
            </a:r>
            <a:r>
              <a:rPr lang="uk-UA" sz="2500" dirty="0" err="1" smtClean="0">
                <a:hlinkClick r:id="rId6"/>
              </a:rPr>
              <a:t>pdf</a:t>
            </a:r>
            <a:r>
              <a:rPr lang="uk-UA" sz="2500" dirty="0" smtClean="0">
                <a:hlinkClick r:id="rId6"/>
              </a:rPr>
              <a:t>/700555</a:t>
            </a:r>
            <a:r>
              <a:rPr lang="en-US" sz="2500" dirty="0" smtClean="0">
                <a:hlinkClick r:id="rId6"/>
              </a:rPr>
              <a:t/>
            </a:r>
            <a:br>
              <a:rPr lang="en-US" sz="2500" dirty="0" smtClean="0">
                <a:hlinkClick r:id="rId6"/>
              </a:rPr>
            </a:br>
            <a:r>
              <a:rPr lang="uk-UA" sz="2500" dirty="0" smtClean="0">
                <a:hlinkClick r:id="rId6"/>
              </a:rPr>
              <a:t>/STMICROELECTRONICS/PM0214.html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500" dirty="0" smtClean="0"/>
              <a:t>(</a:t>
            </a:r>
            <a:r>
              <a:rPr lang="uk-UA" sz="2500" dirty="0" smtClean="0"/>
              <a:t>en.DM00046982_PM0214</a:t>
            </a:r>
            <a:r>
              <a:rPr lang="en-US" sz="2500" dirty="0" smtClean="0"/>
              <a:t>.</a:t>
            </a:r>
            <a:r>
              <a:rPr lang="en-US" sz="2500" dirty="0" err="1" smtClean="0"/>
              <a:t>pdf</a:t>
            </a:r>
            <a:r>
              <a:rPr lang="en-US" sz="2500" dirty="0" smtClean="0"/>
              <a:t> – </a:t>
            </a:r>
            <a:r>
              <a:rPr lang="ru-RU" sz="2100" dirty="0"/>
              <a:t>файл на </a:t>
            </a:r>
            <a:r>
              <a:rPr lang="en-US" sz="2100" dirty="0" err="1"/>
              <a:t>Goodle</a:t>
            </a:r>
            <a:r>
              <a:rPr lang="en-US" sz="2100" dirty="0"/>
              <a:t>-Disk</a:t>
            </a:r>
            <a:r>
              <a:rPr lang="en-US" sz="2500" dirty="0" smtClean="0"/>
              <a:t>)</a:t>
            </a:r>
            <a:endParaRPr lang="de-AT" sz="25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180975" indent="-180975">
              <a:buNone/>
            </a:pPr>
            <a:r>
              <a:rPr lang="de-AT" dirty="0"/>
              <a:t>5</a:t>
            </a:r>
            <a:r>
              <a:rPr lang="de-AT" dirty="0" smtClean="0"/>
              <a:t>. </a:t>
            </a:r>
            <a:r>
              <a:rPr lang="de-AT" sz="3400" dirty="0" err="1"/>
              <a:t>CoreSight</a:t>
            </a:r>
            <a:r>
              <a:rPr lang="de-AT" sz="3400" dirty="0"/>
              <a:t> Technology System Design Guide</a:t>
            </a:r>
            <a:r>
              <a:rPr lang="de-AT" dirty="0"/>
              <a:t>.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uk-UA" sz="2200" dirty="0" smtClean="0"/>
              <a:t>Режим </a:t>
            </a:r>
            <a:r>
              <a:rPr lang="uk-UA" sz="2200" dirty="0" err="1" smtClean="0"/>
              <a:t>доступа</a:t>
            </a:r>
            <a:r>
              <a:rPr lang="uk-UA" sz="2200" dirty="0" smtClean="0"/>
              <a:t>:</a:t>
            </a:r>
            <a:endParaRPr lang="en-US" sz="2200" dirty="0" smtClean="0"/>
          </a:p>
          <a:p>
            <a:pPr marL="180975" indent="0">
              <a:buNone/>
            </a:pPr>
            <a:r>
              <a:rPr lang="de-AT" sz="2500" dirty="0" smtClean="0">
                <a:hlinkClick r:id="rId7"/>
              </a:rPr>
              <a:t>http</a:t>
            </a:r>
            <a:r>
              <a:rPr lang="de-AT" sz="2500" dirty="0">
                <a:hlinkClick r:id="rId7"/>
              </a:rPr>
              <a:t>://</a:t>
            </a:r>
            <a:r>
              <a:rPr lang="de-AT" sz="2500" dirty="0" smtClean="0">
                <a:hlinkClick r:id="rId7"/>
              </a:rPr>
              <a:t>infocenter.ar</a:t>
            </a:r>
            <a:r>
              <a:rPr lang="en-US" sz="2500" dirty="0" smtClean="0">
                <a:hlinkClick r:id="rId7"/>
              </a:rPr>
              <a:t>m</a:t>
            </a:r>
            <a:r>
              <a:rPr lang="uk-UA" sz="2500" dirty="0" smtClean="0">
                <a:hlinkClick r:id="rId7"/>
              </a:rPr>
              <a:t>.</a:t>
            </a:r>
            <a:r>
              <a:rPr lang="de-AT" sz="2500" dirty="0" err="1" smtClean="0">
                <a:hlinkClick r:id="rId7"/>
              </a:rPr>
              <a:t>co</a:t>
            </a:r>
            <a:r>
              <a:rPr lang="en-US" sz="2500" dirty="0" smtClean="0">
                <a:hlinkClick r:id="rId7"/>
              </a:rPr>
              <a:t>m</a:t>
            </a:r>
            <a:r>
              <a:rPr lang="uk-UA" sz="2500" dirty="0" smtClean="0">
                <a:hlinkClick r:id="rId7"/>
              </a:rPr>
              <a:t>/</a:t>
            </a:r>
            <a:r>
              <a:rPr lang="de-AT" sz="2500" dirty="0" err="1">
                <a:hlinkClick r:id="rId7"/>
              </a:rPr>
              <a:t>help</a:t>
            </a:r>
            <a:r>
              <a:rPr lang="de-AT" sz="2500" dirty="0">
                <a:hlinkClick r:id="rId7"/>
              </a:rPr>
              <a:t>/</a:t>
            </a:r>
            <a:r>
              <a:rPr lang="de-AT" sz="2500" dirty="0" err="1">
                <a:hlinkClick r:id="rId7"/>
              </a:rPr>
              <a:t>topic</a:t>
            </a:r>
            <a:r>
              <a:rPr lang="de-AT" sz="2500" dirty="0">
                <a:hlinkClick r:id="rId7"/>
              </a:rPr>
              <a:t>/</a:t>
            </a:r>
            <a:r>
              <a:rPr lang="de-AT" sz="2500" dirty="0" err="1">
                <a:hlinkClick r:id="rId7"/>
              </a:rPr>
              <a:t>co</a:t>
            </a:r>
            <a:r>
              <a:rPr lang="en-US" sz="2500" dirty="0">
                <a:hlinkClick r:id="rId7"/>
              </a:rPr>
              <a:t>m</a:t>
            </a:r>
            <a:r>
              <a:rPr lang="uk-UA" sz="2500" dirty="0">
                <a:hlinkClick r:id="rId7"/>
              </a:rPr>
              <a:t> </a:t>
            </a:r>
            <a:r>
              <a:rPr lang="en-US" sz="2500" dirty="0" smtClean="0">
                <a:hlinkClick r:id="rId7"/>
              </a:rPr>
              <a:t>.</a:t>
            </a:r>
            <a:r>
              <a:rPr lang="de-AT" sz="2500" dirty="0" smtClean="0">
                <a:hlinkClick r:id="rId7"/>
              </a:rPr>
              <a:t>arm</a:t>
            </a:r>
            <a:r>
              <a:rPr lang="uk-UA" sz="2500" dirty="0">
                <a:hlinkClick r:id="rId7"/>
              </a:rPr>
              <a:t>.</a:t>
            </a:r>
            <a:r>
              <a:rPr lang="de-AT" sz="2500" dirty="0" smtClean="0">
                <a:hlinkClick r:id="rId7"/>
              </a:rPr>
              <a:t>doc.dgi0012b/index.html</a:t>
            </a:r>
            <a:r>
              <a:rPr lang="de-AT" sz="2500" dirty="0" smtClean="0"/>
              <a:t>  </a:t>
            </a:r>
            <a:endParaRPr lang="de-AT" sz="2500" dirty="0"/>
          </a:p>
          <a:p>
            <a:endParaRPr lang="ru-RU" sz="2500" dirty="0"/>
          </a:p>
          <a:p>
            <a:pPr marL="180975" indent="-180975">
              <a:buNone/>
            </a:pPr>
            <a:r>
              <a:rPr lang="de-AT" dirty="0"/>
              <a:t>6</a:t>
            </a:r>
            <a:r>
              <a:rPr lang="de-AT" dirty="0" smtClean="0"/>
              <a:t>. </a:t>
            </a:r>
            <a:r>
              <a:rPr lang="uk-UA" sz="3400" dirty="0"/>
              <a:t>АМБА </a:t>
            </a:r>
            <a:r>
              <a:rPr lang="de-AT" sz="3400" dirty="0" err="1"/>
              <a:t>Specification</a:t>
            </a:r>
            <a:r>
              <a:rPr lang="de-AT" dirty="0"/>
              <a:t>: 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uk-UA" sz="2200" dirty="0" smtClean="0"/>
              <a:t>Режим </a:t>
            </a:r>
            <a:r>
              <a:rPr lang="uk-UA" sz="2200" dirty="0" err="1"/>
              <a:t>доступа</a:t>
            </a:r>
            <a:r>
              <a:rPr lang="uk-UA" sz="2200" dirty="0"/>
              <a:t>: </a:t>
            </a:r>
            <a:r>
              <a:rPr lang="uk-UA" dirty="0"/>
              <a:t/>
            </a:r>
            <a:br>
              <a:rPr lang="uk-UA" dirty="0"/>
            </a:br>
            <a:r>
              <a:rPr lang="de-AT" sz="2600" dirty="0">
                <a:hlinkClick r:id="rId8"/>
              </a:rPr>
              <a:t>www.ar</a:t>
            </a:r>
            <a:r>
              <a:rPr lang="en-US" sz="2600" dirty="0">
                <a:hlinkClick r:id="rId8"/>
              </a:rPr>
              <a:t>m</a:t>
            </a:r>
            <a:r>
              <a:rPr lang="uk-UA" sz="2600" dirty="0">
                <a:hlinkClick r:id="rId8"/>
              </a:rPr>
              <a:t>.</a:t>
            </a:r>
            <a:r>
              <a:rPr lang="de-AT" sz="2600" dirty="0" err="1">
                <a:hlinkClick r:id="rId8"/>
              </a:rPr>
              <a:t>com</a:t>
            </a:r>
            <a:r>
              <a:rPr lang="uk-UA" sz="2600" dirty="0">
                <a:hlinkClick r:id="rId8"/>
              </a:rPr>
              <a:t>/</a:t>
            </a:r>
            <a:r>
              <a:rPr lang="de-AT" sz="2600" dirty="0" err="1" smtClean="0">
                <a:hlinkClick r:id="rId8"/>
              </a:rPr>
              <a:t>products</a:t>
            </a:r>
            <a:r>
              <a:rPr lang="de-AT" sz="2600" dirty="0" smtClean="0">
                <a:hlinkClick r:id="rId8"/>
              </a:rPr>
              <a:t>/</a:t>
            </a:r>
            <a:r>
              <a:rPr lang="de-AT" sz="2600" dirty="0" err="1" smtClean="0">
                <a:hlinkClick r:id="rId8"/>
              </a:rPr>
              <a:t>solutions</a:t>
            </a:r>
            <a:r>
              <a:rPr lang="de-AT" sz="2600" dirty="0" smtClean="0">
                <a:hlinkClick r:id="rId8"/>
              </a:rPr>
              <a:t>/AMBA_Spec.html</a:t>
            </a:r>
            <a:r>
              <a:rPr lang="de-AT" sz="2600" dirty="0" smtClean="0"/>
              <a:t>  </a:t>
            </a:r>
            <a:endParaRPr lang="de-AT" sz="2600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180975" indent="-180975">
              <a:buNone/>
            </a:pPr>
            <a:r>
              <a:rPr lang="de-AT" dirty="0"/>
              <a:t>7</a:t>
            </a:r>
            <a:r>
              <a:rPr lang="de-AT" dirty="0" smtClean="0"/>
              <a:t>. </a:t>
            </a:r>
            <a:r>
              <a:rPr lang="de-AT" sz="3400" dirty="0"/>
              <a:t>AAPCS </a:t>
            </a:r>
            <a:r>
              <a:rPr lang="de-AT" sz="3400" dirty="0" err="1"/>
              <a:t>Procedure</a:t>
            </a:r>
            <a:r>
              <a:rPr lang="de-AT" sz="3400" dirty="0"/>
              <a:t> </a:t>
            </a:r>
            <a:r>
              <a:rPr lang="uk-UA" sz="3400" dirty="0" err="1"/>
              <a:t>Са</a:t>
            </a:r>
            <a:r>
              <a:rPr lang="en-US" sz="3400" dirty="0" err="1"/>
              <a:t>ll</a:t>
            </a:r>
            <a:r>
              <a:rPr lang="uk-UA" sz="3400" dirty="0"/>
              <a:t> </a:t>
            </a:r>
            <a:r>
              <a:rPr lang="de-AT" sz="3400" dirty="0"/>
              <a:t>Standard </a:t>
            </a:r>
            <a:r>
              <a:rPr lang="de-AT" sz="3400" dirty="0" err="1"/>
              <a:t>for</a:t>
            </a:r>
            <a:r>
              <a:rPr lang="de-AT" sz="3400" dirty="0"/>
              <a:t> </a:t>
            </a:r>
            <a:r>
              <a:rPr lang="de-AT" sz="3400" dirty="0" err="1"/>
              <a:t>the</a:t>
            </a:r>
            <a:r>
              <a:rPr lang="de-AT" sz="3400" dirty="0"/>
              <a:t> ARM </a:t>
            </a:r>
            <a:r>
              <a:rPr lang="de-AT" sz="3400" dirty="0" err="1"/>
              <a:t>Architecture</a:t>
            </a:r>
            <a:r>
              <a:rPr lang="de-AT" sz="3400" dirty="0"/>
              <a:t>.</a:t>
            </a:r>
            <a:br>
              <a:rPr lang="de-AT" sz="3400" dirty="0"/>
            </a:br>
            <a:r>
              <a:rPr lang="uk-UA" sz="2200" dirty="0" smtClean="0"/>
              <a:t>Режим </a:t>
            </a:r>
            <a:r>
              <a:rPr lang="uk-UA" sz="2200" dirty="0" err="1"/>
              <a:t>доступа</a:t>
            </a:r>
            <a:r>
              <a:rPr lang="uk-UA" sz="2200" dirty="0"/>
              <a:t>: </a:t>
            </a:r>
          </a:p>
          <a:p>
            <a:pPr marL="180975" indent="0">
              <a:buNone/>
            </a:pPr>
            <a:r>
              <a:rPr lang="de-AT" sz="2600" dirty="0">
                <a:hlinkClick r:id="rId9"/>
              </a:rPr>
              <a:t>http://</a:t>
            </a:r>
            <a:r>
              <a:rPr lang="de-AT" sz="2600" dirty="0" smtClean="0">
                <a:hlinkClick r:id="rId9"/>
              </a:rPr>
              <a:t>infocenter.</a:t>
            </a:r>
            <a:r>
              <a:rPr lang="uk-UA" sz="2600" dirty="0" smtClean="0">
                <a:hlinkClick r:id="rId9"/>
              </a:rPr>
              <a:t>а</a:t>
            </a:r>
            <a:r>
              <a:rPr lang="de-AT" sz="2600" dirty="0" err="1">
                <a:hlinkClick r:id="rId9"/>
              </a:rPr>
              <a:t>rm</a:t>
            </a:r>
            <a:r>
              <a:rPr lang="uk-UA" sz="2600" dirty="0" err="1" smtClean="0">
                <a:hlinkClick r:id="rId9"/>
              </a:rPr>
              <a:t>.со</a:t>
            </a:r>
            <a:r>
              <a:rPr lang="en-US" sz="2600" dirty="0">
                <a:hlinkClick r:id="rId9"/>
              </a:rPr>
              <a:t>m</a:t>
            </a:r>
            <a:r>
              <a:rPr lang="uk-UA" sz="2600" dirty="0">
                <a:hlinkClick r:id="rId9"/>
              </a:rPr>
              <a:t>/</a:t>
            </a:r>
            <a:r>
              <a:rPr lang="de-AT" sz="2600" dirty="0" err="1">
                <a:hlinkClick r:id="rId9"/>
              </a:rPr>
              <a:t>help</a:t>
            </a:r>
            <a:r>
              <a:rPr lang="de-AT" sz="2600" dirty="0">
                <a:hlinkClick r:id="rId9"/>
              </a:rPr>
              <a:t>/</a:t>
            </a:r>
            <a:r>
              <a:rPr lang="de-AT" sz="2600" dirty="0" err="1">
                <a:hlinkClick r:id="rId9"/>
              </a:rPr>
              <a:t>topic</a:t>
            </a:r>
            <a:r>
              <a:rPr lang="de-AT" sz="2600" dirty="0">
                <a:hlinkClick r:id="rId9"/>
              </a:rPr>
              <a:t>/</a:t>
            </a:r>
            <a:r>
              <a:rPr lang="de-AT" sz="2600" dirty="0" err="1">
                <a:hlinkClick r:id="rId9"/>
              </a:rPr>
              <a:t>com</a:t>
            </a:r>
            <a:r>
              <a:rPr lang="uk-UA" sz="2600" dirty="0">
                <a:hlinkClick r:id="rId9"/>
              </a:rPr>
              <a:t>.</a:t>
            </a:r>
            <a:r>
              <a:rPr lang="de-AT" sz="2600" dirty="0">
                <a:hlinkClick r:id="rId9"/>
              </a:rPr>
              <a:t>arm</a:t>
            </a:r>
            <a:r>
              <a:rPr lang="uk-UA" sz="2600" dirty="0" smtClean="0">
                <a:hlinkClick r:id="rId9"/>
              </a:rPr>
              <a:t>.</a:t>
            </a:r>
            <a:r>
              <a:rPr lang="de-AT" sz="2600" dirty="0" smtClean="0">
                <a:hlinkClick r:id="rId9"/>
              </a:rPr>
              <a:t>doc.ihi0042c/index.html</a:t>
            </a:r>
            <a:r>
              <a:rPr lang="de-AT" sz="2600" dirty="0" smtClean="0"/>
              <a:t> </a:t>
            </a:r>
            <a:r>
              <a:rPr lang="uk-UA" sz="2600" dirty="0" smtClean="0"/>
              <a:t> </a:t>
            </a:r>
            <a:endParaRPr lang="uk-UA" sz="2600" dirty="0"/>
          </a:p>
          <a:p>
            <a:pPr marL="0" indent="0">
              <a:buNone/>
            </a:pPr>
            <a:endParaRPr lang="uk-UA" dirty="0"/>
          </a:p>
          <a:p>
            <a:endParaRPr lang="uk-UA" dirty="0"/>
          </a:p>
          <a:p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6165304"/>
            <a:ext cx="7920880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hlinkClick r:id="rId10" action="ppaction://hlinkfile"/>
              </a:rPr>
              <a:t>Книги_документация</a:t>
            </a:r>
            <a:r>
              <a:rPr lang="ru-RU" dirty="0">
                <a:hlinkClick r:id="rId10" action="ppaction://hlinkfile"/>
              </a:rPr>
              <a:t> и интернет информация по АРМ_Cortex_STM32</a:t>
            </a:r>
            <a:r>
              <a:rPr lang="en-US" dirty="0" smtClean="0"/>
              <a:t>.</a:t>
            </a:r>
            <a:r>
              <a:rPr lang="en-US" dirty="0" err="1" smtClean="0"/>
              <a:t>docx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88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Internet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 err="1">
                <a:solidFill>
                  <a:srgbClr val="FFC000"/>
                </a:solidFill>
              </a:rPr>
              <a:t>посилання</a:t>
            </a:r>
            <a:endParaRPr lang="uk-UA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uk-UA" b="1" dirty="0" err="1"/>
              <a:t>LINKs</a:t>
            </a:r>
            <a:r>
              <a:rPr lang="uk-UA" b="1" dirty="0"/>
              <a:t> </a:t>
            </a:r>
            <a:r>
              <a:rPr lang="en-US" sz="2000" u="sng" dirty="0" smtClean="0">
                <a:hlinkClick r:id="rId2"/>
              </a:rPr>
              <a:t>http</a:t>
            </a:r>
            <a:r>
              <a:rPr lang="ru-RU" sz="2000" u="sng" dirty="0">
                <a:hlinkClick r:id="rId2"/>
              </a:rPr>
              <a:t>://</a:t>
            </a:r>
            <a:r>
              <a:rPr lang="en-US" sz="2000" u="sng" dirty="0">
                <a:hlinkClick r:id="rId2"/>
              </a:rPr>
              <a:t>www</a:t>
            </a:r>
            <a:r>
              <a:rPr lang="ru-RU" sz="2000" u="sng" dirty="0">
                <a:hlinkClick r:id="rId2"/>
              </a:rPr>
              <a:t>.</a:t>
            </a:r>
            <a:r>
              <a:rPr lang="en-US" sz="2000" u="sng" dirty="0" err="1">
                <a:hlinkClick r:id="rId2"/>
              </a:rPr>
              <a:t>emcu</a:t>
            </a:r>
            <a:r>
              <a:rPr lang="ru-RU" sz="2000" u="sng" dirty="0">
                <a:hlinkClick r:id="rId2"/>
              </a:rPr>
              <a:t>.</a:t>
            </a:r>
            <a:r>
              <a:rPr lang="en-US" sz="2000" u="sng" dirty="0">
                <a:hlinkClick r:id="rId2"/>
              </a:rPr>
              <a:t>it</a:t>
            </a:r>
            <a:r>
              <a:rPr lang="ru-RU" sz="2000" u="sng" dirty="0">
                <a:hlinkClick r:id="rId2"/>
              </a:rPr>
              <a:t>/</a:t>
            </a:r>
            <a:r>
              <a:rPr lang="en-US" sz="2000" u="sng" dirty="0" err="1">
                <a:hlinkClick r:id="rId2"/>
              </a:rPr>
              <a:t>NUCLEOevaBoards</a:t>
            </a:r>
            <a:r>
              <a:rPr lang="ru-RU" sz="2000" u="sng" dirty="0">
                <a:hlinkClick r:id="rId2"/>
              </a:rPr>
              <a:t>/</a:t>
            </a:r>
            <a:r>
              <a:rPr lang="en-US" sz="2000" u="sng" dirty="0" err="1">
                <a:hlinkClick r:id="rId2"/>
              </a:rPr>
              <a:t>NUCLEOevaBoards</a:t>
            </a:r>
            <a:r>
              <a:rPr lang="ru-RU" sz="2000" u="sng" dirty="0">
                <a:hlinkClick r:id="rId2"/>
              </a:rPr>
              <a:t>.</a:t>
            </a:r>
            <a:r>
              <a:rPr lang="en-US" sz="2000" u="sng" dirty="0">
                <a:hlinkClick r:id="rId2"/>
              </a:rPr>
              <a:t>html</a:t>
            </a:r>
            <a:r>
              <a:rPr lang="ru-RU" sz="2000" u="sng" dirty="0">
                <a:hlinkClick r:id="rId2"/>
              </a:rPr>
              <a:t>#</a:t>
            </a:r>
            <a:r>
              <a:rPr lang="en-US" sz="2000" u="sng" dirty="0" smtClean="0">
                <a:hlinkClick r:id="rId2"/>
              </a:rPr>
              <a:t>LINKs</a:t>
            </a:r>
            <a:r>
              <a:rPr lang="ru-RU" sz="2000" u="sng" dirty="0" smtClean="0"/>
              <a:t> </a:t>
            </a:r>
          </a:p>
          <a:p>
            <a:pPr marL="0" lvl="0" indent="0">
              <a:buNone/>
            </a:pPr>
            <a:r>
              <a:rPr lang="en-US" dirty="0" smtClean="0"/>
              <a:t>Stay </a:t>
            </a:r>
            <a:r>
              <a:rPr lang="en-US" dirty="0"/>
              <a:t>tuned, find NUCLEO on </a:t>
            </a:r>
            <a:r>
              <a:rPr lang="en-US" b="1" u="sng" dirty="0">
                <a:hlinkClick r:id="rId3"/>
              </a:rPr>
              <a:t>www.st.com</a:t>
            </a:r>
            <a:r>
              <a:rPr lang="en-US" dirty="0"/>
              <a:t> website</a:t>
            </a:r>
            <a:endParaRPr lang="uk-UA" sz="3600" dirty="0"/>
          </a:p>
          <a:p>
            <a:pPr lvl="1"/>
            <a:r>
              <a:rPr lang="en-US" dirty="0"/>
              <a:t>Visit the dedicated </a:t>
            </a:r>
            <a:r>
              <a:rPr lang="en-US" b="1" u="sng" dirty="0">
                <a:hlinkClick r:id="rId4"/>
              </a:rPr>
              <a:t>NUCLEO website</a:t>
            </a:r>
            <a:r>
              <a:rPr lang="en-US" dirty="0"/>
              <a:t>.</a:t>
            </a:r>
            <a:endParaRPr lang="uk-UA" sz="3600" dirty="0"/>
          </a:p>
          <a:p>
            <a:pPr marL="361950" indent="-361950">
              <a:buNone/>
            </a:pPr>
            <a:r>
              <a:rPr lang="en-US" b="1" dirty="0"/>
              <a:t>Getting started with the STM32 </a:t>
            </a:r>
            <a:r>
              <a:rPr lang="en-US" b="1" dirty="0" err="1"/>
              <a:t>Nucleo</a:t>
            </a:r>
            <a:r>
              <a:rPr lang="en-US" b="1" dirty="0"/>
              <a:t> board firmware </a:t>
            </a:r>
            <a:r>
              <a:rPr lang="en-US" b="1" dirty="0" err="1"/>
              <a:t>packag</a:t>
            </a:r>
            <a:r>
              <a:rPr lang="en-US" dirty="0"/>
              <a:t> is </a:t>
            </a:r>
            <a:r>
              <a:rPr lang="en-US" b="1" u="sng" dirty="0" smtClean="0">
                <a:hlinkClick r:id="rId5"/>
              </a:rPr>
              <a:t>here</a:t>
            </a:r>
            <a:r>
              <a:rPr lang="ru-RU" b="1" u="sng" dirty="0" smtClean="0"/>
              <a:t> </a:t>
            </a:r>
          </a:p>
          <a:p>
            <a:pPr marL="361950" indent="-361950">
              <a:buNone/>
            </a:pPr>
            <a:r>
              <a:rPr lang="en-US" b="1" dirty="0" smtClean="0"/>
              <a:t>UM1726 </a:t>
            </a:r>
            <a:r>
              <a:rPr lang="en-US" b="1" dirty="0"/>
              <a:t>User manual </a:t>
            </a:r>
            <a:r>
              <a:rPr lang="en-US" b="1" dirty="0">
                <a:sym typeface="Symbol"/>
              </a:rPr>
              <a:t></a:t>
            </a:r>
            <a:r>
              <a:rPr lang="en-US" b="1" dirty="0"/>
              <a:t> Getting started with the STM32 </a:t>
            </a:r>
            <a:r>
              <a:rPr lang="en-US" b="1" dirty="0" err="1"/>
              <a:t>Nucleo</a:t>
            </a:r>
            <a:r>
              <a:rPr lang="en-US" b="1" dirty="0"/>
              <a:t> board firmware package </a:t>
            </a:r>
            <a:r>
              <a:rPr lang="en-US" dirty="0"/>
              <a:t>is </a:t>
            </a:r>
            <a:r>
              <a:rPr lang="en-US" b="1" u="sng" dirty="0" smtClean="0">
                <a:hlinkClick r:id="rId5"/>
              </a:rPr>
              <a:t>here</a:t>
            </a: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1126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b="1" dirty="0">
                <a:solidFill>
                  <a:srgbClr val="FFC000"/>
                </a:solidFill>
              </a:rPr>
              <a:t>STM32 MCU Discovery </a:t>
            </a:r>
            <a:r>
              <a:rPr lang="de-AT" b="1" dirty="0" smtClean="0">
                <a:solidFill>
                  <a:srgbClr val="FFC000"/>
                </a:solidFill>
              </a:rPr>
              <a:t>Kits</a:t>
            </a:r>
            <a:endParaRPr lang="uk-UA" dirty="0">
              <a:solidFill>
                <a:srgbClr val="FFC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74" y="1186119"/>
            <a:ext cx="9244584" cy="5661248"/>
          </a:xfr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23528" y="5711990"/>
            <a:ext cx="1800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652120" y="5733256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9" y="2436814"/>
            <a:ext cx="2880321" cy="4387362"/>
          </a:xfrm>
          <a:prstGeom prst="rect">
            <a:avLst/>
          </a:prstGeom>
        </p:spPr>
      </p:pic>
      <p:sp>
        <p:nvSpPr>
          <p:cNvPr id="10" name="Управляющая кнопка: возврат 9">
            <a:hlinkClick r:id="rId4" action="ppaction://hlinksldjump" highlightClick="1"/>
          </p:cNvPr>
          <p:cNvSpPr/>
          <p:nvPr/>
        </p:nvSpPr>
        <p:spPr>
          <a:xfrm>
            <a:off x="8892480" y="6381328"/>
            <a:ext cx="251520" cy="28803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33" y="2418465"/>
            <a:ext cx="2280106" cy="4250895"/>
          </a:xfrm>
          <a:prstGeom prst="rect">
            <a:avLst/>
          </a:prstGeom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323528" y="5013176"/>
            <a:ext cx="1800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5652120" y="5157192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9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FFC000"/>
                </a:solidFill>
              </a:rPr>
              <a:t>STM32 </a:t>
            </a:r>
            <a:r>
              <a:rPr lang="de-AT" dirty="0" err="1">
                <a:solidFill>
                  <a:srgbClr val="FFC000"/>
                </a:solidFill>
              </a:rPr>
              <a:t>Nucleo</a:t>
            </a:r>
            <a:r>
              <a:rPr lang="de-AT" dirty="0">
                <a:solidFill>
                  <a:srgbClr val="FFC000"/>
                </a:solidFill>
              </a:rPr>
              <a:t> </a:t>
            </a:r>
            <a:r>
              <a:rPr lang="de-AT" dirty="0" err="1">
                <a:solidFill>
                  <a:srgbClr val="FFC000"/>
                </a:solidFill>
              </a:rPr>
              <a:t>boards</a:t>
            </a:r>
            <a:endParaRPr lang="uk-UA" dirty="0">
              <a:solidFill>
                <a:srgbClr val="FFC000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39" y="1556792"/>
            <a:ext cx="6366522" cy="5301208"/>
          </a:xfrm>
        </p:spPr>
      </p:pic>
      <p:cxnSp>
        <p:nvCxnSpPr>
          <p:cNvPr id="8" name="Прямая со стрелкой 7"/>
          <p:cNvCxnSpPr/>
          <p:nvPr/>
        </p:nvCxnSpPr>
        <p:spPr>
          <a:xfrm>
            <a:off x="3275856" y="2276872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2483768" y="5373216"/>
            <a:ext cx="4968552" cy="13149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4139952" y="4869160"/>
            <a:ext cx="19442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>
                <a:solidFill>
                  <a:schemeClr val="accent1">
                    <a:lumMod val="75000"/>
                  </a:schemeClr>
                </a:solidFill>
              </a:rPr>
              <a:t>scalable</a:t>
            </a:r>
            <a:r>
              <a:rPr lang="de-AT" sz="1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</a:rPr>
              <a:t>small</a:t>
            </a:r>
            <a:r>
              <a:rPr lang="de-AT" sz="1400" dirty="0" smtClean="0">
                <a:solidFill>
                  <a:schemeClr val="accent1">
                    <a:lumMod val="75000"/>
                  </a:schemeClr>
                </a:solidFill>
              </a:rPr>
              <a:t>-form-</a:t>
            </a:r>
            <a:r>
              <a:rPr lang="de-AT" sz="1400" dirty="0" err="1" smtClean="0">
                <a:solidFill>
                  <a:schemeClr val="accent1">
                    <a:lumMod val="75000"/>
                  </a:schemeClr>
                </a:solidFill>
              </a:rPr>
              <a:t>factor</a:t>
            </a:r>
            <a:r>
              <a:rPr lang="uk-UA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1400" dirty="0" err="1">
                <a:solidFill>
                  <a:schemeClr val="accent1">
                    <a:lumMod val="75000"/>
                  </a:schemeClr>
                </a:solidFill>
              </a:rPr>
              <a:t>variants</a:t>
            </a:r>
            <a:endParaRPr lang="uk-UA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Горизонтальный свиток 10"/>
          <p:cNvSpPr/>
          <p:nvPr/>
        </p:nvSpPr>
        <p:spPr>
          <a:xfrm>
            <a:off x="2771800" y="1681965"/>
            <a:ext cx="1584176" cy="6480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b="1" dirty="0"/>
              <a:t>STM32 </a:t>
            </a:r>
            <a:r>
              <a:rPr lang="de-AT" sz="1400" b="1" dirty="0" err="1"/>
              <a:t>Nucleo</a:t>
            </a:r>
            <a:r>
              <a:rPr lang="de-AT" sz="1400" b="1" dirty="0"/>
              <a:t> </a:t>
            </a:r>
            <a:r>
              <a:rPr lang="de-AT" sz="1400" b="1" dirty="0" err="1" smtClean="0"/>
              <a:t>ecosystem</a:t>
            </a:r>
            <a:endParaRPr lang="uk-UA" sz="1400" dirty="0"/>
          </a:p>
        </p:txBody>
      </p:sp>
      <p:sp>
        <p:nvSpPr>
          <p:cNvPr id="12" name="Овал 11"/>
          <p:cNvSpPr/>
          <p:nvPr/>
        </p:nvSpPr>
        <p:spPr>
          <a:xfrm>
            <a:off x="4209537" y="5517232"/>
            <a:ext cx="914400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3203848" y="5661248"/>
            <a:ext cx="3517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4968044" y="566597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6732240" y="566597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 flipH="1">
            <a:off x="3238170" y="5733256"/>
            <a:ext cx="93610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Tiny 32 Pins MCU </a:t>
            </a:r>
            <a:endParaRPr lang="uk-UA" sz="10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946559" y="5733256"/>
            <a:ext cx="777569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64 Pins MCU </a:t>
            </a:r>
            <a:endParaRPr lang="uk-UA" sz="1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660232" y="5733256"/>
            <a:ext cx="86409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14</a:t>
            </a:r>
            <a:r>
              <a:rPr lang="en-US" sz="1200" dirty="0" smtClean="0"/>
              <a:t>4 </a:t>
            </a:r>
            <a:r>
              <a:rPr lang="en-US" sz="1000" dirty="0" smtClean="0"/>
              <a:t>Pins</a:t>
            </a:r>
            <a:r>
              <a:rPr lang="en-US" sz="1200" dirty="0" smtClean="0"/>
              <a:t> MCU 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30509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xit" presetSubtype="32" fill="hold" grpId="1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1" grpId="0" animBg="1"/>
      <p:bldP spid="12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>
                <a:solidFill>
                  <a:srgbClr val="FFC000"/>
                </a:solidFill>
              </a:rPr>
              <a:t>STM32 </a:t>
            </a:r>
            <a:r>
              <a:rPr lang="de-AT" dirty="0" err="1">
                <a:solidFill>
                  <a:srgbClr val="FFC000"/>
                </a:solidFill>
              </a:rPr>
              <a:t>Nucleo</a:t>
            </a:r>
            <a:r>
              <a:rPr lang="de-AT" dirty="0">
                <a:solidFill>
                  <a:srgbClr val="FFC000"/>
                </a:solidFill>
              </a:rPr>
              <a:t> </a:t>
            </a:r>
            <a:r>
              <a:rPr lang="de-AT" dirty="0" err="1">
                <a:solidFill>
                  <a:srgbClr val="FFC000"/>
                </a:solidFill>
              </a:rPr>
              <a:t>ecosystem</a:t>
            </a:r>
            <a:endParaRPr lang="de-AT" dirty="0">
              <a:solidFill>
                <a:srgbClr val="FFC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744"/>
            <a:ext cx="9184337" cy="6715256"/>
          </a:xfr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4644008" y="5013176"/>
            <a:ext cx="115212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STM32 Nucleo-64 development board with STM32F401RE MCU, </a:t>
            </a:r>
            <a:br>
              <a:rPr lang="en-US" sz="2400" b="1" dirty="0">
                <a:solidFill>
                  <a:srgbClr val="FFC000"/>
                </a:solidFill>
              </a:rPr>
            </a:br>
            <a:r>
              <a:rPr lang="en-US" sz="2400" b="1" dirty="0">
                <a:solidFill>
                  <a:srgbClr val="FFC000"/>
                </a:solidFill>
              </a:rPr>
              <a:t>supports </a:t>
            </a:r>
            <a:r>
              <a:rPr lang="en-US" sz="2400" b="1" dirty="0" err="1">
                <a:solidFill>
                  <a:srgbClr val="FFC000"/>
                </a:solidFill>
              </a:rPr>
              <a:t>Arduino</a:t>
            </a:r>
            <a:r>
              <a:rPr lang="en-US" sz="2400" b="1" dirty="0">
                <a:solidFill>
                  <a:srgbClr val="FFC000"/>
                </a:solidFill>
              </a:rPr>
              <a:t> and ST </a:t>
            </a:r>
            <a:r>
              <a:rPr lang="en-US" sz="2400" b="1" dirty="0" err="1">
                <a:solidFill>
                  <a:srgbClr val="FFC000"/>
                </a:solidFill>
              </a:rPr>
              <a:t>morpho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connectivity</a:t>
            </a:r>
            <a:r>
              <a:rPr lang="uk-UA" sz="2400" dirty="0">
                <a:solidFill>
                  <a:srgbClr val="FFC000"/>
                </a:solidFill>
              </a:rPr>
              <a:t/>
            </a:r>
            <a:br>
              <a:rPr lang="uk-UA" sz="2400" dirty="0">
                <a:solidFill>
                  <a:srgbClr val="FFC000"/>
                </a:solidFill>
              </a:rPr>
            </a:br>
            <a:endParaRPr lang="uk-UA" sz="2400" dirty="0">
              <a:solidFill>
                <a:srgbClr val="FFC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" y="1116273"/>
            <a:ext cx="9096728" cy="5881615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16286"/>
            <a:ext cx="3876718" cy="4704755"/>
          </a:xfrm>
          <a:prstGeom prst="rect">
            <a:avLst/>
          </a:prstGeom>
          <a:ln>
            <a:noFill/>
          </a:ln>
        </p:spPr>
      </p:pic>
      <p:sp>
        <p:nvSpPr>
          <p:cNvPr id="13" name="Прямоугольник 12"/>
          <p:cNvSpPr/>
          <p:nvPr/>
        </p:nvSpPr>
        <p:spPr>
          <a:xfrm>
            <a:off x="0" y="1628801"/>
            <a:ext cx="5004048" cy="52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6088" indent="-446088"/>
            <a:r>
              <a:rPr lang="uk-UA" sz="1400" b="1" dirty="0" err="1">
                <a:solidFill>
                  <a:srgbClr val="002060"/>
                </a:solidFill>
              </a:rPr>
              <a:t>Key</a:t>
            </a:r>
            <a:r>
              <a:rPr lang="uk-UA" sz="1400" b="1" dirty="0">
                <a:solidFill>
                  <a:srgbClr val="002060"/>
                </a:solidFill>
              </a:rPr>
              <a:t> </a:t>
            </a:r>
            <a:r>
              <a:rPr lang="uk-UA" sz="1400" b="1" dirty="0" err="1" smtClean="0">
                <a:solidFill>
                  <a:srgbClr val="002060"/>
                </a:solidFill>
              </a:rPr>
              <a:t>Features</a:t>
            </a:r>
            <a:r>
              <a:rPr lang="uk-UA" sz="1400" b="1" dirty="0" smtClean="0">
                <a:solidFill>
                  <a:srgbClr val="002060"/>
                </a:solidFill>
              </a:rPr>
              <a:t>:</a:t>
            </a:r>
            <a:endParaRPr lang="uk-UA" sz="1400" dirty="0">
              <a:solidFill>
                <a:srgbClr val="002060"/>
              </a:solidFill>
            </a:endParaRPr>
          </a:p>
          <a:p>
            <a:pPr marL="446088" lvl="0" indent="-265113"/>
            <a:r>
              <a:rPr lang="uk-UA" sz="1400" dirty="0">
                <a:solidFill>
                  <a:srgbClr val="002060"/>
                </a:solidFill>
              </a:rPr>
              <a:t>STM32 </a:t>
            </a:r>
            <a:r>
              <a:rPr lang="uk-UA" sz="1400" dirty="0" err="1">
                <a:solidFill>
                  <a:srgbClr val="002060"/>
                </a:solidFill>
              </a:rPr>
              <a:t>microcontroller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in</a:t>
            </a:r>
            <a:r>
              <a:rPr lang="uk-UA" sz="1400" dirty="0">
                <a:solidFill>
                  <a:srgbClr val="002060"/>
                </a:solidFill>
              </a:rPr>
              <a:t> QFP64 </a:t>
            </a:r>
            <a:r>
              <a:rPr lang="uk-UA" sz="1400" dirty="0" err="1">
                <a:solidFill>
                  <a:srgbClr val="002060"/>
                </a:solidFill>
              </a:rPr>
              <a:t>package</a:t>
            </a:r>
            <a:endParaRPr lang="uk-UA" sz="1400" dirty="0">
              <a:solidFill>
                <a:srgbClr val="002060"/>
              </a:solidFill>
            </a:endParaRPr>
          </a:p>
          <a:p>
            <a:pPr marL="446088" lvl="0" indent="-265113"/>
            <a:r>
              <a:rPr lang="uk-UA" sz="1400" dirty="0" err="1">
                <a:solidFill>
                  <a:srgbClr val="002060"/>
                </a:solidFill>
              </a:rPr>
              <a:t>Two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types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of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extension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 smtClean="0">
                <a:solidFill>
                  <a:srgbClr val="002060"/>
                </a:solidFill>
              </a:rPr>
              <a:t>resources</a:t>
            </a:r>
            <a:r>
              <a:rPr lang="uk-UA" sz="1400" dirty="0" smtClean="0">
                <a:solidFill>
                  <a:srgbClr val="002060"/>
                </a:solidFill>
              </a:rPr>
              <a:t>:</a:t>
            </a:r>
            <a:br>
              <a:rPr lang="uk-UA" sz="1400" dirty="0" smtClean="0">
                <a:solidFill>
                  <a:srgbClr val="002060"/>
                </a:solidFill>
              </a:rPr>
            </a:br>
            <a:r>
              <a:rPr lang="uk-UA" sz="1400" dirty="0" err="1" smtClean="0">
                <a:solidFill>
                  <a:srgbClr val="002060"/>
                </a:solidFill>
              </a:rPr>
              <a:t>Ard</a:t>
            </a:r>
            <a:r>
              <a:rPr lang="uk-UA" sz="1400" dirty="0" smtClean="0">
                <a:solidFill>
                  <a:srgbClr val="002060"/>
                </a:solidFill>
              </a:rPr>
              <a:t>uino</a:t>
            </a:r>
            <a:r>
              <a:rPr lang="uk-UA" sz="1400" baseline="30000" dirty="0">
                <a:solidFill>
                  <a:srgbClr val="002060"/>
                </a:solidFill>
              </a:rPr>
              <a:t>™</a:t>
            </a:r>
            <a:r>
              <a:rPr lang="uk-UA" sz="1400" dirty="0">
                <a:solidFill>
                  <a:srgbClr val="002060"/>
                </a:solidFill>
              </a:rPr>
              <a:t> Uno V3 </a:t>
            </a:r>
            <a:r>
              <a:rPr lang="uk-UA" sz="1400" dirty="0" smtClean="0">
                <a:solidFill>
                  <a:srgbClr val="002060"/>
                </a:solidFill>
              </a:rPr>
              <a:t>connectivity</a:t>
            </a:r>
            <a:br>
              <a:rPr lang="uk-UA" sz="1400" dirty="0" smtClean="0">
                <a:solidFill>
                  <a:srgbClr val="002060"/>
                </a:solidFill>
              </a:rPr>
            </a:br>
            <a:r>
              <a:rPr lang="uk-UA" sz="1400" dirty="0" smtClean="0">
                <a:solidFill>
                  <a:srgbClr val="002060"/>
                </a:solidFill>
              </a:rPr>
              <a:t>ST </a:t>
            </a:r>
            <a:r>
              <a:rPr lang="uk-UA" sz="1400" dirty="0">
                <a:solidFill>
                  <a:srgbClr val="002060"/>
                </a:solidFill>
              </a:rPr>
              <a:t>morpho extension pin headers for full access to all STM32 I/Os</a:t>
            </a:r>
          </a:p>
          <a:p>
            <a:pPr marL="446088" lvl="0" indent="-265113"/>
            <a:r>
              <a:rPr lang="uk-UA" sz="1400" dirty="0">
                <a:solidFill>
                  <a:srgbClr val="002060"/>
                </a:solidFill>
              </a:rPr>
              <a:t>ARM</a:t>
            </a:r>
            <a:r>
              <a:rPr lang="uk-UA" sz="1400" baseline="30000" dirty="0">
                <a:solidFill>
                  <a:srgbClr val="002060"/>
                </a:solidFill>
              </a:rPr>
              <a:t>®</a:t>
            </a:r>
            <a:r>
              <a:rPr lang="uk-UA" sz="1400" dirty="0">
                <a:solidFill>
                  <a:srgbClr val="002060"/>
                </a:solidFill>
              </a:rPr>
              <a:t> mbed</a:t>
            </a:r>
            <a:r>
              <a:rPr lang="uk-UA" sz="1400" baseline="30000" dirty="0">
                <a:solidFill>
                  <a:srgbClr val="002060"/>
                </a:solidFill>
              </a:rPr>
              <a:t>™</a:t>
            </a:r>
            <a:r>
              <a:rPr lang="uk-UA" sz="1400" dirty="0">
                <a:solidFill>
                  <a:srgbClr val="002060"/>
                </a:solidFill>
              </a:rPr>
              <a:t> (</a:t>
            </a:r>
            <a:r>
              <a:rPr lang="uk-UA" sz="1400" dirty="0" err="1">
                <a:solidFill>
                  <a:srgbClr val="002060"/>
                </a:solidFill>
              </a:rPr>
              <a:t>see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u="sng" dirty="0">
                <a:solidFill>
                  <a:srgbClr val="002060"/>
                </a:solidFill>
                <a:hlinkClick r:id="rId4"/>
              </a:rPr>
              <a:t>http://mbed.org</a:t>
            </a:r>
            <a:r>
              <a:rPr lang="uk-UA" sz="1400" dirty="0">
                <a:solidFill>
                  <a:srgbClr val="002060"/>
                </a:solidFill>
              </a:rPr>
              <a:t> )</a:t>
            </a:r>
          </a:p>
          <a:p>
            <a:pPr marL="446088" lvl="0" indent="-265113"/>
            <a:r>
              <a:rPr lang="uk-UA" sz="1400" dirty="0">
                <a:solidFill>
                  <a:srgbClr val="002060"/>
                </a:solidFill>
              </a:rPr>
              <a:t>On-</a:t>
            </a:r>
            <a:r>
              <a:rPr lang="uk-UA" sz="1400" dirty="0" err="1">
                <a:solidFill>
                  <a:srgbClr val="002060"/>
                </a:solidFill>
              </a:rPr>
              <a:t>board</a:t>
            </a:r>
            <a:r>
              <a:rPr lang="uk-UA" sz="1400" dirty="0">
                <a:solidFill>
                  <a:srgbClr val="002060"/>
                </a:solidFill>
              </a:rPr>
              <a:t> ST-LINK/V2-1 </a:t>
            </a:r>
            <a:r>
              <a:rPr lang="uk-UA" sz="1400" dirty="0" err="1">
                <a:solidFill>
                  <a:srgbClr val="002060"/>
                </a:solidFill>
              </a:rPr>
              <a:t>debugger</a:t>
            </a:r>
            <a:r>
              <a:rPr lang="uk-UA" sz="1400" dirty="0">
                <a:solidFill>
                  <a:srgbClr val="002060"/>
                </a:solidFill>
              </a:rPr>
              <a:t>/</a:t>
            </a:r>
            <a:r>
              <a:rPr lang="uk-UA" sz="1400" dirty="0" err="1">
                <a:solidFill>
                  <a:srgbClr val="002060"/>
                </a:solidFill>
              </a:rPr>
              <a:t>programmer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with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smtClean="0">
                <a:solidFill>
                  <a:srgbClr val="002060"/>
                </a:solidFill>
              </a:rPr>
              <a:t/>
            </a:r>
            <a:br>
              <a:rPr lang="uk-UA" sz="1400" dirty="0" smtClean="0">
                <a:solidFill>
                  <a:srgbClr val="002060"/>
                </a:solidFill>
              </a:rPr>
            </a:br>
            <a:r>
              <a:rPr lang="uk-UA" sz="1400" dirty="0" smtClean="0">
                <a:solidFill>
                  <a:srgbClr val="002060"/>
                </a:solidFill>
              </a:rPr>
              <a:t>SWD </a:t>
            </a:r>
            <a:r>
              <a:rPr lang="uk-UA" sz="1400" dirty="0" err="1">
                <a:solidFill>
                  <a:srgbClr val="002060"/>
                </a:solidFill>
              </a:rPr>
              <a:t>connector</a:t>
            </a:r>
            <a:r>
              <a:rPr lang="uk-UA" sz="1400" dirty="0">
                <a:solidFill>
                  <a:srgbClr val="002060"/>
                </a:solidFill>
              </a:rPr>
              <a:t>:</a:t>
            </a:r>
          </a:p>
          <a:p>
            <a:pPr marL="446088" lvl="1" indent="-265113"/>
            <a:r>
              <a:rPr lang="uk-UA" sz="1400" dirty="0">
                <a:solidFill>
                  <a:srgbClr val="002060"/>
                </a:solidFill>
              </a:rPr>
              <a:t>Selection-mode </a:t>
            </a:r>
            <a:r>
              <a:rPr lang="uk-UA" sz="1400" dirty="0" err="1">
                <a:solidFill>
                  <a:srgbClr val="002060"/>
                </a:solidFill>
              </a:rPr>
              <a:t>switch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to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use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the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kit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as</a:t>
            </a:r>
            <a:r>
              <a:rPr lang="uk-UA" sz="1400" dirty="0">
                <a:solidFill>
                  <a:srgbClr val="002060"/>
                </a:solidFill>
              </a:rPr>
              <a:t> a </a:t>
            </a:r>
            <a:r>
              <a:rPr lang="uk-UA" sz="1400" dirty="0" err="1">
                <a:solidFill>
                  <a:srgbClr val="002060"/>
                </a:solidFill>
              </a:rPr>
              <a:t>standalone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smtClean="0">
                <a:solidFill>
                  <a:srgbClr val="002060"/>
                </a:solidFill>
              </a:rPr>
              <a:t/>
            </a:r>
            <a:br>
              <a:rPr lang="uk-UA" sz="1400" dirty="0" smtClean="0">
                <a:solidFill>
                  <a:srgbClr val="002060"/>
                </a:solidFill>
              </a:rPr>
            </a:br>
            <a:r>
              <a:rPr lang="uk-UA" sz="1400" dirty="0" smtClean="0">
                <a:solidFill>
                  <a:srgbClr val="002060"/>
                </a:solidFill>
              </a:rPr>
              <a:t>ST-LINK/V2-1</a:t>
            </a:r>
            <a:endParaRPr lang="uk-UA" sz="1400" dirty="0">
              <a:solidFill>
                <a:srgbClr val="002060"/>
              </a:solidFill>
            </a:endParaRPr>
          </a:p>
          <a:p>
            <a:pPr marL="446088" lvl="0" indent="-265113"/>
            <a:r>
              <a:rPr lang="uk-UA" sz="1400" dirty="0" err="1">
                <a:solidFill>
                  <a:srgbClr val="002060"/>
                </a:solidFill>
              </a:rPr>
              <a:t>Flexible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board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power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 smtClean="0">
                <a:solidFill>
                  <a:srgbClr val="002060"/>
                </a:solidFill>
              </a:rPr>
              <a:t>supply</a:t>
            </a:r>
            <a:r>
              <a:rPr lang="uk-UA" sz="1400" dirty="0" smtClean="0">
                <a:solidFill>
                  <a:srgbClr val="002060"/>
                </a:solidFill>
              </a:rPr>
              <a:t>:</a:t>
            </a:r>
            <a:br>
              <a:rPr lang="uk-UA" sz="1400" dirty="0" smtClean="0">
                <a:solidFill>
                  <a:srgbClr val="002060"/>
                </a:solidFill>
              </a:rPr>
            </a:br>
            <a:r>
              <a:rPr lang="uk-UA" sz="1400" dirty="0" smtClean="0">
                <a:solidFill>
                  <a:srgbClr val="002060"/>
                </a:solidFill>
              </a:rPr>
              <a:t>USB </a:t>
            </a:r>
            <a:r>
              <a:rPr lang="uk-UA" sz="1400" dirty="0">
                <a:solidFill>
                  <a:srgbClr val="002060"/>
                </a:solidFill>
              </a:rPr>
              <a:t>VBUS </a:t>
            </a:r>
            <a:r>
              <a:rPr lang="uk-UA" sz="1400" dirty="0" err="1">
                <a:solidFill>
                  <a:srgbClr val="002060"/>
                </a:solidFill>
              </a:rPr>
              <a:t>or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external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source</a:t>
            </a:r>
            <a:r>
              <a:rPr lang="uk-UA" sz="1400" dirty="0">
                <a:solidFill>
                  <a:srgbClr val="002060"/>
                </a:solidFill>
              </a:rPr>
              <a:t>(3.3V, 5V, 7 - 12V)</a:t>
            </a:r>
          </a:p>
          <a:p>
            <a:pPr marL="446088" lvl="1" indent="-265113"/>
            <a:r>
              <a:rPr lang="uk-UA" sz="1400" dirty="0" err="1">
                <a:solidFill>
                  <a:srgbClr val="002060"/>
                </a:solidFill>
              </a:rPr>
              <a:t>Power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management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access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point</a:t>
            </a:r>
            <a:endParaRPr lang="uk-UA" sz="1400" dirty="0">
              <a:solidFill>
                <a:srgbClr val="002060"/>
              </a:solidFill>
            </a:endParaRPr>
          </a:p>
          <a:p>
            <a:pPr marL="446088" lvl="0" indent="-265113"/>
            <a:r>
              <a:rPr lang="uk-UA" sz="1400" dirty="0" err="1">
                <a:solidFill>
                  <a:srgbClr val="002060"/>
                </a:solidFill>
              </a:rPr>
              <a:t>Three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 smtClean="0">
                <a:solidFill>
                  <a:srgbClr val="002060"/>
                </a:solidFill>
              </a:rPr>
              <a:t>LEDs</a:t>
            </a:r>
            <a:r>
              <a:rPr lang="uk-UA" sz="1400" dirty="0" smtClean="0">
                <a:solidFill>
                  <a:srgbClr val="002060"/>
                </a:solidFill>
              </a:rPr>
              <a:t>:</a:t>
            </a:r>
            <a:br>
              <a:rPr lang="uk-UA" sz="1400" dirty="0" smtClean="0">
                <a:solidFill>
                  <a:srgbClr val="002060"/>
                </a:solidFill>
              </a:rPr>
            </a:br>
            <a:r>
              <a:rPr lang="uk-UA" sz="1400" dirty="0" smtClean="0">
                <a:solidFill>
                  <a:srgbClr val="002060"/>
                </a:solidFill>
              </a:rPr>
              <a:t>USB </a:t>
            </a:r>
            <a:r>
              <a:rPr lang="uk-UA" sz="1400" dirty="0" err="1">
                <a:solidFill>
                  <a:srgbClr val="002060"/>
                </a:solidFill>
              </a:rPr>
              <a:t>communication</a:t>
            </a:r>
            <a:r>
              <a:rPr lang="uk-UA" sz="1400" dirty="0">
                <a:solidFill>
                  <a:srgbClr val="002060"/>
                </a:solidFill>
              </a:rPr>
              <a:t> (LD1), </a:t>
            </a:r>
            <a:r>
              <a:rPr lang="uk-UA" sz="1400" dirty="0" err="1">
                <a:solidFill>
                  <a:srgbClr val="002060"/>
                </a:solidFill>
              </a:rPr>
              <a:t>user</a:t>
            </a:r>
            <a:r>
              <a:rPr lang="uk-UA" sz="1400" dirty="0">
                <a:solidFill>
                  <a:srgbClr val="002060"/>
                </a:solidFill>
              </a:rPr>
              <a:t> LED (LD2), </a:t>
            </a:r>
            <a:r>
              <a:rPr lang="uk-UA" sz="1400" dirty="0" err="1">
                <a:solidFill>
                  <a:srgbClr val="002060"/>
                </a:solidFill>
              </a:rPr>
              <a:t>power</a:t>
            </a:r>
            <a:r>
              <a:rPr lang="uk-UA" sz="1400" dirty="0">
                <a:solidFill>
                  <a:srgbClr val="002060"/>
                </a:solidFill>
              </a:rPr>
              <a:t> LED (LD3)</a:t>
            </a:r>
          </a:p>
          <a:p>
            <a:pPr marL="446088" lvl="0" indent="-265113"/>
            <a:r>
              <a:rPr lang="uk-UA" sz="1400" dirty="0" err="1">
                <a:solidFill>
                  <a:srgbClr val="002060"/>
                </a:solidFill>
              </a:rPr>
              <a:t>Two</a:t>
            </a:r>
            <a:r>
              <a:rPr lang="uk-UA" sz="1400" dirty="0">
                <a:solidFill>
                  <a:srgbClr val="002060"/>
                </a:solidFill>
              </a:rPr>
              <a:t> push-</a:t>
            </a:r>
            <a:r>
              <a:rPr lang="uk-UA" sz="1400" dirty="0" err="1">
                <a:solidFill>
                  <a:srgbClr val="002060"/>
                </a:solidFill>
              </a:rPr>
              <a:t>buttons</a:t>
            </a:r>
            <a:r>
              <a:rPr lang="uk-UA" sz="1400" dirty="0">
                <a:solidFill>
                  <a:srgbClr val="002060"/>
                </a:solidFill>
              </a:rPr>
              <a:t>: USER </a:t>
            </a:r>
            <a:r>
              <a:rPr lang="uk-UA" sz="1400" dirty="0" err="1">
                <a:solidFill>
                  <a:srgbClr val="002060"/>
                </a:solidFill>
              </a:rPr>
              <a:t>and</a:t>
            </a:r>
            <a:r>
              <a:rPr lang="uk-UA" sz="1400" dirty="0">
                <a:solidFill>
                  <a:srgbClr val="002060"/>
                </a:solidFill>
              </a:rPr>
              <a:t> RESET</a:t>
            </a:r>
          </a:p>
          <a:p>
            <a:pPr marL="446088" lvl="0" indent="-265113"/>
            <a:r>
              <a:rPr lang="uk-UA" sz="1400" dirty="0">
                <a:solidFill>
                  <a:srgbClr val="002060"/>
                </a:solidFill>
              </a:rPr>
              <a:t>USB re-</a:t>
            </a:r>
            <a:r>
              <a:rPr lang="uk-UA" sz="1400" dirty="0" err="1">
                <a:solidFill>
                  <a:srgbClr val="002060"/>
                </a:solidFill>
              </a:rPr>
              <a:t>enumeration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capability</a:t>
            </a:r>
            <a:r>
              <a:rPr lang="uk-UA" sz="1400" dirty="0">
                <a:solidFill>
                  <a:srgbClr val="002060"/>
                </a:solidFill>
              </a:rPr>
              <a:t>. </a:t>
            </a:r>
            <a:r>
              <a:rPr lang="uk-UA" sz="1400" dirty="0" err="1">
                <a:solidFill>
                  <a:srgbClr val="002060"/>
                </a:solidFill>
              </a:rPr>
              <a:t>Three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different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 smtClean="0">
                <a:solidFill>
                  <a:srgbClr val="002060"/>
                </a:solidFill>
              </a:rPr>
              <a:t>interfaces</a:t>
            </a:r>
            <a:r>
              <a:rPr lang="uk-UA" sz="1400" dirty="0">
                <a:solidFill>
                  <a:srgbClr val="002060"/>
                </a:solidFill>
              </a:rPr>
              <a:t/>
            </a:r>
            <a:br>
              <a:rPr lang="uk-UA" sz="1400" dirty="0">
                <a:solidFill>
                  <a:srgbClr val="002060"/>
                </a:solidFill>
              </a:rPr>
            </a:br>
            <a:r>
              <a:rPr lang="uk-UA" sz="1400" dirty="0" err="1" smtClean="0">
                <a:solidFill>
                  <a:srgbClr val="002060"/>
                </a:solidFill>
              </a:rPr>
              <a:t>supported</a:t>
            </a:r>
            <a:r>
              <a:rPr lang="uk-UA" sz="1400" dirty="0" smtClean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on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smtClean="0">
                <a:solidFill>
                  <a:srgbClr val="002060"/>
                </a:solidFill>
              </a:rPr>
              <a:t>USB:</a:t>
            </a:r>
            <a:br>
              <a:rPr lang="uk-UA" sz="1400" dirty="0" smtClean="0">
                <a:solidFill>
                  <a:srgbClr val="002060"/>
                </a:solidFill>
              </a:rPr>
            </a:br>
            <a:r>
              <a:rPr lang="uk-UA" sz="1400" dirty="0" err="1" smtClean="0">
                <a:solidFill>
                  <a:srgbClr val="002060"/>
                </a:solidFill>
              </a:rPr>
              <a:t>Virtual</a:t>
            </a:r>
            <a:r>
              <a:rPr lang="uk-UA" sz="1400" dirty="0" smtClean="0">
                <a:solidFill>
                  <a:srgbClr val="002060"/>
                </a:solidFill>
              </a:rPr>
              <a:t> </a:t>
            </a:r>
            <a:r>
              <a:rPr lang="uk-UA" sz="1400" dirty="0">
                <a:solidFill>
                  <a:srgbClr val="002060"/>
                </a:solidFill>
              </a:rPr>
              <a:t>COM </a:t>
            </a:r>
            <a:r>
              <a:rPr lang="uk-UA" sz="1400" dirty="0" err="1" smtClean="0">
                <a:solidFill>
                  <a:srgbClr val="002060"/>
                </a:solidFill>
              </a:rPr>
              <a:t>port</a:t>
            </a:r>
            <a:r>
              <a:rPr lang="uk-UA" sz="1400" dirty="0" smtClean="0">
                <a:solidFill>
                  <a:srgbClr val="002060"/>
                </a:solidFill>
              </a:rPr>
              <a:t> /</a:t>
            </a:r>
            <a:r>
              <a:rPr lang="uk-UA" sz="1400" dirty="0" err="1" smtClean="0">
                <a:solidFill>
                  <a:srgbClr val="002060"/>
                </a:solidFill>
              </a:rPr>
              <a:t>Mass</a:t>
            </a:r>
            <a:r>
              <a:rPr lang="uk-UA" sz="1400" dirty="0" smtClean="0">
                <a:solidFill>
                  <a:srgbClr val="002060"/>
                </a:solidFill>
              </a:rPr>
              <a:t> </a:t>
            </a:r>
            <a:r>
              <a:rPr lang="uk-UA" sz="1400" dirty="0" err="1" smtClean="0">
                <a:solidFill>
                  <a:srgbClr val="002060"/>
                </a:solidFill>
              </a:rPr>
              <a:t>storage</a:t>
            </a:r>
            <a:r>
              <a:rPr lang="uk-UA" sz="1400" dirty="0" smtClean="0">
                <a:solidFill>
                  <a:srgbClr val="002060"/>
                </a:solidFill>
              </a:rPr>
              <a:t>/</a:t>
            </a:r>
            <a:r>
              <a:rPr lang="uk-UA" sz="1400" dirty="0" err="1" smtClean="0">
                <a:solidFill>
                  <a:srgbClr val="002060"/>
                </a:solidFill>
              </a:rPr>
              <a:t>Debug</a:t>
            </a:r>
            <a:r>
              <a:rPr lang="uk-UA" sz="1400" dirty="0" smtClean="0">
                <a:solidFill>
                  <a:srgbClr val="002060"/>
                </a:solidFill>
              </a:rPr>
              <a:t> </a:t>
            </a:r>
            <a:r>
              <a:rPr lang="uk-UA" sz="1400" dirty="0" err="1" smtClean="0">
                <a:solidFill>
                  <a:srgbClr val="002060"/>
                </a:solidFill>
              </a:rPr>
              <a:t>port</a:t>
            </a:r>
            <a:endParaRPr lang="uk-UA" sz="1400" dirty="0" smtClean="0">
              <a:solidFill>
                <a:srgbClr val="002060"/>
              </a:solidFill>
            </a:endParaRPr>
          </a:p>
          <a:p>
            <a:pPr marL="446088" indent="-265113"/>
            <a:r>
              <a:rPr lang="uk-UA" sz="1400" dirty="0" err="1">
                <a:solidFill>
                  <a:srgbClr val="002060"/>
                </a:solidFill>
              </a:rPr>
              <a:t>Support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of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wide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choice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of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Integrated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 smtClean="0">
                <a:solidFill>
                  <a:srgbClr val="002060"/>
                </a:solidFill>
              </a:rPr>
              <a:t>Development</a:t>
            </a:r>
            <a:r>
              <a:rPr lang="uk-UA" sz="1400" dirty="0" smtClean="0">
                <a:solidFill>
                  <a:srgbClr val="002060"/>
                </a:solidFill>
              </a:rPr>
              <a:t/>
            </a:r>
            <a:br>
              <a:rPr lang="uk-UA" sz="1400" dirty="0" smtClean="0">
                <a:solidFill>
                  <a:srgbClr val="002060"/>
                </a:solidFill>
              </a:rPr>
            </a:br>
            <a:r>
              <a:rPr lang="uk-UA" sz="1400" dirty="0" err="1" smtClean="0">
                <a:solidFill>
                  <a:srgbClr val="002060"/>
                </a:solidFill>
              </a:rPr>
              <a:t>Environments</a:t>
            </a:r>
            <a:r>
              <a:rPr lang="uk-UA" sz="1400" dirty="0" smtClean="0">
                <a:solidFill>
                  <a:srgbClr val="002060"/>
                </a:solidFill>
              </a:rPr>
              <a:t> </a:t>
            </a:r>
            <a:r>
              <a:rPr lang="uk-UA" sz="1400" dirty="0">
                <a:solidFill>
                  <a:srgbClr val="002060"/>
                </a:solidFill>
              </a:rPr>
              <a:t>(</a:t>
            </a:r>
            <a:r>
              <a:rPr lang="uk-UA" sz="1400" dirty="0" err="1">
                <a:solidFill>
                  <a:srgbClr val="002060"/>
                </a:solidFill>
              </a:rPr>
              <a:t>IDEs</a:t>
            </a:r>
            <a:r>
              <a:rPr lang="uk-UA" sz="1400" dirty="0">
                <a:solidFill>
                  <a:srgbClr val="002060"/>
                </a:solidFill>
              </a:rPr>
              <a:t>) </a:t>
            </a:r>
            <a:r>
              <a:rPr lang="uk-UA" sz="1400" dirty="0" err="1">
                <a:solidFill>
                  <a:srgbClr val="002060"/>
                </a:solidFill>
              </a:rPr>
              <a:t>including</a:t>
            </a:r>
            <a:r>
              <a:rPr lang="uk-UA" sz="1400" dirty="0">
                <a:solidFill>
                  <a:srgbClr val="002060"/>
                </a:solidFill>
              </a:rPr>
              <a:t> IAR™,ARM® Keil®, GCC-</a:t>
            </a:r>
            <a:r>
              <a:rPr lang="uk-UA" sz="1400" dirty="0" err="1">
                <a:solidFill>
                  <a:srgbClr val="002060"/>
                </a:solidFill>
              </a:rPr>
              <a:t>based</a:t>
            </a:r>
            <a:r>
              <a:rPr lang="uk-UA" sz="1400" dirty="0">
                <a:solidFill>
                  <a:srgbClr val="002060"/>
                </a:solidFill>
              </a:rPr>
              <a:t> </a:t>
            </a:r>
            <a:r>
              <a:rPr lang="uk-UA" sz="1400" dirty="0" err="1">
                <a:solidFill>
                  <a:srgbClr val="002060"/>
                </a:solidFill>
              </a:rPr>
              <a:t>IDEs</a:t>
            </a:r>
            <a:endParaRPr lang="uk-UA" sz="1400" dirty="0">
              <a:solidFill>
                <a:srgbClr val="00206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228184" y="4243401"/>
            <a:ext cx="1656184" cy="6257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connetct</a:t>
            </a:r>
            <a:endParaRPr lang="uk-UA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5764237" y="4556280"/>
            <a:ext cx="360040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926900" y="4556280"/>
            <a:ext cx="360040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6228184" y="5085184"/>
            <a:ext cx="1656184" cy="6257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 </a:t>
            </a:r>
            <a:r>
              <a:rPr lang="en-US" dirty="0" err="1" smtClean="0"/>
              <a:t>morpho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connetct</a:t>
            </a:r>
            <a:endParaRPr lang="uk-UA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5292080" y="5398063"/>
            <a:ext cx="832197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7926900" y="5361078"/>
            <a:ext cx="749556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Выноска 1 22"/>
          <p:cNvSpPr/>
          <p:nvPr/>
        </p:nvSpPr>
        <p:spPr>
          <a:xfrm flipH="1">
            <a:off x="3905083" y="2996952"/>
            <a:ext cx="1098965" cy="432048"/>
          </a:xfrm>
          <a:prstGeom prst="borderCallout1">
            <a:avLst>
              <a:gd name="adj1" fmla="val 18750"/>
              <a:gd name="adj2" fmla="val -8333"/>
              <a:gd name="adj3" fmla="val 18983"/>
              <a:gd name="adj4" fmla="val -4245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rgbClr val="002060"/>
                </a:solidFill>
              </a:rPr>
              <a:t>SWD </a:t>
            </a:r>
            <a:r>
              <a:rPr lang="uk-UA" sz="1400" dirty="0" err="1" smtClean="0">
                <a:solidFill>
                  <a:srgbClr val="002060"/>
                </a:solidFill>
              </a:rPr>
              <a:t>connecto</a:t>
            </a:r>
            <a:r>
              <a:rPr lang="en-US" sz="1400" dirty="0" smtClean="0">
                <a:solidFill>
                  <a:srgbClr val="002060"/>
                </a:solidFill>
              </a:rPr>
              <a:t>r</a:t>
            </a:r>
            <a:endParaRPr lang="uk-UA" sz="1400" dirty="0">
              <a:solidFill>
                <a:srgbClr val="002060"/>
              </a:solidFill>
            </a:endParaRPr>
          </a:p>
        </p:txBody>
      </p:sp>
      <p:sp>
        <p:nvSpPr>
          <p:cNvPr id="24" name="Выноска 1 23"/>
          <p:cNvSpPr/>
          <p:nvPr/>
        </p:nvSpPr>
        <p:spPr>
          <a:xfrm flipH="1">
            <a:off x="3905083" y="2204864"/>
            <a:ext cx="1098965" cy="432048"/>
          </a:xfrm>
          <a:prstGeom prst="borderCallout1">
            <a:avLst>
              <a:gd name="adj1" fmla="val 18750"/>
              <a:gd name="adj2" fmla="val -8333"/>
              <a:gd name="adj3" fmla="val 21444"/>
              <a:gd name="adj4" fmla="val -11018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uk-UA" sz="1100" dirty="0" smtClean="0">
                <a:solidFill>
                  <a:srgbClr val="002060"/>
                </a:solidFill>
              </a:rPr>
              <a:t>ST-LINK/V2-1</a:t>
            </a:r>
            <a:endParaRPr lang="uk-UA" sz="1100" dirty="0">
              <a:solidFill>
                <a:srgbClr val="002060"/>
              </a:solidFill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875429"/>
            <a:ext cx="3514725" cy="1047750"/>
          </a:xfrm>
          <a:prstGeom prst="rect">
            <a:avLst/>
          </a:prstGeom>
        </p:spPr>
      </p:pic>
      <p:sp>
        <p:nvSpPr>
          <p:cNvPr id="15" name="Управляющая кнопка: возврат 14">
            <a:hlinkClick r:id="rId6" action="ppaction://hlinksldjump" highlightClick="1"/>
          </p:cNvPr>
          <p:cNvSpPr/>
          <p:nvPr/>
        </p:nvSpPr>
        <p:spPr>
          <a:xfrm>
            <a:off x="8640960" y="6598820"/>
            <a:ext cx="251520" cy="288032"/>
          </a:xfrm>
          <a:prstGeom prst="actionButtonRetur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55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STM32F4-DISCOVERY</a:t>
            </a:r>
            <a:endParaRPr lang="uk-UA" dirty="0">
              <a:solidFill>
                <a:srgbClr val="FFC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3861048"/>
            <a:ext cx="626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Побудовано на </a:t>
            </a:r>
            <a:r>
              <a:rPr lang="de-AT" dirty="0" smtClean="0"/>
              <a:t>STM32F407VGT6  </a:t>
            </a:r>
            <a:r>
              <a:rPr lang="uk-UA" dirty="0" err="1" smtClean="0"/>
              <a:t>мікроконтролері</a:t>
            </a:r>
            <a:r>
              <a:rPr lang="uk-UA" dirty="0" smtClean="0"/>
              <a:t>  і містить</a:t>
            </a:r>
            <a:r>
              <a:rPr lang="de-AT" dirty="0" smtClean="0"/>
              <a:t> 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4149080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ST-LINK/V2 embedded debug </a:t>
            </a:r>
            <a:r>
              <a:rPr lang="en-US" dirty="0" smtClean="0"/>
              <a:t>too</a:t>
            </a:r>
            <a:r>
              <a:rPr lang="ru-RU" dirty="0" smtClean="0"/>
              <a:t> (</a:t>
            </a:r>
            <a:r>
              <a:rPr lang="ru-RU" dirty="0" err="1" smtClean="0"/>
              <a:t>програматор-відладчик</a:t>
            </a:r>
            <a:r>
              <a:rPr lang="ru-RU" dirty="0" smtClean="0"/>
              <a:t>)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79712" y="4518412"/>
            <a:ext cx="4732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ST MEMS digital </a:t>
            </a:r>
            <a:r>
              <a:rPr lang="de-AT" dirty="0" err="1" smtClean="0"/>
              <a:t>accelerometer</a:t>
            </a:r>
            <a:r>
              <a:rPr lang="ru-RU" dirty="0" smtClean="0"/>
              <a:t> (</a:t>
            </a:r>
            <a:r>
              <a:rPr lang="ru-RU" dirty="0" err="1" smtClean="0"/>
              <a:t>акселер</a:t>
            </a:r>
            <a:r>
              <a:rPr lang="uk-UA" dirty="0" err="1" smtClean="0"/>
              <a:t>омет</a:t>
            </a:r>
            <a:r>
              <a:rPr lang="ru-RU" dirty="0" smtClean="0"/>
              <a:t>р</a:t>
            </a:r>
            <a:r>
              <a:rPr lang="ru-RU" dirty="0" smtClean="0"/>
              <a:t>)</a:t>
            </a:r>
            <a:r>
              <a:rPr lang="de-AT" dirty="0" smtClean="0"/>
              <a:t> 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79712" y="4887744"/>
            <a:ext cx="4150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ST MEMS digital </a:t>
            </a:r>
            <a:r>
              <a:rPr lang="de-AT" dirty="0" err="1" smtClean="0"/>
              <a:t>microphone</a:t>
            </a:r>
            <a:r>
              <a:rPr lang="ru-RU" dirty="0" smtClean="0"/>
              <a:t> (</a:t>
            </a:r>
            <a:r>
              <a:rPr lang="ru-RU" dirty="0" err="1" smtClean="0"/>
              <a:t>мікрофон</a:t>
            </a:r>
            <a:r>
              <a:rPr lang="ru-RU" dirty="0" smtClean="0"/>
              <a:t>)</a:t>
            </a:r>
            <a:r>
              <a:rPr lang="de-AT" dirty="0" smtClean="0"/>
              <a:t> 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79712" y="5257076"/>
            <a:ext cx="4734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audio DAC with integrated class D speaker driver 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79712" y="5626408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LEDs, pushbuttons and a USB OTG micro-AB </a:t>
            </a:r>
            <a:r>
              <a:rPr lang="en-US" dirty="0" smtClean="0"/>
              <a:t>connector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46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848325"/>
            <a:ext cx="18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/>
              <a:t>Програматор</a:t>
            </a:r>
            <a:r>
              <a:rPr lang="en-US" sz="1200" dirty="0" smtClean="0"/>
              <a:t>–</a:t>
            </a:r>
            <a:r>
              <a:rPr lang="uk-UA" sz="1200" dirty="0" err="1" smtClean="0"/>
              <a:t>відладчик</a:t>
            </a:r>
            <a:r>
              <a:rPr lang="uk-UA" sz="1200" dirty="0" smtClean="0"/>
              <a:t> </a:t>
            </a:r>
            <a:r>
              <a:rPr lang="uk-UA" sz="1400" dirty="0" smtClean="0"/>
              <a:t/>
            </a:r>
            <a:br>
              <a:rPr lang="uk-UA" sz="1400" dirty="0" smtClean="0"/>
            </a:br>
            <a:r>
              <a:rPr lang="en-US" sz="1400" dirty="0" smtClean="0"/>
              <a:t>ST-LINK/V2</a:t>
            </a:r>
            <a:endParaRPr lang="uk-UA" sz="1400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903" y="0"/>
            <a:ext cx="4297838" cy="6741368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6396680"/>
            <a:ext cx="519113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411760" y="2132856"/>
            <a:ext cx="936104" cy="42484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lt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07708" y="2132856"/>
            <a:ext cx="936104" cy="42484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lt1"/>
              </a:solidFill>
            </a:endParaRPr>
          </a:p>
        </p:txBody>
      </p:sp>
      <p:sp>
        <p:nvSpPr>
          <p:cNvPr id="29" name="Блок-схема: узел 28"/>
          <p:cNvSpPr/>
          <p:nvPr/>
        </p:nvSpPr>
        <p:spPr>
          <a:xfrm>
            <a:off x="4139952" y="4252988"/>
            <a:ext cx="288032" cy="263118"/>
          </a:xfrm>
          <a:prstGeom prst="flowChartConnector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Блок-схема: узел 34"/>
          <p:cNvSpPr/>
          <p:nvPr/>
        </p:nvSpPr>
        <p:spPr>
          <a:xfrm>
            <a:off x="4437823" y="3989870"/>
            <a:ext cx="288032" cy="263118"/>
          </a:xfrm>
          <a:prstGeom prst="flowChartConnector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Блок-схема: узел 35"/>
          <p:cNvSpPr/>
          <p:nvPr/>
        </p:nvSpPr>
        <p:spPr>
          <a:xfrm>
            <a:off x="4725855" y="4271712"/>
            <a:ext cx="288032" cy="263118"/>
          </a:xfrm>
          <a:prstGeom prst="flowChartConnector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Блок-схема: узел 36"/>
          <p:cNvSpPr/>
          <p:nvPr/>
        </p:nvSpPr>
        <p:spPr>
          <a:xfrm>
            <a:off x="4438617" y="4513530"/>
            <a:ext cx="288032" cy="263118"/>
          </a:xfrm>
          <a:prstGeom prst="flowChartConnector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Прямоугольник 33"/>
          <p:cNvSpPr/>
          <p:nvPr/>
        </p:nvSpPr>
        <p:spPr>
          <a:xfrm>
            <a:off x="2267743" y="0"/>
            <a:ext cx="4496395" cy="19528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59532" y="1620590"/>
            <a:ext cx="23402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3528" y="2996952"/>
            <a:ext cx="167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I/O pins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Port PA,PB,PC,PD</a:t>
            </a:r>
            <a:endParaRPr lang="uk-UA" sz="1400" dirty="0" smtClean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3528" y="2554271"/>
            <a:ext cx="167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JP1 </a:t>
            </a:r>
            <a:r>
              <a:rPr lang="en-US" sz="1400" dirty="0" err="1" smtClean="0">
                <a:solidFill>
                  <a:schemeClr val="tx1"/>
                </a:solidFill>
              </a:rPr>
              <a:t>xON</a:t>
            </a:r>
            <a:endParaRPr lang="uk-UA" sz="1400" dirty="0" smtClean="0">
              <a:solidFill>
                <a:schemeClr val="tx1"/>
              </a:solidFill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359532" y="2852936"/>
            <a:ext cx="30603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359532" y="3532189"/>
            <a:ext cx="20522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90756" y="550201"/>
            <a:ext cx="177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LD2 (</a:t>
            </a:r>
            <a:r>
              <a:rPr lang="de-AT" sz="1400" dirty="0" err="1"/>
              <a:t>red</a:t>
            </a:r>
            <a:r>
              <a:rPr lang="de-AT" sz="1400" dirty="0"/>
              <a:t> </a:t>
            </a:r>
            <a:r>
              <a:rPr lang="de-AT" sz="1400" dirty="0" smtClean="0">
                <a:solidFill>
                  <a:schemeClr val="tx1"/>
                </a:solidFill>
              </a:rPr>
              <a:t>LED) </a:t>
            </a:r>
            <a:r>
              <a:rPr lang="en-US" sz="1400" dirty="0" smtClean="0">
                <a:solidFill>
                  <a:schemeClr val="tx1"/>
                </a:solidFill>
              </a:rPr>
              <a:t>PWR</a:t>
            </a:r>
            <a:endParaRPr lang="uk-UA" sz="1400" dirty="0" smtClean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/>
          <p:nvPr/>
        </p:nvCxnSpPr>
        <p:spPr>
          <a:xfrm flipH="1">
            <a:off x="5148064" y="859362"/>
            <a:ext cx="359592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90756" y="980728"/>
            <a:ext cx="177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CN3 </a:t>
            </a:r>
            <a:r>
              <a:rPr lang="en-US" sz="1200" dirty="0" smtClean="0">
                <a:solidFill>
                  <a:schemeClr val="tx1"/>
                </a:solidFill>
              </a:rPr>
              <a:t>(ST-LINK  Discovery)</a:t>
            </a:r>
            <a:endParaRPr lang="uk-UA" sz="1200" dirty="0">
              <a:solidFill>
                <a:schemeClr val="tx1"/>
              </a:solidFill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 flipH="1">
            <a:off x="5508104" y="1289686"/>
            <a:ext cx="323588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190756" y="3861048"/>
            <a:ext cx="184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chemeClr val="tx1"/>
                </a:solidFill>
              </a:rPr>
              <a:t>LD3 (orange LED</a:t>
            </a:r>
            <a:r>
              <a:rPr lang="de-AT" sz="1200" dirty="0" smtClean="0">
                <a:solidFill>
                  <a:schemeClr val="tx1"/>
                </a:solidFill>
              </a:rPr>
              <a:t>)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90756" y="4158811"/>
            <a:ext cx="177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chemeClr val="tx1"/>
                </a:solidFill>
              </a:rPr>
              <a:t>B2 </a:t>
            </a:r>
            <a:r>
              <a:rPr lang="de-AT" sz="1400" dirty="0" err="1" smtClean="0">
                <a:solidFill>
                  <a:schemeClr val="tx1"/>
                </a:solidFill>
              </a:rPr>
              <a:t>Reset</a:t>
            </a:r>
            <a:r>
              <a:rPr lang="en-US" sz="1400" dirty="0" smtClean="0">
                <a:solidFill>
                  <a:schemeClr val="tx1"/>
                </a:solidFill>
              </a:rPr>
              <a:t> button</a:t>
            </a:r>
            <a:endParaRPr lang="uk-UA" sz="1400" dirty="0">
              <a:solidFill>
                <a:schemeClr val="tx1"/>
              </a:solidFill>
            </a:endParaRPr>
          </a:p>
        </p:txBody>
      </p:sp>
      <p:cxnSp>
        <p:nvCxnSpPr>
          <p:cNvPr id="56" name="Прямая со стрелкой 55"/>
          <p:cNvCxnSpPr/>
          <p:nvPr/>
        </p:nvCxnSpPr>
        <p:spPr>
          <a:xfrm flipH="1">
            <a:off x="4726649" y="4127814"/>
            <a:ext cx="401733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5508104" y="4447705"/>
            <a:ext cx="323588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3528" y="4108029"/>
            <a:ext cx="167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B1 User button</a:t>
            </a:r>
            <a:endParaRPr lang="uk-UA" sz="1400" dirty="0">
              <a:solidFill>
                <a:schemeClr val="tx1"/>
              </a:solidFill>
            </a:endParaRPr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359532" y="4406681"/>
            <a:ext cx="30603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190756" y="3104673"/>
            <a:ext cx="177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MCU STMF407VG</a:t>
            </a:r>
            <a:endParaRPr lang="uk-UA" sz="1600" dirty="0">
              <a:solidFill>
                <a:schemeClr val="tx1"/>
              </a:solidFill>
            </a:endParaRPr>
          </a:p>
        </p:txBody>
      </p:sp>
      <p:cxnSp>
        <p:nvCxnSpPr>
          <p:cNvPr id="63" name="Прямая со стрелкой 62"/>
          <p:cNvCxnSpPr/>
          <p:nvPr/>
        </p:nvCxnSpPr>
        <p:spPr>
          <a:xfrm flipH="1">
            <a:off x="5013887" y="3395096"/>
            <a:ext cx="37301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241242" y="2113692"/>
            <a:ext cx="167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I/O pins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Port PA,PB,PC,PD</a:t>
            </a:r>
            <a:endParaRPr lang="uk-UA" sz="1400" dirty="0" smtClean="0">
              <a:solidFill>
                <a:schemeClr val="tx1"/>
              </a:solidFill>
            </a:endParaRPr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359532" y="2050215"/>
            <a:ext cx="29163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190756" y="6186790"/>
            <a:ext cx="177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/>
              <a:t>CN</a:t>
            </a:r>
            <a:r>
              <a:rPr lang="uk-UA" sz="1600" dirty="0" smtClean="0"/>
              <a:t>5</a:t>
            </a:r>
            <a:r>
              <a:rPr lang="de-AT" sz="1400" dirty="0" smtClean="0"/>
              <a:t>(USB </a:t>
            </a:r>
            <a:r>
              <a:rPr lang="de-AT" sz="1400" dirty="0" err="1" smtClean="0"/>
              <a:t>connector</a:t>
            </a:r>
            <a:r>
              <a:rPr lang="de-AT" sz="1400" dirty="0" smtClean="0"/>
              <a:t>)</a:t>
            </a:r>
            <a:endParaRPr lang="uk-UA" sz="1400" dirty="0" smtClean="0">
              <a:solidFill>
                <a:schemeClr val="tx1"/>
              </a:solidFill>
            </a:endParaRPr>
          </a:p>
        </p:txBody>
      </p:sp>
      <p:cxnSp>
        <p:nvCxnSpPr>
          <p:cNvPr id="69" name="Прямая со стрелкой 68"/>
          <p:cNvCxnSpPr/>
          <p:nvPr/>
        </p:nvCxnSpPr>
        <p:spPr>
          <a:xfrm flipH="1">
            <a:off x="5013887" y="6453336"/>
            <a:ext cx="373010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3528" y="1312813"/>
            <a:ext cx="167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CN2 SWD connector</a:t>
            </a:r>
            <a:endParaRPr lang="uk-UA" sz="1400" dirty="0" smtClean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3528" y="9536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/>
              <a:t>CN1</a:t>
            </a:r>
            <a:r>
              <a:rPr lang="de-AT" sz="1400" dirty="0" smtClean="0"/>
              <a:t>(USB </a:t>
            </a:r>
            <a:r>
              <a:rPr lang="de-AT" sz="1400" dirty="0" err="1" smtClean="0"/>
              <a:t>connector</a:t>
            </a:r>
            <a:r>
              <a:rPr lang="de-AT" sz="1400" dirty="0" smtClean="0"/>
              <a:t>)</a:t>
            </a:r>
            <a:endParaRPr lang="uk-UA" sz="1400" dirty="0" smtClean="0">
              <a:solidFill>
                <a:schemeClr val="tx1"/>
              </a:solidFill>
            </a:endParaRPr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359532" y="383398"/>
            <a:ext cx="392443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59532" y="1308869"/>
            <a:ext cx="190821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6643812" y="2636912"/>
            <a:ext cx="21001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3528" y="5223892"/>
            <a:ext cx="1672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Audio DAC with integrated class D speaker driver</a:t>
            </a:r>
            <a:endParaRPr lang="uk-UA" sz="1400" dirty="0">
              <a:solidFill>
                <a:schemeClr val="tx1"/>
              </a:solidFill>
            </a:endParaRPr>
          </a:p>
        </p:txBody>
      </p:sp>
      <p:cxnSp>
        <p:nvCxnSpPr>
          <p:cNvPr id="80" name="Прямая со стрелкой 79"/>
          <p:cNvCxnSpPr/>
          <p:nvPr/>
        </p:nvCxnSpPr>
        <p:spPr>
          <a:xfrm>
            <a:off x="359532" y="5975650"/>
            <a:ext cx="30603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5364088" y="6237312"/>
            <a:ext cx="337990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1996288" y="5085185"/>
            <a:ext cx="0" cy="89046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1996288" y="5085184"/>
            <a:ext cx="19276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>
            <a:off x="3377340" y="1628800"/>
            <a:ext cx="2287836" cy="92547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УВАГА!</a:t>
            </a:r>
            <a:br>
              <a:rPr lang="uk-UA" dirty="0" smtClean="0"/>
            </a:br>
            <a:r>
              <a:rPr lang="uk-UA" dirty="0" smtClean="0"/>
              <a:t>Перевірте  ці перемикачі</a:t>
            </a:r>
            <a:endParaRPr lang="uk-UA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5580112" y="5877272"/>
            <a:ext cx="316387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4851" y="5975241"/>
            <a:ext cx="167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(green LED) LD7</a:t>
            </a:r>
            <a:endParaRPr lang="uk-UA" sz="1400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>
            <a:off x="360855" y="6273893"/>
            <a:ext cx="37790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41242" y="5975241"/>
            <a:ext cx="1672760" cy="307777"/>
          </a:xfrm>
          <a:prstGeom prst="rect">
            <a:avLst/>
          </a:prstGeom>
          <a:ln w="12700">
            <a:noFill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LD8 (</a:t>
            </a:r>
            <a:r>
              <a:rPr lang="en-US" sz="1400" dirty="0"/>
              <a:t>red </a:t>
            </a:r>
            <a:r>
              <a:rPr lang="en-US" sz="1400" dirty="0" smtClean="0"/>
              <a:t>LED</a:t>
            </a:r>
            <a:r>
              <a:rPr lang="en-US" sz="1400" dirty="0"/>
              <a:t>)</a:t>
            </a:r>
            <a:endParaRPr lang="uk-UA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190756" y="4745509"/>
            <a:ext cx="184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chemeClr val="tx1"/>
                </a:solidFill>
              </a:rPr>
              <a:t>LD</a:t>
            </a:r>
            <a:r>
              <a:rPr lang="ru-RU" sz="1400" dirty="0" smtClean="0">
                <a:solidFill>
                  <a:schemeClr val="tx1"/>
                </a:solidFill>
              </a:rPr>
              <a:t>6</a:t>
            </a:r>
            <a:r>
              <a:rPr lang="de-AT" sz="1400" dirty="0" smtClean="0">
                <a:solidFill>
                  <a:schemeClr val="tx1"/>
                </a:solidFill>
              </a:rPr>
              <a:t> (</a:t>
            </a:r>
            <a:r>
              <a:rPr lang="en-US" sz="1400" dirty="0" smtClean="0"/>
              <a:t>blue</a:t>
            </a:r>
            <a:r>
              <a:rPr lang="de-AT" sz="1400" dirty="0" smtClean="0">
                <a:solidFill>
                  <a:schemeClr val="tx1"/>
                </a:solidFill>
              </a:rPr>
              <a:t> LED</a:t>
            </a:r>
            <a:r>
              <a:rPr lang="de-AT" sz="1200" dirty="0" smtClean="0">
                <a:solidFill>
                  <a:schemeClr val="tx1"/>
                </a:solidFill>
              </a:rPr>
              <a:t>)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0756" y="4447705"/>
            <a:ext cx="184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chemeClr val="tx1"/>
                </a:solidFill>
              </a:rPr>
              <a:t>LD5 (</a:t>
            </a:r>
            <a:r>
              <a:rPr lang="de-AT" sz="1400" dirty="0" err="1" smtClean="0">
                <a:solidFill>
                  <a:schemeClr val="tx1"/>
                </a:solidFill>
              </a:rPr>
              <a:t>red</a:t>
            </a:r>
            <a:r>
              <a:rPr lang="de-AT" sz="1400" dirty="0" smtClean="0">
                <a:solidFill>
                  <a:schemeClr val="tx1"/>
                </a:solidFill>
              </a:rPr>
              <a:t> LED</a:t>
            </a:r>
            <a:r>
              <a:rPr lang="de-AT" sz="1200" dirty="0" smtClean="0">
                <a:solidFill>
                  <a:schemeClr val="tx1"/>
                </a:solidFill>
              </a:rPr>
              <a:t>)</a:t>
            </a:r>
            <a:endParaRPr lang="uk-UA" sz="1200" dirty="0">
              <a:solidFill>
                <a:schemeClr val="tx1"/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5013887" y="4534830"/>
            <a:ext cx="3730102" cy="221314"/>
            <a:chOff x="5013887" y="4534830"/>
            <a:chExt cx="3730102" cy="221314"/>
          </a:xfrm>
        </p:grpSpPr>
        <p:cxnSp>
          <p:nvCxnSpPr>
            <p:cNvPr id="70" name="Прямая со стрелкой 69"/>
            <p:cNvCxnSpPr/>
            <p:nvPr/>
          </p:nvCxnSpPr>
          <p:spPr>
            <a:xfrm flipH="1">
              <a:off x="5220072" y="4755482"/>
              <a:ext cx="35239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 flipH="1" flipV="1">
              <a:off x="5013887" y="4534830"/>
              <a:ext cx="206186" cy="221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323528" y="4406565"/>
            <a:ext cx="167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LD</a:t>
            </a:r>
            <a:r>
              <a:rPr lang="ru-RU" sz="1400" dirty="0" smtClean="0"/>
              <a:t>4</a:t>
            </a:r>
            <a:r>
              <a:rPr lang="de-AT" sz="1400" dirty="0" smtClean="0"/>
              <a:t> (</a:t>
            </a:r>
            <a:r>
              <a:rPr lang="en-US" sz="1400" dirty="0" smtClean="0"/>
              <a:t>green </a:t>
            </a:r>
            <a:r>
              <a:rPr lang="de-AT" sz="1400" dirty="0" smtClean="0"/>
              <a:t>LED</a:t>
            </a:r>
            <a:r>
              <a:rPr lang="de-AT" sz="1200" dirty="0"/>
              <a:t>)</a:t>
            </a:r>
            <a:endParaRPr lang="uk-UA" sz="12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359532" y="4477573"/>
            <a:ext cx="3822601" cy="227644"/>
            <a:chOff x="359532" y="4477573"/>
            <a:chExt cx="3822601" cy="227644"/>
          </a:xfrm>
        </p:grpSpPr>
        <p:cxnSp>
          <p:nvCxnSpPr>
            <p:cNvPr id="76" name="Прямая со стрелкой 75"/>
            <p:cNvCxnSpPr/>
            <p:nvPr/>
          </p:nvCxnSpPr>
          <p:spPr>
            <a:xfrm>
              <a:off x="359532" y="4705217"/>
              <a:ext cx="3492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endCxn id="29" idx="3"/>
            </p:cNvCxnSpPr>
            <p:nvPr/>
          </p:nvCxnSpPr>
          <p:spPr>
            <a:xfrm flipV="1">
              <a:off x="3851920" y="4477573"/>
              <a:ext cx="330213" cy="2276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366059" y="353922"/>
            <a:ext cx="2088233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 smtClean="0"/>
              <a:t>LD1 (</a:t>
            </a:r>
            <a:r>
              <a:rPr lang="en-US" sz="1400" dirty="0" err="1" smtClean="0"/>
              <a:t>red|green</a:t>
            </a:r>
            <a:r>
              <a:rPr lang="en-US" sz="1400" dirty="0" smtClean="0"/>
              <a:t> LED) COM</a:t>
            </a:r>
            <a:endParaRPr lang="uk-UA" sz="1400" dirty="0" smtClean="0">
              <a:solidFill>
                <a:schemeClr val="tx1"/>
              </a:solidFill>
            </a:endParaRPr>
          </a:p>
        </p:txBody>
      </p:sp>
      <p:cxnSp>
        <p:nvCxnSpPr>
          <p:cNvPr id="83" name="Прямая со стрелкой 82"/>
          <p:cNvCxnSpPr/>
          <p:nvPr/>
        </p:nvCxnSpPr>
        <p:spPr>
          <a:xfrm>
            <a:off x="359532" y="641954"/>
            <a:ext cx="30603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4473408" y="4022965"/>
            <a:ext cx="209915" cy="2099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/>
          <p:cNvSpPr/>
          <p:nvPr/>
        </p:nvSpPr>
        <p:spPr>
          <a:xfrm>
            <a:off x="4171500" y="4287680"/>
            <a:ext cx="209915" cy="2099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8" name="Овал 87"/>
          <p:cNvSpPr/>
          <p:nvPr/>
        </p:nvSpPr>
        <p:spPr>
          <a:xfrm>
            <a:off x="4758554" y="4308946"/>
            <a:ext cx="209915" cy="2099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9" name="Овал 88"/>
          <p:cNvSpPr/>
          <p:nvPr/>
        </p:nvSpPr>
        <p:spPr>
          <a:xfrm>
            <a:off x="4476881" y="4545467"/>
            <a:ext cx="209915" cy="209915"/>
          </a:xfrm>
          <a:prstGeom prst="ellipse">
            <a:avLst/>
          </a:prstGeom>
          <a:solidFill>
            <a:srgbClr val="3AC0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24" name="Группа 23"/>
          <p:cNvGrpSpPr/>
          <p:nvPr/>
        </p:nvGrpSpPr>
        <p:grpSpPr>
          <a:xfrm>
            <a:off x="4684468" y="4738115"/>
            <a:ext cx="4059521" cy="325803"/>
            <a:chOff x="4684468" y="4738115"/>
            <a:chExt cx="4059521" cy="325803"/>
          </a:xfrm>
        </p:grpSpPr>
        <p:cxnSp>
          <p:nvCxnSpPr>
            <p:cNvPr id="59" name="Прямая со стрелкой 58"/>
            <p:cNvCxnSpPr/>
            <p:nvPr/>
          </p:nvCxnSpPr>
          <p:spPr>
            <a:xfrm flipH="1">
              <a:off x="4830762" y="5063918"/>
              <a:ext cx="39132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endCxn id="37" idx="5"/>
            </p:cNvCxnSpPr>
            <p:nvPr/>
          </p:nvCxnSpPr>
          <p:spPr>
            <a:xfrm flipH="1" flipV="1">
              <a:off x="4684468" y="4738115"/>
              <a:ext cx="146294" cy="3258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82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6" presetClass="exit" presetSubtype="32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25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8" presetID="2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8" grpId="0" animBg="1"/>
      <p:bldP spid="29" grpId="0" animBg="1"/>
      <p:bldP spid="35" grpId="0" animBg="1"/>
      <p:bldP spid="36" grpId="0" animBg="1"/>
      <p:bldP spid="37" grpId="0" animBg="1"/>
      <p:bldP spid="34" grpId="0" animBg="1"/>
      <p:bldP spid="40" grpId="0"/>
      <p:bldP spid="41" grpId="0"/>
      <p:bldP spid="41" grpId="1"/>
      <p:bldP spid="46" grpId="0"/>
      <p:bldP spid="51" grpId="0"/>
      <p:bldP spid="51" grpId="1"/>
      <p:bldP spid="54" grpId="0"/>
      <p:bldP spid="55" grpId="0"/>
      <p:bldP spid="60" grpId="0"/>
      <p:bldP spid="62" grpId="0"/>
      <p:bldP spid="65" grpId="0"/>
      <p:bldP spid="71" grpId="0"/>
      <p:bldP spid="72" grpId="0"/>
      <p:bldP spid="79" grpId="0"/>
      <p:bldP spid="87" grpId="0" animBg="1"/>
      <p:bldP spid="87" grpId="1" animBg="1"/>
      <p:bldP spid="50" grpId="0"/>
      <p:bldP spid="57" grpId="0"/>
      <p:bldP spid="64" grpId="0"/>
      <p:bldP spid="67" grpId="0"/>
      <p:bldP spid="74" grpId="0"/>
      <p:bldP spid="81" grpId="0"/>
      <p:bldP spid="81" grpId="1"/>
      <p:bldP spid="17" grpId="0" animBg="1"/>
      <p:bldP spid="85" grpId="0" animBg="1"/>
      <p:bldP spid="88" grpId="0" animBg="1"/>
      <p:bldP spid="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 smtClean="0">
                <a:solidFill>
                  <a:srgbClr val="FFC000"/>
                </a:solidFill>
              </a:rPr>
              <a:t>Офіційний</a:t>
            </a:r>
            <a:r>
              <a:rPr lang="ru-RU" sz="3200" dirty="0" smtClean="0">
                <a:solidFill>
                  <a:srgbClr val="FFC000"/>
                </a:solidFill>
              </a:rPr>
              <a:t> сайт </a:t>
            </a:r>
            <a:r>
              <a:rPr lang="en-US" sz="3200" dirty="0" smtClean="0">
                <a:solidFill>
                  <a:srgbClr val="FFC000"/>
                </a:solidFill>
              </a:rPr>
              <a:t>STMicroelectronics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www.st.com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2" y="1600200"/>
            <a:ext cx="8141296" cy="4525963"/>
          </a:xfrm>
        </p:spPr>
      </p:pic>
      <p:sp>
        <p:nvSpPr>
          <p:cNvPr id="6" name="Овал 5"/>
          <p:cNvSpPr/>
          <p:nvPr/>
        </p:nvSpPr>
        <p:spPr>
          <a:xfrm>
            <a:off x="6156176" y="2852936"/>
            <a:ext cx="1296144" cy="2880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7092280" y="2564904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2013</TotalTime>
  <Words>490</Words>
  <Application>Microsoft Office PowerPoint</Application>
  <PresentationFormat>Экран (4:3)</PresentationFormat>
  <Paragraphs>133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Symbol</vt:lpstr>
      <vt:lpstr>Тема Office</vt:lpstr>
      <vt:lpstr>Лабораторное обеспечение</vt:lpstr>
      <vt:lpstr>STM32 MCU Eval Boards (Оценочные модули)</vt:lpstr>
      <vt:lpstr>STM32 MCU Discovery Kits</vt:lpstr>
      <vt:lpstr>STM32 Nucleo boards</vt:lpstr>
      <vt:lpstr>STM32 Nucleo ecosystem</vt:lpstr>
      <vt:lpstr>STM32 Nucleo-64 development board with STM32F401RE MCU,  supports Arduino and ST morpho connectivity </vt:lpstr>
      <vt:lpstr>STM32F4-DISCOVERY</vt:lpstr>
      <vt:lpstr>Презентация PowerPoint</vt:lpstr>
      <vt:lpstr>Офіційний сайт STMicroelectronics www.st.com</vt:lpstr>
      <vt:lpstr>Product Catalog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mbed Online development &amp; community </vt:lpstr>
      <vt:lpstr>dC6  - Eclipse-based toolset SW4STM32</vt:lpstr>
      <vt:lpstr>STM32 Open Development Environment</vt:lpstr>
      <vt:lpstr>STM32Cube software</vt:lpstr>
      <vt:lpstr>Литература</vt:lpstr>
      <vt:lpstr>Internet посилання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STM32F4DISCOVERY</dc:title>
  <dc:creator>Kornev</dc:creator>
  <cp:lastModifiedBy>Пользователь Windows</cp:lastModifiedBy>
  <cp:revision>72</cp:revision>
  <dcterms:created xsi:type="dcterms:W3CDTF">2016-10-03T05:29:17Z</dcterms:created>
  <dcterms:modified xsi:type="dcterms:W3CDTF">2017-09-05T21:16:37Z</dcterms:modified>
</cp:coreProperties>
</file>