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94" r:id="rId15"/>
    <p:sldId id="296" r:id="rId16"/>
    <p:sldId id="257" r:id="rId17"/>
    <p:sldId id="258" r:id="rId18"/>
    <p:sldId id="290" r:id="rId19"/>
    <p:sldId id="292" r:id="rId20"/>
    <p:sldId id="260" r:id="rId21"/>
    <p:sldId id="261" r:id="rId22"/>
    <p:sldId id="262" r:id="rId23"/>
    <p:sldId id="263" r:id="rId24"/>
    <p:sldId id="264" r:id="rId25"/>
    <p:sldId id="274" r:id="rId26"/>
    <p:sldId id="265" r:id="rId27"/>
    <p:sldId id="266" r:id="rId28"/>
    <p:sldId id="311" r:id="rId29"/>
    <p:sldId id="275" r:id="rId30"/>
    <p:sldId id="293" r:id="rId31"/>
    <p:sldId id="297" r:id="rId32"/>
    <p:sldId id="298" r:id="rId33"/>
    <p:sldId id="299" r:id="rId34"/>
    <p:sldId id="300" r:id="rId35"/>
    <p:sldId id="301" r:id="rId36"/>
    <p:sldId id="302" r:id="rId37"/>
    <p:sldId id="304" r:id="rId38"/>
    <p:sldId id="305" r:id="rId39"/>
    <p:sldId id="306" r:id="rId40"/>
    <p:sldId id="303" r:id="rId41"/>
    <p:sldId id="307" r:id="rId42"/>
    <p:sldId id="308" r:id="rId43"/>
    <p:sldId id="309" r:id="rId44"/>
    <p:sldId id="310" r:id="rId45"/>
    <p:sldId id="267" r:id="rId46"/>
    <p:sldId id="268" r:id="rId47"/>
    <p:sldId id="269" r:id="rId48"/>
    <p:sldId id="270" r:id="rId49"/>
    <p:sldId id="271" r:id="rId50"/>
    <p:sldId id="272" r:id="rId51"/>
    <p:sldId id="273" r:id="rId5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2EE-CB50-4B31-837A-32FF78D38877}" type="datetimeFigureOut">
              <a:rPr lang="uk-UA" smtClean="0"/>
              <a:t>12.09.2018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8D8-E2E2-4285-BF8F-4CB39B0698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337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2EE-CB50-4B31-837A-32FF78D38877}" type="datetimeFigureOut">
              <a:rPr lang="uk-UA" smtClean="0"/>
              <a:t>12.09.2018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8D8-E2E2-4285-BF8F-4CB39B0698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19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2EE-CB50-4B31-837A-32FF78D38877}" type="datetimeFigureOut">
              <a:rPr lang="uk-UA" smtClean="0"/>
              <a:t>12.09.2018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8D8-E2E2-4285-BF8F-4CB39B0698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855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2EE-CB50-4B31-837A-32FF78D38877}" type="datetimeFigureOut">
              <a:rPr lang="uk-UA" smtClean="0"/>
              <a:t>12.09.2018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8D8-E2E2-4285-BF8F-4CB39B0698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20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2EE-CB50-4B31-837A-32FF78D38877}" type="datetimeFigureOut">
              <a:rPr lang="uk-UA" smtClean="0"/>
              <a:t>12.09.2018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8D8-E2E2-4285-BF8F-4CB39B0698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25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2EE-CB50-4B31-837A-32FF78D38877}" type="datetimeFigureOut">
              <a:rPr lang="uk-UA" smtClean="0"/>
              <a:t>12.09.2018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8D8-E2E2-4285-BF8F-4CB39B0698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34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2EE-CB50-4B31-837A-32FF78D38877}" type="datetimeFigureOut">
              <a:rPr lang="uk-UA" smtClean="0"/>
              <a:t>12.09.2018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8D8-E2E2-4285-BF8F-4CB39B0698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28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2EE-CB50-4B31-837A-32FF78D38877}" type="datetimeFigureOut">
              <a:rPr lang="uk-UA" smtClean="0"/>
              <a:t>12.09.2018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8D8-E2E2-4285-BF8F-4CB39B0698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066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2EE-CB50-4B31-837A-32FF78D38877}" type="datetimeFigureOut">
              <a:rPr lang="uk-UA" smtClean="0"/>
              <a:t>12.09.2018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8D8-E2E2-4285-BF8F-4CB39B0698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7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2EE-CB50-4B31-837A-32FF78D38877}" type="datetimeFigureOut">
              <a:rPr lang="uk-UA" smtClean="0"/>
              <a:t>12.09.2018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8D8-E2E2-4285-BF8F-4CB39B0698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0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2EE-CB50-4B31-837A-32FF78D38877}" type="datetimeFigureOut">
              <a:rPr lang="uk-UA" smtClean="0"/>
              <a:t>12.09.2018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8D8-E2E2-4285-BF8F-4CB39B0698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102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32EE-CB50-4B31-837A-32FF78D38877}" type="datetimeFigureOut">
              <a:rPr lang="uk-UA" smtClean="0"/>
              <a:t>12.09.2018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98D8-E2E2-4285-BF8F-4CB39B0698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074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.com/resource/en/programming_manual/dm00046982.pdf" TargetMode="External"/><Relationship Id="rId2" Type="http://schemas.openxmlformats.org/officeDocument/2006/relationships/hyperlink" Target="file:///D:\KPI\Metod\ARM_Cortex\Documentations\Cortex4\Programming_manual(PM0214)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6</a:t>
            </a:r>
            <a:r>
              <a:rPr lang="ru-RU" dirty="0" smtClean="0"/>
              <a:t> НАБОР КОМАНД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4000" b="1" dirty="0"/>
              <a:t>ISA</a:t>
            </a:r>
            <a:r>
              <a:rPr lang="uk-UA" sz="4000" dirty="0"/>
              <a:t> - </a:t>
            </a:r>
            <a:r>
              <a:rPr lang="uk-UA" sz="4000" i="1" dirty="0" err="1"/>
              <a:t>Instruction</a:t>
            </a:r>
            <a:r>
              <a:rPr lang="uk-UA" sz="4000" i="1" dirty="0"/>
              <a:t> </a:t>
            </a:r>
            <a:r>
              <a:rPr lang="uk-UA" sz="4000" i="1" dirty="0" err="1"/>
              <a:t>Set</a:t>
            </a:r>
            <a:r>
              <a:rPr lang="uk-UA" sz="4000" i="1" dirty="0"/>
              <a:t> </a:t>
            </a:r>
            <a:r>
              <a:rPr lang="uk-UA" sz="4000" i="1" dirty="0" err="1"/>
              <a:t>Architecture</a:t>
            </a:r>
            <a:r>
              <a:rPr lang="ru-RU" sz="4000" dirty="0" smtClean="0"/>
              <a:t> </a:t>
            </a:r>
            <a:endParaRPr lang="uk-UA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ISA - </a:t>
            </a:r>
            <a:r>
              <a:rPr lang="uk-UA" dirty="0" err="1" smtClean="0"/>
              <a:t>Основн</a:t>
            </a:r>
            <a:r>
              <a:rPr lang="ru-RU" dirty="0" smtClean="0"/>
              <a:t>ы</a:t>
            </a:r>
            <a:r>
              <a:rPr lang="uk-UA" dirty="0" smtClean="0"/>
              <a:t>е </a:t>
            </a:r>
            <a:r>
              <a:rPr lang="uk-UA" dirty="0" err="1" smtClean="0"/>
              <a:t>понятия</a:t>
            </a:r>
            <a:endParaRPr lang="ru-RU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ru-RU" dirty="0" smtClean="0"/>
              <a:t>Основы языка ассемблера</a:t>
            </a:r>
            <a:endParaRPr lang="uk-UA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ru-RU" dirty="0" smtClean="0"/>
              <a:t>Описание команд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3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267067" cy="699867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74" y="3587262"/>
            <a:ext cx="6718374" cy="3840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74" y="4048525"/>
            <a:ext cx="6718374" cy="8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6760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0128738" y="5978769"/>
            <a:ext cx="2063262" cy="879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5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120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10" y="2744590"/>
            <a:ext cx="6937775" cy="3962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10" y="3105684"/>
            <a:ext cx="6937775" cy="3584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10" y="3501948"/>
            <a:ext cx="6937775" cy="3584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10" y="4015514"/>
            <a:ext cx="6937775" cy="35848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10" y="4373998"/>
            <a:ext cx="6937775" cy="35848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10" y="4911724"/>
            <a:ext cx="6937775" cy="35848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10" y="3464168"/>
            <a:ext cx="6937775" cy="3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" y="0"/>
            <a:ext cx="12180172" cy="6858000"/>
          </a:xfrm>
        </p:spPr>
      </p:pic>
    </p:spTree>
    <p:extLst>
      <p:ext uri="{BB962C8B-B14F-4D97-AF65-F5344CB8AC3E}">
        <p14:creationId xmlns:p14="http://schemas.microsoft.com/office/powerpoint/2010/main" val="35464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7944"/>
            <a:ext cx="8974015" cy="67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2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Карта памяти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Cortex-M4               </a:t>
            </a:r>
            <a:r>
              <a:rPr lang="ru-RU" sz="2800" dirty="0"/>
              <a:t>и </a:t>
            </a:r>
            <a:r>
              <a:rPr lang="en-US" sz="2800" dirty="0"/>
              <a:t>               STM32</a:t>
            </a:r>
            <a:endParaRPr lang="uk-UA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41" y="1381959"/>
            <a:ext cx="4464495" cy="4454121"/>
          </a:xfrm>
        </p:spPr>
      </p:pic>
      <p:sp>
        <p:nvSpPr>
          <p:cNvPr id="5" name="Прямоугольник 4"/>
          <p:cNvSpPr/>
          <p:nvPr/>
        </p:nvSpPr>
        <p:spPr>
          <a:xfrm>
            <a:off x="4583832" y="5877272"/>
            <a:ext cx="4042792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tx1"/>
                </a:solidFill>
              </a:rPr>
              <a:t>8 ділянок (</a:t>
            </a:r>
            <a:r>
              <a:rPr lang="en-US" sz="1400" dirty="0">
                <a:solidFill>
                  <a:schemeClr val="tx1"/>
                </a:solidFill>
              </a:rPr>
              <a:t>regions) </a:t>
            </a:r>
            <a:r>
              <a:rPr lang="uk-UA" sz="1400" dirty="0">
                <a:solidFill>
                  <a:schemeClr val="tx1"/>
                </a:solidFill>
              </a:rPr>
              <a:t>по 512</a:t>
            </a:r>
            <a:r>
              <a:rPr lang="en-US" sz="1400" dirty="0">
                <a:solidFill>
                  <a:schemeClr val="tx1"/>
                </a:solidFill>
              </a:rPr>
              <a:t>MB (0,5 GB) </a:t>
            </a:r>
            <a:endParaRPr lang="uk-UA" sz="14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3" y="1340934"/>
            <a:ext cx="4184955" cy="445395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919536" y="6093296"/>
            <a:ext cx="382676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Code region     </a:t>
            </a:r>
            <a:r>
              <a:rPr lang="ru-RU" sz="1400" dirty="0">
                <a:solidFill>
                  <a:sysClr val="windowText" lastClr="000000"/>
                </a:solidFill>
              </a:rPr>
              <a:t>(</a:t>
            </a:r>
            <a:r>
              <a:rPr lang="uk-UA" sz="1400" dirty="0">
                <a:solidFill>
                  <a:sysClr val="windowText" lastClr="000000"/>
                </a:solidFill>
              </a:rPr>
              <a:t>стартова адреса - 0x00000000</a:t>
            </a:r>
            <a:r>
              <a:rPr lang="ru-RU" sz="1400" dirty="0">
                <a:solidFill>
                  <a:sysClr val="windowText" lastClr="000000"/>
                </a:solidFill>
              </a:rPr>
              <a:t>)</a:t>
            </a:r>
            <a:r>
              <a:rPr lang="en-US" sz="1400" dirty="0">
                <a:solidFill>
                  <a:sysClr val="windowText" lastClr="000000"/>
                </a:solidFill>
              </a:rPr>
              <a:t> </a:t>
            </a:r>
            <a:endParaRPr lang="uk-UA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84033" y="6125378"/>
            <a:ext cx="4184955" cy="183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Code region  Flash    </a:t>
            </a:r>
            <a:r>
              <a:rPr lang="ru-RU" sz="1400" dirty="0">
                <a:solidFill>
                  <a:sysClr val="windowText" lastClr="000000"/>
                </a:solidFill>
              </a:rPr>
              <a:t>(</a:t>
            </a:r>
            <a:r>
              <a:rPr lang="uk-UA" sz="1400" dirty="0">
                <a:solidFill>
                  <a:sysClr val="windowText" lastClr="000000"/>
                </a:solidFill>
              </a:rPr>
              <a:t>стартова адреса - 0x0</a:t>
            </a:r>
            <a:r>
              <a:rPr lang="en-US" sz="1400" dirty="0">
                <a:solidFill>
                  <a:sysClr val="windowText" lastClr="000000"/>
                </a:solidFill>
              </a:rPr>
              <a:t>8</a:t>
            </a:r>
            <a:r>
              <a:rPr lang="uk-UA" sz="1400" dirty="0">
                <a:solidFill>
                  <a:sysClr val="windowText" lastClr="000000"/>
                </a:solidFill>
              </a:rPr>
              <a:t>000000</a:t>
            </a:r>
            <a:r>
              <a:rPr lang="ru-RU" sz="1400" dirty="0">
                <a:solidFill>
                  <a:sysClr val="windowText" lastClr="000000"/>
                </a:solidFill>
              </a:rPr>
              <a:t>)</a:t>
            </a:r>
            <a:r>
              <a:rPr lang="en-US" sz="1400" dirty="0">
                <a:solidFill>
                  <a:sysClr val="windowText" lastClr="000000"/>
                </a:solidFill>
              </a:rPr>
              <a:t>  </a:t>
            </a:r>
            <a:endParaRPr lang="uk-UA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182616" y="6309320"/>
            <a:ext cx="4217640" cy="160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SRAM region                </a:t>
            </a:r>
            <a:r>
              <a:rPr lang="ru-RU" sz="1400" dirty="0">
                <a:solidFill>
                  <a:sysClr val="windowText" lastClr="000000"/>
                </a:solidFill>
              </a:rPr>
              <a:t>(</a:t>
            </a:r>
            <a:r>
              <a:rPr lang="uk-UA" sz="1400" dirty="0">
                <a:solidFill>
                  <a:sysClr val="windowText" lastClr="000000"/>
                </a:solidFill>
              </a:rPr>
              <a:t>стартова адреса - 0x</a:t>
            </a:r>
            <a:r>
              <a:rPr lang="en-US" sz="1400" dirty="0">
                <a:solidFill>
                  <a:sysClr val="windowText" lastClr="000000"/>
                </a:solidFill>
              </a:rPr>
              <a:t>2</a:t>
            </a:r>
            <a:r>
              <a:rPr lang="uk-UA" sz="1400" dirty="0">
                <a:solidFill>
                  <a:sysClr val="windowText" lastClr="000000"/>
                </a:solidFill>
              </a:rPr>
              <a:t>0000000</a:t>
            </a:r>
            <a:r>
              <a:rPr lang="ru-RU" sz="1400" dirty="0">
                <a:solidFill>
                  <a:sysClr val="windowText" lastClr="000000"/>
                </a:solidFill>
              </a:rPr>
              <a:t>)</a:t>
            </a:r>
            <a:r>
              <a:rPr lang="en-US" sz="1400" dirty="0">
                <a:solidFill>
                  <a:sysClr val="windowText" lastClr="000000"/>
                </a:solidFill>
              </a:rPr>
              <a:t> </a:t>
            </a:r>
            <a:endParaRPr lang="uk-UA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182616" y="6470112"/>
            <a:ext cx="4217640" cy="16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ysClr val="windowText" lastClr="000000"/>
                </a:solidFill>
              </a:rPr>
              <a:t>Peripherals</a:t>
            </a:r>
            <a:r>
              <a:rPr lang="en-US" sz="1400" dirty="0">
                <a:solidFill>
                  <a:sysClr val="windowText" lastClr="000000"/>
                </a:solidFill>
              </a:rPr>
              <a:t> region       </a:t>
            </a:r>
            <a:r>
              <a:rPr lang="ru-RU" sz="1400" dirty="0">
                <a:solidFill>
                  <a:sysClr val="windowText" lastClr="000000"/>
                </a:solidFill>
              </a:rPr>
              <a:t>(</a:t>
            </a:r>
            <a:r>
              <a:rPr lang="uk-UA" sz="1400" dirty="0">
                <a:solidFill>
                  <a:sysClr val="windowText" lastClr="000000"/>
                </a:solidFill>
              </a:rPr>
              <a:t>стартова адреса - 0x</a:t>
            </a:r>
            <a:r>
              <a:rPr lang="en-US" sz="1400" dirty="0">
                <a:solidFill>
                  <a:sysClr val="windowText" lastClr="000000"/>
                </a:solidFill>
              </a:rPr>
              <a:t>4</a:t>
            </a:r>
            <a:r>
              <a:rPr lang="uk-UA" sz="1400" dirty="0">
                <a:solidFill>
                  <a:sysClr val="windowText" lastClr="000000"/>
                </a:solidFill>
              </a:rPr>
              <a:t>0000000</a:t>
            </a:r>
            <a:r>
              <a:rPr lang="ru-RU" sz="1400" dirty="0">
                <a:solidFill>
                  <a:sysClr val="windowText" lastClr="000000"/>
                </a:solidFill>
              </a:rPr>
              <a:t>)</a:t>
            </a:r>
            <a:r>
              <a:rPr lang="en-US" sz="1400" dirty="0">
                <a:solidFill>
                  <a:sysClr val="windowText" lastClr="000000"/>
                </a:solidFill>
              </a:rPr>
              <a:t> </a:t>
            </a:r>
            <a:endParaRPr lang="uk-UA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182616" y="6630768"/>
            <a:ext cx="4217640" cy="16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ysClr val="windowText" lastClr="000000"/>
                </a:solidFill>
              </a:rPr>
              <a:t>Internal</a:t>
            </a:r>
            <a:r>
              <a:rPr lang="uk-UA" sz="1400" i="1" dirty="0">
                <a:solidFill>
                  <a:sysClr val="windowText" lastClr="000000"/>
                </a:solidFill>
              </a:rPr>
              <a:t> </a:t>
            </a:r>
            <a:r>
              <a:rPr lang="uk-UA" sz="1400" i="1" dirty="0" err="1">
                <a:solidFill>
                  <a:sysClr val="windowText" lastClr="000000"/>
                </a:solidFill>
              </a:rPr>
              <a:t>Peripherals</a:t>
            </a:r>
            <a:r>
              <a:rPr lang="en-US" sz="1400" i="1" dirty="0">
                <a:solidFill>
                  <a:sysClr val="windowText" lastClr="000000"/>
                </a:solidFill>
              </a:rPr>
              <a:t>    </a:t>
            </a:r>
            <a:r>
              <a:rPr lang="ru-RU" sz="1400" dirty="0">
                <a:solidFill>
                  <a:sysClr val="windowText" lastClr="000000"/>
                </a:solidFill>
              </a:rPr>
              <a:t>(</a:t>
            </a:r>
            <a:r>
              <a:rPr lang="uk-UA" sz="1400" dirty="0">
                <a:solidFill>
                  <a:sysClr val="windowText" lastClr="000000"/>
                </a:solidFill>
              </a:rPr>
              <a:t>стартова адреса - 0x</a:t>
            </a:r>
            <a:r>
              <a:rPr lang="en-US" sz="1400" dirty="0">
                <a:solidFill>
                  <a:sysClr val="windowText" lastClr="000000"/>
                </a:solidFill>
              </a:rPr>
              <a:t>4</a:t>
            </a:r>
            <a:r>
              <a:rPr lang="uk-UA" sz="1400" dirty="0">
                <a:solidFill>
                  <a:sysClr val="windowText" lastClr="000000"/>
                </a:solidFill>
              </a:rPr>
              <a:t>0000000</a:t>
            </a:r>
            <a:r>
              <a:rPr lang="ru-RU" sz="1400" dirty="0">
                <a:solidFill>
                  <a:sysClr val="windowText" lastClr="000000"/>
                </a:solidFill>
              </a:rPr>
              <a:t>)</a:t>
            </a:r>
            <a:r>
              <a:rPr lang="en-US" sz="1400" dirty="0">
                <a:solidFill>
                  <a:sysClr val="windowText" lastClr="000000"/>
                </a:solidFill>
              </a:rPr>
              <a:t> </a:t>
            </a:r>
            <a:endParaRPr lang="uk-UA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68008" y="961475"/>
            <a:ext cx="25922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970623" y="4725144"/>
            <a:ext cx="2335088" cy="104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981301" y="3693375"/>
            <a:ext cx="2335088" cy="104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8184233" y="2348880"/>
            <a:ext cx="2384755" cy="3422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74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3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Основи</a:t>
            </a:r>
            <a:r>
              <a:rPr lang="ru-RU" dirty="0" smtClean="0"/>
              <a:t> синтаксису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/>
              <a:t>Увага</a:t>
            </a:r>
            <a:r>
              <a:rPr lang="uk-UA" dirty="0" smtClean="0"/>
              <a:t>: Синтаксис мови асемблеру залежить від інструментарію, що застосовується для створення проекту. У нашому випадку середовище </a:t>
            </a:r>
            <a:r>
              <a:rPr lang="en-US" dirty="0" smtClean="0"/>
              <a:t>AMD-</a:t>
            </a:r>
            <a:r>
              <a:rPr lang="en-US" dirty="0" err="1" smtClean="0"/>
              <a:t>Keil</a:t>
            </a:r>
            <a:r>
              <a:rPr lang="en-US" dirty="0" smtClean="0"/>
              <a:t> </a:t>
            </a:r>
            <a:r>
              <a:rPr lang="uk-UA" dirty="0" smtClean="0"/>
              <a:t>орієнтовано на синтаксис асемблера </a:t>
            </a:r>
            <a:r>
              <a:rPr lang="en-US" dirty="0" smtClean="0"/>
              <a:t>ARM (</a:t>
            </a:r>
            <a:r>
              <a:rPr lang="en-US" dirty="0" err="1" smtClean="0"/>
              <a:t>armasm</a:t>
            </a:r>
            <a:r>
              <a:rPr lang="en-US" dirty="0" smtClean="0"/>
              <a:t>). </a:t>
            </a:r>
            <a:r>
              <a:rPr lang="uk-UA" dirty="0" smtClean="0"/>
              <a:t>Вивчення синтаксису інших асемблерів краще за все починати із розгляду прикладів програм, які поставляються разом із засобами розробки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40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4000" lvl="2" indent="0" algn="l" rtl="0">
              <a:lnSpc>
                <a:spcPct val="90000"/>
              </a:lnSpc>
              <a:spcBef>
                <a:spcPct val="0"/>
              </a:spcBef>
            </a:pPr>
            <a:r>
              <a:rPr lang="uk-UA" sz="32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Загальний формат рядку програми на </a:t>
            </a:r>
            <a:r>
              <a:rPr lang="uk-UA" sz="32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асемблері</a:t>
            </a:r>
            <a:endParaRPr lang="uk-UA" sz="32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0047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uk-UA" dirty="0" smtClean="0"/>
              <a:t>   </a:t>
            </a:r>
            <a:r>
              <a:rPr lang="uk-UA" sz="2800" b="1" dirty="0" smtClean="0"/>
              <a:t>команд</a:t>
            </a:r>
            <a:r>
              <a:rPr lang="uk-UA" sz="2800" b="1" dirty="0"/>
              <a:t>а</a:t>
            </a:r>
            <a:r>
              <a:rPr lang="ru-RU" sz="2800" b="1" dirty="0" smtClean="0"/>
              <a:t> </a:t>
            </a:r>
            <a:r>
              <a:rPr lang="ru-RU" sz="2800" dirty="0"/>
              <a:t>(</a:t>
            </a:r>
            <a:r>
              <a:rPr lang="en-US" sz="2800" i="1" dirty="0"/>
              <a:t>instruction</a:t>
            </a:r>
            <a:r>
              <a:rPr lang="ru-RU" sz="2800" dirty="0"/>
              <a:t>)</a:t>
            </a:r>
            <a:r>
              <a:rPr lang="uk-UA" sz="2800" dirty="0"/>
              <a:t>:</a:t>
            </a:r>
          </a:p>
          <a:p>
            <a:pPr marL="0" indent="0">
              <a:buNone/>
            </a:pPr>
            <a:r>
              <a:rPr lang="uk-UA" dirty="0"/>
              <a:t>&lt;</a:t>
            </a:r>
            <a:r>
              <a:rPr lang="en-US" dirty="0"/>
              <a:t>label</a:t>
            </a:r>
            <a:r>
              <a:rPr lang="uk-UA" dirty="0"/>
              <a:t>&gt;</a:t>
            </a:r>
            <a:br>
              <a:rPr lang="uk-UA" dirty="0"/>
            </a:br>
            <a:r>
              <a:rPr lang="uk-UA" dirty="0"/>
              <a:t> 	&lt;</a:t>
            </a:r>
            <a:r>
              <a:rPr lang="en-US" dirty="0"/>
              <a:t>op</a:t>
            </a:r>
            <a:r>
              <a:rPr lang="uk-UA" dirty="0"/>
              <a:t>-</a:t>
            </a:r>
            <a:r>
              <a:rPr lang="en-US" dirty="0"/>
              <a:t>mnemonic</a:t>
            </a:r>
            <a:r>
              <a:rPr lang="uk-UA" dirty="0"/>
              <a:t>&gt;  </a:t>
            </a:r>
            <a:r>
              <a:rPr lang="en-US" dirty="0"/>
              <a:t>&lt;</a:t>
            </a:r>
            <a:r>
              <a:rPr lang="en-US" dirty="0" err="1"/>
              <a:t>cond</a:t>
            </a:r>
            <a:r>
              <a:rPr lang="en-US" dirty="0"/>
              <a:t>&gt; operand</a:t>
            </a:r>
            <a:r>
              <a:rPr lang="uk-UA" dirty="0"/>
              <a:t> 1, </a:t>
            </a:r>
            <a:r>
              <a:rPr lang="en-US" dirty="0"/>
              <a:t>operand</a:t>
            </a:r>
            <a:r>
              <a:rPr lang="uk-UA" dirty="0"/>
              <a:t> 2, …       ; </a:t>
            </a:r>
            <a:r>
              <a:rPr lang="en-US" dirty="0"/>
              <a:t>comment</a:t>
            </a:r>
            <a:endParaRPr lang="uk-UA" dirty="0"/>
          </a:p>
          <a:p>
            <a:pPr marL="0" indent="0">
              <a:buNone/>
            </a:pPr>
            <a:r>
              <a:rPr lang="ru-RU" dirty="0" err="1"/>
              <a:t>або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 	     </a:t>
            </a:r>
            <a:r>
              <a:rPr lang="uk-UA" b="1" dirty="0" smtClean="0"/>
              <a:t>директива </a:t>
            </a:r>
            <a:r>
              <a:rPr lang="uk-UA" dirty="0"/>
              <a:t>(</a:t>
            </a:r>
            <a:r>
              <a:rPr lang="en-US" i="1" dirty="0"/>
              <a:t>directive</a:t>
            </a:r>
            <a:r>
              <a:rPr lang="uk-UA" dirty="0"/>
              <a:t>):</a:t>
            </a:r>
            <a:br>
              <a:rPr lang="uk-UA" dirty="0"/>
            </a:br>
            <a:r>
              <a:rPr lang="uk-UA" dirty="0"/>
              <a:t>&lt; </a:t>
            </a:r>
            <a:r>
              <a:rPr lang="en-US" dirty="0"/>
              <a:t>label</a:t>
            </a:r>
            <a:r>
              <a:rPr lang="uk-UA" dirty="0"/>
              <a:t> &gt;</a:t>
            </a:r>
            <a:br>
              <a:rPr lang="uk-UA" dirty="0"/>
            </a:br>
            <a:r>
              <a:rPr lang="uk-UA" dirty="0"/>
              <a:t> 	&lt;</a:t>
            </a:r>
            <a:r>
              <a:rPr lang="en-US" dirty="0"/>
              <a:t>mnemonic</a:t>
            </a:r>
            <a:r>
              <a:rPr lang="uk-UA" dirty="0"/>
              <a:t>&gt;  {</a:t>
            </a:r>
            <a:r>
              <a:rPr lang="en-US" dirty="0"/>
              <a:t>operands</a:t>
            </a:r>
            <a:r>
              <a:rPr lang="uk-UA" dirty="0"/>
              <a:t>}        ; </a:t>
            </a:r>
            <a:r>
              <a:rPr lang="ru-RU" dirty="0" err="1" smtClean="0"/>
              <a:t>с</a:t>
            </a:r>
            <a:r>
              <a:rPr lang="en-US" dirty="0" err="1" smtClean="0"/>
              <a:t>omment</a:t>
            </a:r>
            <a:r>
              <a:rPr lang="uk-UA" dirty="0" smtClean="0"/>
              <a:t> </a:t>
            </a:r>
            <a:r>
              <a:rPr lang="uk-UA" dirty="0"/>
              <a:t>	</a:t>
            </a:r>
          </a:p>
          <a:p>
            <a:pPr marL="0" indent="0">
              <a:buNone/>
            </a:pPr>
            <a:r>
              <a:rPr lang="uk-UA" sz="1600" dirty="0" smtClean="0"/>
              <a:t>Операнди </a:t>
            </a:r>
            <a:r>
              <a:rPr lang="uk-UA" sz="1600" dirty="0"/>
              <a:t>команд </a:t>
            </a:r>
            <a:r>
              <a:rPr lang="uk-UA" sz="1600" dirty="0" smtClean="0"/>
              <a:t>:</a:t>
            </a:r>
            <a:br>
              <a:rPr lang="uk-UA" sz="1600" dirty="0" smtClean="0"/>
            </a:br>
            <a:r>
              <a:rPr lang="en-US" sz="1600" dirty="0" smtClean="0"/>
              <a:t>           </a:t>
            </a:r>
            <a:r>
              <a:rPr lang="uk-UA" sz="1600" dirty="0" smtClean="0"/>
              <a:t>1.</a:t>
            </a:r>
            <a:r>
              <a:rPr lang="en-US" sz="1600" dirty="0" smtClean="0"/>
              <a:t> </a:t>
            </a:r>
            <a:r>
              <a:rPr lang="uk-UA" sz="1600" b="1" dirty="0" smtClean="0"/>
              <a:t>Регістри</a:t>
            </a:r>
            <a:r>
              <a:rPr lang="uk-UA" sz="1600" dirty="0" smtClean="0"/>
              <a:t>	</a:t>
            </a:r>
            <a:r>
              <a:rPr lang="en-US" sz="1600" dirty="0" smtClean="0"/>
              <a:t>GPR – General Purpose Register (r0 – r12), r13/SP, r14/LR, r15/PC</a:t>
            </a:r>
            <a:br>
              <a:rPr lang="en-US" sz="1600" dirty="0" smtClean="0"/>
            </a:br>
            <a:r>
              <a:rPr lang="en-US" sz="1600" dirty="0" smtClean="0"/>
              <a:t>                                    </a:t>
            </a:r>
            <a:r>
              <a:rPr lang="uk-UA" sz="1600" dirty="0" smtClean="0"/>
              <a:t>	регістри спеціального призначення </a:t>
            </a:r>
            <a:r>
              <a:rPr lang="en-US" sz="1600" dirty="0" err="1" smtClean="0"/>
              <a:t>xPSR</a:t>
            </a:r>
            <a:r>
              <a:rPr lang="en-US" sz="1600" dirty="0" smtClean="0"/>
              <a:t>, PRIMASK, FAULTMASK, BASEPRI, CONTROL</a:t>
            </a:r>
            <a:r>
              <a:rPr lang="uk-UA" sz="1600" dirty="0" smtClean="0"/>
              <a:t/>
            </a:r>
            <a:br>
              <a:rPr lang="uk-UA" sz="1600" dirty="0" smtClean="0"/>
            </a:br>
            <a:r>
              <a:rPr lang="uk-UA" sz="1600" dirty="0" smtClean="0"/>
              <a:t>		</a:t>
            </a:r>
            <a:r>
              <a:rPr lang="ru-RU" sz="1600" dirty="0" smtClean="0"/>
              <a:t>та </a:t>
            </a:r>
            <a:r>
              <a:rPr lang="ru-RU" sz="1600" dirty="0" err="1" smtClean="0"/>
              <a:t>інші</a:t>
            </a:r>
            <a:r>
              <a:rPr lang="ru-RU" sz="1600" dirty="0" smtClean="0"/>
              <a:t> </a:t>
            </a:r>
            <a:r>
              <a:rPr lang="en-US" sz="1600" dirty="0" smtClean="0"/>
              <a:t>ARM-</a:t>
            </a:r>
            <a:r>
              <a:rPr lang="ru-RU" sz="1600" dirty="0" err="1" smtClean="0"/>
              <a:t>рег</a:t>
            </a:r>
            <a:r>
              <a:rPr lang="uk-UA" sz="1600" dirty="0" err="1" smtClean="0"/>
              <a:t>істри</a:t>
            </a:r>
            <a:r>
              <a:rPr lang="uk-UA" sz="1600" dirty="0" smtClean="0"/>
              <a:t> (наприклад, регістри </a:t>
            </a:r>
            <a:r>
              <a:rPr lang="en-US" sz="1600" dirty="0" smtClean="0"/>
              <a:t>NVIC</a:t>
            </a:r>
            <a:r>
              <a:rPr lang="uk-UA" sz="1600" dirty="0" smtClean="0"/>
              <a:t>)</a:t>
            </a:r>
          </a:p>
          <a:p>
            <a:pPr marL="0" indent="0">
              <a:buNone/>
            </a:pPr>
            <a:r>
              <a:rPr lang="uk-UA" sz="1600" dirty="0" smtClean="0"/>
              <a:t>           2</a:t>
            </a:r>
            <a:r>
              <a:rPr lang="uk-UA" sz="1600" b="1" dirty="0" smtClean="0"/>
              <a:t>. Константи </a:t>
            </a:r>
            <a:r>
              <a:rPr lang="en-US" sz="1600" dirty="0" smtClean="0"/>
              <a:t># </a:t>
            </a:r>
            <a:r>
              <a:rPr lang="en-US" sz="1600" dirty="0" err="1" smtClean="0"/>
              <a:t>imm</a:t>
            </a:r>
            <a:r>
              <a:rPr lang="en-US" sz="1600" dirty="0" smtClean="0"/>
              <a:t> 8 (</a:t>
            </a:r>
            <a:r>
              <a:rPr lang="en-US" sz="1600" dirty="0"/>
              <a:t>range </a:t>
            </a:r>
            <a:r>
              <a:rPr lang="en-US" sz="1600" dirty="0" smtClean="0"/>
              <a:t>0-255</a:t>
            </a:r>
            <a:r>
              <a:rPr lang="en-US" sz="1600" dirty="0"/>
              <a:t>) </a:t>
            </a:r>
            <a:r>
              <a:rPr lang="en-US" sz="1600" dirty="0" smtClean="0"/>
              <a:t>#</a:t>
            </a:r>
            <a:r>
              <a:rPr lang="en-US" sz="1600" dirty="0" err="1" smtClean="0"/>
              <a:t>imm</a:t>
            </a:r>
            <a:r>
              <a:rPr lang="en-US" sz="1600" dirty="0" smtClean="0"/>
              <a:t> 12 (range 0-4095 ), #</a:t>
            </a:r>
            <a:r>
              <a:rPr lang="en-US" dirty="0"/>
              <a:t> </a:t>
            </a:r>
            <a:r>
              <a:rPr lang="en-US" sz="1600" dirty="0"/>
              <a:t>imm16 </a:t>
            </a:r>
            <a:r>
              <a:rPr lang="en-US" sz="1600" dirty="0" smtClean="0"/>
              <a:t>(range 0-65535) #</a:t>
            </a:r>
            <a:r>
              <a:rPr lang="en-US" sz="1600" dirty="0" err="1" smtClean="0"/>
              <a:t>imm</a:t>
            </a:r>
            <a:r>
              <a:rPr lang="en-US" sz="1600" dirty="0" smtClean="0"/>
              <a:t> 32</a:t>
            </a:r>
            <a:r>
              <a:rPr lang="uk-UA" sz="1600" dirty="0" smtClean="0"/>
              <a:t/>
            </a:r>
            <a:br>
              <a:rPr lang="uk-UA" sz="1600" dirty="0" smtClean="0"/>
            </a:br>
            <a:r>
              <a:rPr lang="uk-UA" sz="1600" dirty="0" smtClean="0"/>
              <a:t>           3. </a:t>
            </a:r>
            <a:r>
              <a:rPr lang="uk-UA" sz="1600" b="1" dirty="0" err="1" smtClean="0"/>
              <a:t>operand</a:t>
            </a:r>
            <a:r>
              <a:rPr lang="uk-UA" sz="1600" b="1" dirty="0" smtClean="0"/>
              <a:t> 2</a:t>
            </a:r>
            <a:r>
              <a:rPr lang="uk-UA" sz="1600" dirty="0" smtClean="0"/>
              <a:t> може включати деякі арифметичні або логічні операції</a:t>
            </a:r>
            <a:r>
              <a:rPr lang="en-US" sz="1600" dirty="0" smtClean="0"/>
              <a:t> </a:t>
            </a:r>
            <a:r>
              <a:rPr lang="uk-UA" sz="1600" dirty="0" smtClean="0"/>
              <a:t>над регістром (</a:t>
            </a:r>
            <a:r>
              <a:rPr lang="en-US" sz="1600" i="1" dirty="0" smtClean="0"/>
              <a:t>Flexible operand2</a:t>
            </a:r>
            <a:r>
              <a:rPr lang="uk-UA" sz="1600" i="1" dirty="0" smtClean="0"/>
              <a:t>)</a:t>
            </a:r>
            <a:r>
              <a:rPr lang="uk-UA" sz="1600" dirty="0" smtClean="0"/>
              <a:t>,</a:t>
            </a:r>
            <a:br>
              <a:rPr lang="uk-UA" sz="1600" dirty="0" smtClean="0"/>
            </a:br>
            <a:r>
              <a:rPr lang="uk-UA" sz="1600" dirty="0" smtClean="0"/>
              <a:t>                                   перед його застосуванням у основній операції, що завдається </a:t>
            </a:r>
            <a:r>
              <a:rPr lang="en-US" sz="1600" dirty="0" smtClean="0"/>
              <a:t>op-mnemonic</a:t>
            </a:r>
            <a:endParaRPr lang="uk-UA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4685202"/>
            <a:ext cx="10515600" cy="1753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dirty="0" smtClean="0">
                <a:solidFill>
                  <a:schemeClr val="tx1"/>
                </a:solidFill>
              </a:rPr>
              <a:t>Синтаксичні позначення регістрів (в </a:t>
            </a:r>
            <a:r>
              <a:rPr lang="uk-UA" dirty="0">
                <a:solidFill>
                  <a:schemeClr val="tx1"/>
                </a:solidFill>
              </a:rPr>
              <a:t>залежності від </a:t>
            </a:r>
            <a:r>
              <a:rPr lang="uk-UA" dirty="0" smtClean="0">
                <a:solidFill>
                  <a:schemeClr val="tx1"/>
                </a:solidFill>
              </a:rPr>
              <a:t>ролі, яку виконує регістр):</a:t>
            </a:r>
            <a:br>
              <a:rPr lang="uk-UA" dirty="0" smtClean="0">
                <a:solidFill>
                  <a:schemeClr val="tx1"/>
                </a:solidFill>
              </a:rPr>
            </a:br>
            <a:r>
              <a:rPr lang="uk-UA" dirty="0" smtClean="0">
                <a:solidFill>
                  <a:schemeClr val="tx1"/>
                </a:solidFill>
              </a:rPr>
              <a:t>	‘</a:t>
            </a:r>
            <a:r>
              <a:rPr lang="en-US" b="1" dirty="0">
                <a:solidFill>
                  <a:schemeClr val="tx1"/>
                </a:solidFill>
              </a:rPr>
              <a:t>Rd</a:t>
            </a:r>
            <a:r>
              <a:rPr lang="uk-UA" dirty="0">
                <a:solidFill>
                  <a:schemeClr val="tx1"/>
                </a:solidFill>
              </a:rPr>
              <a:t>’(</a:t>
            </a:r>
            <a:r>
              <a:rPr lang="en-US" i="1" dirty="0">
                <a:solidFill>
                  <a:schemeClr val="tx1"/>
                </a:solidFill>
              </a:rPr>
              <a:t>destination register</a:t>
            </a:r>
            <a:r>
              <a:rPr lang="uk-UA" dirty="0" smtClean="0">
                <a:solidFill>
                  <a:schemeClr val="tx1"/>
                </a:solidFill>
              </a:rPr>
              <a:t>)  </a:t>
            </a:r>
            <a:r>
              <a:rPr lang="uk-UA" dirty="0">
                <a:solidFill>
                  <a:schemeClr val="tx1"/>
                </a:solidFill>
              </a:rPr>
              <a:t>̶  регістр призначення;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br>
              <a:rPr lang="uk-UA" dirty="0" smtClean="0">
                <a:solidFill>
                  <a:schemeClr val="tx1"/>
                </a:solidFill>
              </a:rPr>
            </a:br>
            <a:r>
              <a:rPr lang="uk-UA" dirty="0" smtClean="0">
                <a:solidFill>
                  <a:schemeClr val="tx1"/>
                </a:solidFill>
              </a:rPr>
              <a:t>	‘</a:t>
            </a:r>
            <a:r>
              <a:rPr lang="en-US" b="1" dirty="0">
                <a:solidFill>
                  <a:schemeClr val="tx1"/>
                </a:solidFill>
              </a:rPr>
              <a:t>Rn</a:t>
            </a:r>
            <a:r>
              <a:rPr lang="uk-UA" dirty="0">
                <a:solidFill>
                  <a:schemeClr val="tx1"/>
                </a:solidFill>
              </a:rPr>
              <a:t> ’̶  </a:t>
            </a:r>
            <a:r>
              <a:rPr lang="uk-UA" dirty="0" smtClean="0">
                <a:solidFill>
                  <a:schemeClr val="tx1"/>
                </a:solidFill>
              </a:rPr>
              <a:t>регістр, </a:t>
            </a:r>
            <a:r>
              <a:rPr lang="uk-UA" dirty="0">
                <a:solidFill>
                  <a:schemeClr val="tx1"/>
                </a:solidFill>
              </a:rPr>
              <a:t>що містить перший операнд </a:t>
            </a:r>
            <a:r>
              <a:rPr lang="uk-UA" dirty="0" smtClean="0">
                <a:solidFill>
                  <a:schemeClr val="tx1"/>
                </a:solidFill>
              </a:rPr>
              <a:t>операції;</a:t>
            </a:r>
            <a:br>
              <a:rPr lang="uk-UA" dirty="0" smtClean="0">
                <a:solidFill>
                  <a:schemeClr val="tx1"/>
                </a:solidFill>
              </a:rPr>
            </a:br>
            <a:r>
              <a:rPr lang="uk-UA" dirty="0" smtClean="0">
                <a:solidFill>
                  <a:schemeClr val="tx1"/>
                </a:solidFill>
              </a:rPr>
              <a:t>	‘</a:t>
            </a:r>
            <a:r>
              <a:rPr lang="en-US" b="1" dirty="0">
                <a:solidFill>
                  <a:schemeClr val="tx1"/>
                </a:solidFill>
              </a:rPr>
              <a:t>Rm</a:t>
            </a:r>
            <a:r>
              <a:rPr lang="uk-UA" dirty="0">
                <a:solidFill>
                  <a:schemeClr val="tx1"/>
                </a:solidFill>
              </a:rPr>
              <a:t>’ ̶  </a:t>
            </a:r>
            <a:r>
              <a:rPr lang="uk-UA" dirty="0" smtClean="0">
                <a:solidFill>
                  <a:schemeClr val="tx1"/>
                </a:solidFill>
              </a:rPr>
              <a:t>регістр, що містить другий операнд операції, регістр-вказівник;</a:t>
            </a:r>
            <a:br>
              <a:rPr lang="uk-UA" dirty="0" smtClean="0">
                <a:solidFill>
                  <a:schemeClr val="tx1"/>
                </a:solidFill>
              </a:rPr>
            </a:br>
            <a:r>
              <a:rPr lang="uk-UA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‘Pt’, ‘</a:t>
            </a:r>
            <a:r>
              <a:rPr lang="en-US" dirty="0" err="1" smtClean="0">
                <a:solidFill>
                  <a:schemeClr val="tx1"/>
                </a:solidFill>
              </a:rPr>
              <a:t>Rs</a:t>
            </a:r>
            <a:r>
              <a:rPr lang="en-US" dirty="0" smtClean="0">
                <a:solidFill>
                  <a:schemeClr val="tx1"/>
                </a:solidFill>
              </a:rPr>
              <a:t>’ </a:t>
            </a:r>
            <a:r>
              <a:rPr lang="ru-RU" dirty="0" smtClean="0">
                <a:solidFill>
                  <a:schemeClr val="tx1"/>
                </a:solidFill>
              </a:rPr>
              <a:t>та </a:t>
            </a:r>
            <a:r>
              <a:rPr lang="uk-UA" dirty="0" smtClean="0">
                <a:solidFill>
                  <a:schemeClr val="tx1"/>
                </a:solidFill>
              </a:rPr>
              <a:t>інше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241" cy="6858000"/>
          </a:xfrm>
        </p:spPr>
      </p:pic>
    </p:spTree>
    <p:extLst>
      <p:ext uri="{BB962C8B-B14F-4D97-AF65-F5344CB8AC3E}">
        <p14:creationId xmlns:p14="http://schemas.microsoft.com/office/powerpoint/2010/main" val="30617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0"/>
            <a:ext cx="12207240" cy="6858000"/>
          </a:xfrm>
          <a:prstGeom prst="rect">
            <a:avLst/>
          </a:prstGeom>
        </p:spPr>
      </p:pic>
      <p:sp>
        <p:nvSpPr>
          <p:cNvPr id="5" name="Объект 4" hidden="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3483"/>
            <a:ext cx="9554308" cy="4382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2816"/>
            <a:ext cx="9554308" cy="4382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1016"/>
            <a:ext cx="9554308" cy="4382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6295"/>
            <a:ext cx="9554308" cy="4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71" y="12878"/>
            <a:ext cx="10585361" cy="7077971"/>
          </a:xfrm>
        </p:spPr>
      </p:pic>
      <p:sp>
        <p:nvSpPr>
          <p:cNvPr id="6" name="Прямоугольник 5"/>
          <p:cNvSpPr/>
          <p:nvPr/>
        </p:nvSpPr>
        <p:spPr>
          <a:xfrm>
            <a:off x="1970469" y="3002472"/>
            <a:ext cx="1375356" cy="35341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70468" y="3397316"/>
            <a:ext cx="1313645" cy="309093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70468" y="3706410"/>
            <a:ext cx="2555812" cy="35052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70468" y="4496214"/>
            <a:ext cx="3942652" cy="36534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70468" y="4846734"/>
            <a:ext cx="3942652" cy="36534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8138160" y="5883054"/>
            <a:ext cx="2422730" cy="974946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55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Operan</a:t>
            </a:r>
            <a:r>
              <a:rPr lang="en-US" dirty="0" smtClean="0"/>
              <a:t> 2 / Flexible Operand 2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61" y="1456349"/>
            <a:ext cx="8403078" cy="5158474"/>
          </a:xfrm>
        </p:spPr>
      </p:pic>
    </p:spTree>
    <p:extLst>
      <p:ext uri="{BB962C8B-B14F-4D97-AF65-F5344CB8AC3E}">
        <p14:creationId xmlns:p14="http://schemas.microsoft.com/office/powerpoint/2010/main" val="219606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Застосування суфіксів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8930" y="3487705"/>
            <a:ext cx="10791332" cy="2331204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051555" y="1542992"/>
            <a:ext cx="10752518" cy="16324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sz="2400" dirty="0" smtClean="0"/>
              <a:t>Команди обробки даних (арифметичні та логічні) виконують операції над двійковими даними (знаковими і </a:t>
            </a:r>
            <a:r>
              <a:rPr lang="uk-UA" sz="2400" dirty="0" err="1" smtClean="0"/>
              <a:t>беззнаковими</a:t>
            </a:r>
            <a:r>
              <a:rPr lang="uk-UA" sz="2400" dirty="0" smtClean="0"/>
              <a:t>) однаково, але спеціальний суфікс </a:t>
            </a:r>
            <a:r>
              <a:rPr lang="en-US" sz="2400" dirty="0" smtClean="0"/>
              <a:t>S </a:t>
            </a:r>
            <a:r>
              <a:rPr lang="uk-UA" sz="2400" dirty="0" smtClean="0"/>
              <a:t>вказує </a:t>
            </a:r>
            <a:r>
              <a:rPr lang="uk-UA" sz="2400" dirty="0" err="1" smtClean="0"/>
              <a:t>асемблуру</a:t>
            </a:r>
            <a:r>
              <a:rPr lang="uk-UA" sz="2400" dirty="0" smtClean="0"/>
              <a:t> згенерувати код команди, за результатом якої будуть змінюватися прапорці  у регістрі </a:t>
            </a:r>
            <a:r>
              <a:rPr lang="en-US" sz="2400" dirty="0" smtClean="0"/>
              <a:t>APSP</a:t>
            </a:r>
            <a:r>
              <a:rPr lang="uk-UA" sz="2400" dirty="0" smtClean="0"/>
              <a:t>.</a:t>
            </a:r>
            <a:br>
              <a:rPr lang="uk-UA" sz="2400" dirty="0" smtClean="0"/>
            </a:br>
            <a:r>
              <a:rPr lang="uk-UA" sz="2400" dirty="0" smtClean="0"/>
              <a:t>Інші суфікси завдають умову виконання команди. Зазвичай вони застосовуються у командах умовного переходу, та у інших командах, як що вони лежать у середині </a:t>
            </a:r>
            <a:r>
              <a:rPr lang="en-US" sz="2400" dirty="0" smtClean="0"/>
              <a:t>IF-THEN </a:t>
            </a:r>
            <a:r>
              <a:rPr lang="ru-RU" sz="2400" dirty="0" smtClean="0"/>
              <a:t>блоку</a:t>
            </a:r>
            <a:r>
              <a:rPr lang="uk-UA" sz="2400" dirty="0" smtClean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37126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i="1" dirty="0" err="1"/>
              <a:t>Unified</a:t>
            </a:r>
            <a:r>
              <a:rPr lang="uk-UA" i="1" dirty="0"/>
              <a:t> </a:t>
            </a:r>
            <a:r>
              <a:rPr lang="en-US" i="1" dirty="0"/>
              <a:t>Assembler Language</a:t>
            </a:r>
            <a:r>
              <a:rPr lang="en-US" dirty="0"/>
              <a:t> </a:t>
            </a:r>
            <a:r>
              <a:rPr lang="uk-UA" dirty="0" smtClean="0"/>
              <a:t>– </a:t>
            </a:r>
            <a:r>
              <a:rPr lang="uk-UA" b="1" dirty="0" smtClean="0"/>
              <a:t>UAL</a:t>
            </a:r>
            <a:br>
              <a:rPr lang="uk-UA" b="1" dirty="0" smtClean="0"/>
            </a:br>
            <a:r>
              <a:rPr lang="uk-UA" dirty="0"/>
              <a:t>(Уніфікована </a:t>
            </a:r>
            <a:r>
              <a:rPr lang="uk-UA" dirty="0" smtClean="0"/>
              <a:t>мова асемблера)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/>
              <a:t>Процесори</a:t>
            </a:r>
            <a:r>
              <a:rPr lang="ru-RU" sz="2400" dirty="0" smtClean="0"/>
              <a:t> </a:t>
            </a:r>
            <a:r>
              <a:rPr lang="en-US" sz="2400" dirty="0" smtClean="0"/>
              <a:t>Cortex-M </a:t>
            </a:r>
            <a:r>
              <a:rPr lang="ru-RU" sz="2400" dirty="0" err="1" smtClean="0"/>
              <a:t>підтримують</a:t>
            </a:r>
            <a:r>
              <a:rPr lang="ru-RU" sz="2400" dirty="0" smtClean="0"/>
              <a:t> </a:t>
            </a:r>
            <a:r>
              <a:rPr lang="ru-RU" sz="2400" dirty="0" err="1" smtClean="0"/>
              <a:t>наб</a:t>
            </a:r>
            <a:r>
              <a:rPr lang="uk-UA" sz="2400" dirty="0" err="1" smtClean="0"/>
              <a:t>ір</a:t>
            </a:r>
            <a:r>
              <a:rPr lang="uk-UA" sz="2400" dirty="0" smtClean="0"/>
              <a:t> команд </a:t>
            </a:r>
            <a:r>
              <a:rPr lang="uk-UA" sz="2400" dirty="0"/>
              <a:t>Thumb-2</a:t>
            </a:r>
            <a:r>
              <a:rPr lang="uk-UA" sz="2400" dirty="0" smtClean="0"/>
              <a:t>® , </a:t>
            </a:r>
            <a:r>
              <a:rPr lang="uk-UA" sz="2400" dirty="0"/>
              <a:t>що </a:t>
            </a:r>
            <a:r>
              <a:rPr lang="uk-UA" sz="2400" dirty="0" smtClean="0"/>
              <a:t>є сумішшю </a:t>
            </a:r>
            <a:r>
              <a:rPr lang="uk-UA" sz="2400" dirty="0"/>
              <a:t>16-розрядних </a:t>
            </a:r>
            <a:r>
              <a:rPr lang="uk-UA" sz="2400" dirty="0" smtClean="0"/>
              <a:t>(</a:t>
            </a:r>
            <a:r>
              <a:rPr lang="uk-UA" sz="2400" dirty="0" err="1" smtClean="0"/>
              <a:t>Thumb</a:t>
            </a:r>
            <a:r>
              <a:rPr lang="uk-UA" sz="2400" dirty="0" smtClean="0"/>
              <a:t>) та </a:t>
            </a:r>
            <a:r>
              <a:rPr lang="uk-UA" sz="2400" dirty="0"/>
              <a:t>32-розрядних </a:t>
            </a:r>
            <a:r>
              <a:rPr lang="en-US" sz="2400" dirty="0" smtClean="0"/>
              <a:t>(ARM) </a:t>
            </a:r>
            <a:r>
              <a:rPr lang="uk-UA" sz="2400" dirty="0" smtClean="0"/>
              <a:t>інструкцій. Для цього розроблено уніфіковану мову асемблера (</a:t>
            </a:r>
            <a:r>
              <a:rPr lang="en-US" sz="2400" dirty="0" smtClean="0"/>
              <a:t>UAL</a:t>
            </a:r>
            <a:r>
              <a:rPr lang="uk-UA" sz="2400" dirty="0" smtClean="0"/>
              <a:t>):</a:t>
            </a:r>
            <a:br>
              <a:rPr lang="uk-UA" sz="2400" dirty="0" smtClean="0"/>
            </a:b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dirty="0" smtClean="0"/>
              <a:t>  </a:t>
            </a:r>
            <a:r>
              <a:rPr lang="uk-UA" sz="2400" b="1" dirty="0" smtClean="0"/>
              <a:t>А</a:t>
            </a:r>
            <a:r>
              <a:rPr lang="en-US" sz="2400" b="1" dirty="0"/>
              <a:t>DD RO</a:t>
            </a:r>
            <a:r>
              <a:rPr lang="uk-UA" sz="2400" b="1" dirty="0"/>
              <a:t>, </a:t>
            </a:r>
            <a:r>
              <a:rPr lang="en-US" sz="2400" b="1" dirty="0"/>
              <a:t>R</a:t>
            </a:r>
            <a:r>
              <a:rPr lang="uk-UA" sz="2400" b="1" dirty="0"/>
              <a:t>1 ;	 </a:t>
            </a:r>
            <a:r>
              <a:rPr lang="uk-UA" sz="2400" dirty="0"/>
              <a:t>RO = RO + R1, це традиційний синтаксис </a:t>
            </a:r>
            <a:r>
              <a:rPr lang="uk-UA" sz="2400" dirty="0" err="1"/>
              <a:t>Thumb</a:t>
            </a:r>
            <a:r>
              <a:rPr lang="uk-UA" sz="2400" dirty="0"/>
              <a:t> </a:t>
            </a:r>
          </a:p>
          <a:p>
            <a:pPr marL="0" indent="0">
              <a:buNone/>
            </a:pPr>
            <a:r>
              <a:rPr lang="uk-UA" sz="2400" b="1" dirty="0" smtClean="0"/>
              <a:t>  АDD </a:t>
            </a:r>
            <a:r>
              <a:rPr lang="uk-UA" sz="2400" b="1" dirty="0"/>
              <a:t>RO, RO, R1</a:t>
            </a:r>
            <a:r>
              <a:rPr lang="uk-UA" sz="2400" dirty="0"/>
              <a:t> ; Еквівалентна команда, з синтаксисом UAL</a:t>
            </a:r>
          </a:p>
          <a:p>
            <a:pPr marL="0" indent="0">
              <a:buNone/>
            </a:pP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smtClean="0"/>
              <a:t>UAL</a:t>
            </a:r>
            <a:r>
              <a:rPr lang="uk-UA" sz="2400" dirty="0" smtClean="0"/>
              <a:t> потребує явно вказувати суфікси у командах</a:t>
            </a:r>
            <a:r>
              <a:rPr lang="en-US" sz="2400" dirty="0" smtClean="0"/>
              <a:t> </a:t>
            </a:r>
            <a:r>
              <a:rPr lang="uk-UA" sz="2400" dirty="0" smtClean="0"/>
              <a:t>, які у </a:t>
            </a:r>
            <a:r>
              <a:rPr lang="uk-UA" sz="2400" dirty="0" err="1" smtClean="0"/>
              <a:t>Thumb</a:t>
            </a:r>
            <a:r>
              <a:rPr lang="uk-UA" sz="2400" dirty="0" smtClean="0"/>
              <a:t> впливають на прапорці «за замовчанням»:</a:t>
            </a:r>
          </a:p>
          <a:p>
            <a:pPr marL="0" indent="0">
              <a:buNone/>
            </a:pPr>
            <a:r>
              <a:rPr lang="en-US" sz="2400" b="1" dirty="0"/>
              <a:t>AND </a:t>
            </a:r>
            <a:r>
              <a:rPr lang="en-US" sz="2400" dirty="0"/>
              <a:t> </a:t>
            </a:r>
            <a:r>
              <a:rPr lang="en-US" sz="2400" b="1" dirty="0"/>
              <a:t>R</a:t>
            </a:r>
            <a:r>
              <a:rPr lang="uk-UA" sz="2400" b="1" dirty="0"/>
              <a:t>0, </a:t>
            </a:r>
            <a:r>
              <a:rPr lang="en-US" sz="2400" b="1" dirty="0"/>
              <a:t>R</a:t>
            </a:r>
            <a:r>
              <a:rPr lang="uk-UA" sz="2400" b="1" dirty="0"/>
              <a:t>1	  ; </a:t>
            </a:r>
            <a:r>
              <a:rPr lang="uk-UA" sz="2400" dirty="0"/>
              <a:t>RO = RO&amp;R1, це традиційний синтаксис </a:t>
            </a:r>
            <a:r>
              <a:rPr lang="uk-UA" sz="2400" dirty="0" err="1"/>
              <a:t>Thumb</a:t>
            </a:r>
            <a:endParaRPr lang="uk-UA" sz="2400" dirty="0"/>
          </a:p>
          <a:p>
            <a:pPr marL="0" indent="0">
              <a:buNone/>
            </a:pPr>
            <a:r>
              <a:rPr lang="en-US" sz="2400" b="1" dirty="0"/>
              <a:t>ANDS </a:t>
            </a:r>
            <a:r>
              <a:rPr lang="en-US" sz="2400" dirty="0"/>
              <a:t> </a:t>
            </a:r>
            <a:r>
              <a:rPr lang="en-US" sz="2400" b="1" dirty="0"/>
              <a:t>R</a:t>
            </a:r>
            <a:r>
              <a:rPr lang="uk-UA" sz="2400" b="1" dirty="0"/>
              <a:t>0, </a:t>
            </a:r>
            <a:r>
              <a:rPr lang="en-US" sz="2400" b="1" dirty="0"/>
              <a:t>R</a:t>
            </a:r>
            <a:r>
              <a:rPr lang="uk-UA" sz="2400" b="1" dirty="0"/>
              <a:t>1 ;</a:t>
            </a:r>
            <a:r>
              <a:rPr lang="uk-UA" sz="2400" dirty="0"/>
              <a:t> Еквівалентний синтаксис </a:t>
            </a:r>
            <a:r>
              <a:rPr lang="en-US" sz="2400" dirty="0"/>
              <a:t>UAL</a:t>
            </a:r>
            <a:endParaRPr lang="uk-UA" sz="2400" dirty="0"/>
          </a:p>
          <a:p>
            <a:pPr marL="0" indent="0">
              <a:buNone/>
            </a:pP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7984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i="1" dirty="0" err="1"/>
              <a:t>Unified</a:t>
            </a:r>
            <a:r>
              <a:rPr lang="uk-UA" i="1" dirty="0"/>
              <a:t> </a:t>
            </a:r>
            <a:r>
              <a:rPr lang="en-US" i="1" dirty="0"/>
              <a:t>Assembler Language</a:t>
            </a:r>
            <a:r>
              <a:rPr lang="en-US" dirty="0"/>
              <a:t> </a:t>
            </a:r>
            <a:r>
              <a:rPr lang="uk-UA" dirty="0" smtClean="0"/>
              <a:t>– </a:t>
            </a:r>
            <a:r>
              <a:rPr lang="uk-UA" b="1" dirty="0" smtClean="0"/>
              <a:t>UAL</a:t>
            </a:r>
            <a:br>
              <a:rPr lang="uk-UA" b="1" dirty="0" smtClean="0"/>
            </a:br>
            <a:r>
              <a:rPr lang="uk-UA" dirty="0"/>
              <a:t>(Уніфікована </a:t>
            </a:r>
            <a:r>
              <a:rPr lang="uk-UA" dirty="0" smtClean="0"/>
              <a:t>мова асемблера)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/>
              <a:t>Також </a:t>
            </a:r>
            <a:r>
              <a:rPr lang="uk-UA" sz="2400" dirty="0"/>
              <a:t>є спеціальні </a:t>
            </a:r>
            <a:r>
              <a:rPr lang="uk-UA" sz="2400" dirty="0" smtClean="0"/>
              <a:t>суфікси, щоб явно вказати розрядність команди:</a:t>
            </a:r>
          </a:p>
          <a:p>
            <a:pPr marL="0" indent="0">
              <a:buNone/>
            </a:pPr>
            <a:endParaRPr lang="uk-UA" sz="2400" dirty="0" smtClean="0"/>
          </a:p>
          <a:p>
            <a:pPr marL="288000" indent="0">
              <a:buNone/>
            </a:pPr>
            <a:r>
              <a:rPr lang="en-US" b="1" dirty="0"/>
              <a:t>ANDS </a:t>
            </a:r>
            <a:r>
              <a:rPr lang="en-US" dirty="0"/>
              <a:t> </a:t>
            </a:r>
            <a:r>
              <a:rPr lang="uk-UA" dirty="0"/>
              <a:t>     </a:t>
            </a:r>
            <a:r>
              <a:rPr lang="en-US" b="1" dirty="0"/>
              <a:t>R</a:t>
            </a:r>
            <a:r>
              <a:rPr lang="uk-UA" b="1" dirty="0"/>
              <a:t>0, #1 </a:t>
            </a:r>
            <a:r>
              <a:rPr lang="uk-UA" dirty="0"/>
              <a:t>;16-бітний синтаксис </a:t>
            </a:r>
            <a:r>
              <a:rPr lang="uk-UA" dirty="0" err="1"/>
              <a:t>Thumb</a:t>
            </a:r>
            <a:r>
              <a:rPr lang="uk-UA" dirty="0"/>
              <a:t> за замовчанням</a:t>
            </a:r>
          </a:p>
          <a:p>
            <a:pPr marL="288000" indent="0">
              <a:buNone/>
            </a:pPr>
            <a:r>
              <a:rPr lang="en-US" b="1" dirty="0"/>
              <a:t>ANDS</a:t>
            </a:r>
            <a:r>
              <a:rPr lang="uk-UA" b="1" dirty="0"/>
              <a:t>.</a:t>
            </a:r>
            <a:r>
              <a:rPr lang="en-US" b="1" dirty="0"/>
              <a:t>N </a:t>
            </a:r>
            <a:r>
              <a:rPr lang="en-US" dirty="0"/>
              <a:t> </a:t>
            </a:r>
            <a:r>
              <a:rPr lang="en-US" b="1" dirty="0"/>
              <a:t>R</a:t>
            </a:r>
            <a:r>
              <a:rPr lang="uk-UA" b="1" dirty="0"/>
              <a:t>0, #1 </a:t>
            </a:r>
            <a:r>
              <a:rPr lang="uk-UA" dirty="0"/>
              <a:t>;16-бітна </a:t>
            </a:r>
            <a:r>
              <a:rPr lang="en-US" dirty="0"/>
              <a:t>Narrow</a:t>
            </a:r>
            <a:r>
              <a:rPr lang="uk-UA" dirty="0"/>
              <a:t> (вузька)</a:t>
            </a:r>
            <a:r>
              <a:rPr lang="uk-UA" dirty="0" err="1"/>
              <a:t>Thumb</a:t>
            </a:r>
            <a:r>
              <a:rPr lang="uk-UA" dirty="0"/>
              <a:t>-команда</a:t>
            </a:r>
          </a:p>
          <a:p>
            <a:pPr marL="288000" indent="0">
              <a:buNone/>
            </a:pPr>
            <a:r>
              <a:rPr lang="en-US" b="1" dirty="0"/>
              <a:t>ANDS</a:t>
            </a:r>
            <a:r>
              <a:rPr lang="uk-UA" b="1" dirty="0"/>
              <a:t>.</a:t>
            </a:r>
            <a:r>
              <a:rPr lang="en-US" b="1" dirty="0"/>
              <a:t>W </a:t>
            </a:r>
            <a:r>
              <a:rPr lang="en-US" dirty="0"/>
              <a:t> </a:t>
            </a:r>
            <a:r>
              <a:rPr lang="en-US" b="1" dirty="0"/>
              <a:t>R</a:t>
            </a:r>
            <a:r>
              <a:rPr lang="uk-UA" b="1" dirty="0"/>
              <a:t>0, #1 </a:t>
            </a:r>
            <a:r>
              <a:rPr lang="uk-UA" dirty="0"/>
              <a:t>;32-бітна </a:t>
            </a:r>
            <a:r>
              <a:rPr lang="en-US" dirty="0"/>
              <a:t>Wide</a:t>
            </a:r>
            <a:r>
              <a:rPr lang="uk-UA" dirty="0"/>
              <a:t> (широка) Thumb-2 команда</a:t>
            </a:r>
          </a:p>
          <a:p>
            <a:pPr marL="288000" indent="0">
              <a:buNone/>
            </a:pPr>
            <a:r>
              <a:rPr lang="uk-UA" sz="2400" dirty="0" smtClean="0"/>
              <a:t>За замовчанням асемблер зазвичай вставляє більш коротку 16-бітну </a:t>
            </a:r>
            <a:br>
              <a:rPr lang="uk-UA" sz="2400" dirty="0" smtClean="0"/>
            </a:br>
            <a:r>
              <a:rPr lang="uk-UA" sz="2400" dirty="0" err="1" smtClean="0"/>
              <a:t>Thumb</a:t>
            </a:r>
            <a:r>
              <a:rPr lang="uk-UA" sz="2400" dirty="0" smtClean="0"/>
              <a:t>-команду.</a:t>
            </a:r>
            <a:br>
              <a:rPr lang="uk-UA" sz="2400" dirty="0" smtClean="0"/>
            </a:br>
            <a:r>
              <a:rPr lang="uk-UA" sz="2400" dirty="0" smtClean="0"/>
              <a:t>До того ж, як що суфікс не вказано, то асемблер по виду операнду може сам обрати необхідну команду.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8767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50" y="365125"/>
            <a:ext cx="10515600" cy="1325563"/>
          </a:xfrm>
        </p:spPr>
        <p:txBody>
          <a:bodyPr/>
          <a:lstStyle/>
          <a:p>
            <a:r>
              <a:rPr lang="uk-UA" dirty="0" smtClean="0"/>
              <a:t>Опис команд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2261" y="1559611"/>
            <a:ext cx="2992583" cy="37106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400" dirty="0" smtClean="0"/>
              <a:t>Вичерпний опис команд процесорів </a:t>
            </a:r>
            <a:r>
              <a:rPr lang="en-US" sz="2400" dirty="0" smtClean="0"/>
              <a:t>Cortex-M4 </a:t>
            </a:r>
            <a:r>
              <a:rPr lang="uk-UA" sz="2400" dirty="0" smtClean="0"/>
              <a:t>надано</a:t>
            </a:r>
            <a:r>
              <a:rPr lang="ru-RU" sz="2400" dirty="0" smtClean="0"/>
              <a:t> у </a:t>
            </a:r>
            <a:r>
              <a:rPr lang="ru-RU" sz="2400" dirty="0" err="1" smtClean="0"/>
              <a:t>розд</a:t>
            </a:r>
            <a:r>
              <a:rPr lang="uk-UA" sz="2400" dirty="0" err="1" smtClean="0"/>
              <a:t>ілі</a:t>
            </a:r>
            <a:r>
              <a:rPr lang="uk-UA" sz="2400" dirty="0" smtClean="0"/>
              <a:t> 3 </a:t>
            </a:r>
            <a:r>
              <a:rPr lang="ru-RU" sz="2400" dirty="0" smtClean="0"/>
              <a:t>документ</a:t>
            </a:r>
            <a:r>
              <a:rPr lang="uk-UA" sz="2400" dirty="0"/>
              <a:t>у</a:t>
            </a:r>
            <a:r>
              <a:rPr lang="uk-UA" sz="2400" dirty="0" smtClean="0"/>
              <a:t> </a:t>
            </a:r>
            <a:br>
              <a:rPr lang="uk-UA" sz="2400" dirty="0" smtClean="0"/>
            </a:br>
            <a:r>
              <a:rPr lang="en-US" sz="2400" dirty="0" err="1" smtClean="0">
                <a:hlinkClick r:id="rId2" action="ppaction://hlinkfile"/>
              </a:rPr>
              <a:t>Programm</a:t>
            </a:r>
            <a:r>
              <a:rPr lang="en-US" sz="2400" dirty="0" smtClean="0">
                <a:hlinkClick r:id="rId2" action="ppaction://hlinkfile"/>
              </a:rPr>
              <a:t> manual PM0214</a:t>
            </a:r>
            <a:r>
              <a:rPr lang="uk-UA" sz="2400" dirty="0" smtClean="0"/>
              <a:t>:</a:t>
            </a:r>
            <a:br>
              <a:rPr lang="uk-UA" sz="2400" dirty="0" smtClean="0"/>
            </a:br>
            <a:endParaRPr lang="uk-UA" sz="2400" dirty="0" smtClean="0"/>
          </a:p>
          <a:p>
            <a:pPr marL="0" indent="0">
              <a:buNone/>
            </a:pPr>
            <a:r>
              <a:rPr lang="uk-UA" sz="2400" dirty="0" smtClean="0"/>
              <a:t>[</a:t>
            </a:r>
            <a:r>
              <a:rPr lang="uk-UA" sz="2400" dirty="0"/>
              <a:t>Електронний ресурс] Режим </a:t>
            </a:r>
            <a:r>
              <a:rPr lang="uk-UA" sz="2400" dirty="0" err="1"/>
              <a:t>доступа</a:t>
            </a:r>
            <a:r>
              <a:rPr lang="uk-UA" sz="2400" dirty="0"/>
              <a:t>: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www.st.com/resource/en/programming_manual/dm00046982.pdf</a:t>
            </a:r>
            <a:r>
              <a:rPr lang="ru-RU" sz="2400" dirty="0" smtClean="0"/>
              <a:t> </a:t>
            </a:r>
            <a:endParaRPr lang="uk-UA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77" y="513210"/>
            <a:ext cx="8334923" cy="6344790"/>
          </a:xfrm>
        </p:spPr>
      </p:pic>
    </p:spTree>
    <p:extLst>
      <p:ext uri="{BB962C8B-B14F-4D97-AF65-F5344CB8AC3E}">
        <p14:creationId xmlns:p14="http://schemas.microsoft.com/office/powerpoint/2010/main" val="158445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Функціональні групи команд Cortex-M4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Команди пересилання і доступу до пам’яті</a:t>
            </a:r>
          </a:p>
          <a:p>
            <a:r>
              <a:rPr lang="uk-UA" dirty="0" smtClean="0"/>
              <a:t>Загальні команди обробки даних</a:t>
            </a:r>
          </a:p>
          <a:p>
            <a:r>
              <a:rPr lang="uk-UA" dirty="0" smtClean="0"/>
              <a:t>Команди множення та ділення</a:t>
            </a:r>
          </a:p>
          <a:p>
            <a:r>
              <a:rPr lang="uk-UA" dirty="0" smtClean="0"/>
              <a:t>Команда насичення</a:t>
            </a:r>
          </a:p>
          <a:p>
            <a:r>
              <a:rPr lang="uk-UA" dirty="0" smtClean="0"/>
              <a:t>Команди роботи з бітовими полями</a:t>
            </a:r>
          </a:p>
          <a:p>
            <a:r>
              <a:rPr lang="uk-UA" dirty="0" smtClean="0"/>
              <a:t>Команди управління і розгалуження</a:t>
            </a:r>
          </a:p>
          <a:p>
            <a:r>
              <a:rPr lang="uk-UA" dirty="0" smtClean="0"/>
              <a:t>Інші команди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розгалуження</a:t>
            </a:r>
            <a:r>
              <a:rPr kumimoji="0" lang="uk-UA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команд : пересилання даних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Cortex-M4 </a:t>
            </a:r>
            <a:r>
              <a:rPr lang="uk-UA" dirty="0" smtClean="0"/>
              <a:t>підтримує наступні типи пересилань:</a:t>
            </a:r>
          </a:p>
          <a:p>
            <a:r>
              <a:rPr lang="uk-UA" dirty="0"/>
              <a:t>п</a:t>
            </a:r>
            <a:r>
              <a:rPr lang="uk-UA" dirty="0" smtClean="0"/>
              <a:t>ересилання даних між регістрами загального призначення</a:t>
            </a:r>
          </a:p>
          <a:p>
            <a:r>
              <a:rPr lang="ru-RU" dirty="0" err="1" smtClean="0"/>
              <a:t>пересилання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пам'яттю</a:t>
            </a:r>
            <a:r>
              <a:rPr lang="ru-RU" dirty="0" smtClean="0"/>
              <a:t> і </a:t>
            </a:r>
            <a:r>
              <a:rPr lang="ru-RU" dirty="0" err="1" smtClean="0"/>
              <a:t>регістрами</a:t>
            </a:r>
            <a:r>
              <a:rPr lang="ru-RU" dirty="0" smtClean="0"/>
              <a:t> </a:t>
            </a:r>
            <a:r>
              <a:rPr lang="ru-RU" dirty="0" err="1" smtClean="0"/>
              <a:t>загального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endParaRPr lang="ru-RU" dirty="0"/>
          </a:p>
          <a:p>
            <a:r>
              <a:rPr lang="ru-RU" dirty="0" err="1" smtClean="0"/>
              <a:t>пересилання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регістром</a:t>
            </a:r>
            <a:r>
              <a:rPr lang="ru-RU" dirty="0" smtClean="0"/>
              <a:t> </a:t>
            </a:r>
            <a:r>
              <a:rPr lang="ru-RU" dirty="0" err="1" smtClean="0"/>
              <a:t>спеціального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r>
              <a:rPr lang="ru-RU" dirty="0" smtClean="0"/>
              <a:t> і </a:t>
            </a:r>
            <a:r>
              <a:rPr lang="ru-RU" dirty="0" err="1" smtClean="0"/>
              <a:t>регістром</a:t>
            </a:r>
            <a:r>
              <a:rPr lang="ru-RU" dirty="0" smtClean="0"/>
              <a:t> </a:t>
            </a:r>
            <a:r>
              <a:rPr lang="ru-RU" dirty="0" err="1" smtClean="0"/>
              <a:t>загального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endParaRPr lang="ru-RU" dirty="0"/>
          </a:p>
          <a:p>
            <a:r>
              <a:rPr lang="ru-RU" dirty="0" err="1" smtClean="0"/>
              <a:t>пересилання</a:t>
            </a:r>
            <a:r>
              <a:rPr lang="ru-RU" dirty="0" smtClean="0"/>
              <a:t> </a:t>
            </a:r>
            <a:r>
              <a:rPr lang="ru-RU" dirty="0" err="1" smtClean="0"/>
              <a:t>безпосереднього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в </a:t>
            </a:r>
            <a:r>
              <a:rPr lang="ru-RU" dirty="0" err="1" smtClean="0"/>
              <a:t>регістр</a:t>
            </a:r>
            <a:r>
              <a:rPr lang="ru-RU" dirty="0" smtClean="0"/>
              <a:t> </a:t>
            </a:r>
            <a:r>
              <a:rPr lang="ru-RU" dirty="0" err="1" smtClean="0"/>
              <a:t>загального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22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</a:t>
            </a:r>
            <a:r>
              <a:rPr lang="uk-UA" dirty="0" smtClean="0"/>
              <a:t>ересилання даних між регістрами загального призначення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5937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MOV and MVN </a:t>
            </a:r>
            <a:r>
              <a:rPr lang="ru-RU" b="1" dirty="0" smtClean="0"/>
              <a:t>(</a:t>
            </a:r>
            <a:r>
              <a:rPr lang="en-US" dirty="0" smtClean="0"/>
              <a:t>Move </a:t>
            </a:r>
            <a:r>
              <a:rPr lang="en-US" dirty="0"/>
              <a:t>and Move NOT 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en-US" sz="2000" b="1" dirty="0"/>
              <a:t>Syntax 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en-US" sz="2000" dirty="0" smtClean="0"/>
              <a:t>MOV{S</a:t>
            </a:r>
            <a:r>
              <a:rPr lang="en-US" sz="2000" dirty="0"/>
              <a:t>}{</a:t>
            </a:r>
            <a:r>
              <a:rPr lang="en-US" sz="2000" dirty="0" err="1"/>
              <a:t>cond</a:t>
            </a:r>
            <a:r>
              <a:rPr lang="en-US" sz="2000" dirty="0"/>
              <a:t>} Rd, </a:t>
            </a:r>
            <a:r>
              <a:rPr lang="en-US" sz="2000" dirty="0" smtClean="0"/>
              <a:t>Operand2	; </a:t>
            </a:r>
            <a:r>
              <a:rPr lang="uk-UA" sz="2000" dirty="0" err="1" smtClean="0"/>
              <a:t>перес</a:t>
            </a:r>
            <a:r>
              <a:rPr lang="ru-RU" sz="2000" dirty="0" err="1" smtClean="0"/>
              <a:t>ылка</a:t>
            </a:r>
            <a:r>
              <a:rPr lang="ru-RU" sz="2000" dirty="0" smtClean="0"/>
              <a:t> </a:t>
            </a:r>
            <a:r>
              <a:rPr lang="en-US" sz="2000" dirty="0" smtClean="0"/>
              <a:t>Rd </a:t>
            </a:r>
            <a:r>
              <a:rPr lang="en-US" sz="2000" dirty="0"/>
              <a:t>&lt;= </a:t>
            </a:r>
            <a:r>
              <a:rPr lang="en-US" sz="2000" dirty="0" smtClean="0"/>
              <a:t> Operand2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smtClean="0"/>
              <a:t>MOV{</a:t>
            </a:r>
            <a:r>
              <a:rPr lang="en-US" sz="2000" dirty="0" err="1" smtClean="0"/>
              <a:t>cond</a:t>
            </a:r>
            <a:r>
              <a:rPr lang="en-US" sz="2000" dirty="0"/>
              <a:t>} Rd, #imm16		 ; </a:t>
            </a:r>
            <a:r>
              <a:rPr lang="uk-UA" sz="2000" dirty="0" err="1"/>
              <a:t>перес</a:t>
            </a:r>
            <a:r>
              <a:rPr lang="ru-RU" sz="2000" dirty="0" err="1"/>
              <a:t>ылка</a:t>
            </a:r>
            <a:r>
              <a:rPr lang="ru-RU" sz="2000" dirty="0"/>
              <a:t> </a:t>
            </a:r>
            <a:r>
              <a:rPr lang="en-US" sz="2000" dirty="0"/>
              <a:t>Rd </a:t>
            </a:r>
            <a:r>
              <a:rPr lang="en-US" sz="2000" dirty="0" smtClean="0"/>
              <a:t>&lt;= </a:t>
            </a:r>
            <a:r>
              <a:rPr lang="en-US" sz="2000" dirty="0"/>
              <a:t>#imm16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MVN{S}{</a:t>
            </a:r>
            <a:r>
              <a:rPr lang="en-US" sz="2000" dirty="0" err="1"/>
              <a:t>cond</a:t>
            </a:r>
            <a:r>
              <a:rPr lang="en-US" sz="2000" dirty="0"/>
              <a:t>} Rd, Operand2 	 ; </a:t>
            </a:r>
            <a:r>
              <a:rPr lang="uk-UA" sz="2000" dirty="0" err="1"/>
              <a:t>перес</a:t>
            </a:r>
            <a:r>
              <a:rPr lang="ru-RU" sz="2000" dirty="0" err="1"/>
              <a:t>ылка</a:t>
            </a:r>
            <a:r>
              <a:rPr lang="ru-RU" sz="2000" dirty="0"/>
              <a:t> </a:t>
            </a:r>
            <a:r>
              <a:rPr lang="en-US" sz="2000" dirty="0"/>
              <a:t>Rd </a:t>
            </a:r>
            <a:r>
              <a:rPr lang="en-US" sz="2000" dirty="0" smtClean="0"/>
              <a:t>&lt;= </a:t>
            </a:r>
            <a:r>
              <a:rPr lang="en-US" sz="2000" dirty="0"/>
              <a:t>Operand2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smtClean="0"/>
              <a:t>Where:</a:t>
            </a:r>
          </a:p>
          <a:p>
            <a:pPr marL="0" indent="0">
              <a:buNone/>
            </a:pPr>
            <a:r>
              <a:rPr lang="en-US" sz="2000" dirty="0" smtClean="0"/>
              <a:t>• ‘S’ is an optional suffix.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S </a:t>
            </a:r>
            <a:r>
              <a:rPr lang="ru-RU" sz="2000" dirty="0" err="1" smtClean="0"/>
              <a:t>вказано</a:t>
            </a:r>
            <a:r>
              <a:rPr lang="ru-RU" sz="2000" dirty="0" smtClean="0"/>
              <a:t>, </a:t>
            </a:r>
            <a:r>
              <a:rPr lang="ru-RU" sz="2000" dirty="0" err="1" smtClean="0"/>
              <a:t>прапори</a:t>
            </a:r>
            <a:r>
              <a:rPr lang="ru-RU" sz="2000" dirty="0" smtClean="0"/>
              <a:t> в </a:t>
            </a:r>
            <a:r>
              <a:rPr lang="en-US" sz="2000" dirty="0" smtClean="0"/>
              <a:t>APSP </a:t>
            </a:r>
            <a:r>
              <a:rPr lang="ru-RU" sz="2000" dirty="0" err="1" smtClean="0"/>
              <a:t>оновлюються</a:t>
            </a:r>
            <a:r>
              <a:rPr lang="ru-RU" sz="2000" dirty="0" smtClean="0"/>
              <a:t> за результатом </a:t>
            </a:r>
            <a:r>
              <a:rPr lang="ru-RU" sz="2000" dirty="0" err="1" smtClean="0"/>
              <a:t>операції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• ‘</a:t>
            </a:r>
            <a:r>
              <a:rPr lang="en-US" sz="2000" dirty="0" err="1" smtClean="0"/>
              <a:t>cond</a:t>
            </a:r>
            <a:r>
              <a:rPr lang="en-US" sz="2000" dirty="0" smtClean="0"/>
              <a:t>’ is an optional condition code (N, W).</a:t>
            </a:r>
          </a:p>
          <a:p>
            <a:pPr marL="0" indent="0">
              <a:buNone/>
            </a:pPr>
            <a:r>
              <a:rPr lang="en-US" sz="2000" dirty="0" smtClean="0"/>
              <a:t>• ‘Rd’ is the destination register.</a:t>
            </a:r>
          </a:p>
          <a:p>
            <a:pPr marL="0" indent="0">
              <a:buNone/>
            </a:pPr>
            <a:r>
              <a:rPr lang="en-US" sz="2000" dirty="0" smtClean="0"/>
              <a:t>• ‘Operand2’ is a flexible second operand (see Flexible second operand on page 59) for</a:t>
            </a:r>
          </a:p>
          <a:p>
            <a:pPr marL="0" indent="0">
              <a:buNone/>
            </a:pPr>
            <a:r>
              <a:rPr lang="en-US" sz="2000" dirty="0" smtClean="0"/>
              <a:t>details of the options.</a:t>
            </a:r>
          </a:p>
          <a:p>
            <a:pPr marL="0" indent="0">
              <a:buNone/>
            </a:pPr>
            <a:r>
              <a:rPr lang="en-US" sz="2000" dirty="0" smtClean="0"/>
              <a:t>• ‘imm16’ is any value in the range 0—65535.</a:t>
            </a:r>
            <a:endParaRPr lang="uk-U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20514"/>
            <a:ext cx="10350731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ru-RU" dirty="0"/>
              <a:t>           	</a:t>
            </a:r>
            <a:r>
              <a:rPr lang="en-US" dirty="0"/>
              <a:t>MOVS R11, #0x000B </a:t>
            </a:r>
            <a:r>
              <a:rPr lang="ru-RU" dirty="0"/>
              <a:t>         	</a:t>
            </a:r>
            <a:r>
              <a:rPr lang="en-US" dirty="0"/>
              <a:t>; write value of 0x000B to R11, flags get updated</a:t>
            </a:r>
          </a:p>
          <a:p>
            <a:r>
              <a:rPr lang="ru-RU" dirty="0"/>
              <a:t>           	</a:t>
            </a:r>
            <a:r>
              <a:rPr lang="en-US" dirty="0"/>
              <a:t>MOV R1, #0xFA05 </a:t>
            </a:r>
            <a:r>
              <a:rPr lang="ru-RU" dirty="0"/>
              <a:t>            	</a:t>
            </a:r>
            <a:r>
              <a:rPr lang="en-US" dirty="0"/>
              <a:t>; write value of 0xFA05 to R1, flags not updated</a:t>
            </a:r>
            <a:endParaRPr lang="ru-RU" dirty="0"/>
          </a:p>
          <a:p>
            <a:r>
              <a:rPr lang="ru-RU" dirty="0"/>
              <a:t>           	</a:t>
            </a:r>
            <a:r>
              <a:rPr lang="en-US" dirty="0"/>
              <a:t>MOV R3, #23 </a:t>
            </a:r>
            <a:r>
              <a:rPr lang="ru-RU" dirty="0"/>
              <a:t>                     	</a:t>
            </a:r>
            <a:r>
              <a:rPr lang="en-US" dirty="0"/>
              <a:t>; write value of 23 to R3</a:t>
            </a:r>
          </a:p>
          <a:p>
            <a:r>
              <a:rPr lang="ru-RU" dirty="0"/>
              <a:t>          	</a:t>
            </a:r>
            <a:r>
              <a:rPr lang="en-US" dirty="0"/>
              <a:t>MOVS R10, R12</a:t>
            </a:r>
            <a:r>
              <a:rPr lang="ru-RU" dirty="0"/>
              <a:t>                  	</a:t>
            </a:r>
            <a:r>
              <a:rPr lang="en-US" dirty="0"/>
              <a:t>; write value in R12 to R10, flags get </a:t>
            </a:r>
            <a:r>
              <a:rPr lang="en-US" dirty="0" smtClean="0"/>
              <a:t>updated</a:t>
            </a:r>
            <a:endParaRPr lang="en-US" dirty="0"/>
          </a:p>
          <a:p>
            <a:r>
              <a:rPr lang="ru-RU" dirty="0"/>
              <a:t>	</a:t>
            </a:r>
            <a:r>
              <a:rPr lang="en-US" dirty="0"/>
              <a:t>MOV R8, SP</a:t>
            </a:r>
            <a:r>
              <a:rPr lang="ru-RU" dirty="0"/>
              <a:t>		</a:t>
            </a:r>
            <a:r>
              <a:rPr lang="en-US" dirty="0"/>
              <a:t>; write value of stack pointer to R8</a:t>
            </a:r>
          </a:p>
          <a:p>
            <a:r>
              <a:rPr lang="ru-RU" dirty="0"/>
              <a:t>	</a:t>
            </a:r>
            <a:r>
              <a:rPr lang="en-US" dirty="0"/>
              <a:t>MVNS R2, #0xF</a:t>
            </a:r>
            <a:r>
              <a:rPr lang="ru-RU" dirty="0"/>
              <a:t>		</a:t>
            </a:r>
            <a:r>
              <a:rPr lang="en-US" dirty="0"/>
              <a:t>; write value of 0xFFFFFFF0 (bitwise inverse of 0xF)</a:t>
            </a:r>
          </a:p>
          <a:p>
            <a:r>
              <a:rPr lang="ru-RU" dirty="0"/>
              <a:t>				</a:t>
            </a:r>
            <a:r>
              <a:rPr lang="en-US" dirty="0"/>
              <a:t>; to the R2 and update </a:t>
            </a:r>
            <a:r>
              <a:rPr lang="en-US" dirty="0" smtClean="0"/>
              <a:t>flags</a:t>
            </a:r>
          </a:p>
          <a:p>
            <a:r>
              <a:rPr lang="ru-RU" dirty="0" smtClean="0"/>
              <a:t>У раз</a:t>
            </a:r>
            <a:r>
              <a:rPr lang="uk-UA" dirty="0" smtClean="0"/>
              <a:t>і</a:t>
            </a:r>
            <a:r>
              <a:rPr lang="ru-RU" dirty="0" smtClean="0"/>
              <a:t> 32-бітно</a:t>
            </a:r>
            <a:r>
              <a:rPr lang="uk-UA" dirty="0" smtClean="0"/>
              <a:t>ї константи слід використати дві </a:t>
            </a:r>
            <a:r>
              <a:rPr lang="en-US" dirty="0" smtClean="0"/>
              <a:t>Thumb2 </a:t>
            </a:r>
            <a:r>
              <a:rPr lang="uk-UA" dirty="0" smtClean="0"/>
              <a:t>команди </a:t>
            </a:r>
            <a:r>
              <a:rPr lang="ru-RU" dirty="0" smtClean="0"/>
              <a:t>для </a:t>
            </a:r>
            <a:r>
              <a:rPr lang="uk-UA" dirty="0" smtClean="0"/>
              <a:t>роздільного завантаження старшої і молодшої частини значення константи:</a:t>
            </a:r>
          </a:p>
          <a:p>
            <a:r>
              <a:rPr lang="uk-UA" dirty="0"/>
              <a:t>	</a:t>
            </a:r>
            <a:r>
              <a:rPr lang="en-US" dirty="0" smtClean="0"/>
              <a:t>MOVW.W R0,#0x789A	; 0x789A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ru-RU" dirty="0" smtClean="0">
                <a:sym typeface="Wingdings" panose="05000000000000000000" pitchFamily="2" charset="2"/>
              </a:rPr>
              <a:t>у </a:t>
            </a:r>
            <a:r>
              <a:rPr lang="ru-RU" dirty="0" err="1" smtClean="0">
                <a:sym typeface="Wingdings" panose="05000000000000000000" pitchFamily="2" charset="2"/>
              </a:rPr>
              <a:t>молодш</a:t>
            </a:r>
            <a:r>
              <a:rPr lang="uk-UA" dirty="0" smtClean="0">
                <a:sym typeface="Wingdings" panose="05000000000000000000" pitchFamily="2" charset="2"/>
              </a:rPr>
              <a:t>і біти </a:t>
            </a:r>
            <a:r>
              <a:rPr lang="en-US" dirty="0" smtClean="0">
                <a:sym typeface="Wingdings" panose="05000000000000000000" pitchFamily="2" charset="2"/>
              </a:rPr>
              <a:t>R0[15-0]</a:t>
            </a:r>
            <a:r>
              <a:rPr lang="uk-UA" dirty="0" smtClean="0">
                <a:sym typeface="Wingdings" panose="05000000000000000000" pitchFamily="2" charset="2"/>
              </a:rPr>
              <a:t/>
            </a:r>
            <a:br>
              <a:rPr lang="uk-UA" dirty="0" smtClean="0">
                <a:sym typeface="Wingdings" panose="05000000000000000000" pitchFamily="2" charset="2"/>
              </a:rPr>
            </a:br>
            <a:r>
              <a:rPr lang="uk-UA" dirty="0" smtClean="0">
                <a:sym typeface="Wingdings" panose="05000000000000000000" pitchFamily="2" charset="2"/>
              </a:rPr>
              <a:t>	</a:t>
            </a:r>
            <a:r>
              <a:rPr lang="en-US" dirty="0" smtClean="0"/>
              <a:t>MOV</a:t>
            </a:r>
            <a:r>
              <a:rPr lang="en-US" dirty="0"/>
              <a:t>T</a:t>
            </a:r>
            <a:r>
              <a:rPr lang="en-US" dirty="0" smtClean="0"/>
              <a:t>.W  R0,#0x3456	; 0x3456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ru-RU" dirty="0" smtClean="0">
                <a:sym typeface="Wingdings" panose="05000000000000000000" pitchFamily="2" charset="2"/>
              </a:rPr>
              <a:t>у </a:t>
            </a:r>
            <a:r>
              <a:rPr lang="ru-RU" dirty="0" err="1" smtClean="0">
                <a:sym typeface="Wingdings" panose="05000000000000000000" pitchFamily="2" charset="2"/>
              </a:rPr>
              <a:t>старш</a:t>
            </a:r>
            <a:r>
              <a:rPr lang="uk-UA" dirty="0" smtClean="0">
                <a:sym typeface="Wingdings" panose="05000000000000000000" pitchFamily="2" charset="2"/>
              </a:rPr>
              <a:t>і біти </a:t>
            </a:r>
            <a:r>
              <a:rPr lang="ru-RU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R0[</a:t>
            </a:r>
            <a:r>
              <a:rPr lang="uk-UA" dirty="0" smtClean="0">
                <a:sym typeface="Wingdings" panose="05000000000000000000" pitchFamily="2" charset="2"/>
              </a:rPr>
              <a:t>31</a:t>
            </a:r>
            <a:r>
              <a:rPr lang="en-US" dirty="0" smtClean="0">
                <a:sym typeface="Wingdings" panose="05000000000000000000" pitchFamily="2" charset="2"/>
              </a:rPr>
              <a:t>-</a:t>
            </a:r>
            <a:r>
              <a:rPr lang="uk-UA" dirty="0" smtClean="0">
                <a:sym typeface="Wingdings" panose="05000000000000000000" pitchFamily="2" charset="2"/>
              </a:rPr>
              <a:t>16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  <a:r>
              <a:rPr lang="uk-UA" dirty="0" smtClean="0">
                <a:sym typeface="Wingdings" panose="05000000000000000000" pitchFamily="2" charset="2"/>
              </a:rPr>
              <a:t/>
            </a:r>
            <a:br>
              <a:rPr lang="uk-UA" dirty="0" smtClean="0">
                <a:sym typeface="Wingdings" panose="05000000000000000000" pitchFamily="2" charset="2"/>
              </a:rPr>
            </a:br>
            <a:r>
              <a:rPr lang="uk-UA" dirty="0" smtClean="0">
                <a:sym typeface="Wingdings" panose="05000000000000000000" pitchFamily="2" charset="2"/>
              </a:rPr>
              <a:t>				; тепер </a:t>
            </a:r>
            <a:r>
              <a:rPr lang="en-US" dirty="0" smtClean="0">
                <a:sym typeface="Wingdings" panose="05000000000000000000" pitchFamily="2" charset="2"/>
              </a:rPr>
              <a:t>R0 = 0x3456789A</a:t>
            </a:r>
            <a:r>
              <a:rPr lang="en-US" dirty="0">
                <a:sym typeface="Wingdings" panose="05000000000000000000" pitchFamily="2" charset="2"/>
              </a:rPr>
              <a:t>	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0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Приклади завдання констант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07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/>
              <a:t>Безпосередньо у команді</a:t>
            </a:r>
            <a:r>
              <a:rPr lang="en-US" sz="2400" dirty="0" smtClean="0"/>
              <a:t>:</a:t>
            </a:r>
            <a:r>
              <a:rPr 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R0,#0x12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загрузити в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 hex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число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R1, #’A’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загрузити в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ASCII-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символ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uk-UA" sz="2400" dirty="0"/>
              <a:t>Визначити </a:t>
            </a:r>
            <a:r>
              <a:rPr lang="ru-RU" sz="2400" dirty="0"/>
              <a:t>константу директивой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EQU: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NVIC_IRQ_SETENO 	EQU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OxEOOOEIOO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NVIC_IRQ_ENABLE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EQU Ox1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enable IRQ0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LDR R0, = NVIC_IRQ_SETENO	; LDR - 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псевдокоманда</a:t>
            </a:r>
            <a:b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	; яка перетворюється асемблером</a:t>
            </a:r>
            <a:b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; у команду загрузки із адресацією</a:t>
            </a:r>
            <a:b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; відносно РС</a:t>
            </a:r>
            <a:b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R1, # NVIC_IRQ_ENABLE	; 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пересилання константи у регістр</a:t>
            </a:r>
            <a:b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	R1, [R0]			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дозволяємо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IRQ0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записуючи вміст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 адресом, що лежить у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5" name="Выноска 3 (с границей) 4"/>
          <p:cNvSpPr/>
          <p:nvPr/>
        </p:nvSpPr>
        <p:spPr>
          <a:xfrm>
            <a:off x="7248699" y="3075388"/>
            <a:ext cx="4738254" cy="1097601"/>
          </a:xfrm>
          <a:prstGeom prst="accentCallout3">
            <a:avLst>
              <a:gd name="adj1" fmla="val 18750"/>
              <a:gd name="adj2" fmla="val -8333"/>
              <a:gd name="adj3" fmla="val 26503"/>
              <a:gd name="adj4" fmla="val -145011"/>
              <a:gd name="adj5" fmla="val 163754"/>
              <a:gd name="adj6" fmla="val -148123"/>
              <a:gd name="adj7" fmla="val 273064"/>
              <a:gd name="adj8" fmla="val -13112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На відміну від інших у команді STR (</a:t>
            </a:r>
            <a:r>
              <a:rPr lang="uk-UA" dirty="0" err="1" smtClean="0">
                <a:solidFill>
                  <a:schemeClr val="tx1"/>
                </a:solidFill>
              </a:rPr>
              <a:t>Store</a:t>
            </a:r>
            <a:r>
              <a:rPr lang="uk-UA" dirty="0" smtClean="0">
                <a:solidFill>
                  <a:schemeClr val="tx1"/>
                </a:solidFill>
              </a:rPr>
              <a:t>) </a:t>
            </a:r>
            <a:r>
              <a:rPr lang="ru-RU" dirty="0" smtClean="0">
                <a:solidFill>
                  <a:schemeClr val="tx1"/>
                </a:solidFill>
              </a:rPr>
              <a:t>ор</a:t>
            </a:r>
            <a:r>
              <a:rPr lang="en-US" dirty="0" err="1" smtClean="0">
                <a:solidFill>
                  <a:schemeClr val="tx1"/>
                </a:solidFill>
              </a:rPr>
              <a:t>erand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chemeClr val="tx1"/>
                </a:solidFill>
              </a:rPr>
              <a:t>‘Rd’) - </a:t>
            </a:r>
            <a:r>
              <a:rPr lang="uk-UA" dirty="0" smtClean="0">
                <a:solidFill>
                  <a:schemeClr val="tx1"/>
                </a:solidFill>
              </a:rPr>
              <a:t>є операнд-джерело</a:t>
            </a:r>
            <a:r>
              <a:rPr lang="en-US" dirty="0" smtClean="0">
                <a:solidFill>
                  <a:schemeClr val="tx1"/>
                </a:solidFill>
              </a:rPr>
              <a:t> (source)</a:t>
            </a:r>
            <a:r>
              <a:rPr lang="uk-UA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а ор</a:t>
            </a:r>
            <a:r>
              <a:rPr lang="en-US" dirty="0" err="1" smtClean="0">
                <a:solidFill>
                  <a:schemeClr val="tx1"/>
                </a:solidFill>
              </a:rPr>
              <a:t>erand</a:t>
            </a:r>
            <a:r>
              <a:rPr lang="ru-RU" dirty="0" smtClean="0">
                <a:solidFill>
                  <a:schemeClr val="tx1"/>
                </a:solidFill>
              </a:rPr>
              <a:t> 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– </a:t>
            </a:r>
            <a:r>
              <a:rPr lang="uk-UA" dirty="0" smtClean="0">
                <a:solidFill>
                  <a:schemeClr val="tx1"/>
                </a:solidFill>
              </a:rPr>
              <a:t> операнд призначення 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1957589" y="6259132"/>
            <a:ext cx="850005" cy="154547"/>
          </a:xfrm>
          <a:custGeom>
            <a:avLst/>
            <a:gdLst>
              <a:gd name="connsiteX0" fmla="*/ 0 w 850005"/>
              <a:gd name="connsiteY0" fmla="*/ 0 h 154547"/>
              <a:gd name="connsiteX1" fmla="*/ 643943 w 850005"/>
              <a:gd name="connsiteY1" fmla="*/ 154547 h 154547"/>
              <a:gd name="connsiteX2" fmla="*/ 850005 w 850005"/>
              <a:gd name="connsiteY2" fmla="*/ 0 h 154547"/>
              <a:gd name="connsiteX3" fmla="*/ 850005 w 850005"/>
              <a:gd name="connsiteY3" fmla="*/ 0 h 15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005" h="154547">
                <a:moveTo>
                  <a:pt x="0" y="0"/>
                </a:moveTo>
                <a:cubicBezTo>
                  <a:pt x="251138" y="77273"/>
                  <a:pt x="502276" y="154547"/>
                  <a:pt x="643943" y="154547"/>
                </a:cubicBezTo>
                <a:cubicBezTo>
                  <a:pt x="785610" y="154547"/>
                  <a:pt x="850005" y="0"/>
                  <a:pt x="850005" y="0"/>
                </a:cubicBezTo>
                <a:lnTo>
                  <a:pt x="850005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05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73095" cy="6858000"/>
          </a:xfrm>
        </p:spPr>
      </p:pic>
    </p:spTree>
    <p:extLst>
      <p:ext uri="{BB962C8B-B14F-4D97-AF65-F5344CB8AC3E}">
        <p14:creationId xmlns:p14="http://schemas.microsoft.com/office/powerpoint/2010/main" val="264478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-28960"/>
            <a:ext cx="10287000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020" y="2810240"/>
            <a:ext cx="4625340" cy="4206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3218680"/>
            <a:ext cx="4625340" cy="3627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3581400"/>
            <a:ext cx="4625340" cy="3627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020" y="2798040"/>
            <a:ext cx="4625340" cy="4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53551" cy="6857999"/>
          </a:xfrm>
        </p:spPr>
      </p:pic>
    </p:spTree>
    <p:extLst>
      <p:ext uri="{BB962C8B-B14F-4D97-AF65-F5344CB8AC3E}">
        <p14:creationId xmlns:p14="http://schemas.microsoft.com/office/powerpoint/2010/main" val="23468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31" y="12876"/>
            <a:ext cx="12184320" cy="6845123"/>
          </a:xfrm>
        </p:spPr>
      </p:pic>
    </p:spTree>
    <p:extLst>
      <p:ext uri="{BB962C8B-B14F-4D97-AF65-F5344CB8AC3E}">
        <p14:creationId xmlns:p14="http://schemas.microsoft.com/office/powerpoint/2010/main" val="30380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172" cy="6858000"/>
          </a:xfrm>
        </p:spPr>
      </p:pic>
    </p:spTree>
    <p:extLst>
      <p:ext uri="{BB962C8B-B14F-4D97-AF65-F5344CB8AC3E}">
        <p14:creationId xmlns:p14="http://schemas.microsoft.com/office/powerpoint/2010/main" val="18622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5"/>
            <a:ext cx="12305700" cy="7066945"/>
          </a:xfrm>
        </p:spPr>
      </p:pic>
    </p:spTree>
    <p:extLst>
      <p:ext uri="{BB962C8B-B14F-4D97-AF65-F5344CB8AC3E}">
        <p14:creationId xmlns:p14="http://schemas.microsoft.com/office/powerpoint/2010/main" val="21682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58" y="0"/>
            <a:ext cx="12207241" cy="6858000"/>
          </a:xfrm>
        </p:spPr>
      </p:pic>
    </p:spTree>
    <p:extLst>
      <p:ext uri="{BB962C8B-B14F-4D97-AF65-F5344CB8AC3E}">
        <p14:creationId xmlns:p14="http://schemas.microsoft.com/office/powerpoint/2010/main" val="38690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41" y="12874"/>
            <a:ext cx="12157305" cy="6845125"/>
          </a:xfrm>
        </p:spPr>
      </p:pic>
    </p:spTree>
    <p:extLst>
      <p:ext uri="{BB962C8B-B14F-4D97-AF65-F5344CB8AC3E}">
        <p14:creationId xmlns:p14="http://schemas.microsoft.com/office/powerpoint/2010/main" val="6652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7241" cy="6858000"/>
          </a:xfrm>
        </p:spPr>
      </p:pic>
    </p:spTree>
    <p:extLst>
      <p:ext uri="{BB962C8B-B14F-4D97-AF65-F5344CB8AC3E}">
        <p14:creationId xmlns:p14="http://schemas.microsoft.com/office/powerpoint/2010/main" val="35225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7241" cy="6858000"/>
          </a:xfrm>
        </p:spPr>
      </p:pic>
    </p:spTree>
    <p:extLst>
      <p:ext uri="{BB962C8B-B14F-4D97-AF65-F5344CB8AC3E}">
        <p14:creationId xmlns:p14="http://schemas.microsoft.com/office/powerpoint/2010/main" val="36141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172" cy="6858000"/>
          </a:xfrm>
        </p:spPr>
      </p:pic>
    </p:spTree>
    <p:extLst>
      <p:ext uri="{BB962C8B-B14F-4D97-AF65-F5344CB8AC3E}">
        <p14:creationId xmlns:p14="http://schemas.microsoft.com/office/powerpoint/2010/main" val="31654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9759" cy="6858000"/>
          </a:xfrm>
        </p:spPr>
      </p:pic>
    </p:spTree>
    <p:extLst>
      <p:ext uri="{BB962C8B-B14F-4D97-AF65-F5344CB8AC3E}">
        <p14:creationId xmlns:p14="http://schemas.microsoft.com/office/powerpoint/2010/main" val="37953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800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492" y="3920744"/>
            <a:ext cx="4346508" cy="37626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414" y="4297013"/>
            <a:ext cx="4098596" cy="324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414" y="4662805"/>
            <a:ext cx="3984474" cy="324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414" y="4997282"/>
            <a:ext cx="3984474" cy="324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814" y="4449413"/>
            <a:ext cx="409859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7241" cy="6858000"/>
          </a:xfrm>
        </p:spPr>
      </p:pic>
    </p:spTree>
    <p:extLst>
      <p:ext uri="{BB962C8B-B14F-4D97-AF65-F5344CB8AC3E}">
        <p14:creationId xmlns:p14="http://schemas.microsoft.com/office/powerpoint/2010/main" val="34936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7241" cy="6858000"/>
          </a:xfrm>
        </p:spPr>
      </p:pic>
    </p:spTree>
    <p:extLst>
      <p:ext uri="{BB962C8B-B14F-4D97-AF65-F5344CB8AC3E}">
        <p14:creationId xmlns:p14="http://schemas.microsoft.com/office/powerpoint/2010/main" val="18085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240" cy="6858000"/>
          </a:xfrm>
        </p:spPr>
      </p:pic>
    </p:spTree>
    <p:extLst>
      <p:ext uri="{BB962C8B-B14F-4D97-AF65-F5344CB8AC3E}">
        <p14:creationId xmlns:p14="http://schemas.microsoft.com/office/powerpoint/2010/main" val="19927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172" cy="6858000"/>
          </a:xfrm>
        </p:spPr>
      </p:pic>
    </p:spTree>
    <p:extLst>
      <p:ext uri="{BB962C8B-B14F-4D97-AF65-F5344CB8AC3E}">
        <p14:creationId xmlns:p14="http://schemas.microsoft.com/office/powerpoint/2010/main" val="25697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Lab 1_0.s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0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Загрузка (</a:t>
            </a:r>
            <a:r>
              <a:rPr lang="en-US" dirty="0" smtClean="0"/>
              <a:t>LDR) </a:t>
            </a:r>
            <a:r>
              <a:rPr lang="uk-UA" dirty="0" smtClean="0"/>
              <a:t>і збереження</a:t>
            </a:r>
            <a:r>
              <a:rPr lang="en-US" dirty="0" smtClean="0"/>
              <a:t> (STR)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z="2000" dirty="0" smtClean="0"/>
              <a:t>Команда </a:t>
            </a:r>
            <a:r>
              <a:rPr lang="en-US" sz="2000" dirty="0" smtClean="0"/>
              <a:t>LDR (Load Register) </a:t>
            </a:r>
            <a:r>
              <a:rPr lang="ru-RU" sz="2000" dirty="0" smtClean="0"/>
              <a:t>пере</a:t>
            </a:r>
            <a:r>
              <a:rPr lang="uk-UA" sz="2000" dirty="0" err="1" smtClean="0"/>
              <a:t>силає</a:t>
            </a:r>
            <a:r>
              <a:rPr lang="uk-UA" sz="2000" dirty="0" smtClean="0"/>
              <a:t> данні з </a:t>
            </a:r>
            <a:r>
              <a:rPr lang="uk-UA" sz="2000" dirty="0" err="1" smtClean="0"/>
              <a:t>пам</a:t>
            </a:r>
            <a:r>
              <a:rPr lang="en-US" sz="2000" dirty="0" smtClean="0"/>
              <a:t>’</a:t>
            </a:r>
            <a:r>
              <a:rPr lang="uk-UA" sz="2000" dirty="0" smtClean="0"/>
              <a:t>яті у регістр</a:t>
            </a:r>
            <a:br>
              <a:rPr lang="uk-UA" sz="2000" dirty="0" smtClean="0"/>
            </a:br>
            <a:r>
              <a:rPr lang="uk-UA" sz="2000" dirty="0" smtClean="0"/>
              <a:t>Команда </a:t>
            </a:r>
            <a:r>
              <a:rPr lang="en-US" sz="2000" dirty="0" smtClean="0"/>
              <a:t>STR (Store Register) </a:t>
            </a:r>
            <a:r>
              <a:rPr lang="uk-UA" sz="2000" dirty="0" smtClean="0"/>
              <a:t>пересилає вміст регістра у </a:t>
            </a:r>
            <a:r>
              <a:rPr lang="uk-UA" sz="2000" dirty="0" err="1" smtClean="0"/>
              <a:t>пам</a:t>
            </a:r>
            <a:r>
              <a:rPr lang="en-US" sz="2000" dirty="0" smtClean="0"/>
              <a:t>’</a:t>
            </a:r>
            <a:r>
              <a:rPr lang="uk-UA" sz="2000" dirty="0" smtClean="0"/>
              <a:t>ять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uk-UA" sz="2000" dirty="0" smtClean="0"/>
              <a:t>підтримуються всі розміри даних – байт(8), </a:t>
            </a:r>
            <a:r>
              <a:rPr lang="uk-UA" sz="2000" dirty="0" err="1" smtClean="0"/>
              <a:t>полуслово</a:t>
            </a:r>
            <a:r>
              <a:rPr lang="uk-UA" sz="2000" dirty="0" smtClean="0"/>
              <a:t>(16), слово(32), подвійне слово(64)</a:t>
            </a:r>
            <a:endParaRPr lang="en-US" sz="2000" dirty="0" smtClean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00" y="2673094"/>
            <a:ext cx="11341925" cy="36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40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Команди групової </a:t>
            </a:r>
            <a:r>
              <a:rPr lang="uk-UA" sz="2800" dirty="0" err="1" smtClean="0"/>
              <a:t>загрузкі</a:t>
            </a:r>
            <a:r>
              <a:rPr lang="uk-UA" sz="2800" dirty="0" smtClean="0"/>
              <a:t>/збереження </a:t>
            </a:r>
            <a:r>
              <a:rPr lang="en-US" sz="2800" dirty="0" smtClean="0"/>
              <a:t> LDM / STM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64276"/>
            <a:ext cx="10515600" cy="5752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 smtClean="0"/>
              <a:t>Дозволяють за один раз виконати декілька однакових операцій</a:t>
            </a:r>
          </a:p>
          <a:p>
            <a:pPr marL="0" indent="0">
              <a:buNone/>
            </a:pPr>
            <a:endParaRPr lang="uk-UA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70" y="1324881"/>
            <a:ext cx="9557366" cy="539180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39985" y="4605240"/>
            <a:ext cx="6317673" cy="20615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dirty="0" smtClean="0">
                <a:solidFill>
                  <a:schemeClr val="tx1"/>
                </a:solidFill>
              </a:rPr>
              <a:t>При цьому символ «!» Після першого операнду вказує на необхідність оновлення регістра </a:t>
            </a:r>
            <a:r>
              <a:rPr lang="uk-UA" dirty="0" err="1" smtClean="0">
                <a:solidFill>
                  <a:schemeClr val="tx1"/>
                </a:solidFill>
              </a:rPr>
              <a:t>Rd</a:t>
            </a:r>
            <a:r>
              <a:rPr lang="uk-UA" dirty="0" smtClean="0">
                <a:solidFill>
                  <a:schemeClr val="tx1"/>
                </a:solidFill>
              </a:rPr>
              <a:t> після виконання команди. Нехай в R8 міститься значення 0х8000, тоді:</a:t>
            </a:r>
            <a:br>
              <a:rPr lang="uk-UA" dirty="0" smtClean="0">
                <a:solidFill>
                  <a:schemeClr val="tx1"/>
                </a:solidFill>
              </a:rPr>
            </a:br>
            <a:r>
              <a:rPr lang="uk-UA" dirty="0" smtClean="0">
                <a:solidFill>
                  <a:schemeClr val="tx1"/>
                </a:solidFill>
              </a:rPr>
              <a:t>    </a:t>
            </a:r>
            <a:r>
              <a:rPr lang="uk-UA" sz="1600" dirty="0" smtClean="0">
                <a:solidFill>
                  <a:schemeClr val="tx1"/>
                </a:solidFill>
              </a:rPr>
              <a:t>STMIA.W R8!, {R0-R3)    ; значення R8 </a:t>
            </a:r>
            <a:r>
              <a:rPr lang="uk-UA" sz="1600" dirty="0" err="1" smtClean="0">
                <a:solidFill>
                  <a:schemeClr val="tx1"/>
                </a:solidFill>
              </a:rPr>
              <a:t>інкрементується</a:t>
            </a:r>
            <a:r>
              <a:rPr lang="uk-UA" sz="1600" dirty="0" smtClean="0">
                <a:solidFill>
                  <a:schemeClr val="tx1"/>
                </a:solidFill>
              </a:rPr>
              <a:t> на 4 кожне</a:t>
            </a:r>
            <a:br>
              <a:rPr lang="uk-UA" sz="1600" dirty="0" smtClean="0">
                <a:solidFill>
                  <a:schemeClr val="tx1"/>
                </a:solidFill>
              </a:rPr>
            </a:br>
            <a:r>
              <a:rPr lang="uk-UA" sz="1600" dirty="0" smtClean="0">
                <a:solidFill>
                  <a:schemeClr val="tx1"/>
                </a:solidFill>
              </a:rPr>
              <a:t>		        ; пересилання і після збереження 4 слів  у</a:t>
            </a:r>
            <a:br>
              <a:rPr lang="uk-UA" sz="1600" dirty="0" smtClean="0">
                <a:solidFill>
                  <a:schemeClr val="tx1"/>
                </a:solidFill>
              </a:rPr>
            </a:br>
            <a:r>
              <a:rPr lang="uk-UA" sz="1600" dirty="0" smtClean="0">
                <a:solidFill>
                  <a:schemeClr val="tx1"/>
                </a:solidFill>
              </a:rPr>
              <a:t>                                               ; R0,…,R3 стане дорівнювати  R8=0x8010</a:t>
            </a:r>
          </a:p>
          <a:p>
            <a:r>
              <a:rPr lang="uk-UA" sz="1600" dirty="0" smtClean="0">
                <a:solidFill>
                  <a:schemeClr val="tx1"/>
                </a:solidFill>
              </a:rPr>
              <a:t>     STMIA.W R8, {R0-R3)     ; R8 не зміниться </a:t>
            </a:r>
            <a:endParaRPr lang="uk-U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2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Доступ до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яті з </a:t>
            </a:r>
            <a:r>
              <a:rPr lang="uk-UA" dirty="0" err="1" smtClean="0"/>
              <a:t>пред</a:t>
            </a:r>
            <a:r>
              <a:rPr lang="uk-UA" dirty="0" smtClean="0"/>
              <a:t>- і </a:t>
            </a:r>
            <a:r>
              <a:rPr lang="uk-UA" dirty="0" err="1" smtClean="0"/>
              <a:t>постіндексацієй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У разі </a:t>
            </a:r>
            <a:r>
              <a:rPr lang="uk-UA" dirty="0" err="1" smtClean="0"/>
              <a:t>предіндексаціі</a:t>
            </a:r>
            <a:r>
              <a:rPr lang="uk-UA" dirty="0" smtClean="0"/>
              <a:t> вміст ре</a:t>
            </a:r>
            <a:r>
              <a:rPr lang="en-US" dirty="0" smtClean="0"/>
              <a:t>r</a:t>
            </a:r>
            <a:r>
              <a:rPr lang="uk-UA" dirty="0" err="1" smtClean="0"/>
              <a:t>істра</a:t>
            </a:r>
            <a:r>
              <a:rPr lang="uk-UA" dirty="0" smtClean="0"/>
              <a:t>, в якому зберігається адреса комірки пам'яті, перед виконанням операції змінюється.</a:t>
            </a:r>
          </a:p>
          <a:p>
            <a:pPr marL="0" indent="0">
              <a:buNone/>
            </a:pPr>
            <a:r>
              <a:rPr lang="uk-UA" dirty="0" smtClean="0"/>
              <a:t>Тобто пересилання даних буде здійснена вже за новою </a:t>
            </a:r>
            <a:r>
              <a:rPr lang="uk-UA" dirty="0" err="1" smtClean="0"/>
              <a:t>адресою</a:t>
            </a:r>
            <a:r>
              <a:rPr lang="uk-UA" dirty="0" smtClean="0"/>
              <a:t>.</a:t>
            </a:r>
            <a:br>
              <a:rPr lang="uk-UA" dirty="0" smtClean="0"/>
            </a:br>
            <a:endParaRPr lang="en-US" dirty="0" smtClean="0"/>
          </a:p>
          <a:p>
            <a:pPr marL="0" indent="0">
              <a:buNone/>
            </a:pPr>
            <a:r>
              <a:rPr lang="uk-UA" sz="2400" dirty="0" smtClean="0"/>
              <a:t>Наприклад:</a:t>
            </a:r>
            <a:r>
              <a:rPr lang="en-US" dirty="0"/>
              <a:t/>
            </a:r>
            <a:br>
              <a:rPr lang="en-US" dirty="0"/>
            </a:b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LDR.W RO, [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]! </a:t>
            </a:r>
            <a:r>
              <a:rPr lang="ru-RU" dirty="0" smtClean="0"/>
              <a:t>; </a:t>
            </a:r>
            <a:r>
              <a:rPr lang="ru-RU" sz="2400" dirty="0" err="1" smtClean="0"/>
              <a:t>Читаємо</a:t>
            </a:r>
            <a:r>
              <a:rPr lang="ru-RU" sz="2400" dirty="0" smtClean="0"/>
              <a:t> з </a:t>
            </a:r>
            <a:r>
              <a:rPr lang="ru-RU" sz="2400" dirty="0" err="1" smtClean="0"/>
              <a:t>пам'яті</a:t>
            </a:r>
            <a:r>
              <a:rPr lang="ru-RU" sz="2400" dirty="0" smtClean="0"/>
              <a:t> за </a:t>
            </a:r>
            <a:r>
              <a:rPr lang="ru-RU" sz="2400" dirty="0" err="1" smtClean="0"/>
              <a:t>адресою</a:t>
            </a:r>
            <a:r>
              <a:rPr lang="ru-RU" sz="2400" dirty="0" smtClean="0"/>
              <a:t> [</a:t>
            </a:r>
            <a:r>
              <a:rPr lang="en-US" sz="2400" dirty="0" smtClean="0"/>
              <a:t>R1+ offset],</a:t>
            </a:r>
            <a:br>
              <a:rPr lang="en-US" sz="2400" dirty="0" smtClean="0"/>
            </a:br>
            <a:r>
              <a:rPr lang="en-US" sz="2400" dirty="0" smtClean="0"/>
              <a:t>				             ; </a:t>
            </a:r>
            <a:r>
              <a:rPr lang="ru-RU" sz="2400" dirty="0" err="1" smtClean="0"/>
              <a:t>після</a:t>
            </a:r>
            <a:r>
              <a:rPr lang="ru-RU" sz="2400" dirty="0" smtClean="0"/>
              <a:t> </a:t>
            </a:r>
            <a:r>
              <a:rPr lang="ru-RU" sz="2400" dirty="0" err="1" smtClean="0"/>
              <a:t>операції</a:t>
            </a:r>
            <a:r>
              <a:rPr lang="ru-RU" sz="2400" dirty="0" smtClean="0"/>
              <a:t> </a:t>
            </a:r>
            <a:r>
              <a:rPr lang="en-US" sz="2400" dirty="0" smtClean="0"/>
              <a:t>R1 </a:t>
            </a:r>
            <a:r>
              <a:rPr lang="ru-RU" sz="2400" dirty="0" err="1" smtClean="0"/>
              <a:t>стає</a:t>
            </a:r>
            <a:r>
              <a:rPr lang="ru-RU" sz="2400" dirty="0" smtClean="0"/>
              <a:t> </a:t>
            </a:r>
            <a:r>
              <a:rPr lang="ru-RU" sz="2400" dirty="0" err="1" smtClean="0"/>
              <a:t>рівним</a:t>
            </a:r>
            <a:r>
              <a:rPr lang="ru-RU" sz="2400" dirty="0" smtClean="0"/>
              <a:t> </a:t>
            </a:r>
            <a:r>
              <a:rPr lang="en-US" sz="2400" dirty="0" smtClean="0"/>
              <a:t>R1 + offset</a:t>
            </a:r>
            <a:br>
              <a:rPr lang="en-US" sz="2400" dirty="0" smtClean="0"/>
            </a:br>
            <a:r>
              <a:rPr lang="uk-UA" sz="2400" dirty="0" smtClean="0"/>
              <a:t>Як що символ «!» відсутній, виконується звичайна операція пересилання з комірки </a:t>
            </a:r>
            <a:r>
              <a:rPr lang="uk-UA" sz="2400" dirty="0" err="1" smtClean="0"/>
              <a:t>пам</a:t>
            </a:r>
            <a:r>
              <a:rPr lang="en-US" sz="2400" dirty="0" smtClean="0"/>
              <a:t>’</a:t>
            </a:r>
            <a:r>
              <a:rPr lang="uk-UA" sz="2400" dirty="0" smtClean="0"/>
              <a:t>яті, яка визначається зміщенням відносно базового регістру </a:t>
            </a:r>
            <a:r>
              <a:rPr lang="en-US" sz="2400" dirty="0" smtClean="0"/>
              <a:t>R1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7824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 smtClean="0"/>
              <a:t>Команди звернення до </a:t>
            </a:r>
            <a:r>
              <a:rPr lang="uk-UA" sz="3600" dirty="0" err="1" smtClean="0"/>
              <a:t>пам</a:t>
            </a:r>
            <a:r>
              <a:rPr lang="en-US" sz="3600" dirty="0" smtClean="0"/>
              <a:t>’</a:t>
            </a:r>
            <a:r>
              <a:rPr lang="uk-UA" sz="3600" dirty="0" smtClean="0"/>
              <a:t>яті з </a:t>
            </a:r>
            <a:r>
              <a:rPr lang="uk-UA" sz="3600" dirty="0" err="1" smtClean="0"/>
              <a:t>предіндексацією</a:t>
            </a:r>
            <a:endParaRPr lang="uk-UA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982" y="1878675"/>
            <a:ext cx="10834457" cy="41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Команди звернення до </a:t>
            </a:r>
            <a:r>
              <a:rPr lang="uk-UA" sz="3600" dirty="0" err="1"/>
              <a:t>пам</a:t>
            </a:r>
            <a:r>
              <a:rPr lang="en-US" sz="3600" dirty="0"/>
              <a:t>’</a:t>
            </a:r>
            <a:r>
              <a:rPr lang="uk-UA" sz="3600" dirty="0"/>
              <a:t>яті з </a:t>
            </a:r>
            <a:r>
              <a:rPr lang="uk-UA" sz="3600" dirty="0" err="1" smtClean="0"/>
              <a:t>постіндексацією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9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Команди звернення до пам'яті з </a:t>
            </a:r>
            <a:r>
              <a:rPr lang="uk-UA" dirty="0" err="1" smtClean="0"/>
              <a:t>постіндексаціей</a:t>
            </a:r>
            <a:r>
              <a:rPr lang="uk-UA" dirty="0" smtClean="0"/>
              <a:t> здійснюють пересилку даних з використанням базової адреси, </a:t>
            </a:r>
            <a:r>
              <a:rPr lang="uk-UA" dirty="0" err="1" smtClean="0"/>
              <a:t>определяемї</a:t>
            </a:r>
            <a:r>
              <a:rPr lang="uk-UA" dirty="0" smtClean="0"/>
              <a:t> регістром, після чого змінюють вміст цього регістра. </a:t>
            </a:r>
            <a:br>
              <a:rPr lang="uk-UA" dirty="0" smtClean="0"/>
            </a:br>
            <a:endParaRPr lang="uk-UA" dirty="0" smtClean="0"/>
          </a:p>
          <a:p>
            <a:pPr marL="0" indent="0">
              <a:buNone/>
            </a:pPr>
            <a:r>
              <a:rPr lang="uk-UA" sz="2400" dirty="0" smtClean="0"/>
              <a:t>Наприклад: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LDR.W RO, [R</a:t>
            </a:r>
            <a:r>
              <a:rPr lang="uk-U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#offset </a:t>
            </a:r>
            <a:r>
              <a:rPr lang="en-US" sz="2400" dirty="0" smtClean="0"/>
              <a:t>; </a:t>
            </a:r>
            <a:r>
              <a:rPr lang="uk-UA" sz="2400" dirty="0" smtClean="0"/>
              <a:t>Читаємо з пам'яті за </a:t>
            </a:r>
            <a:r>
              <a:rPr lang="uk-UA" sz="2400" dirty="0" err="1" smtClean="0"/>
              <a:t>адресою</a:t>
            </a:r>
            <a:r>
              <a:rPr lang="uk-UA" sz="2400" dirty="0" smtClean="0"/>
              <a:t> [</a:t>
            </a:r>
            <a:r>
              <a:rPr lang="en-US" sz="2400" dirty="0" smtClean="0"/>
              <a:t>R1], </a:t>
            </a:r>
            <a:br>
              <a:rPr lang="en-US" sz="2400" dirty="0" smtClean="0"/>
            </a:br>
            <a:r>
              <a:rPr lang="en-US" sz="2400" dirty="0" smtClean="0"/>
              <a:t>				           ; </a:t>
            </a:r>
            <a:r>
              <a:rPr lang="uk-UA" sz="2400" dirty="0" smtClean="0"/>
              <a:t>після операції</a:t>
            </a:r>
            <a:r>
              <a:rPr lang="en-US" sz="2400" dirty="0" smtClean="0"/>
              <a:t> R1 </a:t>
            </a:r>
            <a:r>
              <a:rPr lang="uk-UA" sz="2400" dirty="0" smtClean="0"/>
              <a:t>стає рівним </a:t>
            </a:r>
            <a:r>
              <a:rPr lang="en-US" sz="2400" dirty="0" smtClean="0"/>
              <a:t>R1 + offset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uk-UA" dirty="0" smtClean="0"/>
              <a:t>При застосуванні команд з </a:t>
            </a:r>
            <a:r>
              <a:rPr lang="uk-UA" dirty="0" err="1" smtClean="0"/>
              <a:t>постіндексаціей</a:t>
            </a:r>
            <a:r>
              <a:rPr lang="uk-UA" dirty="0" smtClean="0"/>
              <a:t> немає необхідності у використанні </a:t>
            </a:r>
            <a:r>
              <a:rPr lang="uk-UA" dirty="0" err="1" smtClean="0"/>
              <a:t>знака</a:t>
            </a:r>
            <a:r>
              <a:rPr lang="uk-UA" dirty="0" smtClean="0"/>
              <a:t> «!», Оскільки команди </a:t>
            </a:r>
            <a:r>
              <a:rPr lang="uk-UA" dirty="0" err="1" smtClean="0"/>
              <a:t>данно</a:t>
            </a:r>
            <a:r>
              <a:rPr lang="en-US" dirty="0" smtClean="0"/>
              <a:t>r</a:t>
            </a:r>
            <a:r>
              <a:rPr lang="uk-UA" dirty="0" smtClean="0"/>
              <a:t>о типу в будь-якому випадку змінюють </a:t>
            </a:r>
            <a:r>
              <a:rPr lang="uk-UA" dirty="0" err="1" smtClean="0"/>
              <a:t>перістр</a:t>
            </a:r>
            <a:r>
              <a:rPr lang="uk-UA" dirty="0" smtClean="0"/>
              <a:t>, що містить базову адресу, то</a:t>
            </a:r>
            <a:r>
              <a:rPr lang="en-US" dirty="0" smtClean="0"/>
              <a:t>r</a:t>
            </a:r>
            <a:r>
              <a:rPr lang="uk-UA" dirty="0" smtClean="0"/>
              <a:t>да як в разі команд з </a:t>
            </a:r>
            <a:r>
              <a:rPr lang="uk-UA" dirty="0" err="1" smtClean="0"/>
              <a:t>предіндексаціей</a:t>
            </a:r>
            <a:r>
              <a:rPr lang="uk-UA" dirty="0" smtClean="0"/>
              <a:t> ви самі вирішуєте, змінювати цей ре</a:t>
            </a:r>
            <a:r>
              <a:rPr lang="en-US" dirty="0" smtClean="0"/>
              <a:t>r</a:t>
            </a:r>
            <a:r>
              <a:rPr lang="uk-UA" dirty="0" err="1" smtClean="0"/>
              <a:t>істр</a:t>
            </a:r>
            <a:r>
              <a:rPr lang="uk-UA" dirty="0" smtClean="0"/>
              <a:t> чи ні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43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" y="0"/>
            <a:ext cx="10287000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2026920" y="1264920"/>
            <a:ext cx="92964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026920" y="6035040"/>
            <a:ext cx="92964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99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Команди звернення до </a:t>
            </a:r>
            <a:r>
              <a:rPr lang="uk-UA" sz="3600" dirty="0" err="1"/>
              <a:t>пам</a:t>
            </a:r>
            <a:r>
              <a:rPr lang="en-US" sz="3600" dirty="0"/>
              <a:t>’</a:t>
            </a:r>
            <a:r>
              <a:rPr lang="uk-UA" sz="3600" dirty="0"/>
              <a:t>яті з </a:t>
            </a:r>
            <a:r>
              <a:rPr lang="uk-UA" sz="3600" dirty="0" err="1" smtClean="0"/>
              <a:t>постіндексацією</a:t>
            </a:r>
            <a:endParaRPr lang="uk-UA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42" y="1895302"/>
            <a:ext cx="11330959" cy="45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</a:t>
            </a:r>
            <a:r>
              <a:rPr lang="uk-UA" dirty="0" smtClean="0"/>
              <a:t>и роботи із </a:t>
            </a:r>
            <a:r>
              <a:rPr lang="uk-UA" dirty="0" err="1" smtClean="0"/>
              <a:t>стеком</a:t>
            </a:r>
            <a:r>
              <a:rPr lang="uk-UA" dirty="0" smtClean="0"/>
              <a:t> </a:t>
            </a:r>
            <a:r>
              <a:rPr lang="en-US" dirty="0" smtClean="0"/>
              <a:t>PUSH / POP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При виконанні команд </a:t>
            </a:r>
            <a:r>
              <a:rPr lang="en-US" dirty="0" smtClean="0"/>
              <a:t>PUSH / POP </a:t>
            </a:r>
            <a:r>
              <a:rPr lang="uk-UA" dirty="0" smtClean="0"/>
              <a:t>вказівник стеку </a:t>
            </a:r>
            <a:r>
              <a:rPr lang="en-US" dirty="0" smtClean="0"/>
              <a:t>SP (R13)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err="1" smtClean="0"/>
              <a:t>декре</a:t>
            </a:r>
            <a:r>
              <a:rPr lang="uk-UA" dirty="0" err="1" smtClean="0"/>
              <a:t>ментується</a:t>
            </a:r>
            <a:r>
              <a:rPr lang="uk-UA" dirty="0" smtClean="0"/>
              <a:t> і </a:t>
            </a:r>
            <a:r>
              <a:rPr lang="uk-UA" dirty="0" err="1" smtClean="0"/>
              <a:t>інкрементується</a:t>
            </a:r>
            <a:r>
              <a:rPr lang="uk-UA" dirty="0" smtClean="0"/>
              <a:t> автоматично</a:t>
            </a:r>
          </a:p>
          <a:p>
            <a:pPr marL="0" indent="0">
              <a:buNone/>
            </a:pPr>
            <a:r>
              <a:rPr lang="uk-UA" sz="2400" dirty="0" smtClean="0"/>
              <a:t>Наприклад:</a:t>
            </a:r>
            <a:br>
              <a:rPr lang="uk-UA" sz="2400" dirty="0" smtClean="0"/>
            </a:br>
            <a:r>
              <a:rPr lang="uk-UA" sz="2400" dirty="0" smtClean="0"/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R0	;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</a:t>
            </a:r>
            <a:r>
              <a:rPr lang="uk-U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грузити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 </a:t>
            </a:r>
            <a:r>
              <a:rPr lang="uk-U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 стек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SP:=SP-4, R0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MEM[SP]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POP R1 ;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в</a:t>
            </a:r>
            <a:r>
              <a:rPr lang="uk-UA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илучити</a:t>
            </a:r>
            <a:r>
              <a:rPr lang="uk-U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  <a:r>
              <a:rPr lang="uk-U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і стеку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MEM[SP],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SP:=SP+4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{R0,R4-R7,R9}  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</a:t>
            </a:r>
            <a:r>
              <a:rPr lang="uk-U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грузити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R0,R4,R4,R6,R7,R9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 стек</a:t>
            </a:r>
            <a:b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{R2,R3} ;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в</a:t>
            </a:r>
            <a:r>
              <a:rPr lang="uk-UA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илучити</a:t>
            </a:r>
            <a:r>
              <a:rPr lang="uk-U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uk-U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і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 </a:t>
            </a:r>
            <a:r>
              <a:rPr lang="uk-U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зі стеку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uk-UA" sz="2400" dirty="0" smtClean="0"/>
              <a:t>Зазвичай команді </a:t>
            </a:r>
            <a:r>
              <a:rPr lang="en-US" sz="2400" dirty="0" smtClean="0"/>
              <a:t>PUSH </a:t>
            </a:r>
            <a:r>
              <a:rPr lang="uk-UA" sz="2400" dirty="0" smtClean="0"/>
              <a:t>відповідає команда </a:t>
            </a:r>
            <a:r>
              <a:rPr lang="en-US" sz="2400" dirty="0" smtClean="0"/>
              <a:t>POP </a:t>
            </a:r>
            <a:r>
              <a:rPr lang="uk-UA" sz="2400" dirty="0" smtClean="0"/>
              <a:t>із таким самим списком регістрів, однак це не є </a:t>
            </a:r>
            <a:r>
              <a:rPr lang="uk-UA" sz="2400" dirty="0" err="1" smtClean="0"/>
              <a:t>обов</a:t>
            </a:r>
            <a:r>
              <a:rPr lang="en-US" sz="2400" dirty="0" smtClean="0"/>
              <a:t>’</a:t>
            </a:r>
            <a:r>
              <a:rPr lang="uk-UA" sz="2400" dirty="0" err="1" smtClean="0"/>
              <a:t>язковим</a:t>
            </a:r>
            <a:r>
              <a:rPr lang="uk-UA" sz="2400" dirty="0" smtClean="0"/>
              <a:t>. Як приклад, використання команди </a:t>
            </a:r>
            <a:r>
              <a:rPr lang="en-US" sz="2400" dirty="0" smtClean="0"/>
              <a:t>POP </a:t>
            </a:r>
            <a:r>
              <a:rPr lang="uk-UA" sz="2400" dirty="0" smtClean="0"/>
              <a:t>для повернення з підпрограми: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    </a:t>
            </a:r>
            <a:r>
              <a:rPr lang="en-US" sz="2400" dirty="0" smtClean="0"/>
              <a:t>PUSH {R0-R3, LR}   ; </a:t>
            </a:r>
            <a:r>
              <a:rPr lang="uk-UA" sz="2400" dirty="0"/>
              <a:t>З</a:t>
            </a:r>
            <a:r>
              <a:rPr lang="uk-UA" sz="2400" dirty="0" smtClean="0"/>
              <a:t>берігаємо регістри на початку підпрограми</a:t>
            </a:r>
            <a:br>
              <a:rPr lang="uk-UA" sz="2400" dirty="0" smtClean="0"/>
            </a:br>
            <a:r>
              <a:rPr lang="uk-UA" sz="2400" dirty="0" smtClean="0"/>
              <a:t>        		         ; Виконуємо потрібні дії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    </a:t>
            </a:r>
            <a:r>
              <a:rPr lang="en-US" sz="2400" dirty="0" smtClean="0"/>
              <a:t>POP {R0-R3, PC}     ; </a:t>
            </a:r>
            <a:r>
              <a:rPr lang="uk-UA" sz="2400" dirty="0" smtClean="0"/>
              <a:t>Відновлюємо вміст регістрів і повертаємося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6062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0801" cy="6858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31" y="2636505"/>
            <a:ext cx="6408555" cy="3657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31" y="3081809"/>
            <a:ext cx="6408555" cy="3657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31" y="3487357"/>
            <a:ext cx="6408555" cy="36579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31" y="3921610"/>
            <a:ext cx="6408555" cy="36579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31" y="4312633"/>
            <a:ext cx="6408555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3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7" y="-13252"/>
            <a:ext cx="10210801" cy="6858000"/>
          </a:xfrm>
        </p:spPr>
      </p:pic>
    </p:spTree>
    <p:extLst>
      <p:ext uri="{BB962C8B-B14F-4D97-AF65-F5344CB8AC3E}">
        <p14:creationId xmlns:p14="http://schemas.microsoft.com/office/powerpoint/2010/main" val="11307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7" y="-13252"/>
            <a:ext cx="10210801" cy="6858000"/>
          </a:xfrm>
          <a:prstGeom prst="rect">
            <a:avLst/>
          </a:prstGeom>
        </p:spPr>
      </p:pic>
      <p:sp>
        <p:nvSpPr>
          <p:cNvPr id="6" name="Объект 5" hidden="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9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49" y="2958940"/>
            <a:ext cx="7025223" cy="18966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950" y="4318848"/>
            <a:ext cx="6716336" cy="3834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949" y="2958939"/>
            <a:ext cx="6735697" cy="8898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950" y="3890918"/>
            <a:ext cx="6716336" cy="3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3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</TotalTime>
  <Words>615</Words>
  <Application>Microsoft Office PowerPoint</Application>
  <PresentationFormat>Широкоэкранный</PresentationFormat>
  <Paragraphs>103</Paragraphs>
  <Slides>51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inherit</vt:lpstr>
      <vt:lpstr>Wingdings</vt:lpstr>
      <vt:lpstr>Тема Office</vt:lpstr>
      <vt:lpstr>Lesson 6 НАБОР КОМАНД ISA - Instruction Set Architecture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Карта памяти  Cortex-M4               и                STM32</vt:lpstr>
      <vt:lpstr>Основи синтаксису</vt:lpstr>
      <vt:lpstr>Загальний формат рядку програми на асемблері</vt:lpstr>
      <vt:lpstr>Презентация PowerPoint</vt:lpstr>
      <vt:lpstr>Презентация PowerPoint</vt:lpstr>
      <vt:lpstr>Operan 2 / Flexible Operand 2</vt:lpstr>
      <vt:lpstr>Застосування суфіксів</vt:lpstr>
      <vt:lpstr>Unified Assembler Language – UAL (Уніфікована мова асемблера)</vt:lpstr>
      <vt:lpstr>Unified Assembler Language – UAL (Уніфікована мова асемблера)</vt:lpstr>
      <vt:lpstr>Опис команд</vt:lpstr>
      <vt:lpstr>Функціональні групи команд Cortex-M4</vt:lpstr>
      <vt:lpstr>Опис команд : пересилання даних</vt:lpstr>
      <vt:lpstr>Пересилання даних між регістрами загального призначення</vt:lpstr>
      <vt:lpstr>Приклади завдання констант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Загрузка (LDR) і збереження (STR)</vt:lpstr>
      <vt:lpstr>Команди групової загрузкі/збереження  LDM / STM</vt:lpstr>
      <vt:lpstr>Доступ до пам’яті з пред- і постіндексацієй</vt:lpstr>
      <vt:lpstr>Команди звернення до пам’яті з предіндексацією</vt:lpstr>
      <vt:lpstr>Команди звернення до пам’яті з постіндексацією</vt:lpstr>
      <vt:lpstr>Команди звернення до пам’яті з постіндексацією</vt:lpstr>
      <vt:lpstr>Команди роботи із стеком PUSH / POP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 НАБОР КОМАНД</dc:title>
  <dc:creator>Пользователь Windows</dc:creator>
  <cp:lastModifiedBy>Admin</cp:lastModifiedBy>
  <cp:revision>83</cp:revision>
  <dcterms:created xsi:type="dcterms:W3CDTF">2017-09-25T20:36:30Z</dcterms:created>
  <dcterms:modified xsi:type="dcterms:W3CDTF">2018-09-12T09:27:58Z</dcterms:modified>
</cp:coreProperties>
</file>