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78" r:id="rId4"/>
    <p:sldId id="279" r:id="rId5"/>
    <p:sldId id="280" r:id="rId6"/>
    <p:sldId id="257" r:id="rId7"/>
    <p:sldId id="281" r:id="rId8"/>
    <p:sldId id="270" r:id="rId9"/>
    <p:sldId id="282" r:id="rId10"/>
    <p:sldId id="284" r:id="rId11"/>
    <p:sldId id="271" r:id="rId12"/>
    <p:sldId id="272" r:id="rId13"/>
    <p:sldId id="273" r:id="rId14"/>
    <p:sldId id="285" r:id="rId15"/>
    <p:sldId id="286" r:id="rId16"/>
    <p:sldId id="287" r:id="rId17"/>
    <p:sldId id="288" r:id="rId18"/>
    <p:sldId id="289" r:id="rId19"/>
    <p:sldId id="291" r:id="rId20"/>
    <p:sldId id="293" r:id="rId21"/>
    <p:sldId id="292" r:id="rId22"/>
    <p:sldId id="294" r:id="rId23"/>
    <p:sldId id="290" r:id="rId24"/>
    <p:sldId id="262" r:id="rId25"/>
    <p:sldId id="260" r:id="rId26"/>
    <p:sldId id="265" r:id="rId27"/>
    <p:sldId id="266" r:id="rId28"/>
    <p:sldId id="267" r:id="rId29"/>
    <p:sldId id="269" r:id="rId30"/>
    <p:sldId id="263" r:id="rId31"/>
    <p:sldId id="274" r:id="rId32"/>
    <p:sldId id="275" r:id="rId33"/>
    <p:sldId id="276" r:id="rId34"/>
    <p:sldId id="259" r:id="rId35"/>
    <p:sldId id="26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4954" autoAdjust="0"/>
  </p:normalViewPr>
  <p:slideViewPr>
    <p:cSldViewPr snapToGrid="0">
      <p:cViewPr>
        <p:scale>
          <a:sx n="75" d="100"/>
          <a:sy n="75" d="100"/>
        </p:scale>
        <p:origin x="-53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CC80-D63C-4F6D-8C09-63121E98D0A2}" type="datetimeFigureOut">
              <a:rPr lang="uk-UA" smtClean="0"/>
              <a:t>26.09.2018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C8E27-CA02-4462-8AE0-49CF98B2D9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3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9514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засветить светодиод на плате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NUCLEO 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сможем так: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0728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сложно сделать это же и через регистр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BSRR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подсмотреть, как строятся маски на биты этого регистра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847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Вспомним,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для работы с портами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(как, впрочем, и с большинством ресурсов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32), их необходимо предварительно «включить», а точнее разрешить их тактирование. Это делается через соответствующий регистр группы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именно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RCC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(см.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 или [2]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Напомним, что тут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название шины по которой ядро МС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обращается к портам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сокращение от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(разрешить). (см.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Лабораторная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№2)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Сетодиод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плате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NUCLEO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выводом 5 порта А (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GPIOA)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разрешение тактирования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GPIOA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согласно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[1], [2]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установить в «1» бит 0 регистра  </a:t>
            </a:r>
            <a:r>
              <a:rPr lang="en-US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RCC</a:t>
            </a:r>
            <a:r>
              <a:rPr lang="ru-RU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ru-RU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ENR</a:t>
            </a:r>
            <a:r>
              <a:rPr lang="en-US" sz="1200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Разрешить тактирование порта А можно операцией прямого обращения к регистру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мы это делали в лабораторной работе №2. Либо, используя описание структуры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CMSIS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«Открутим» файл в начало и найдем описание соответствующего типа (рис.12):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доступа к регистрам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определена соответствующая структура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RCC_TypeDef</a:t>
            </a:r>
            <a:r>
              <a:rPr lang="uk-UA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которой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AHB</a:t>
            </a:r>
            <a:r>
              <a:rPr lang="ru-RU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1" kern="12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ENR</a:t>
            </a:r>
            <a:r>
              <a:rPr lang="uk-UA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kern="1200" baseline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задан</a:t>
            </a:r>
            <a:r>
              <a:rPr lang="uk-UA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kern="1200" baseline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одноименным</a:t>
            </a:r>
            <a:r>
              <a:rPr lang="uk-UA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полем </a:t>
            </a:r>
            <a:r>
              <a:rPr lang="uk-UA" sz="1200" b="0" kern="1200" baseline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со</a:t>
            </a:r>
            <a:r>
              <a:rPr lang="uk-UA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0" kern="1200" baseline="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смещением</a:t>
            </a:r>
            <a:r>
              <a:rPr lang="uk-UA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0x</a:t>
            </a:r>
            <a:r>
              <a:rPr lang="uk-UA" sz="1200" b="0" kern="1200" baseline="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30 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8703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6620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228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118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638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BB_BASE</a:t>
            </a:r>
            <a:r>
              <a:rPr lang="en-US" baseline="0" dirty="0" smtClean="0"/>
              <a:t> – bit-bend region </a:t>
            </a:r>
            <a:r>
              <a:rPr lang="ru-RU" baseline="0" dirty="0" smtClean="0"/>
              <a:t>(пространство доступа к отдельным битам)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5646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2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присвоения баз идет уже создание непосредственно указателей на структуры, к которым мы и будем обращаться</a:t>
            </a:r>
            <a:endParaRPr lang="uk-UA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уже фигурируют имена периферийных блоков с привязкой указателя к базовому адресу блока (а они все, в свою очередь, идут как смещение от базового адреса I/O-пространства).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23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видите, не надо думать о том, где какой адрес и по какому смещению лежит. Все сгруппировано и собрано в удобные связки.</a:t>
            </a:r>
          </a:p>
          <a:p>
            <a:r>
              <a:rPr lang="ru-RU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н</a:t>
            </a:r>
            <a:r>
              <a:rPr lang="ru-RU" noProof="0" dirty="0" smtClean="0"/>
              <a:t>есмотря</a:t>
            </a:r>
            <a:r>
              <a:rPr lang="ru-RU" baseline="0" noProof="0" dirty="0" smtClean="0"/>
              <a:t> на простоту кода, для определения констант в командах приходится «держать в памяти» форматы регистров или постоянно обращаться к справочной литературе</a:t>
            </a:r>
            <a:r>
              <a:rPr lang="uk-UA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6377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err="1" smtClean="0"/>
              <a:t>Если</a:t>
            </a:r>
            <a:r>
              <a:rPr lang="uk-UA" baseline="0" dirty="0" smtClean="0"/>
              <a:t> заглянуть в файл </a:t>
            </a:r>
            <a:r>
              <a:rPr lang="en-US" dirty="0" smtClean="0"/>
              <a:t>Stm32f4xx.h</a:t>
            </a:r>
            <a:r>
              <a:rPr lang="ru-RU" dirty="0" smtClean="0"/>
              <a:t> </a:t>
            </a:r>
            <a:r>
              <a:rPr lang="uk-UA" baseline="0" dirty="0" err="1" smtClean="0"/>
              <a:t>ниже</a:t>
            </a:r>
            <a:r>
              <a:rPr lang="uk-UA" baseline="0" dirty="0" smtClean="0"/>
              <a:t> , </a:t>
            </a:r>
            <a:r>
              <a:rPr lang="ru-RU" dirty="0" smtClean="0"/>
              <a:t>то можно увидеть раздел</a:t>
            </a:r>
            <a:r>
              <a:rPr lang="ru-RU" baseline="0" dirty="0" smtClean="0"/>
              <a:t> битовых масок</a:t>
            </a:r>
            <a:r>
              <a:rPr lang="ru-RU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Начинается этот раздел, как и прежде 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далее в алфавитном порядке для каждого бита каждого регистра каждого ресурса. И таких записей почти на пол мегабайта. Крутим файл до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 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459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Т.е. производитель уже заранее позаботился о том, чтобы нам не пришлось ломать голову над режимами и помнить, где какие биты стоят. Например, мы хотим настроить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порта А (GPIO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.5) на вывод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чтобы, к примеру, управлять состоянием светодиода (LED 2) на плате NUCLEO. Для этого, как мы уже знаем из Лаб2, нужно выставить для порта GPIO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.5 биты режима MODE[1:0] = 01. Согласно RM0368 [1] или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[2] это биты 11 и 10 регистра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GPIOA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Так нам даже биты этого регистра не придется считать. И никаких магических чисел в коде!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Делаем так:</a:t>
            </a:r>
            <a:endParaRPr lang="uk-U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C8E27-CA02-4462-8AE0-49CF98B2D919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494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CMSIS</a:t>
            </a:r>
            <a:endParaRPr lang="uk-UA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569236"/>
          </a:xfrm>
        </p:spPr>
        <p:txBody>
          <a:bodyPr>
            <a:normAutofit fontScale="77500" lnSpcReduction="20000"/>
          </a:bodyPr>
          <a:lstStyle/>
          <a:p>
            <a:r>
              <a:rPr lang="en-US" sz="3400" i="1" dirty="0"/>
              <a:t>Cortex Microcontroller Software Interface </a:t>
            </a:r>
            <a:r>
              <a:rPr lang="en-US" sz="3400" i="1" dirty="0" smtClean="0"/>
              <a:t>Standard</a:t>
            </a:r>
          </a:p>
          <a:p>
            <a:r>
              <a:rPr lang="ru-RU" dirty="0" smtClean="0"/>
              <a:t>	</a:t>
            </a:r>
            <a:r>
              <a:rPr lang="uk-UA" dirty="0" smtClean="0"/>
              <a:t>а) стандарт програмного інтерфейсу мікроконтролерів з ядром </a:t>
            </a:r>
            <a:r>
              <a:rPr lang="uk-UA" dirty="0" err="1" smtClean="0"/>
              <a:t>Cortex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	б) стандартна бібліотека для всіх мікроконтролерів з ядром </a:t>
            </a:r>
            <a:r>
              <a:rPr lang="ru-RU" dirty="0" err="1" smtClean="0"/>
              <a:t>Cortex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75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640345"/>
          </a:xfrm>
        </p:spPr>
        <p:txBody>
          <a:bodyPr/>
          <a:lstStyle/>
          <a:p>
            <a:r>
              <a:rPr lang="en-US" dirty="0" smtClean="0"/>
              <a:t>Startup_stm32f401xe.s – Reset Handler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48" y="1639614"/>
            <a:ext cx="10836347" cy="4398579"/>
          </a:xfr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4114799" y="4635062"/>
            <a:ext cx="3815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114799" y="5265683"/>
            <a:ext cx="3815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System_stm32f4xx.c</a:t>
            </a: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5" y="1552333"/>
            <a:ext cx="8884343" cy="4874596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2873829" y="3830565"/>
            <a:ext cx="12932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873829" y="4590908"/>
            <a:ext cx="2390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873829" y="5330537"/>
            <a:ext cx="23905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ыноска 2 (с границей) 1"/>
          <p:cNvSpPr/>
          <p:nvPr/>
        </p:nvSpPr>
        <p:spPr>
          <a:xfrm>
            <a:off x="6258910" y="2002559"/>
            <a:ext cx="3964713" cy="105157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124"/>
              <a:gd name="adj6" fmla="val -52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dirty="0" smtClean="0"/>
              <a:t>  </a:t>
            </a:r>
            <a:r>
              <a:rPr lang="uk-UA" sz="1600" dirty="0" smtClean="0"/>
              <a:t>Ініціалізація мікроконтролера</a:t>
            </a:r>
            <a:br>
              <a:rPr lang="uk-UA" sz="1600" dirty="0" smtClean="0"/>
            </a:br>
            <a:r>
              <a:rPr lang="uk-UA" sz="1600" dirty="0" smtClean="0"/>
              <a:t>( викликається із </a:t>
            </a:r>
            <a:r>
              <a:rPr lang="uk-UA" sz="1600" dirty="0" err="1" smtClean="0"/>
              <a:t>startup</a:t>
            </a:r>
            <a:r>
              <a:rPr lang="uk-UA" sz="1600" dirty="0" smtClean="0"/>
              <a:t>  відразу після скидання, але  до переходу  до </a:t>
            </a:r>
            <a:r>
              <a:rPr lang="uk-UA" sz="1600" dirty="0" err="1" smtClean="0"/>
              <a:t>main</a:t>
            </a:r>
            <a:endParaRPr lang="uk-UA" dirty="0"/>
          </a:p>
        </p:txBody>
      </p:sp>
      <p:sp>
        <p:nvSpPr>
          <p:cNvPr id="4" name="Выноска 2 (с границей) 3"/>
          <p:cNvSpPr/>
          <p:nvPr/>
        </p:nvSpPr>
        <p:spPr>
          <a:xfrm>
            <a:off x="6258910" y="3235729"/>
            <a:ext cx="3964713" cy="110143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9850"/>
              <a:gd name="adj6" fmla="val -44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1600" dirty="0" smtClean="0"/>
              <a:t>  Основна частота ядра (HCLK), що застосовується для налаштування </a:t>
            </a:r>
            <a:r>
              <a:rPr lang="uk-UA" sz="1600" dirty="0" err="1" smtClean="0"/>
              <a:t>SysTick</a:t>
            </a:r>
            <a:r>
              <a:rPr lang="uk-UA" sz="1600" dirty="0" smtClean="0"/>
              <a:t> </a:t>
            </a:r>
            <a:r>
              <a:rPr lang="uk-UA" sz="1600" dirty="0" err="1" smtClean="0"/>
              <a:t>timer</a:t>
            </a:r>
            <a:r>
              <a:rPr lang="uk-UA" sz="1600" dirty="0" smtClean="0"/>
              <a:t> або інших параметрів конфігурування</a:t>
            </a:r>
            <a:endParaRPr lang="uk-UA" sz="1600" dirty="0"/>
          </a:p>
        </p:txBody>
      </p:sp>
      <p:sp>
        <p:nvSpPr>
          <p:cNvPr id="12" name="Выноска 2 (с границей) 11"/>
          <p:cNvSpPr/>
          <p:nvPr/>
        </p:nvSpPr>
        <p:spPr>
          <a:xfrm>
            <a:off x="6258909" y="4461483"/>
            <a:ext cx="3964713" cy="7409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821"/>
              <a:gd name="adj6" fmla="val -402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600" dirty="0" smtClean="0"/>
              <a:t>  </a:t>
            </a:r>
            <a:r>
              <a:rPr lang="uk-UA" sz="1600" dirty="0"/>
              <a:t>З</a:t>
            </a:r>
            <a:r>
              <a:rPr lang="uk-UA" sz="1600" dirty="0" smtClean="0"/>
              <a:t>астосовується при зміненні частоти  при виконання програми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6104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Stm32f4xx.h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2" y="1497891"/>
            <a:ext cx="8669867" cy="5135956"/>
          </a:xfrm>
        </p:spPr>
      </p:pic>
      <p:sp>
        <p:nvSpPr>
          <p:cNvPr id="5" name="Выноска 2 (с границей) 4"/>
          <p:cNvSpPr/>
          <p:nvPr/>
        </p:nvSpPr>
        <p:spPr>
          <a:xfrm>
            <a:off x="5091889" y="1536815"/>
            <a:ext cx="6592307" cy="107193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291"/>
              <a:gd name="adj6" fmla="val -293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Цей файл містить всі визначення </a:t>
            </a:r>
            <a:r>
              <a:rPr lang="uk-UA" dirty="0" smtClean="0"/>
              <a:t>регістрів периферії, </a:t>
            </a:r>
            <a:r>
              <a:rPr lang="uk-UA" dirty="0"/>
              <a:t>визначення </a:t>
            </a:r>
            <a:r>
              <a:rPr lang="uk-UA" dirty="0" smtClean="0"/>
              <a:t>(«маски») бітів </a:t>
            </a:r>
            <a:r>
              <a:rPr lang="uk-UA" dirty="0"/>
              <a:t>і </a:t>
            </a:r>
            <a:r>
              <a:rPr lang="uk-UA" dirty="0" smtClean="0"/>
              <a:t>картування пам'яті </a:t>
            </a:r>
            <a:r>
              <a:rPr lang="uk-UA" dirty="0"/>
              <a:t>для пристроїв </a:t>
            </a:r>
            <a:r>
              <a:rPr lang="en-US" b="1" dirty="0" smtClean="0"/>
              <a:t>STM32F4xx</a:t>
            </a:r>
            <a:endParaRPr lang="uk-UA" dirty="0"/>
          </a:p>
        </p:txBody>
      </p:sp>
      <p:sp>
        <p:nvSpPr>
          <p:cNvPr id="3" name="Выноска 2 (с границей) 2"/>
          <p:cNvSpPr/>
          <p:nvPr/>
        </p:nvSpPr>
        <p:spPr>
          <a:xfrm>
            <a:off x="5091889" y="2744935"/>
            <a:ext cx="6592307" cy="8348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17"/>
              <a:gd name="adj6" fmla="val -35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 </a:t>
            </a:r>
            <a:r>
              <a:rPr lang="ru-RU" dirty="0" smtClean="0"/>
              <a:t>файл одно</a:t>
            </a:r>
            <a:r>
              <a:rPr lang="uk-UA" dirty="0" err="1" smtClean="0"/>
              <a:t>разово</a:t>
            </a:r>
            <a:r>
              <a:rPr lang="ru-RU" dirty="0" smtClean="0"/>
              <a:t> </a:t>
            </a:r>
            <a:r>
              <a:rPr lang="uk-UA" dirty="0" smtClean="0"/>
              <a:t>включається (</a:t>
            </a:r>
            <a:r>
              <a:rPr lang="en-US" dirty="0" smtClean="0"/>
              <a:t>included) </a:t>
            </a:r>
            <a:r>
              <a:rPr lang="uk-UA" dirty="0" smtClean="0"/>
              <a:t>у вихідному С файлі, зазвичай у </a:t>
            </a:r>
            <a:r>
              <a:rPr lang="en-US" b="1" dirty="0" err="1" smtClean="0"/>
              <a:t>main.c</a:t>
            </a:r>
            <a:r>
              <a:rPr lang="uk-UA" b="1" dirty="0" smtClean="0"/>
              <a:t> </a:t>
            </a:r>
            <a:r>
              <a:rPr lang="uk-UA" dirty="0" smtClean="0"/>
              <a:t>і  містить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54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69" y="295200"/>
            <a:ext cx="9603275" cy="85983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Опис ресурсів процесора і периферії завдається за алфавітом у вигляді структур «</a:t>
            </a:r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b="1" dirty="0" err="1" smtClean="0"/>
              <a:t>struct</a:t>
            </a:r>
            <a:r>
              <a:rPr lang="uk-UA" dirty="0" smtClean="0"/>
              <a:t>»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0" y="1653703"/>
            <a:ext cx="11821949" cy="4941651"/>
          </a:xfr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198451" y="4046706"/>
            <a:ext cx="30933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700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GPIO Registers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4" y="1400782"/>
            <a:ext cx="11676626" cy="4552545"/>
          </a:xfrm>
        </p:spPr>
      </p:pic>
    </p:spTree>
    <p:extLst>
      <p:ext uri="{BB962C8B-B14F-4D97-AF65-F5344CB8AC3E}">
        <p14:creationId xmlns:p14="http://schemas.microsoft.com/office/powerpoint/2010/main" val="34043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897" y="295200"/>
            <a:ext cx="11280923" cy="70037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uk-UA" dirty="0" smtClean="0"/>
              <a:t>Базові адреси просторів пам’яті і периферії (</a:t>
            </a:r>
            <a:r>
              <a:rPr lang="en-US" dirty="0"/>
              <a:t>Memory map</a:t>
            </a:r>
            <a:r>
              <a:rPr lang="uk-UA" dirty="0"/>
              <a:t>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7" y="1225685"/>
            <a:ext cx="11410020" cy="5077838"/>
          </a:xfr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914400" y="4396902"/>
            <a:ext cx="102334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92221" y="5564221"/>
            <a:ext cx="44358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6193358" y="5194570"/>
            <a:ext cx="5771663" cy="719847"/>
            <a:chOff x="6193358" y="5194570"/>
            <a:chExt cx="5771663" cy="719847"/>
          </a:xfrm>
        </p:grpSpPr>
        <p:sp>
          <p:nvSpPr>
            <p:cNvPr id="10" name="Выноска 1 (с границей) 9"/>
            <p:cNvSpPr/>
            <p:nvPr/>
          </p:nvSpPr>
          <p:spPr>
            <a:xfrm>
              <a:off x="7821038" y="5194570"/>
              <a:ext cx="4143983" cy="680936"/>
            </a:xfrm>
            <a:prstGeom prst="accentCallout1">
              <a:avLst>
                <a:gd name="adj1" fmla="val 18750"/>
                <a:gd name="adj2" fmla="val -8333"/>
                <a:gd name="adj3" fmla="val 58214"/>
                <a:gd name="adj4" fmla="val -359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uk-UA" dirty="0" smtClean="0"/>
                <a:t>  Змішення до базової адреси</a:t>
              </a:r>
              <a:r>
                <a:rPr lang="en-US" dirty="0" smtClean="0"/>
                <a:t> </a:t>
              </a:r>
              <a:r>
                <a:rPr lang="ru-RU" dirty="0" smtClean="0"/>
                <a:t>ш</a:t>
              </a:r>
              <a:r>
                <a:rPr lang="uk-UA" dirty="0" err="1" smtClean="0"/>
                <a:t>ини</a:t>
              </a:r>
              <a:r>
                <a:rPr lang="uk-UA" dirty="0" smtClean="0"/>
                <a:t> доступу </a:t>
              </a:r>
              <a:r>
                <a:rPr lang="en-US" dirty="0" smtClean="0"/>
                <a:t>APB</a:t>
              </a:r>
              <a:r>
                <a:rPr lang="uk-UA" dirty="0" smtClean="0"/>
                <a:t>1</a:t>
              </a:r>
              <a:r>
                <a:rPr lang="en-US" dirty="0" smtClean="0"/>
                <a:t> / AHB</a:t>
              </a:r>
              <a:r>
                <a:rPr lang="uk-UA" dirty="0" smtClean="0"/>
                <a:t>1</a:t>
              </a:r>
              <a:endParaRPr lang="uk-UA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H="1">
              <a:off x="6193358" y="5311302"/>
              <a:ext cx="1316395" cy="603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Прямая соединительная линия 13"/>
          <p:cNvCxnSpPr/>
          <p:nvPr/>
        </p:nvCxnSpPr>
        <p:spPr>
          <a:xfrm>
            <a:off x="914400" y="2651688"/>
            <a:ext cx="44358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92221" y="3837021"/>
            <a:ext cx="44358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5350214" y="1229040"/>
            <a:ext cx="6157607" cy="1935332"/>
            <a:chOff x="5350214" y="1229040"/>
            <a:chExt cx="6157607" cy="1935332"/>
          </a:xfrm>
        </p:grpSpPr>
        <p:sp>
          <p:nvSpPr>
            <p:cNvPr id="17" name="Выноска 1 (с границей) 16"/>
            <p:cNvSpPr/>
            <p:nvPr/>
          </p:nvSpPr>
          <p:spPr>
            <a:xfrm>
              <a:off x="7052554" y="1229040"/>
              <a:ext cx="4455267" cy="999068"/>
            </a:xfrm>
            <a:prstGeom prst="accentCallout1">
              <a:avLst>
                <a:gd name="adj1" fmla="val 18750"/>
                <a:gd name="adj2" fmla="val -8333"/>
                <a:gd name="adj3" fmla="val 140527"/>
                <a:gd name="adj4" fmla="val -429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uk-UA" dirty="0" smtClean="0"/>
                <a:t>  Базові адреси просторів пам’яті та периферії </a:t>
              </a:r>
              <a:br>
                <a:rPr lang="uk-UA" dirty="0" smtClean="0"/>
              </a:br>
              <a:r>
                <a:rPr lang="uk-UA" dirty="0" smtClean="0"/>
                <a:t>(просторів збереження бітів)</a:t>
              </a:r>
              <a:br>
                <a:rPr lang="uk-UA" dirty="0" smtClean="0"/>
              </a:br>
              <a:endParaRPr lang="uk-UA" dirty="0"/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5350214" y="1422400"/>
              <a:ext cx="1304586" cy="174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/>
          <p:cNvGrpSpPr/>
          <p:nvPr/>
        </p:nvGrpSpPr>
        <p:grpSpPr>
          <a:xfrm>
            <a:off x="5350213" y="2441081"/>
            <a:ext cx="6157607" cy="1935332"/>
            <a:chOff x="5350214" y="1229040"/>
            <a:chExt cx="6157607" cy="1935332"/>
          </a:xfrm>
        </p:grpSpPr>
        <p:sp>
          <p:nvSpPr>
            <p:cNvPr id="23" name="Выноска 1 (с границей) 22"/>
            <p:cNvSpPr/>
            <p:nvPr/>
          </p:nvSpPr>
          <p:spPr>
            <a:xfrm>
              <a:off x="7052554" y="1229040"/>
              <a:ext cx="4455267" cy="999068"/>
            </a:xfrm>
            <a:prstGeom prst="accentCallout1">
              <a:avLst>
                <a:gd name="adj1" fmla="val 18750"/>
                <a:gd name="adj2" fmla="val -8333"/>
                <a:gd name="adj3" fmla="val 140527"/>
                <a:gd name="adj4" fmla="val -429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uk-UA" dirty="0" smtClean="0"/>
                <a:t>  Базові адреси просторів </a:t>
              </a:r>
              <a:r>
                <a:rPr lang="uk-UA" dirty="0"/>
                <a:t>побітового доступу </a:t>
              </a:r>
              <a:r>
                <a:rPr lang="uk-UA" dirty="0" smtClean="0"/>
                <a:t> до пам’яті та периферії  за методом </a:t>
              </a:r>
              <a:r>
                <a:rPr lang="en-US" dirty="0" smtClean="0"/>
                <a:t>“</a:t>
              </a:r>
              <a:r>
                <a:rPr lang="en-US" b="1" dirty="0" smtClean="0"/>
                <a:t>bit-bend</a:t>
              </a:r>
              <a:r>
                <a:rPr lang="en-US" dirty="0" smtClean="0"/>
                <a:t>”</a:t>
              </a:r>
              <a:r>
                <a:rPr lang="uk-UA" dirty="0" smtClean="0"/>
                <a:t/>
              </a:r>
              <a:br>
                <a:rPr lang="uk-UA" dirty="0" smtClean="0"/>
              </a:br>
              <a:r>
                <a:rPr lang="uk-UA" dirty="0" smtClean="0"/>
                <a:t/>
              </a:r>
              <a:br>
                <a:rPr lang="uk-UA" dirty="0" smtClean="0"/>
              </a:br>
              <a:endParaRPr lang="uk-UA" dirty="0"/>
            </a:p>
          </p:txBody>
        </p: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5350214" y="1422400"/>
              <a:ext cx="1304586" cy="1741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700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Базові адреси конкретної периферії</a:t>
            </a:r>
            <a:endParaRPr lang="uk-UA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92221" y="5564221"/>
            <a:ext cx="44358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9" y="1556160"/>
            <a:ext cx="11276554" cy="4844640"/>
          </a:xfrm>
        </p:spPr>
      </p:pic>
      <p:grpSp>
        <p:nvGrpSpPr>
          <p:cNvPr id="14" name="Группа 13"/>
          <p:cNvGrpSpPr/>
          <p:nvPr/>
        </p:nvGrpSpPr>
        <p:grpSpPr>
          <a:xfrm>
            <a:off x="7120647" y="751189"/>
            <a:ext cx="4688726" cy="2509738"/>
            <a:chOff x="7120647" y="700390"/>
            <a:chExt cx="4688726" cy="2509738"/>
          </a:xfrm>
        </p:grpSpPr>
        <p:sp>
          <p:nvSpPr>
            <p:cNvPr id="6" name="Выноска 3 (с границей) 5"/>
            <p:cNvSpPr/>
            <p:nvPr/>
          </p:nvSpPr>
          <p:spPr>
            <a:xfrm>
              <a:off x="8035047" y="700390"/>
              <a:ext cx="3774326" cy="855769"/>
            </a:xfrm>
            <a:prstGeom prst="accentCallout3">
              <a:avLst>
                <a:gd name="adj1" fmla="val 18750"/>
                <a:gd name="adj2" fmla="val -8333"/>
                <a:gd name="adj3" fmla="val 16477"/>
                <a:gd name="adj4" fmla="val -23369"/>
                <a:gd name="adj5" fmla="val 97727"/>
                <a:gd name="adj6" fmla="val -23884"/>
                <a:gd name="adj7" fmla="val 176619"/>
                <a:gd name="adj8" fmla="val 452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/>
                <a:t>Змішення до базової </a:t>
              </a:r>
              <a:r>
                <a:rPr lang="uk-UA" dirty="0" smtClean="0"/>
                <a:t>адреси шини </a:t>
              </a:r>
              <a:endParaRPr lang="uk-UA" dirty="0"/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7120647" y="1556159"/>
              <a:ext cx="2723744" cy="1653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Прямая соединительная линия 15"/>
          <p:cNvCxnSpPr/>
          <p:nvPr/>
        </p:nvCxnSpPr>
        <p:spPr>
          <a:xfrm flipV="1">
            <a:off x="1809345" y="5428033"/>
            <a:ext cx="9319098" cy="19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89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69" y="295199"/>
            <a:ext cx="10469064" cy="9304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uk-UA" dirty="0" smtClean="0"/>
              <a:t>Покажчики на структури описів ресурсів процесора</a:t>
            </a:r>
            <a:br>
              <a:rPr lang="uk-UA" dirty="0" smtClean="0"/>
            </a:br>
            <a:r>
              <a:rPr lang="uk-UA" dirty="0" smtClean="0"/>
              <a:t>і периферії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62" y="1322154"/>
            <a:ext cx="9561362" cy="5423031"/>
          </a:xfr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334639" y="3618690"/>
            <a:ext cx="7840493" cy="38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34639" y="4416358"/>
            <a:ext cx="7840493" cy="38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334639" y="6225703"/>
            <a:ext cx="7840493" cy="38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013200" y="2844800"/>
            <a:ext cx="2353733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accent6">
                    <a:lumMod val="75000"/>
                  </a:schemeClr>
                </a:solidFill>
              </a:rPr>
              <a:t>·  ·  ·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uk-UA" dirty="0" smtClean="0"/>
              <a:t>Програмування в </a:t>
            </a:r>
            <a:r>
              <a:rPr lang="en-US" dirty="0" smtClean="0"/>
              <a:t>CMSIS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на приклад</a:t>
            </a:r>
            <a:r>
              <a:rPr lang="uk-UA" dirty="0" smtClean="0"/>
              <a:t>і </a:t>
            </a:r>
            <a:r>
              <a:rPr lang="ru-RU" dirty="0" smtClean="0"/>
              <a:t>порту </a:t>
            </a:r>
            <a:r>
              <a:rPr lang="en-US" dirty="0" smtClean="0"/>
              <a:t>GPIO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1344435"/>
            <a:ext cx="9603275" cy="51748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В</a:t>
            </a:r>
            <a:r>
              <a:rPr lang="uk-UA" dirty="0" smtClean="0"/>
              <a:t>становити високий рівень на виводі 5 </a:t>
            </a:r>
            <a:r>
              <a:rPr lang="ru-RU" dirty="0" smtClean="0"/>
              <a:t>порту </a:t>
            </a:r>
            <a:r>
              <a:rPr lang="en-US" dirty="0" smtClean="0"/>
              <a:t>GPIOA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  </a:t>
            </a:r>
            <a:r>
              <a:rPr lang="ru-RU" dirty="0" smtClean="0"/>
              <a:t>(</a:t>
            </a:r>
            <a:r>
              <a:rPr lang="uk-UA" dirty="0" smtClean="0"/>
              <a:t>засвітити світлодіод </a:t>
            </a:r>
            <a:r>
              <a:rPr lang="en-US" dirty="0" smtClean="0"/>
              <a:t>LED2 </a:t>
            </a:r>
            <a:r>
              <a:rPr lang="uk-UA" dirty="0" smtClean="0"/>
              <a:t>на</a:t>
            </a:r>
            <a:r>
              <a:rPr lang="ru-RU" dirty="0" smtClean="0"/>
              <a:t> плати </a:t>
            </a:r>
            <a:r>
              <a:rPr lang="en-US" dirty="0" smtClean="0"/>
              <a:t>NUCLEO)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1.1 Налаштувати </a:t>
            </a:r>
            <a:r>
              <a:rPr lang="uk-UA" dirty="0" err="1" smtClean="0"/>
              <a:t>пін</a:t>
            </a:r>
            <a:r>
              <a:rPr lang="uk-UA" dirty="0" smtClean="0"/>
              <a:t> 5 на вивід</a:t>
            </a:r>
            <a:r>
              <a:rPr lang="en-US" dirty="0" smtClean="0"/>
              <a:t> ( MODER[11,10] = 01)</a:t>
            </a:r>
            <a:r>
              <a:rPr lang="uk-UA" dirty="0" smtClean="0"/>
              <a:t>:</a:t>
            </a:r>
            <a:br>
              <a:rPr lang="uk-UA" dirty="0" smtClean="0"/>
            </a:br>
            <a:r>
              <a:rPr lang="en-US" dirty="0" smtClean="0"/>
              <a:t>	GPIOA-&gt;MODER |= 0x00000400	// MODER.10 = 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GPIOA-</a:t>
            </a:r>
            <a:r>
              <a:rPr lang="en-US" dirty="0"/>
              <a:t>&gt;MODER </a:t>
            </a:r>
            <a:r>
              <a:rPr lang="en-US" dirty="0" smtClean="0"/>
              <a:t>&amp;= 0xFFFFF</a:t>
            </a:r>
            <a:r>
              <a:rPr lang="uk-UA" dirty="0"/>
              <a:t>7</a:t>
            </a:r>
            <a:r>
              <a:rPr lang="en-US" dirty="0" smtClean="0"/>
              <a:t>00    	// </a:t>
            </a:r>
            <a:r>
              <a:rPr lang="en-US" dirty="0"/>
              <a:t>MODER.</a:t>
            </a:r>
            <a:r>
              <a:rPr lang="en-US" dirty="0" smtClean="0"/>
              <a:t>11 = 0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ru-RU" dirty="0" smtClean="0"/>
              <a:t>1.2  </a:t>
            </a:r>
            <a:r>
              <a:rPr lang="uk-UA" dirty="0"/>
              <a:t>Встановити</a:t>
            </a:r>
            <a:r>
              <a:rPr lang="ru-RU" dirty="0"/>
              <a:t> у «1» </a:t>
            </a:r>
            <a:r>
              <a:rPr lang="ru-RU" dirty="0" err="1"/>
              <a:t>біт</a:t>
            </a:r>
            <a:r>
              <a:rPr lang="ru-RU" dirty="0"/>
              <a:t> 5 </a:t>
            </a:r>
            <a:r>
              <a:rPr lang="ru-RU" dirty="0" err="1"/>
              <a:t>регістру</a:t>
            </a:r>
            <a:r>
              <a:rPr lang="ru-RU" dirty="0"/>
              <a:t> </a:t>
            </a:r>
            <a:r>
              <a:rPr lang="en-US" dirty="0"/>
              <a:t>ODR:</a:t>
            </a:r>
            <a:br>
              <a:rPr lang="en-US" dirty="0"/>
            </a:br>
            <a:r>
              <a:rPr lang="en-US" dirty="0" smtClean="0"/>
              <a:t>	</a:t>
            </a:r>
            <a:r>
              <a:rPr lang="ru-RU" dirty="0" smtClean="0"/>
              <a:t> </a:t>
            </a:r>
            <a:r>
              <a:rPr lang="en-US" dirty="0" smtClean="0"/>
              <a:t>GPIOA-&gt;ODR |= 0x00000020		// ODR.5 = 1</a:t>
            </a:r>
            <a:endParaRPr lang="uk-UA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 startAt="2"/>
            </a:pPr>
            <a:r>
              <a:rPr lang="uk-UA" dirty="0" smtClean="0"/>
              <a:t>Скинути у низький рівень вивід 5 </a:t>
            </a:r>
            <a:r>
              <a:rPr lang="ru-RU" dirty="0"/>
              <a:t>порту </a:t>
            </a:r>
            <a:r>
              <a:rPr lang="en-US" dirty="0"/>
              <a:t>GPIOA </a:t>
            </a:r>
            <a:r>
              <a:rPr lang="uk-UA" dirty="0" smtClean="0"/>
              <a:t> (погасити світлодіод): </a:t>
            </a:r>
            <a:r>
              <a:rPr lang="en-US" dirty="0" smtClean="0"/>
              <a:t>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	</a:t>
            </a:r>
            <a:r>
              <a:rPr lang="en-US" dirty="0"/>
              <a:t>GPIOA-&gt;ODR &amp;</a:t>
            </a:r>
            <a:r>
              <a:rPr lang="en-US" dirty="0" smtClean="0"/>
              <a:t>= 0xFFFFFFDF</a:t>
            </a:r>
            <a:r>
              <a:rPr lang="en-US" dirty="0"/>
              <a:t>		// ODR.5 = </a:t>
            </a:r>
            <a:r>
              <a:rPr lang="uk-UA" dirty="0" smtClean="0"/>
              <a:t>0</a:t>
            </a:r>
            <a:endParaRPr lang="en-US" dirty="0" smtClean="0"/>
          </a:p>
          <a:p>
            <a:pPr marL="457200" indent="-457200">
              <a:buAutoNum type="arabicPeriod" startAt="2"/>
            </a:pPr>
            <a:r>
              <a:rPr lang="uk-UA" dirty="0" smtClean="0"/>
              <a:t>Теж саме за допомогою регістру </a:t>
            </a:r>
            <a:r>
              <a:rPr lang="en-US" dirty="0" smtClean="0"/>
              <a:t>BSRR: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/>
              <a:t>3.1	</a:t>
            </a:r>
            <a:r>
              <a:rPr lang="en-US" dirty="0"/>
              <a:t> GPIOA-</a:t>
            </a:r>
            <a:r>
              <a:rPr lang="en-US" dirty="0" smtClean="0"/>
              <a:t>&gt;BSRR </a:t>
            </a:r>
            <a:r>
              <a:rPr lang="en-US" dirty="0"/>
              <a:t>|= </a:t>
            </a:r>
            <a:r>
              <a:rPr lang="en-US" dirty="0" smtClean="0"/>
              <a:t>0x00000020		</a:t>
            </a:r>
            <a:r>
              <a:rPr lang="en-US" dirty="0"/>
              <a:t>// </a:t>
            </a:r>
            <a:r>
              <a:rPr lang="en-US" dirty="0" smtClean="0"/>
              <a:t>BSRR.5 </a:t>
            </a:r>
            <a:r>
              <a:rPr lang="en-US" dirty="0"/>
              <a:t>=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      3.2	 </a:t>
            </a:r>
            <a:r>
              <a:rPr lang="en-US" dirty="0"/>
              <a:t>GPIOA-&gt;BSRR |= </a:t>
            </a:r>
            <a:r>
              <a:rPr lang="en-US" dirty="0" smtClean="0"/>
              <a:t>0x00200000		</a:t>
            </a:r>
            <a:r>
              <a:rPr lang="en-US" dirty="0"/>
              <a:t>// </a:t>
            </a:r>
            <a:r>
              <a:rPr lang="en-US" dirty="0" smtClean="0"/>
              <a:t>BSRR.21 </a:t>
            </a:r>
            <a:r>
              <a:rPr lang="en-US" dirty="0"/>
              <a:t>= </a:t>
            </a:r>
            <a:r>
              <a:rPr lang="en-US" dirty="0" smtClean="0"/>
              <a:t>1</a:t>
            </a:r>
            <a:endParaRPr lang="uk-UA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457200" indent="-457200">
              <a:buAutoNum type="arabicPeriod"/>
            </a:pPr>
            <a:endParaRPr lang="uk-UA" dirty="0" smtClean="0"/>
          </a:p>
          <a:p>
            <a:pPr marL="457200" indent="-457200">
              <a:buAutoNum type="arabicPeriod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71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uk-UA" dirty="0" smtClean="0"/>
              <a:t>Біт-маски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1344435"/>
            <a:ext cx="9603275" cy="517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uk-UA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7" y="1867225"/>
            <a:ext cx="10058400" cy="3506598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2360815" y="4854632"/>
            <a:ext cx="931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146473" y="4854632"/>
            <a:ext cx="22610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360815" y="5390449"/>
            <a:ext cx="931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146473" y="5390449"/>
            <a:ext cx="22610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Передумови виникнення стандарту </a:t>
            </a:r>
            <a:r>
              <a:rPr lang="en-US" dirty="0"/>
              <a:t>CMSIS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Зростання кількості мікроконтролерів різних виробників</a:t>
            </a:r>
          </a:p>
          <a:p>
            <a:r>
              <a:rPr lang="uk-UA" dirty="0" smtClean="0"/>
              <a:t>Поява різного програмного забезпечення, що підтримує дані пристрої (компілятори, ОС що вбудовуються)</a:t>
            </a:r>
          </a:p>
          <a:p>
            <a:r>
              <a:rPr lang="uk-UA" dirty="0" smtClean="0"/>
              <a:t>Поява компаній, що пропонують готові програмні рішення (</a:t>
            </a:r>
            <a:r>
              <a:rPr lang="uk-UA" dirty="0" err="1" smtClean="0"/>
              <a:t>Middleware</a:t>
            </a:r>
            <a:r>
              <a:rPr lang="uk-UA" dirty="0" smtClean="0"/>
              <a:t> </a:t>
            </a:r>
            <a:r>
              <a:rPr lang="uk-UA" dirty="0" err="1" smtClean="0"/>
              <a:t>product</a:t>
            </a:r>
            <a:r>
              <a:rPr lang="uk-UA" dirty="0" smtClean="0"/>
              <a:t> - «проміжне ПО» - </a:t>
            </a:r>
            <a:r>
              <a:rPr lang="uk-UA" dirty="0" err="1" smtClean="0"/>
              <a:t>кодекі</a:t>
            </a:r>
            <a:r>
              <a:rPr lang="uk-UA" dirty="0" smtClean="0"/>
              <a:t>, бібліотеки обробки даних, </a:t>
            </a:r>
            <a:r>
              <a:rPr lang="uk-UA" dirty="0"/>
              <a:t>інтегровані середовища </a:t>
            </a:r>
            <a:r>
              <a:rPr lang="uk-UA" dirty="0" smtClean="0"/>
              <a:t>розробки)</a:t>
            </a:r>
          </a:p>
        </p:txBody>
      </p:sp>
    </p:spTree>
    <p:extLst>
      <p:ext uri="{BB962C8B-B14F-4D97-AF65-F5344CB8AC3E}">
        <p14:creationId xmlns:p14="http://schemas.microsoft.com/office/powerpoint/2010/main" val="212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uk-UA" dirty="0" smtClean="0"/>
              <a:t>Біт-маски</a:t>
            </a:r>
            <a:r>
              <a:rPr lang="en-US" dirty="0" smtClean="0"/>
              <a:t> </a:t>
            </a:r>
            <a:r>
              <a:rPr lang="uk-UA" dirty="0" smtClean="0"/>
              <a:t>регістру </a:t>
            </a:r>
            <a:r>
              <a:rPr lang="en-US" dirty="0" smtClean="0"/>
              <a:t>MODER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1344435"/>
            <a:ext cx="9603275" cy="517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br>
              <a:rPr lang="en-US" dirty="0" smtClean="0"/>
            </a:br>
            <a:endParaRPr lang="uk-UA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896286"/>
            <a:ext cx="10058400" cy="413384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28788" y="4606549"/>
            <a:ext cx="9529762" cy="423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1728788" y="5220393"/>
            <a:ext cx="9529762" cy="144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/* </a:t>
            </a:r>
            <a:r>
              <a:rPr lang="ru-RU" sz="1600" dirty="0" err="1" smtClean="0">
                <a:solidFill>
                  <a:schemeClr val="accent3">
                    <a:lumMod val="75000"/>
                  </a:schemeClr>
                </a:solidFill>
              </a:rPr>
              <a:t>Налаштувати</a:t>
            </a:r>
            <a:r>
              <a:rPr lang="ru-RU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pin5 </a:t>
            </a:r>
            <a:r>
              <a:rPr lang="ru-RU" sz="1600" dirty="0" smtClean="0">
                <a:solidFill>
                  <a:schemeClr val="accent3">
                    <a:lumMod val="75000"/>
                  </a:schemeClr>
                </a:solidFill>
              </a:rPr>
              <a:t>порту А </a:t>
            </a: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GPIOA.5) </a:t>
            </a:r>
            <a:r>
              <a:rPr lang="uk-UA" sz="1600" dirty="0" smtClean="0">
                <a:solidFill>
                  <a:schemeClr val="accent3">
                    <a:lumMod val="75000"/>
                  </a:schemeClr>
                </a:solidFill>
              </a:rPr>
              <a:t>на вивід *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GPIOA-</a:t>
            </a:r>
            <a:r>
              <a:rPr lang="en-US" dirty="0">
                <a:solidFill>
                  <a:schemeClr val="tx1"/>
                </a:solidFill>
              </a:rPr>
              <a:t>&gt;MODER |= GPIO_MODER_MODE5_0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GPIOA-&gt;MODER &amp;= ~ </a:t>
            </a:r>
            <a:r>
              <a:rPr lang="en-US" dirty="0" smtClean="0">
                <a:solidFill>
                  <a:schemeClr val="tx1"/>
                </a:solidFill>
              </a:rPr>
              <a:t>GPIO_MODER_MODE5_1;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91593" y="3923607"/>
            <a:ext cx="5004262" cy="199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·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·  ·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uk-UA" dirty="0" smtClean="0"/>
              <a:t>Біт-маски</a:t>
            </a:r>
            <a:r>
              <a:rPr lang="en-US" dirty="0" smtClean="0"/>
              <a:t> </a:t>
            </a:r>
            <a:r>
              <a:rPr lang="uk-UA" dirty="0" smtClean="0"/>
              <a:t>регістру </a:t>
            </a:r>
            <a:r>
              <a:rPr lang="en-US" dirty="0" smtClean="0"/>
              <a:t>ODR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9" y="941422"/>
            <a:ext cx="11534607" cy="4062840"/>
          </a:xfrm>
        </p:spPr>
      </p:pic>
      <p:sp>
        <p:nvSpPr>
          <p:cNvPr id="8" name="Прямоугольник 7"/>
          <p:cNvSpPr/>
          <p:nvPr/>
        </p:nvSpPr>
        <p:spPr>
          <a:xfrm>
            <a:off x="1255689" y="5652657"/>
            <a:ext cx="935200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/* </a:t>
            </a:r>
            <a:r>
              <a:rPr lang="uk-UA" sz="1600" dirty="0" smtClean="0">
                <a:solidFill>
                  <a:schemeClr val="accent4">
                    <a:lumMod val="75000"/>
                  </a:schemeClr>
                </a:solidFill>
              </a:rPr>
              <a:t>Встановити високий рівень на виводі 5 порту А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*/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tx1"/>
                </a:solidFill>
              </a:rPr>
              <a:t>GPIOA-&gt;ODR |= </a:t>
            </a:r>
            <a:r>
              <a:rPr lang="en-US" dirty="0" smtClean="0">
                <a:solidFill>
                  <a:schemeClr val="tx1"/>
                </a:solidFill>
              </a:rPr>
              <a:t>GPIO_ODR_OD5 ;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30270" y="4389120"/>
            <a:ext cx="10623926" cy="615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8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uk-UA" dirty="0" smtClean="0"/>
              <a:t>Біт-маски</a:t>
            </a:r>
            <a:r>
              <a:rPr lang="en-US" dirty="0" smtClean="0"/>
              <a:t> </a:t>
            </a:r>
            <a:r>
              <a:rPr lang="uk-UA" dirty="0" smtClean="0"/>
              <a:t>регістру </a:t>
            </a:r>
            <a:r>
              <a:rPr lang="en-US" dirty="0" smtClean="0"/>
              <a:t>BSRR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81536" y="4339250"/>
            <a:ext cx="9352009" cy="2044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/* </a:t>
            </a:r>
            <a:r>
              <a:rPr lang="uk-UA" sz="1600" dirty="0" smtClean="0">
                <a:solidFill>
                  <a:schemeClr val="accent4">
                    <a:lumMod val="75000"/>
                  </a:schemeClr>
                </a:solidFill>
              </a:rPr>
              <a:t>Встановити високий рівень на виводі 5 порту А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</a:rPr>
              <a:t>за </a:t>
            </a:r>
            <a:r>
              <a:rPr lang="ru-RU" sz="1600" dirty="0" err="1" smtClean="0">
                <a:solidFill>
                  <a:schemeClr val="accent4">
                    <a:lumMod val="75000"/>
                  </a:schemeClr>
                </a:solidFill>
              </a:rPr>
              <a:t>допомогою</a:t>
            </a:r>
            <a:r>
              <a:rPr lang="ru-RU" sz="1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BSRR</a:t>
            </a:r>
            <a:r>
              <a:rPr lang="uk-UA" sz="16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*/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GPIOA-&gt;BSRR </a:t>
            </a:r>
            <a:r>
              <a:rPr lang="en-US" dirty="0">
                <a:solidFill>
                  <a:schemeClr val="tx1"/>
                </a:solidFill>
              </a:rPr>
              <a:t>|= </a:t>
            </a:r>
            <a:r>
              <a:rPr lang="en-US" dirty="0" smtClean="0">
                <a:solidFill>
                  <a:schemeClr val="tx1"/>
                </a:solidFill>
              </a:rPr>
              <a:t>GPIO_BSRR_BS5 ;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/* </a:t>
            </a:r>
            <a:r>
              <a:rPr lang="ru-RU" sz="1600" dirty="0" err="1">
                <a:solidFill>
                  <a:schemeClr val="accent4">
                    <a:lumMod val="75000"/>
                  </a:schemeClr>
                </a:solidFill>
              </a:rPr>
              <a:t>Скинути</a:t>
            </a:r>
            <a:r>
              <a:rPr lang="ru-RU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uk-UA" sz="1600" dirty="0">
                <a:solidFill>
                  <a:schemeClr val="accent4">
                    <a:lumMod val="75000"/>
                  </a:schemeClr>
                </a:solidFill>
              </a:rPr>
              <a:t>вивід 5 порту А у низький рівень</a:t>
            </a: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*/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GPIOA-&gt;BSRR |= </a:t>
            </a:r>
            <a:r>
              <a:rPr lang="en-US" sz="1600" dirty="0" smtClean="0">
                <a:solidFill>
                  <a:schemeClr val="tx1"/>
                </a:solidFill>
              </a:rPr>
              <a:t>GPIO_BSRR_BR5 ;</a:t>
            </a:r>
            <a:endParaRPr lang="uk-UA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6" y="1394305"/>
            <a:ext cx="11829473" cy="2487606"/>
          </a:xfrm>
        </p:spPr>
      </p:pic>
      <p:sp>
        <p:nvSpPr>
          <p:cNvPr id="9" name="Прямоугольник 8"/>
          <p:cNvSpPr/>
          <p:nvPr/>
        </p:nvSpPr>
        <p:spPr>
          <a:xfrm>
            <a:off x="231046" y="2413662"/>
            <a:ext cx="11725398" cy="615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283083" y="3233519"/>
            <a:ext cx="11725398" cy="615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12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uk-UA" dirty="0" smtClean="0"/>
              <a:t>Дозвіл </a:t>
            </a:r>
            <a:r>
              <a:rPr lang="uk-UA" dirty="0" err="1" smtClean="0"/>
              <a:t>тактування</a:t>
            </a:r>
            <a:r>
              <a:rPr lang="uk-UA" dirty="0" smtClean="0"/>
              <a:t> ресурсів мікроконтролеру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202" y="1036753"/>
            <a:ext cx="10172343" cy="5713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457200" indent="-457200">
              <a:buAutoNum type="arabicPeriod"/>
            </a:pPr>
            <a:endParaRPr lang="uk-UA" dirty="0" smtClean="0"/>
          </a:p>
          <a:p>
            <a:pPr marL="457200" indent="-457200">
              <a:buAutoNum type="arabicPeriod"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6" y="1025602"/>
            <a:ext cx="9762713" cy="4994006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317356" y="3343044"/>
            <a:ext cx="9120185" cy="446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6" y="1036753"/>
            <a:ext cx="9762714" cy="4628249"/>
          </a:xfrm>
          <a:prstGeom prst="rect">
            <a:avLst/>
          </a:prstGeom>
          <a:ln w="28575">
            <a:noFill/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1518074" y="4117636"/>
            <a:ext cx="9205994" cy="154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529628" y="5655869"/>
            <a:ext cx="9205994" cy="154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735944" y="5883236"/>
            <a:ext cx="10408468" cy="847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RCC-&gt;AHB1ENR|=RCC_AHB1ENR_GPIOAEN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uk-UA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для платы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NUCLEO</a:t>
            </a:r>
          </a:p>
          <a:p>
            <a:r>
              <a:rPr lang="en-US" dirty="0">
                <a:solidFill>
                  <a:schemeClr val="tx1"/>
                </a:solidFill>
              </a:rPr>
              <a:t>	RCC-&gt;AHB1ENR|=RCC_AHB1ENR_GPIODEN</a:t>
            </a:r>
            <a:r>
              <a:rPr lang="uk-UA" dirty="0" smtClean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	//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для платы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DISCOVERY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5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err="1"/>
              <a:t>Створення</a:t>
            </a:r>
            <a:r>
              <a:rPr lang="ru-RU" sz="2800" dirty="0"/>
              <a:t> проекту </a:t>
            </a:r>
            <a:r>
              <a:rPr lang="en-US" sz="2800" dirty="0"/>
              <a:t>“GPIO: LEDs &amp; </a:t>
            </a:r>
            <a:r>
              <a:rPr lang="en-US" sz="2800" dirty="0" err="1"/>
              <a:t>Bottons</a:t>
            </a:r>
            <a:r>
              <a:rPr lang="en-US" sz="2800" dirty="0" smtClean="0"/>
              <a:t>”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uk-UA" sz="2200" dirty="0" smtClean="0"/>
              <a:t>Натисканням </a:t>
            </a:r>
            <a:r>
              <a:rPr lang="uk-UA" sz="2200" dirty="0"/>
              <a:t>кнопки </a:t>
            </a:r>
            <a:r>
              <a:rPr lang="uk-UA" sz="2200" dirty="0" smtClean="0"/>
              <a:t>керувати </a:t>
            </a:r>
            <a:r>
              <a:rPr lang="uk-UA" sz="2200" dirty="0"/>
              <a:t>засвідченням </a:t>
            </a:r>
            <a:r>
              <a:rPr lang="uk-UA" sz="2200" dirty="0" smtClean="0"/>
              <a:t>світлодіодів</a:t>
            </a:r>
            <a:br>
              <a:rPr lang="uk-UA" sz="2200" dirty="0" smtClean="0"/>
            </a:br>
            <a:r>
              <a:rPr lang="uk-UA" sz="2200" dirty="0" smtClean="0"/>
              <a:t>(плата </a:t>
            </a:r>
            <a:r>
              <a:rPr lang="en-US" sz="2200" b="1" dirty="0" smtClean="0"/>
              <a:t>NUCLEO</a:t>
            </a:r>
            <a:r>
              <a:rPr lang="en-US" sz="2200" dirty="0" smtClean="0"/>
              <a:t>)</a:t>
            </a:r>
            <a:r>
              <a:rPr lang="uk-UA" sz="2800" dirty="0"/>
              <a:t/>
            </a:r>
            <a:br>
              <a:rPr lang="uk-UA" sz="2800" dirty="0"/>
            </a:b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Крок</a:t>
            </a:r>
            <a:r>
              <a:rPr lang="ru-RU" dirty="0" smtClean="0"/>
              <a:t> </a:t>
            </a:r>
            <a:r>
              <a:rPr lang="uk-UA" dirty="0" smtClean="0"/>
              <a:t>1:</a:t>
            </a:r>
            <a:r>
              <a:rPr lang="en-US" dirty="0" err="1" smtClean="0"/>
              <a:t>Project</a:t>
            </a:r>
            <a:r>
              <a:rPr lang="en-US" dirty="0" err="1" smtClean="0">
                <a:sym typeface="Wingdings" panose="05000000000000000000" pitchFamily="2" charset="2"/>
              </a:rPr>
              <a:t>New</a:t>
            </a:r>
            <a:r>
              <a:rPr lang="en-US" dirty="0" smtClean="0">
                <a:sym typeface="Wingdings" panose="05000000000000000000" pitchFamily="2" charset="2"/>
              </a:rPr>
              <a:t> Project</a:t>
            </a:r>
            <a:endParaRPr lang="uk-UA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uk-U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uk-UA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uk-UA" dirty="0" smtClean="0">
                <a:sym typeface="Wingdings" panose="05000000000000000000" pitchFamily="2" charset="2"/>
              </a:rPr>
              <a:t>Крок 2: </a:t>
            </a:r>
            <a:r>
              <a:rPr lang="ru-RU" dirty="0" err="1" smtClean="0">
                <a:sym typeface="Wingdings" panose="05000000000000000000" pitchFamily="2" charset="2"/>
              </a:rPr>
              <a:t>Задати</a:t>
            </a:r>
            <a:r>
              <a:rPr lang="ru-RU" dirty="0" smtClean="0">
                <a:sym typeface="Wingdings" panose="05000000000000000000" pitchFamily="2" charset="2"/>
              </a:rPr>
              <a:t> «</a:t>
            </a:r>
            <a:r>
              <a:rPr lang="uk-UA" dirty="0" err="1" smtClean="0">
                <a:sym typeface="Wingdings" panose="05000000000000000000" pitchFamily="2" charset="2"/>
              </a:rPr>
              <a:t>Ім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  <a:r>
              <a:rPr lang="uk-UA" dirty="0" smtClean="0">
                <a:sym typeface="Wingdings" panose="05000000000000000000" pitchFamily="2" charset="2"/>
              </a:rPr>
              <a:t>я проекту»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43" y="2171769"/>
            <a:ext cx="3918977" cy="13187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43" y="3819057"/>
            <a:ext cx="5801535" cy="182905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00800" y="4733584"/>
            <a:ext cx="767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9496697" y="4990011"/>
            <a:ext cx="130629" cy="261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 </a:t>
            </a:r>
            <a:r>
              <a:rPr lang="en-US" dirty="0" err="1" smtClean="0"/>
              <a:t>Botton&amp;LED</a:t>
            </a:r>
            <a:r>
              <a:rPr lang="ru-RU" dirty="0" smtClean="0"/>
              <a:t> </a:t>
            </a:r>
            <a:r>
              <a:rPr lang="en-US" dirty="0" smtClean="0"/>
              <a:t>(Board - NUCLEO</a:t>
            </a:r>
            <a:r>
              <a:rPr lang="en-US" dirty="0"/>
              <a:t>)</a:t>
            </a:r>
            <a:r>
              <a:rPr lang="uk-UA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74966" y="2171769"/>
            <a:ext cx="4645152" cy="328709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Крок 3. Обрання мікроконтролеру</a:t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en-US" dirty="0" smtClean="0"/>
              <a:t>Select Device – STM32F401RE) </a:t>
            </a: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37" y="2171770"/>
            <a:ext cx="5035183" cy="3764322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736" y="5448370"/>
            <a:ext cx="36579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 </a:t>
            </a:r>
            <a:r>
              <a:rPr lang="en-US" dirty="0" err="1" smtClean="0"/>
              <a:t>Botton&amp;LED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74966" y="2171769"/>
            <a:ext cx="4645152" cy="328709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Крок </a:t>
            </a:r>
            <a:r>
              <a:rPr lang="en-US" dirty="0" smtClean="0"/>
              <a:t>4</a:t>
            </a:r>
            <a:r>
              <a:rPr lang="uk-UA" dirty="0" smtClean="0"/>
              <a:t>. </a:t>
            </a:r>
            <a:r>
              <a:rPr lang="ru-RU" dirty="0" err="1" smtClean="0"/>
              <a:t>Додати</a:t>
            </a:r>
            <a:r>
              <a:rPr lang="ru-RU" dirty="0" smtClean="0"/>
              <a:t> </a:t>
            </a:r>
            <a:r>
              <a:rPr lang="ru-RU" dirty="0" err="1" smtClean="0"/>
              <a:t>бібліотеки</a:t>
            </a:r>
            <a:r>
              <a:rPr lang="ru-RU" dirty="0" smtClean="0"/>
              <a:t> </a:t>
            </a:r>
            <a:r>
              <a:rPr lang="en-US" dirty="0" smtClean="0"/>
              <a:t>CMSIS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93" y="2272937"/>
            <a:ext cx="6422158" cy="3185926"/>
          </a:xfrm>
        </p:spPr>
      </p:pic>
      <p:sp>
        <p:nvSpPr>
          <p:cNvPr id="6" name="Прямоугольник 5"/>
          <p:cNvSpPr/>
          <p:nvPr/>
        </p:nvSpPr>
        <p:spPr>
          <a:xfrm>
            <a:off x="7080067" y="3056709"/>
            <a:ext cx="274321" cy="287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7080067" y="4303506"/>
            <a:ext cx="274321" cy="287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8177348" y="4885508"/>
            <a:ext cx="130629" cy="261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 </a:t>
            </a:r>
            <a:r>
              <a:rPr lang="en-US" dirty="0" err="1" smtClean="0"/>
              <a:t>Botton&amp;LED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74966" y="2171769"/>
            <a:ext cx="4645152" cy="328709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Структура проекту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985401" y="2175104"/>
            <a:ext cx="4645152" cy="329385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Вміст теки проекту на диску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65" y="2638027"/>
            <a:ext cx="4345529" cy="2678556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2821577" y="3160542"/>
            <a:ext cx="2681558" cy="915070"/>
            <a:chOff x="2821577" y="3160542"/>
            <a:chExt cx="2681558" cy="915070"/>
          </a:xfrm>
        </p:grpSpPr>
        <p:sp>
          <p:nvSpPr>
            <p:cNvPr id="11" name="Выноска 2 (с границей) 10"/>
            <p:cNvSpPr/>
            <p:nvPr/>
          </p:nvSpPr>
          <p:spPr>
            <a:xfrm>
              <a:off x="3347764" y="3160542"/>
              <a:ext cx="2155371" cy="91507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33986"/>
                <a:gd name="adj6" fmla="val -23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dirty="0" smtClean="0"/>
                <a:t>Назви</a:t>
              </a:r>
              <a:r>
                <a:rPr lang="ru-RU" dirty="0" smtClean="0"/>
                <a:t> </a:t>
              </a:r>
              <a:r>
                <a:rPr lang="uk-UA" dirty="0" smtClean="0"/>
                <a:t>змінено</a:t>
              </a:r>
              <a:endParaRPr lang="uk-UA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2821577" y="3344091"/>
              <a:ext cx="160904" cy="471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29" y="2674701"/>
            <a:ext cx="3406637" cy="26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 </a:t>
            </a:r>
            <a:r>
              <a:rPr lang="en-US" dirty="0" err="1" smtClean="0"/>
              <a:t>Botton&amp;LED</a:t>
            </a:r>
            <a:r>
              <a:rPr lang="en-US" dirty="0" smtClean="0"/>
              <a:t/>
            </a:r>
            <a:br>
              <a:rPr lang="en-US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1051" y="1783219"/>
            <a:ext cx="5988205" cy="4121192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Крок 5. Додати файл:</a:t>
            </a:r>
            <a:br>
              <a:rPr lang="uk-UA" dirty="0" smtClean="0"/>
            </a:br>
            <a:r>
              <a:rPr lang="uk-UA" dirty="0" smtClean="0"/>
              <a:t>(файл </a:t>
            </a:r>
            <a:r>
              <a:rPr lang="uk-U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main_B&amp;L.c</a:t>
            </a:r>
            <a:r>
              <a:rPr lang="uk-UA" dirty="0" smtClean="0"/>
              <a:t> створе-</a:t>
            </a:r>
            <a:br>
              <a:rPr lang="uk-UA" dirty="0" smtClean="0"/>
            </a:br>
            <a:r>
              <a:rPr lang="uk-UA" dirty="0" smtClean="0"/>
              <a:t>но попередньо і  </a:t>
            </a:r>
            <a:r>
              <a:rPr lang="uk-UA" dirty="0" err="1" smtClean="0"/>
              <a:t>розташо</a:t>
            </a:r>
            <a:r>
              <a:rPr lang="uk-UA" dirty="0" smtClean="0"/>
              <a:t>-</a:t>
            </a:r>
            <a:br>
              <a:rPr lang="uk-UA" dirty="0" smtClean="0"/>
            </a:br>
            <a:r>
              <a:rPr lang="uk-UA" dirty="0" err="1" smtClean="0"/>
              <a:t>вано</a:t>
            </a:r>
            <a:r>
              <a:rPr lang="uk-UA" dirty="0" smtClean="0"/>
              <a:t> у </a:t>
            </a:r>
            <a:r>
              <a:rPr lang="uk-UA" dirty="0" err="1" smtClean="0"/>
              <a:t>текі</a:t>
            </a:r>
            <a:r>
              <a:rPr lang="uk-UA" dirty="0" smtClean="0"/>
              <a:t> </a:t>
            </a:r>
            <a:r>
              <a:rPr lang="en-US" dirty="0" smtClean="0"/>
              <a:t>Source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30" y="1628517"/>
            <a:ext cx="6206855" cy="445126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0267406" y="4794071"/>
            <a:ext cx="130629" cy="261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5525589" y="2534194"/>
            <a:ext cx="613954" cy="592765"/>
          </a:xfrm>
          <a:custGeom>
            <a:avLst/>
            <a:gdLst>
              <a:gd name="connsiteX0" fmla="*/ 0 w 613954"/>
              <a:gd name="connsiteY0" fmla="*/ 0 h 592765"/>
              <a:gd name="connsiteX1" fmla="*/ 65314 w 613954"/>
              <a:gd name="connsiteY1" fmla="*/ 300446 h 592765"/>
              <a:gd name="connsiteX2" fmla="*/ 274320 w 613954"/>
              <a:gd name="connsiteY2" fmla="*/ 561703 h 592765"/>
              <a:gd name="connsiteX3" fmla="*/ 613954 w 613954"/>
              <a:gd name="connsiteY3" fmla="*/ 587829 h 592765"/>
              <a:gd name="connsiteX4" fmla="*/ 613954 w 613954"/>
              <a:gd name="connsiteY4" fmla="*/ 587829 h 5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954" h="592765">
                <a:moveTo>
                  <a:pt x="0" y="0"/>
                </a:moveTo>
                <a:cubicBezTo>
                  <a:pt x="9797" y="103414"/>
                  <a:pt x="19594" y="206829"/>
                  <a:pt x="65314" y="300446"/>
                </a:cubicBezTo>
                <a:cubicBezTo>
                  <a:pt x="111034" y="394063"/>
                  <a:pt x="182880" y="513806"/>
                  <a:pt x="274320" y="561703"/>
                </a:cubicBezTo>
                <a:cubicBezTo>
                  <a:pt x="365760" y="609600"/>
                  <a:pt x="613954" y="587829"/>
                  <a:pt x="613954" y="587829"/>
                </a:cubicBezTo>
                <a:lnTo>
                  <a:pt x="613954" y="587829"/>
                </a:lnTo>
              </a:path>
            </a:pathLst>
          </a:custGeom>
          <a:noFill/>
          <a:ln w="190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9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Підключення </a:t>
            </a:r>
            <a:r>
              <a:rPr lang="ru-RU" dirty="0" smtClean="0"/>
              <a:t>кнопок на платах: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NUCLEO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DISCOVERY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66" y="2709333"/>
            <a:ext cx="3877802" cy="31779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61" y="2709333"/>
            <a:ext cx="3995130" cy="3282870"/>
          </a:xfrm>
          <a:prstGeom prst="rect">
            <a:avLst/>
          </a:prstGeom>
        </p:spPr>
      </p:pic>
      <p:sp>
        <p:nvSpPr>
          <p:cNvPr id="7" name="Выноска 2 (с границей) 6"/>
          <p:cNvSpPr/>
          <p:nvPr/>
        </p:nvSpPr>
        <p:spPr>
          <a:xfrm>
            <a:off x="3064933" y="1737820"/>
            <a:ext cx="2895600" cy="7576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3838"/>
              <a:gd name="adj6" fmla="val -36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Botton_on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PC13 = “0”</a:t>
            </a:r>
            <a:endParaRPr lang="uk-UA" dirty="0"/>
          </a:p>
        </p:txBody>
      </p:sp>
      <p:sp>
        <p:nvSpPr>
          <p:cNvPr id="8" name="Выноска 2 (с границей) 7"/>
          <p:cNvSpPr/>
          <p:nvPr/>
        </p:nvSpPr>
        <p:spPr>
          <a:xfrm>
            <a:off x="8418182" y="1682857"/>
            <a:ext cx="2895600" cy="7576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1112"/>
              <a:gd name="adj6" fmla="val -571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Botton_on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PA0 = “1”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06968" y="4976949"/>
            <a:ext cx="2517238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ланцюг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анти брязкоту</a:t>
            </a:r>
            <a:endParaRPr lang="uk-UA" dirty="0"/>
          </a:p>
        </p:txBody>
      </p:sp>
      <p:cxnSp>
        <p:nvCxnSpPr>
          <p:cNvPr id="12" name="Прямая соединительная линия 11"/>
          <p:cNvCxnSpPr>
            <a:stCxn id="10" idx="1"/>
          </p:cNvCxnSpPr>
          <p:nvPr/>
        </p:nvCxnSpPr>
        <p:spPr>
          <a:xfrm flipH="1" flipV="1">
            <a:off x="4389120" y="4637314"/>
            <a:ext cx="617848" cy="731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7524206" y="4349931"/>
            <a:ext cx="1360564" cy="101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028211" y="3639411"/>
            <a:ext cx="1489166" cy="451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1" i="1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Не встановлено</a:t>
            </a:r>
            <a:endParaRPr lang="uk-UA" sz="1400" b="1" i="1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3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69" y="293757"/>
            <a:ext cx="9603275" cy="1049235"/>
          </a:xfrm>
        </p:spPr>
        <p:txBody>
          <a:bodyPr/>
          <a:lstStyle/>
          <a:p>
            <a:r>
              <a:rPr lang="uk-UA" dirty="0" smtClean="0"/>
              <a:t>Роль CMSIS в розробці вбудованих рішень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469" y="1229194"/>
            <a:ext cx="10583056" cy="5336498"/>
          </a:xfrm>
        </p:spPr>
        <p:txBody>
          <a:bodyPr/>
          <a:lstStyle/>
          <a:p>
            <a:pPr marL="0" indent="0">
              <a:buNone/>
            </a:pPr>
            <a:r>
              <a:rPr lang="uk-UA" sz="1600" dirty="0" smtClean="0"/>
              <a:t>Програмне забезпечення                    Бібліотека драйверів пристроїв		    Мікроконтролер </a:t>
            </a:r>
            <a:endParaRPr lang="uk-UA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9469" y="1961906"/>
            <a:ext cx="2533338" cy="421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4137285" y="1924868"/>
            <a:ext cx="4332158" cy="4332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елка вниз 10"/>
          <p:cNvSpPr/>
          <p:nvPr/>
        </p:nvSpPr>
        <p:spPr>
          <a:xfrm rot="17885851">
            <a:off x="3880171" y="1744165"/>
            <a:ext cx="876927" cy="2972350"/>
          </a:xfrm>
          <a:prstGeom prst="downArrow">
            <a:avLst>
              <a:gd name="adj1" fmla="val 50000"/>
              <a:gd name="adj2" fmla="val 254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026826" y="2278429"/>
            <a:ext cx="2098623" cy="764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>
                <a:solidFill>
                  <a:schemeClr val="tx1"/>
                </a:solidFill>
              </a:rPr>
              <a:t>Прикладне ПО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 rot="14685853">
            <a:off x="3935667" y="3561809"/>
            <a:ext cx="876927" cy="2972350"/>
          </a:xfrm>
          <a:prstGeom prst="downArrow">
            <a:avLst>
              <a:gd name="adj1" fmla="val 50000"/>
              <a:gd name="adj2" fmla="val 276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Стрелка вниз 12"/>
          <p:cNvSpPr/>
          <p:nvPr/>
        </p:nvSpPr>
        <p:spPr>
          <a:xfrm rot="16200000">
            <a:off x="3696907" y="2634911"/>
            <a:ext cx="876927" cy="2972350"/>
          </a:xfrm>
          <a:prstGeom prst="downArrow">
            <a:avLst>
              <a:gd name="adj1" fmla="val 50000"/>
              <a:gd name="adj2" fmla="val 243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1026824" y="5150893"/>
            <a:ext cx="2098623" cy="764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>
                <a:solidFill>
                  <a:schemeClr val="tx1"/>
                </a:solidFill>
              </a:rPr>
              <a:t>Проміжне ПО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26825" y="3715602"/>
            <a:ext cx="2098623" cy="764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>
                <a:solidFill>
                  <a:schemeClr val="tx1"/>
                </a:solidFill>
              </a:rPr>
              <a:t>Вбудована ОС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069050" y="2278429"/>
            <a:ext cx="2323475" cy="379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трелка вниз 14"/>
          <p:cNvSpPr/>
          <p:nvPr/>
        </p:nvSpPr>
        <p:spPr>
          <a:xfrm rot="16200000">
            <a:off x="7793812" y="2792627"/>
            <a:ext cx="876927" cy="2498012"/>
          </a:xfrm>
          <a:prstGeom prst="downArrow">
            <a:avLst>
              <a:gd name="adj1" fmla="val 50000"/>
              <a:gd name="adj2" fmla="val 243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5568846" y="3334408"/>
            <a:ext cx="1469036" cy="1469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CMSIS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481280" y="3094527"/>
            <a:ext cx="1566471" cy="19487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Cortex-M3/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Cortex-M4/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Cortex-M0/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Cortex-M1</a:t>
            </a:r>
          </a:p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066675" y="2428407"/>
            <a:ext cx="2473377" cy="666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 – Standard Peripheral</a:t>
            </a:r>
            <a:r>
              <a:rPr lang="en-US" dirty="0"/>
              <a:t>s</a:t>
            </a:r>
            <a:r>
              <a:rPr lang="en-US" dirty="0" smtClean="0"/>
              <a:t> Library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066675" y="5082474"/>
            <a:ext cx="2654761" cy="656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 </a:t>
            </a:r>
            <a:r>
              <a:rPr lang="en-US" dirty="0"/>
              <a:t>– </a:t>
            </a:r>
            <a:r>
              <a:rPr lang="en-US" dirty="0" smtClean="0"/>
              <a:t>Hardware </a:t>
            </a:r>
            <a:r>
              <a:rPr lang="en-US" dirty="0"/>
              <a:t>abstraction </a:t>
            </a:r>
            <a:r>
              <a:rPr lang="en-US" dirty="0" smtClean="0"/>
              <a:t>Layer Library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481280" y="2428407"/>
            <a:ext cx="1566471" cy="40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Peripherals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1279" y="5343417"/>
            <a:ext cx="1566471" cy="40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Peripherals</a:t>
            </a:r>
            <a:endParaRPr lang="uk-UA" sz="1600" dirty="0">
              <a:solidFill>
                <a:schemeClr val="tx1"/>
              </a:solidFill>
            </a:endParaRPr>
          </a:p>
        </p:txBody>
      </p:sp>
      <p:sp>
        <p:nvSpPr>
          <p:cNvPr id="21" name="Стрелка вверх 20"/>
          <p:cNvSpPr/>
          <p:nvPr/>
        </p:nvSpPr>
        <p:spPr>
          <a:xfrm>
            <a:off x="9833550" y="2815018"/>
            <a:ext cx="389744" cy="26138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Стрелка вверх 21"/>
          <p:cNvSpPr/>
          <p:nvPr/>
        </p:nvSpPr>
        <p:spPr>
          <a:xfrm flipV="1">
            <a:off x="10433157" y="2833141"/>
            <a:ext cx="389744" cy="26138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Стрелка вверх 23"/>
          <p:cNvSpPr/>
          <p:nvPr/>
        </p:nvSpPr>
        <p:spPr>
          <a:xfrm>
            <a:off x="9833550" y="5043400"/>
            <a:ext cx="389744" cy="26138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Стрелка вверх 24"/>
          <p:cNvSpPr/>
          <p:nvPr/>
        </p:nvSpPr>
        <p:spPr>
          <a:xfrm flipV="1">
            <a:off x="10433157" y="5061523"/>
            <a:ext cx="389744" cy="26138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угольник 25"/>
          <p:cNvSpPr/>
          <p:nvPr/>
        </p:nvSpPr>
        <p:spPr>
          <a:xfrm>
            <a:off x="4931765" y="1558977"/>
            <a:ext cx="2654761" cy="36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 ST Microelectronics )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0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130056" y="249940"/>
            <a:ext cx="9603275" cy="1049235"/>
          </a:xfrm>
        </p:spPr>
        <p:txBody>
          <a:bodyPr/>
          <a:lstStyle/>
          <a:p>
            <a:r>
              <a:rPr lang="en-US" dirty="0" err="1" smtClean="0"/>
              <a:t>main_B&amp;L.c</a:t>
            </a:r>
            <a:r>
              <a:rPr lang="ru-RU" dirty="0" smtClean="0"/>
              <a:t> (плата </a:t>
            </a:r>
            <a:r>
              <a:rPr lang="en-US" dirty="0" smtClean="0"/>
              <a:t>NUCLEO)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73617"/>
            <a:ext cx="6629400" cy="5952931"/>
          </a:xfrm>
        </p:spPr>
      </p:pic>
      <p:sp>
        <p:nvSpPr>
          <p:cNvPr id="2" name="Прямоугольник 1"/>
          <p:cNvSpPr/>
          <p:nvPr/>
        </p:nvSpPr>
        <p:spPr>
          <a:xfrm>
            <a:off x="5982347" y="4912961"/>
            <a:ext cx="5873858" cy="418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// кнопка нажата?(GPIO_IDR_ID13 = 0?)</a:t>
            </a:r>
            <a:b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// увімкнути світлодіод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GPIO_ODR_OD5=1</a:t>
            </a:r>
            <a:endParaRPr lang="uk-UA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82347" y="5331417"/>
            <a:ext cx="5873858" cy="69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ru-RU" sz="1400" dirty="0" smtClean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мерехтіння» - затримка 500 000 тактів</a:t>
            </a:r>
            <a:b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// вимкнути світлодіод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GPIO_ODR_OD5=</a:t>
            </a:r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b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uk-UA" sz="1400" dirty="0">
                <a:solidFill>
                  <a:schemeClr val="accent4">
                    <a:lumMod val="75000"/>
                  </a:schemeClr>
                </a:solidFill>
              </a:rPr>
              <a:t>затримка 500 000 </a:t>
            </a:r>
            <a:r>
              <a:rPr lang="uk-UA" sz="1400" dirty="0" smtClean="0">
                <a:solidFill>
                  <a:schemeClr val="accent4">
                    <a:lumMod val="75000"/>
                  </a:schemeClr>
                </a:solidFill>
              </a:rPr>
              <a:t>тактів</a:t>
            </a:r>
            <a:endParaRPr lang="uk-UA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1" y="615462"/>
            <a:ext cx="9730695" cy="5856129"/>
          </a:xfrm>
        </p:spPr>
      </p:pic>
      <p:sp>
        <p:nvSpPr>
          <p:cNvPr id="3" name="Выноска 2 (с границей) 2"/>
          <p:cNvSpPr/>
          <p:nvPr/>
        </p:nvSpPr>
        <p:spPr>
          <a:xfrm>
            <a:off x="6617775" y="1429122"/>
            <a:ext cx="4115770" cy="5734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6825"/>
              <a:gd name="adj6" fmla="val -68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Посилання на </a:t>
            </a:r>
            <a:r>
              <a:rPr lang="en-US" dirty="0" smtClean="0"/>
              <a:t>CMSIS-</a:t>
            </a:r>
            <a:r>
              <a:rPr lang="uk-UA" dirty="0" smtClean="0"/>
              <a:t>файли</a:t>
            </a:r>
            <a:endParaRPr lang="uk-UA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3533614" y="2154264"/>
            <a:ext cx="154983" cy="18752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Выноска 2 (с границей) 5"/>
          <p:cNvSpPr/>
          <p:nvPr/>
        </p:nvSpPr>
        <p:spPr>
          <a:xfrm>
            <a:off x="6575640" y="5904854"/>
            <a:ext cx="4200040" cy="56673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455"/>
              <a:gd name="adj6" fmla="val -5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Додані файли</a:t>
            </a:r>
            <a:endParaRPr lang="uk-UA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3998563" y="4510007"/>
            <a:ext cx="45719" cy="40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549831" y="278969"/>
            <a:ext cx="185979" cy="3364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1" y="2479432"/>
            <a:ext cx="10694702" cy="3689718"/>
          </a:xfrm>
        </p:spPr>
      </p:pic>
    </p:spTree>
    <p:extLst>
      <p:ext uri="{BB962C8B-B14F-4D97-AF65-F5344CB8AC3E}">
        <p14:creationId xmlns:p14="http://schemas.microsoft.com/office/powerpoint/2010/main" val="30290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" y="1863982"/>
            <a:ext cx="12037371" cy="413238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8" y="1620121"/>
            <a:ext cx="36579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Створення</a:t>
            </a:r>
            <a:r>
              <a:rPr lang="ru-RU" dirty="0" smtClean="0"/>
              <a:t> проекту </a:t>
            </a:r>
            <a:r>
              <a:rPr lang="en-US" dirty="0" smtClean="0"/>
              <a:t>“GPIO: LEDs”</a:t>
            </a:r>
            <a:r>
              <a:rPr lang="uk-UA" dirty="0" smtClean="0"/>
              <a:t> у </a:t>
            </a:r>
            <a:r>
              <a:rPr lang="en-US" dirty="0" smtClean="0"/>
              <a:t>CMSIS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uk-UA" dirty="0" smtClean="0"/>
              <a:t>плата </a:t>
            </a:r>
            <a:r>
              <a:rPr lang="en-US" b="1" dirty="0" smtClean="0"/>
              <a:t>Discovery</a:t>
            </a:r>
            <a:r>
              <a:rPr lang="en-US" dirty="0" smtClean="0"/>
              <a:t>) </a:t>
            </a:r>
            <a:r>
              <a:rPr lang="ru-RU" dirty="0" err="1" smtClean="0"/>
              <a:t>почергове</a:t>
            </a:r>
            <a:r>
              <a:rPr lang="ru-RU" dirty="0" smtClean="0"/>
              <a:t> </a:t>
            </a:r>
            <a:r>
              <a:rPr lang="ru-RU" dirty="0" err="1" smtClean="0"/>
              <a:t>включення</a:t>
            </a:r>
            <a:r>
              <a:rPr lang="ru-RU" dirty="0" smtClean="0"/>
              <a:t> с</a:t>
            </a:r>
            <a:r>
              <a:rPr lang="uk-UA" dirty="0" err="1" smtClean="0"/>
              <a:t>ітлодіодів</a:t>
            </a:r>
            <a:endParaRPr lang="uk-UA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Створить нову папку для проекту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Повторіть кроки 1 – 4 з попереднього прикладу за винятком кроку 3</a:t>
            </a:r>
            <a:br>
              <a:rPr lang="uk-UA" dirty="0" smtClean="0"/>
            </a:br>
            <a:r>
              <a:rPr lang="uk-UA" dirty="0" smtClean="0"/>
              <a:t>(Тут слід обрати</a:t>
            </a:r>
            <a:r>
              <a:rPr lang="en-US" dirty="0" smtClean="0"/>
              <a:t> DEVICE</a:t>
            </a:r>
            <a:r>
              <a:rPr lang="uk-UA" dirty="0" smtClean="0"/>
              <a:t> 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̶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stm32F407VG</a:t>
            </a:r>
            <a:r>
              <a:rPr lang="uk-UA" dirty="0"/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8454" y="6230319"/>
            <a:ext cx="11391254" cy="480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Технологія створення проекту у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Keil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µ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Vision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і написання програми із застосуванням бібліотеки CMSIS розг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л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януто у лабораторній роботі №3. 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86897"/>
            <a:ext cx="9603275" cy="576000"/>
          </a:xfrm>
        </p:spPr>
        <p:txBody>
          <a:bodyPr/>
          <a:lstStyle/>
          <a:p>
            <a:r>
              <a:rPr lang="uk-UA" dirty="0" smtClean="0"/>
              <a:t>Схема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3" y="1490351"/>
            <a:ext cx="9697803" cy="4458322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40" y="2078619"/>
            <a:ext cx="1796572" cy="35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ru-RU" dirty="0" smtClean="0"/>
              <a:t>Склад </a:t>
            </a:r>
            <a:r>
              <a:rPr lang="en-US" dirty="0" smtClean="0"/>
              <a:t>CMSIS PACK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043727"/>
            <a:ext cx="9857520" cy="5574097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1283903"/>
            <a:ext cx="9857520" cy="557409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391150" y="5562600"/>
            <a:ext cx="3152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391150" y="5924550"/>
            <a:ext cx="3152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3" y="389745"/>
            <a:ext cx="10390130" cy="60860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40249" y="569626"/>
            <a:ext cx="3747541" cy="31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b="1" dirty="0" smtClean="0">
                <a:solidFill>
                  <a:schemeClr val="bg1"/>
                </a:solidFill>
              </a:rPr>
              <a:t>Код </a:t>
            </a:r>
            <a:r>
              <a:rPr lang="ru-RU" sz="1600" b="1" dirty="0" err="1" smtClean="0">
                <a:solidFill>
                  <a:schemeClr val="bg1"/>
                </a:solidFill>
              </a:rPr>
              <a:t>пр</a:t>
            </a:r>
            <a:r>
              <a:rPr lang="uk-UA" sz="1600" b="1" dirty="0" err="1" smtClean="0">
                <a:solidFill>
                  <a:schemeClr val="bg1"/>
                </a:solidFill>
              </a:rPr>
              <a:t>икладної</a:t>
            </a:r>
            <a:r>
              <a:rPr lang="uk-UA" sz="1600" b="1" dirty="0" smtClean="0">
                <a:solidFill>
                  <a:schemeClr val="bg1"/>
                </a:solidFill>
              </a:rPr>
              <a:t> програми</a:t>
            </a:r>
            <a:r>
              <a:rPr lang="uk-UA" sz="1600" dirty="0" smtClean="0">
                <a:solidFill>
                  <a:schemeClr val="bg1"/>
                </a:solidFill>
              </a:rPr>
              <a:t>)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endParaRPr lang="uk-UA" sz="1600" dirty="0">
              <a:solidFill>
                <a:schemeClr val="bg1"/>
              </a:solidFill>
            </a:endParaRPr>
          </a:p>
        </p:txBody>
      </p:sp>
      <p:sp>
        <p:nvSpPr>
          <p:cNvPr id="13" name="Выноска 2 (с границей) 12"/>
          <p:cNvSpPr/>
          <p:nvPr/>
        </p:nvSpPr>
        <p:spPr>
          <a:xfrm flipH="1">
            <a:off x="139163" y="3057993"/>
            <a:ext cx="2600365" cy="749509"/>
          </a:xfrm>
          <a:prstGeom prst="accentCallout2">
            <a:avLst>
              <a:gd name="adj1" fmla="val 82750"/>
              <a:gd name="adj2" fmla="val 314"/>
              <a:gd name="adj3" fmla="val 86750"/>
              <a:gd name="adj4" fmla="val -13208"/>
              <a:gd name="adj5" fmla="val 114464"/>
              <a:gd name="adj6" fmla="val -28048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Доступ до регістрів і периферії ядра</a:t>
            </a:r>
            <a:endParaRPr lang="uk-UA" sz="16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6650182" y="3039733"/>
            <a:ext cx="5356939" cy="734519"/>
            <a:chOff x="6650182" y="3039733"/>
            <a:chExt cx="5356939" cy="734519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7240249" y="3039733"/>
              <a:ext cx="4766872" cy="73451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600" dirty="0" smtClean="0">
                  <a:solidFill>
                    <a:schemeClr val="tx1"/>
                  </a:solidFill>
                </a:rPr>
                <a:t>Визначення імен, адрес і додаткові функції доступу до периферії від розробника </a:t>
              </a:r>
              <a:r>
                <a:rPr lang="uk-UA" sz="1600" dirty="0" smtClean="0">
                  <a:solidFill>
                    <a:schemeClr val="tx1"/>
                  </a:solidFill>
                </a:rPr>
                <a:t>мікроконтролера (</a:t>
              </a:r>
              <a:r>
                <a:rPr lang="en-US" sz="1600" dirty="0" smtClean="0">
                  <a:solidFill>
                    <a:schemeClr val="tx1"/>
                  </a:solidFill>
                </a:rPr>
                <a:t>STM  SPL, HAL)</a:t>
              </a:r>
              <a:r>
                <a:rPr lang="uk-UA" dirty="0" smtClean="0">
                  <a:solidFill>
                    <a:schemeClr val="tx1"/>
                  </a:solidFill>
                </a:rPr>
                <a:t> </a:t>
              </a:r>
              <a:endParaRPr lang="uk-UA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H="1">
              <a:off x="6650182" y="3406992"/>
              <a:ext cx="5900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Выноска 2 (с границей) 14"/>
          <p:cNvSpPr/>
          <p:nvPr/>
        </p:nvSpPr>
        <p:spPr>
          <a:xfrm flipH="1">
            <a:off x="139161" y="1013294"/>
            <a:ext cx="2600365" cy="840906"/>
          </a:xfrm>
          <a:prstGeom prst="accentCallout2">
            <a:avLst>
              <a:gd name="adj1" fmla="val 67721"/>
              <a:gd name="adj2" fmla="val 314"/>
              <a:gd name="adj3" fmla="val 65312"/>
              <a:gd name="adj4" fmla="val -22487"/>
              <a:gd name="adj5" fmla="val 59118"/>
              <a:gd name="adj6" fmla="val -88121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smtClean="0"/>
              <a:t>Доступ </a:t>
            </a:r>
            <a:r>
              <a:rPr lang="uk-UA" sz="1600" dirty="0" smtClean="0"/>
              <a:t>до </a:t>
            </a:r>
            <a:r>
              <a:rPr lang="uk-UA" sz="1600" dirty="0" smtClean="0"/>
              <a:t>периферії розробника</a:t>
            </a:r>
            <a:endParaRPr lang="uk-UA" sz="16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314700" y="1558977"/>
            <a:ext cx="1993900" cy="48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3886200" y="5842000"/>
            <a:ext cx="7101590" cy="29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solidFill>
                  <a:schemeClr val="tx1"/>
                </a:solidFill>
              </a:rPr>
              <a:t>Ядро і периферія контролера</a:t>
            </a:r>
            <a:endParaRPr lang="ru-RU" sz="1600" b="1" dirty="0">
              <a:solidFill>
                <a:schemeClr val="tx1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3886200" y="1154243"/>
            <a:ext cx="8120921" cy="1911098"/>
            <a:chOff x="3886200" y="1154243"/>
            <a:chExt cx="8120921" cy="1911098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3886200" y="1154243"/>
              <a:ext cx="8120921" cy="1911098"/>
              <a:chOff x="4242216" y="1154243"/>
              <a:chExt cx="7764905" cy="1918740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9503764" y="1154243"/>
                <a:ext cx="2503357" cy="794478"/>
                <a:chOff x="9503764" y="1154243"/>
                <a:chExt cx="2503357" cy="794478"/>
              </a:xfrm>
            </p:grpSpPr>
            <p:sp>
              <p:nvSpPr>
                <p:cNvPr id="6" name="Прямоугольник 5"/>
                <p:cNvSpPr/>
                <p:nvPr/>
              </p:nvSpPr>
              <p:spPr>
                <a:xfrm>
                  <a:off x="9878518" y="1154243"/>
                  <a:ext cx="2128603" cy="7944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uk-UA" sz="1600" dirty="0" smtClean="0">
                      <a:solidFill>
                        <a:schemeClr val="tx1"/>
                      </a:solidFill>
                    </a:rPr>
                    <a:t>Доступ 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uk-UA" sz="1600" dirty="0" smtClean="0">
                      <a:solidFill>
                        <a:schemeClr val="tx1"/>
                      </a:solidFill>
                    </a:rPr>
                    <a:t>через компоненти </a:t>
                  </a:r>
                  <a:r>
                    <a:rPr lang="uk-UA" sz="1600" dirty="0" smtClean="0">
                      <a:solidFill>
                        <a:schemeClr val="tx1"/>
                      </a:solidFill>
                    </a:rPr>
                    <a:t>«проміжного» ПО</a:t>
                  </a:r>
                  <a:endParaRPr lang="uk-UA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Прямая со стрелкой 7"/>
                <p:cNvCxnSpPr/>
                <p:nvPr/>
              </p:nvCxnSpPr>
              <p:spPr>
                <a:xfrm flipH="1">
                  <a:off x="9503764" y="1558977"/>
                  <a:ext cx="3297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4242216" y="1573967"/>
                <a:ext cx="5591332" cy="1499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Прямая со стрелкой 18"/>
            <p:cNvCxnSpPr/>
            <p:nvPr/>
          </p:nvCxnSpPr>
          <p:spPr>
            <a:xfrm flipH="1">
              <a:off x="6235700" y="1558977"/>
              <a:ext cx="3505200" cy="1506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7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Файли </a:t>
            </a:r>
            <a:r>
              <a:rPr lang="en-US" dirty="0" smtClean="0"/>
              <a:t>CMSIS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dirty="0" smtClean="0"/>
              <a:t>Опис (на мові С) ресурсів центрального вузла мікроконтролерів на базі процесорів </a:t>
            </a:r>
            <a:r>
              <a:rPr lang="uk-UA" i="1" dirty="0" err="1" smtClean="0"/>
              <a:t>Cortex-Mх</a:t>
            </a:r>
            <a:r>
              <a:rPr lang="uk-UA" i="1" dirty="0" smtClean="0"/>
              <a:t> (</a:t>
            </a:r>
            <a:r>
              <a:rPr lang="uk-UA" dirty="0" smtClean="0"/>
              <a:t>ядра  </a:t>
            </a:r>
            <a:r>
              <a:rPr lang="uk-UA" b="1" dirty="0" err="1" smtClean="0"/>
              <a:t>core</a:t>
            </a:r>
            <a:r>
              <a:rPr lang="uk-UA" b="1" dirty="0" smtClean="0"/>
              <a:t>,</a:t>
            </a:r>
            <a:r>
              <a:rPr lang="uk-UA" dirty="0" smtClean="0"/>
              <a:t> контролера вкладених векторних переривань </a:t>
            </a:r>
            <a:r>
              <a:rPr lang="uk-UA" b="1" dirty="0" smtClean="0"/>
              <a:t>NVIC</a:t>
            </a:r>
            <a:r>
              <a:rPr lang="uk-UA" dirty="0" smtClean="0"/>
              <a:t> і системного  таймеру </a:t>
            </a:r>
            <a:r>
              <a:rPr lang="uk-UA" b="1" dirty="0" smtClean="0"/>
              <a:t>SYSTICK</a:t>
            </a:r>
            <a:r>
              <a:rPr lang="uk-UA" dirty="0" smtClean="0"/>
              <a:t>), визначення імен, адрес і допоміжні функції доступу </a:t>
            </a:r>
            <a:r>
              <a:rPr lang="uk-UA" i="1" dirty="0" smtClean="0"/>
              <a:t>на </a:t>
            </a:r>
            <a:r>
              <a:rPr lang="uk-UA" i="1" dirty="0" err="1" smtClean="0"/>
              <a:t>Си</a:t>
            </a:r>
            <a:r>
              <a:rPr lang="uk-UA" i="1" dirty="0" smtClean="0"/>
              <a:t> до периферії мікроконтролерів:</a:t>
            </a:r>
          </a:p>
          <a:p>
            <a:pPr marL="0" lvl="0" indent="0">
              <a:buNone/>
            </a:pPr>
            <a:r>
              <a:rPr lang="uk-UA" dirty="0" smtClean="0"/>
              <a:t>а) описи ядра стандартні для всіх </a:t>
            </a:r>
            <a:r>
              <a:rPr lang="uk-UA" dirty="0" err="1" smtClean="0"/>
              <a:t>Cortex</a:t>
            </a:r>
            <a:r>
              <a:rPr lang="uk-UA" dirty="0" smtClean="0"/>
              <a:t> M3 / </a:t>
            </a:r>
            <a:r>
              <a:rPr lang="uk-UA" dirty="0" err="1" smtClean="0"/>
              <a:t>Cortex</a:t>
            </a:r>
            <a:r>
              <a:rPr lang="uk-UA" dirty="0" smtClean="0"/>
              <a:t> M4</a:t>
            </a:r>
            <a:br>
              <a:rPr lang="uk-UA" dirty="0" smtClean="0"/>
            </a:br>
            <a:r>
              <a:rPr lang="uk-UA" dirty="0" smtClean="0"/>
              <a:t>     </a:t>
            </a:r>
            <a:r>
              <a:rPr lang="uk-UA" b="1" dirty="0" smtClean="0"/>
              <a:t>core_cm3.c  </a:t>
            </a:r>
            <a:r>
              <a:rPr lang="uk-UA" dirty="0" smtClean="0"/>
              <a:t>/ </a:t>
            </a:r>
            <a:r>
              <a:rPr lang="uk-UA" b="1" dirty="0" smtClean="0"/>
              <a:t>core_cm4.c –</a:t>
            </a:r>
            <a:r>
              <a:rPr lang="uk-UA" dirty="0" smtClean="0"/>
              <a:t> файл описів системних ресурсів</a:t>
            </a:r>
            <a:br>
              <a:rPr lang="uk-UA" dirty="0" smtClean="0"/>
            </a:br>
            <a:r>
              <a:rPr lang="uk-UA" dirty="0" smtClean="0"/>
              <a:t>б) опис конкретного контролера (</a:t>
            </a:r>
            <a:r>
              <a:rPr lang="uk-UA" b="1" dirty="0" err="1" smtClean="0"/>
              <a:t>device</a:t>
            </a:r>
            <a:r>
              <a:rPr lang="uk-UA" dirty="0" smtClean="0"/>
              <a:t>) або (сімейства)</a:t>
            </a:r>
            <a:br>
              <a:rPr lang="uk-UA" dirty="0" smtClean="0"/>
            </a:br>
            <a:r>
              <a:rPr lang="uk-UA" dirty="0" smtClean="0"/>
              <a:t>     &lt;</a:t>
            </a:r>
            <a:r>
              <a:rPr lang="uk-UA" b="1" dirty="0" err="1" smtClean="0"/>
              <a:t>device</a:t>
            </a:r>
            <a:r>
              <a:rPr lang="uk-UA" dirty="0" smtClean="0"/>
              <a:t>&gt;</a:t>
            </a:r>
            <a:r>
              <a:rPr lang="uk-UA" b="1" dirty="0" smtClean="0"/>
              <a:t>.h </a:t>
            </a:r>
            <a:r>
              <a:rPr lang="uk-UA" dirty="0" smtClean="0"/>
              <a:t>— файли описів периферії і структури доступу до них</a:t>
            </a:r>
            <a:br>
              <a:rPr lang="uk-UA" dirty="0" smtClean="0"/>
            </a:br>
            <a:r>
              <a:rPr lang="uk-UA" dirty="0" smtClean="0"/>
              <a:t>     </a:t>
            </a:r>
            <a:r>
              <a:rPr lang="uk-UA" b="1" dirty="0" err="1" smtClean="0"/>
              <a:t>System</a:t>
            </a:r>
            <a:r>
              <a:rPr lang="uk-UA" b="1" dirty="0" smtClean="0"/>
              <a:t>_</a:t>
            </a:r>
            <a:r>
              <a:rPr lang="uk-UA" dirty="0" smtClean="0"/>
              <a:t>&lt;</a:t>
            </a:r>
            <a:r>
              <a:rPr lang="uk-UA" b="1" dirty="0" err="1" smtClean="0"/>
              <a:t>device</a:t>
            </a:r>
            <a:r>
              <a:rPr lang="uk-UA" dirty="0" smtClean="0"/>
              <a:t>&gt;</a:t>
            </a:r>
            <a:r>
              <a:rPr lang="uk-UA" b="1" dirty="0" smtClean="0"/>
              <a:t>.с</a:t>
            </a:r>
            <a:r>
              <a:rPr lang="uk-UA" dirty="0" smtClean="0"/>
              <a:t> файли функції CMSIS (</a:t>
            </a:r>
            <a:r>
              <a:rPr lang="uk-UA" b="1" dirty="0" err="1" smtClean="0"/>
              <a:t>SystemInit</a:t>
            </a:r>
            <a:r>
              <a:rPr lang="uk-UA" dirty="0" smtClean="0"/>
              <a:t>, </a:t>
            </a:r>
            <a:r>
              <a:rPr lang="uk-UA" b="1" dirty="0" err="1" smtClean="0"/>
              <a:t>SystemCoreClock</a:t>
            </a:r>
            <a:r>
              <a:rPr lang="uk-UA" b="1" dirty="0" smtClean="0"/>
              <a:t>, </a:t>
            </a:r>
            <a:br>
              <a:rPr lang="uk-UA" b="1" dirty="0" smtClean="0"/>
            </a:br>
            <a:r>
              <a:rPr lang="uk-UA" b="1" dirty="0" smtClean="0"/>
              <a:t>                                        </a:t>
            </a:r>
            <a:r>
              <a:rPr lang="uk-UA" b="1" dirty="0" err="1" smtClean="0"/>
              <a:t>SystemCoreClockUpdate</a:t>
            </a:r>
            <a:r>
              <a:rPr lang="uk-UA" b="1" dirty="0" smtClean="0"/>
              <a:t>);</a:t>
            </a:r>
            <a:br>
              <a:rPr lang="uk-UA" b="1" dirty="0" smtClean="0"/>
            </a:br>
            <a:r>
              <a:rPr lang="uk-UA" b="1" dirty="0" smtClean="0"/>
              <a:t>     </a:t>
            </a:r>
            <a:r>
              <a:rPr lang="uk-UA" b="1" dirty="0" err="1" smtClean="0"/>
              <a:t>System</a:t>
            </a:r>
            <a:r>
              <a:rPr lang="uk-UA" b="1" dirty="0" smtClean="0"/>
              <a:t>_</a:t>
            </a:r>
            <a:r>
              <a:rPr lang="uk-UA" dirty="0" smtClean="0"/>
              <a:t>&lt;</a:t>
            </a:r>
            <a:r>
              <a:rPr lang="uk-UA" b="1" dirty="0" err="1" smtClean="0"/>
              <a:t>device</a:t>
            </a:r>
            <a:r>
              <a:rPr lang="uk-UA" dirty="0" smtClean="0"/>
              <a:t>&gt;</a:t>
            </a:r>
            <a:r>
              <a:rPr lang="uk-UA" b="1" dirty="0" smtClean="0"/>
              <a:t>.h </a:t>
            </a:r>
            <a:r>
              <a:rPr lang="uk-UA" dirty="0" smtClean="0"/>
              <a:t>— </a:t>
            </a:r>
            <a:r>
              <a:rPr lang="uk-UA" dirty="0" err="1" smtClean="0"/>
              <a:t>заголовочн</a:t>
            </a:r>
            <a:r>
              <a:rPr lang="uk-UA" dirty="0" err="1"/>
              <a:t>і</a:t>
            </a:r>
            <a:r>
              <a:rPr lang="uk-UA" dirty="0" smtClean="0"/>
              <a:t> файли для вказаних функцій CMSIS</a:t>
            </a:r>
          </a:p>
          <a:p>
            <a:pPr marL="0" lvl="0" indent="0">
              <a:buNone/>
            </a:pPr>
            <a:r>
              <a:rPr lang="uk-UA" dirty="0"/>
              <a:t>в</a:t>
            </a:r>
            <a:r>
              <a:rPr lang="uk-UA" dirty="0" smtClean="0"/>
              <a:t>) Файли із стартовим кодом </a:t>
            </a:r>
          </a:p>
          <a:p>
            <a:pPr marL="0" indent="0">
              <a:buNone/>
            </a:pPr>
            <a:endParaRPr lang="uk-UA" i="1" dirty="0" smtClean="0"/>
          </a:p>
          <a:p>
            <a:pPr marL="0" indent="-457200">
              <a:buFont typeface="Wingdings" panose="05000000000000000000" pitchFamily="2" charset="2"/>
              <a:buChar char="§"/>
            </a:pPr>
            <a:endParaRPr lang="uk-UA" i="1" dirty="0" smtClean="0"/>
          </a:p>
          <a:p>
            <a:pPr marL="0" indent="-457200">
              <a:buFont typeface="Wingdings" panose="05000000000000000000" pitchFamily="2" charset="2"/>
              <a:buChar char="§"/>
            </a:pPr>
            <a:endParaRPr lang="uk-UA" i="1" dirty="0" smtClean="0"/>
          </a:p>
          <a:p>
            <a:pPr marL="0" indent="-457200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1520" y="3291840"/>
            <a:ext cx="10267406" cy="217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uk-UA" dirty="0" smtClean="0"/>
              <a:t>Для мікроконтролерів </a:t>
            </a:r>
            <a:r>
              <a:rPr lang="uk-UA" b="1" dirty="0" smtClean="0"/>
              <a:t>STM32</a:t>
            </a:r>
            <a:r>
              <a:rPr lang="uk-UA" dirty="0" smtClean="0"/>
              <a:t>  ці файли мають назви: </a:t>
            </a:r>
            <a:br>
              <a:rPr lang="uk-UA" dirty="0" smtClean="0"/>
            </a:br>
            <a:endParaRPr lang="uk-UA" dirty="0" smtClean="0"/>
          </a:p>
          <a:p>
            <a:pPr lvl="0" fontAlgn="base"/>
            <a:r>
              <a:rPr lang="uk-UA" b="1" dirty="0" smtClean="0"/>
              <a:t>	</a:t>
            </a:r>
            <a:r>
              <a:rPr lang="uk-UA" sz="2400" b="1" dirty="0" smtClean="0"/>
              <a:t>stm32f10x.h</a:t>
            </a:r>
            <a:r>
              <a:rPr lang="uk-UA" sz="2400" dirty="0" smtClean="0"/>
              <a:t>  / </a:t>
            </a:r>
            <a:r>
              <a:rPr lang="uk-UA" sz="2400" b="1" dirty="0" smtClean="0"/>
              <a:t>stm32f40x.h</a:t>
            </a:r>
            <a:r>
              <a:rPr lang="uk-UA" sz="2400" dirty="0" smtClean="0"/>
              <a:t>  </a:t>
            </a:r>
          </a:p>
          <a:p>
            <a:pPr lvl="0" fontAlgn="base"/>
            <a:r>
              <a:rPr lang="uk-UA" sz="2400" b="1" dirty="0" smtClean="0"/>
              <a:t>	system_stm32f10x.c</a:t>
            </a:r>
            <a:r>
              <a:rPr lang="uk-UA" sz="2400" dirty="0" smtClean="0"/>
              <a:t>  / </a:t>
            </a:r>
            <a:r>
              <a:rPr lang="uk-UA" sz="2400" b="1" dirty="0" smtClean="0"/>
              <a:t>system_stm32f40x.c</a:t>
            </a:r>
            <a:r>
              <a:rPr lang="uk-UA" sz="2400" dirty="0" smtClean="0"/>
              <a:t> </a:t>
            </a:r>
          </a:p>
          <a:p>
            <a:pPr lvl="0" fontAlgn="base"/>
            <a:r>
              <a:rPr lang="uk-UA" sz="2400" b="1" dirty="0" smtClean="0"/>
              <a:t>	system_stm32f10x.h</a:t>
            </a:r>
            <a:r>
              <a:rPr lang="uk-UA" sz="2400" dirty="0" smtClean="0"/>
              <a:t> / </a:t>
            </a:r>
            <a:r>
              <a:rPr lang="uk-UA" sz="2400" b="1" dirty="0" smtClean="0"/>
              <a:t>system_stm32f40x.h</a:t>
            </a:r>
            <a:endParaRPr lang="uk-UA" sz="24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037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1049235"/>
          </a:xfrm>
        </p:spPr>
        <p:txBody>
          <a:bodyPr/>
          <a:lstStyle/>
          <a:p>
            <a:r>
              <a:rPr lang="uk-UA" dirty="0"/>
              <a:t>Файли </a:t>
            </a:r>
            <a:r>
              <a:rPr lang="en-US" dirty="0"/>
              <a:t>CMSIS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3768" y="1106905"/>
            <a:ext cx="10555706" cy="540619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1130269" y="2546421"/>
            <a:ext cx="2197768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stm32f4xx.h</a:t>
            </a:r>
            <a:endParaRPr lang="uk-UA" dirty="0"/>
          </a:p>
        </p:txBody>
      </p:sp>
      <p:sp>
        <p:nvSpPr>
          <p:cNvPr id="7" name="Блок-схема: альтернативный процесс 6"/>
          <p:cNvSpPr/>
          <p:nvPr/>
        </p:nvSpPr>
        <p:spPr>
          <a:xfrm>
            <a:off x="1537947" y="4632296"/>
            <a:ext cx="2616957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&lt;device&gt;.h</a:t>
            </a:r>
            <a:endParaRPr lang="uk-UA" dirty="0"/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1338817" y="4443262"/>
            <a:ext cx="2616957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&lt;device&gt;.h</a:t>
            </a:r>
            <a:endParaRPr lang="uk-UA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1130269" y="4286312"/>
            <a:ext cx="2608238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Startup</a:t>
            </a:r>
            <a:r>
              <a:rPr lang="uk-UA" dirty="0" smtClean="0"/>
              <a:t>_</a:t>
            </a:r>
            <a:r>
              <a:rPr lang="en-US" dirty="0" smtClean="0"/>
              <a:t>stm32f40xe.s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4016" y="1587366"/>
            <a:ext cx="2525933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uk-UA" sz="1400" dirty="0" smtClean="0">
                <a:solidFill>
                  <a:schemeClr val="tx1"/>
                </a:solidFill>
              </a:rPr>
              <a:t>Визначення номерів переривань і регістрів периферійних пристроїв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10653" y="5729645"/>
            <a:ext cx="2725063" cy="69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1400" dirty="0" smtClean="0">
                <a:solidFill>
                  <a:schemeClr val="tx1"/>
                </a:solidFill>
              </a:rPr>
              <a:t>  Файли стартового коду 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для різних </a:t>
            </a:r>
            <a:r>
              <a:rPr lang="uk-UA" sz="1400" dirty="0" err="1" smtClean="0">
                <a:solidFill>
                  <a:schemeClr val="tx1"/>
                </a:solidFill>
              </a:rPr>
              <a:t>інструментаріїв</a:t>
            </a:r>
            <a:r>
              <a:rPr lang="uk-UA" sz="1400" dirty="0" smtClean="0">
                <a:solidFill>
                  <a:schemeClr val="tx1"/>
                </a:solidFill>
              </a:rPr>
              <a:t> 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5132075" y="1087763"/>
            <a:ext cx="2632304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Core_cm4.h</a:t>
            </a:r>
            <a:endParaRPr lang="uk-UA" dirty="0"/>
          </a:p>
        </p:txBody>
      </p:sp>
      <p:sp>
        <p:nvSpPr>
          <p:cNvPr id="11" name="Блок-схема: альтернативный процесс 10"/>
          <p:cNvSpPr/>
          <p:nvPr/>
        </p:nvSpPr>
        <p:spPr>
          <a:xfrm>
            <a:off x="5132075" y="2221601"/>
            <a:ext cx="2632304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Core_cm4.</a:t>
            </a:r>
            <a:r>
              <a:rPr lang="uk-UA" dirty="0" smtClean="0"/>
              <a:t>с</a:t>
            </a:r>
            <a:endParaRPr lang="uk-UA" dirty="0"/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5132075" y="3355439"/>
            <a:ext cx="2632304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system_stm32f40x.h</a:t>
            </a:r>
            <a:endParaRPr lang="uk-UA" dirty="0"/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5156838" y="4483797"/>
            <a:ext cx="2632304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system_stm32f40x.c</a:t>
            </a:r>
            <a:endParaRPr lang="uk-UA" dirty="0"/>
          </a:p>
        </p:txBody>
      </p:sp>
      <p:sp>
        <p:nvSpPr>
          <p:cNvPr id="14" name="Блок-схема: альтернативный процесс 13"/>
          <p:cNvSpPr/>
          <p:nvPr/>
        </p:nvSpPr>
        <p:spPr>
          <a:xfrm>
            <a:off x="5156838" y="5623922"/>
            <a:ext cx="2632304" cy="9083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Інші файли оголошень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55576" y="1106905"/>
            <a:ext cx="2773898" cy="889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uk-UA" sz="1400" dirty="0" smtClean="0">
                <a:solidFill>
                  <a:schemeClr val="tx1"/>
                </a:solidFill>
              </a:rPr>
              <a:t>Визначення регістрів і </a:t>
            </a:r>
            <a:r>
              <a:rPr lang="uk-UA" sz="1400" dirty="0">
                <a:solidFill>
                  <a:schemeClr val="tx1"/>
                </a:solidFill>
              </a:rPr>
              <a:t>оголошення</a:t>
            </a:r>
            <a:r>
              <a:rPr lang="uk-UA" sz="1400" dirty="0" smtClean="0">
                <a:solidFill>
                  <a:schemeClr val="tx1"/>
                </a:solidFill>
              </a:rPr>
              <a:t> функцій доступу до периферії ядра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та </a:t>
            </a:r>
            <a:r>
              <a:rPr lang="uk-UA" sz="1400" dirty="0" smtClean="0">
                <a:solidFill>
                  <a:schemeClr val="tx1"/>
                </a:solidFill>
              </a:rPr>
              <a:t>функцій стандарту </a:t>
            </a:r>
            <a:r>
              <a:rPr lang="en-US" sz="1400" dirty="0" smtClean="0">
                <a:solidFill>
                  <a:schemeClr val="tx1"/>
                </a:solidFill>
              </a:rPr>
              <a:t>CMSIS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55576" y="2313866"/>
            <a:ext cx="2773898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uk-UA" sz="1400" dirty="0" smtClean="0">
                <a:solidFill>
                  <a:schemeClr val="tx1"/>
                </a:solidFill>
              </a:rPr>
              <a:t>Опис вбудованих функцій процесора </a:t>
            </a:r>
            <a:r>
              <a:rPr lang="en-US" sz="1400" dirty="0" smtClean="0">
                <a:solidFill>
                  <a:schemeClr val="tx1"/>
                </a:solidFill>
              </a:rPr>
              <a:t>Cortex-M4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455576" y="3417717"/>
            <a:ext cx="2773898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1400" dirty="0" smtClean="0">
                <a:solidFill>
                  <a:schemeClr val="tx1"/>
                </a:solidFill>
              </a:rPr>
              <a:t> Системні функції, у тому числі  функція ініціалізації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          (оголошення)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455576" y="4552513"/>
            <a:ext cx="2773898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1400" dirty="0" smtClean="0">
                <a:solidFill>
                  <a:schemeClr val="tx1"/>
                </a:solidFill>
              </a:rPr>
              <a:t> Системні функції, у тому числі  функція ініціалізації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                   (описи)</a:t>
            </a:r>
            <a:endParaRPr lang="uk-UA" sz="14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455575" y="5687309"/>
            <a:ext cx="2950361" cy="786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uk-UA" sz="1400" dirty="0" smtClean="0">
                <a:solidFill>
                  <a:schemeClr val="tx1"/>
                </a:solidFill>
              </a:rPr>
              <a:t>   Доступ до периферії пристрою і додаткові функції</a:t>
            </a:r>
            <a:br>
              <a:rPr lang="uk-UA" sz="1400" dirty="0" smtClean="0">
                <a:solidFill>
                  <a:schemeClr val="tx1"/>
                </a:solidFill>
              </a:rPr>
            </a:br>
            <a:r>
              <a:rPr lang="uk-UA" sz="1400" dirty="0" smtClean="0">
                <a:solidFill>
                  <a:schemeClr val="tx1"/>
                </a:solidFill>
              </a:rPr>
              <a:t>                   (описи)</a:t>
            </a:r>
            <a:endParaRPr lang="uk-UA" sz="1400" dirty="0">
              <a:solidFill>
                <a:schemeClr val="tx1"/>
              </a:solidFill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4572000" y="1523198"/>
            <a:ext cx="0" cy="4557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" idx="3"/>
          </p:cNvCxnSpPr>
          <p:nvPr/>
        </p:nvCxnSpPr>
        <p:spPr>
          <a:xfrm>
            <a:off x="3328037" y="3000579"/>
            <a:ext cx="1243963" cy="55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4568340" y="1541921"/>
            <a:ext cx="547693" cy="4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4584382" y="2675758"/>
            <a:ext cx="547693" cy="4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4584382" y="3827093"/>
            <a:ext cx="547693" cy="4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4584382" y="4918447"/>
            <a:ext cx="547693" cy="4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4584382" y="6056679"/>
            <a:ext cx="547693" cy="40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Startup_stm32f401xe.s</a:t>
            </a:r>
            <a:endParaRPr lang="uk-UA" dirty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3" y="2123081"/>
            <a:ext cx="10505389" cy="3154313"/>
          </a:xfrm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5290457" y="46895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402183" y="3762103"/>
            <a:ext cx="20508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402183" y="3971109"/>
            <a:ext cx="4101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402183" y="4167052"/>
            <a:ext cx="23905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402183" y="4389121"/>
            <a:ext cx="4101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944983" y="4572000"/>
            <a:ext cx="6609806" cy="444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453052" y="3358342"/>
            <a:ext cx="42804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ыноска 2 (с границей) 1"/>
          <p:cNvSpPr/>
          <p:nvPr/>
        </p:nvSpPr>
        <p:spPr>
          <a:xfrm>
            <a:off x="7481455" y="2348939"/>
            <a:ext cx="3890356" cy="14131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676"/>
              <a:gd name="adj6" fmla="val -30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  </a:t>
            </a:r>
            <a:r>
              <a:rPr lang="uk-UA" dirty="0" smtClean="0"/>
              <a:t>Після скидання процесор</a:t>
            </a:r>
          </a:p>
          <a:p>
            <a:r>
              <a:rPr lang="en-US" dirty="0" smtClean="0"/>
              <a:t>Cortex M4 </a:t>
            </a:r>
            <a:r>
              <a:rPr lang="ru-RU" dirty="0" smtClean="0"/>
              <a:t>запуска</a:t>
            </a:r>
            <a:r>
              <a:rPr lang="uk-UA" dirty="0" smtClean="0"/>
              <a:t>є</a:t>
            </a:r>
            <a:r>
              <a:rPr lang="ru-RU" dirty="0" err="1" smtClean="0"/>
              <a:t>ться</a:t>
            </a:r>
            <a:r>
              <a:rPr lang="ru-RU" dirty="0" smtClean="0"/>
              <a:t> у режим</a:t>
            </a:r>
            <a:r>
              <a:rPr lang="uk-UA" dirty="0" smtClean="0"/>
              <a:t>і «потоку» (</a:t>
            </a:r>
            <a:r>
              <a:rPr lang="en-US" dirty="0" smtClean="0"/>
              <a:t>Thread)</a:t>
            </a:r>
            <a:r>
              <a:rPr lang="uk-UA" dirty="0" smtClean="0"/>
              <a:t> із привілейованим пріоритетом. Статус стеку - </a:t>
            </a:r>
            <a:r>
              <a:rPr lang="en-US" dirty="0" smtClean="0"/>
              <a:t>Main</a:t>
            </a:r>
            <a:r>
              <a:rPr lang="uk-UA" dirty="0" smtClean="0"/>
              <a:t>  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720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295200"/>
            <a:ext cx="9603275" cy="640345"/>
          </a:xfrm>
        </p:spPr>
        <p:txBody>
          <a:bodyPr/>
          <a:lstStyle/>
          <a:p>
            <a:r>
              <a:rPr lang="en-US" dirty="0" smtClean="0"/>
              <a:t>Startup_stm32f401xe.s - Vector Table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5" y="935038"/>
            <a:ext cx="9017957" cy="5781675"/>
          </a:xfr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831021" y="2396359"/>
            <a:ext cx="3862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Левая фигурная скобка 2"/>
          <p:cNvSpPr/>
          <p:nvPr/>
        </p:nvSpPr>
        <p:spPr>
          <a:xfrm>
            <a:off x="2676698" y="2078182"/>
            <a:ext cx="216131" cy="463853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613215" y="3549548"/>
            <a:ext cx="997527" cy="1695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Vector Table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8611985" y="2396359"/>
            <a:ext cx="216131" cy="24250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8946801" y="3155260"/>
            <a:ext cx="1565685" cy="907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Exeptions</a:t>
            </a:r>
            <a:r>
              <a:rPr lang="en-US" dirty="0" smtClean="0">
                <a:solidFill>
                  <a:schemeClr val="tx1"/>
                </a:solidFill>
              </a:rPr>
              <a:t>  Handler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092335" y="5162220"/>
            <a:ext cx="26434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ая фигурная скобка 11"/>
          <p:cNvSpPr/>
          <p:nvPr/>
        </p:nvSpPr>
        <p:spPr>
          <a:xfrm>
            <a:off x="10631172" y="5245345"/>
            <a:ext cx="102373" cy="83183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10733545" y="5169957"/>
            <a:ext cx="1565685" cy="907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Standard  Peripherals Interrupts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8146474" y="6201295"/>
            <a:ext cx="109880" cy="51541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 14"/>
          <p:cNvSpPr/>
          <p:nvPr/>
        </p:nvSpPr>
        <p:spPr>
          <a:xfrm>
            <a:off x="8333831" y="5942484"/>
            <a:ext cx="1565685" cy="907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External  Interrupts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831021" y="2263355"/>
            <a:ext cx="3862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/>
      <p:bldP spid="12" grpId="0" animBg="1"/>
      <p:bldP spid="13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1829</TotalTime>
  <Words>1257</Words>
  <Application>Microsoft Office PowerPoint</Application>
  <PresentationFormat>Широкоэкранный</PresentationFormat>
  <Paragraphs>170</Paragraphs>
  <Slides>35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Book Antiqua</vt:lpstr>
      <vt:lpstr>Calibri</vt:lpstr>
      <vt:lpstr>Century Gothic</vt:lpstr>
      <vt:lpstr>Courier New</vt:lpstr>
      <vt:lpstr>Times New Roman</vt:lpstr>
      <vt:lpstr>Wingdings</vt:lpstr>
      <vt:lpstr>Gallery</vt:lpstr>
      <vt:lpstr>CMSIS</vt:lpstr>
      <vt:lpstr>Передумови виникнення стандарту CMSIS</vt:lpstr>
      <vt:lpstr>Роль CMSIS в розробці вбудованих рішень</vt:lpstr>
      <vt:lpstr>Склад CMSIS PACK</vt:lpstr>
      <vt:lpstr>Презентация PowerPoint</vt:lpstr>
      <vt:lpstr>Файли CMSIS</vt:lpstr>
      <vt:lpstr>Файли CMSIS</vt:lpstr>
      <vt:lpstr>Startup_stm32f401xe.s</vt:lpstr>
      <vt:lpstr>Startup_stm32f401xe.s - Vector Table</vt:lpstr>
      <vt:lpstr>Startup_stm32f401xe.s – Reset Handler</vt:lpstr>
      <vt:lpstr>System_stm32f4xx.c</vt:lpstr>
      <vt:lpstr>Stm32f4xx.h</vt:lpstr>
      <vt:lpstr>Опис ресурсів процесора і периферії завдається за алфавітом у вигляді структур «typedef struct»</vt:lpstr>
      <vt:lpstr>GPIO Registers</vt:lpstr>
      <vt:lpstr>Базові адреси просторів пам’яті і периферії (Memory map)</vt:lpstr>
      <vt:lpstr>Базові адреси конкретної периферії</vt:lpstr>
      <vt:lpstr>Покажчики на структури описів ресурсів процесора і периферії</vt:lpstr>
      <vt:lpstr>Програмування в CMSIS (на прикладі порту GPIO)</vt:lpstr>
      <vt:lpstr>Біт-маски</vt:lpstr>
      <vt:lpstr>Біт-маски регістру MODER</vt:lpstr>
      <vt:lpstr>Біт-маски регістру ODR</vt:lpstr>
      <vt:lpstr>Біт-маски регістру BSRR</vt:lpstr>
      <vt:lpstr>Дозвіл тактування ресурсів мікроконтролеру</vt:lpstr>
      <vt:lpstr>Створення проекту “GPIO: LEDs &amp; Bottons”  Натисканням кнопки керувати засвідченням світлодіодів (плата NUCLEO) </vt:lpstr>
      <vt:lpstr>Test 4 Botton&amp;LED (Board - NUCLEO)  </vt:lpstr>
      <vt:lpstr>Test 4 Botton&amp;LED </vt:lpstr>
      <vt:lpstr>Test 4 Botton&amp;LED </vt:lpstr>
      <vt:lpstr>Test 4 Botton&amp;LED </vt:lpstr>
      <vt:lpstr>Підключення кнопок на платах:</vt:lpstr>
      <vt:lpstr>main_B&amp;L.c (плата NUCLEO)</vt:lpstr>
      <vt:lpstr>Презентация PowerPoint</vt:lpstr>
      <vt:lpstr>Презентация PowerPoint</vt:lpstr>
      <vt:lpstr>Презентация PowerPoint</vt:lpstr>
      <vt:lpstr>Створення проекту “GPIO: LEDs” у CMSIS (плата Discovery) почергове включення сітлодіодів</vt:lpstr>
      <vt:lpstr>Схема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CMSIS</dc:title>
  <dc:creator>Пользователь Windows</dc:creator>
  <cp:lastModifiedBy>Admin</cp:lastModifiedBy>
  <cp:revision>136</cp:revision>
  <dcterms:created xsi:type="dcterms:W3CDTF">2017-11-03T12:44:45Z</dcterms:created>
  <dcterms:modified xsi:type="dcterms:W3CDTF">2018-09-26T07:17:12Z</dcterms:modified>
</cp:coreProperties>
</file>