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0" r:id="rId4"/>
    <p:sldId id="262" r:id="rId5"/>
    <p:sldId id="266" r:id="rId6"/>
    <p:sldId id="267" r:id="rId7"/>
    <p:sldId id="265" r:id="rId8"/>
    <p:sldId id="263" r:id="rId9"/>
    <p:sldId id="270" r:id="rId10"/>
    <p:sldId id="271" r:id="rId11"/>
    <p:sldId id="268" r:id="rId12"/>
    <p:sldId id="269" r:id="rId13"/>
    <p:sldId id="272" r:id="rId14"/>
    <p:sldId id="273" r:id="rId15"/>
    <p:sldId id="275" r:id="rId16"/>
    <p:sldId id="274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FC32"/>
    <a:srgbClr val="78F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1" autoAdjust="0"/>
    <p:restoredTop sz="87730" autoAdjust="0"/>
  </p:normalViewPr>
  <p:slideViewPr>
    <p:cSldViewPr snapToGrid="0">
      <p:cViewPr varScale="1">
        <p:scale>
          <a:sx n="57" d="100"/>
          <a:sy n="57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DA939-12BB-4FDA-8E10-9DC75BBC534A}" type="datetimeFigureOut">
              <a:rPr lang="uk-UA" smtClean="0"/>
              <a:t>17.10.2018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9860C-1A34-4602-98E9-5FC06D6D7B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73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тактирования микроконтроллера является основным функциональным блоком, синхронизирующим все процессы и определяющим скорость их выполнения. От правильной настройки данного блока зависит эффективность работы микроконтроллера, успешное выполнение возлагаемой на него задачи. Поэтому важно уделить рассмотрению системы тактирования особое внимание, поняв ее архитектуру и назначение всех составляющих элементов.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9141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3161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RESER -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дозволяє налаштувати системні годинники до конфігурації за замовчуванням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активувати / деактивувати </a:t>
            </a:r>
            <a:r>
              <a:rPr lang="uk-UA" dirty="0" smtClean="0"/>
              <a:t>перегляд файлу  </a:t>
            </a:r>
            <a:r>
              <a:rPr lang="uk-UA" dirty="0" err="1" smtClean="0"/>
              <a:t>xls</a:t>
            </a:r>
            <a:r>
              <a:rPr lang="uk-UA" dirty="0" smtClean="0"/>
              <a:t> у повноекранному режимі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3353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Крок 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2603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Кількість очікуваних станів флеш-пам'яті (затримка) визначається відповідно до частоти процесора (Cortex-M4) і опосередковано через напругу живлення пристрою (VDD)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управления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системной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тактирования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можна використовувати три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разних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джерела :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внутренний тактовый генератор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(16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MHz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внешний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кварцевый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осциля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тор 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HSE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(4 – 26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MHz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модуль умножителя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PLL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I</a:t>
            </a:r>
            <a:r>
              <a:rPr lang="en-US" sz="1400" b="1" baseline="30000" dirty="0" smtClean="0"/>
              <a:t>2</a:t>
            </a:r>
            <a:r>
              <a:rPr lang="en-US" sz="1200" b="1" dirty="0" smtClean="0"/>
              <a:t>S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i="1" dirty="0"/>
              <a:t>Inter-integrated sound</a:t>
            </a:r>
            <a:r>
              <a:rPr lang="uk-UA" sz="1200" dirty="0"/>
              <a:t>) –</a:t>
            </a:r>
            <a:r>
              <a:rPr lang="en-US" sz="1200" dirty="0"/>
              <a:t> </a:t>
            </a:r>
            <a:r>
              <a:rPr lang="uk-UA" sz="1200" dirty="0"/>
              <a:t>так</a:t>
            </a:r>
            <a:r>
              <a:rPr lang="uk-UA" sz="1200" baseline="0" dirty="0"/>
              <a:t> званий </a:t>
            </a:r>
            <a:r>
              <a:rPr lang="en-US" sz="1200" b="1" dirty="0"/>
              <a:t>Philips standard</a:t>
            </a:r>
            <a:r>
              <a:rPr lang="ru-RU" sz="1200" dirty="0"/>
              <a:t> </a:t>
            </a: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Каждый источник синхронизации может быть независимо включен или выключен, когда он не используется, для оптимизации потребления энергии</a:t>
            </a:r>
            <a:br>
              <a:rPr lang="ru-RU" dirty="0"/>
            </a:br>
            <a:endParaRPr lang="uk-UA" dirty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762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Итак, сформировать основную системную частоту SYSCLK </a:t>
            </a:r>
            <a:r>
              <a:rPr lang="en-US" sz="1200" b="0" i="0" u="none" strike="noStrike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168 MHZ</a:t>
            </a:r>
            <a:r>
              <a:rPr lang="ru-RU" sz="1200" b="0" i="0" u="none" strike="noStrike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возможно несколькими способами:</a:t>
            </a:r>
            <a:br>
              <a:rPr lang="ru-RU" sz="1200" b="0" i="0" u="none" strike="noStrike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u="none" strike="noStrike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От внутреннего </a:t>
            </a:r>
            <a:r>
              <a:rPr lang="en-US" sz="1200" b="0" i="0" u="none" strike="noStrike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 </a:t>
            </a:r>
            <a:r>
              <a:rPr lang="ru-RU" sz="1200" b="0" i="0" u="none" strike="noStrike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генератора </a:t>
            </a:r>
            <a:r>
              <a:rPr lang="en-US" sz="1200" b="0" i="0" u="none" strike="noStrike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 </a:t>
            </a:r>
            <a:endParaRPr lang="ru-RU" sz="1200" b="0" i="0" u="none" strike="noStrike" kern="1200" baseline="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Генератор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High_Speed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может работать на частоте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 4 до 2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МГц с внешним резонатором, подключенным к выводам OSC_IN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OSC_OUT.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Допускается также под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ключение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внешнего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источника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тактовых</a:t>
            </a:r>
            <a:endParaRPr lang="uk-UA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импульсов частотой от 1 до 24 МГц и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скважностью 50 % к входу OSC_IN</a:t>
            </a:r>
            <a:endParaRPr lang="uk-UA" dirty="0"/>
          </a:p>
          <a:p>
            <a:r>
              <a:rPr lang="uk-UA" dirty="0"/>
              <a:t>3. </a:t>
            </a:r>
            <a:r>
              <a:rPr lang="en-US" b="1" dirty="0"/>
              <a:t>PLL</a:t>
            </a:r>
            <a:r>
              <a:rPr lang="en-US" baseline="0" dirty="0"/>
              <a:t> – </a:t>
            </a:r>
            <a:r>
              <a:rPr lang="ru-RU" baseline="0" dirty="0"/>
              <a:t>умножитель частоты на </a:t>
            </a:r>
            <a:r>
              <a:rPr lang="ru-RU" baseline="0" dirty="0" err="1"/>
              <a:t>снове</a:t>
            </a:r>
            <a:r>
              <a:rPr lang="ru-RU" baseline="0" dirty="0"/>
              <a:t> генератора с ФАПЧ и программируемым коэффициентом умножения</a:t>
            </a:r>
            <a:r>
              <a:rPr lang="en-US" baseline="0" dirty="0"/>
              <a:t>/</a:t>
            </a:r>
            <a:r>
              <a:rPr lang="ru-RU" baseline="0" dirty="0"/>
              <a:t>деления (</a:t>
            </a:r>
            <a:r>
              <a:rPr lang="en-US" baseline="0" dirty="0"/>
              <a:t>PLLN/PLLM | PLLQ). </a:t>
            </a:r>
            <a:r>
              <a:rPr lang="ru-RU" baseline="0" dirty="0"/>
              <a:t>См. формулу</a:t>
            </a:r>
          </a:p>
          <a:p>
            <a:r>
              <a:rPr lang="ru-RU" baseline="0" dirty="0"/>
              <a:t>4. </a:t>
            </a:r>
            <a:r>
              <a:rPr lang="uk-UA" b="1" baseline="0" dirty="0"/>
              <a:t>С</a:t>
            </a:r>
            <a:r>
              <a:rPr lang="en-US" b="1" baseline="0" dirty="0"/>
              <a:t>SS </a:t>
            </a:r>
            <a:r>
              <a:rPr lang="en-US" baseline="0" dirty="0"/>
              <a:t>– </a:t>
            </a:r>
            <a:r>
              <a:rPr lang="ru-RU" baseline="0" dirty="0"/>
              <a:t>система повышения надежности системы тактирования. Б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лагодаря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блоку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микроконтроллер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сохраняет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свою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работоспособность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информирует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полняемую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программу об этом с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помо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щью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NMI,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исключая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возможность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зависания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программы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-за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неисправно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сти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внешнего генератора. Для активации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данной функции блок CSS необходимо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включить с помощью установки бита CSSON в регистре RCC_CR.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Сигнал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системной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тактовой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частоты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SYSCLK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транслируется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программный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делитель AHB, снижающий ее до 512 раз. Полученный сигнал FCLK поступает на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остальные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блоки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схемы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непосредствен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 или через дополнительные делители APB1, APB2 и ADC. Каждый из этих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делителей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имеет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программируемые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коэффи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циенты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деления и позволяет снизить частоту для соответствующих ему блоков 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периферии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baseline="0" dirty="0"/>
              <a:t> </a:t>
            </a:r>
          </a:p>
          <a:p>
            <a:r>
              <a:rPr lang="ru-RU" baseline="0" dirty="0"/>
              <a:t>6. Для поддержки систем реального времени </a:t>
            </a:r>
            <a:r>
              <a:rPr lang="en-US" baseline="0" dirty="0"/>
              <a:t>(RTOS) и</a:t>
            </a:r>
            <a:r>
              <a:rPr lang="ru-RU" baseline="0" dirty="0"/>
              <a:t> в составе м</a:t>
            </a:r>
            <a:r>
              <a:rPr lang="uk-UA" baseline="0" dirty="0"/>
              <a:t>и</a:t>
            </a:r>
            <a:r>
              <a:rPr lang="ru-RU" baseline="0" dirty="0" err="1"/>
              <a:t>кроконтроллеров</a:t>
            </a:r>
            <a:r>
              <a:rPr lang="ru-RU" baseline="0" dirty="0"/>
              <a:t> есть системный таймер </a:t>
            </a:r>
            <a:r>
              <a:rPr lang="en-US" baseline="0" dirty="0" err="1"/>
              <a:t>SysTick</a:t>
            </a:r>
            <a:r>
              <a:rPr lang="en-US" baseline="0" dirty="0"/>
              <a:t>. </a:t>
            </a:r>
            <a:r>
              <a:rPr lang="ru-RU" baseline="0" dirty="0"/>
              <a:t>Его частота </a:t>
            </a:r>
            <a:r>
              <a:rPr lang="en-US" baseline="0" dirty="0" err="1"/>
              <a:t>SysTick</a:t>
            </a:r>
            <a:r>
              <a:rPr lang="ru-RU" baseline="0" dirty="0"/>
              <a:t>=</a:t>
            </a:r>
            <a:r>
              <a:rPr lang="en-US" baseline="0" dirty="0"/>
              <a:t>SYSCLK/8</a:t>
            </a:r>
            <a:endParaRPr lang="ru-RU" baseline="0" dirty="0"/>
          </a:p>
          <a:p>
            <a:r>
              <a:rPr lang="ru-RU" dirty="0"/>
              <a:t>7.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Кроме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того, система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тактирования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содержит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узлы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формирователей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тактовой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частоты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RTC CLK для часов реального времени RTC (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Clock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тактовой частоты IWDGCLK для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сторо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жевых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таймеров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микроконтроллера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Источники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частоты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HSE/128 ; LSI (32KHz)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LSE(32.762KHz) c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внешним кварцевым генератором.</a:t>
            </a:r>
            <a:endParaRPr lang="uk-UA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8.Для синхронизации внешних устройств на выводы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MCO1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PA8)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MCO2 (PC9)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могут быть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скоммутированы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сигналы, соответственно: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HSI, HSE, PLLCLK,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LSE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SYSCLK, HSE, PLLCLK, PLLI2S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предварительно поделенные на коэффициент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prescaler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(от 1 до 5).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57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RCC_CR –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тут биты управления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ON/OFF)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состояния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RDY = ready)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основных блоков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включенні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мікроконтролер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автоматично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запускається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тактової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частоти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SI. RCC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 |=0x0000 xx81  (HSION = 1)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Після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виходу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нормальний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стійкий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режим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роботи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за 6 такт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ів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бітовий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прапор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встановлюється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(HSIRDY=1)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апаратно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HSICAL [7: 0]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заводське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калібрувальне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</a:t>
            </a:r>
            <a:r>
              <a:rPr lang="el-G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f&lt;=±1%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t=2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sz="1800" b="0" i="0" u="none" strike="noStrike" kern="1200" baseline="50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HSITRIM [4: 0] -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калібрувальне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компенсації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впливу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навколишньої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температури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і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напруги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живлення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після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скидання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16 (середина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діапазону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регулювання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Зміна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молодшого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розряду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HSITRIM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дозволяє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підлаштувати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частоту генератора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приблизно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40 кГц. Таким чином, 5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розрядів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HSITRIM [4: 0]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дозволяють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здійснити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підстроювання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частоти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 до 1280 кГц.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ON/HSE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іти керування і стану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HSE oscillator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HSEBYP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ідключено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зовнішній генератор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OSC_OUT=HI-Z)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PLLON / PLLI2S ON – 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включення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PLL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PLLI2S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PLLRDY / PLLI2S RDY – 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прапорець готовності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PLL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uk-UA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УВАГА: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Всі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налаштування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PLL 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слід проводити при увімкнутому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PLL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Clock security system enable</a:t>
            </a:r>
          </a:p>
          <a:p>
            <a:pPr marL="228600" indent="-228600">
              <a:buAutoNum type="arabicPeriod"/>
            </a:pPr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baseline="0" dirty="0"/>
              <a:t>4.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8502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277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Після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ON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 –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алаштовано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Але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SYSCLK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ід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 – 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буде не стабільний (± 1 %)</a:t>
            </a:r>
          </a:p>
          <a:p>
            <a:pPr marL="228600" indent="-228600">
              <a:buAutoNum type="arabicPeriod"/>
            </a:pP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Бажано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генерувати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SYSCLK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этого нужно:</a:t>
            </a:r>
            <a:b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2.1.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взвест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HSEON=1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b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2.2.дождавшись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HSERDY=1 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2.3.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переключить источник тактовых импульсов, задав комбинацию в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 (System clock switch)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SW[1:0]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 два младших бита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RCC_CFGR</a:t>
            </a:r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baseline="0" dirty="0"/>
              <a:t>4.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9022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baseline="0" dirty="0"/>
              <a:t>4.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622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Приклад визначення</a:t>
            </a:r>
            <a:r>
              <a:rPr lang="uk-UA" baseline="0" dirty="0" smtClean="0"/>
              <a:t> структури </a:t>
            </a:r>
            <a:r>
              <a:rPr lang="en-US" baseline="0" dirty="0" smtClean="0"/>
              <a:t>RCC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527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Програмний</a:t>
            </a:r>
            <a:r>
              <a:rPr lang="uk-UA" baseline="0" dirty="0" smtClean="0"/>
              <a:t> інструмент, що забезпечує візуальну графічну підготовку параметрів синхронізації</a:t>
            </a:r>
            <a:r>
              <a:rPr lang="en-US" baseline="0" dirty="0" smtClean="0"/>
              <a:t>.</a:t>
            </a:r>
            <a:r>
              <a:rPr lang="uk-UA" baseline="0" dirty="0" smtClean="0"/>
              <a:t> 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uk-UA" baseline="0" dirty="0" smtClean="0"/>
              <a:t>Дозволяє вибрати джерело системної тактової частоти </a:t>
            </a:r>
            <a:r>
              <a:rPr lang="en-US" baseline="0" dirty="0" smtClean="0"/>
              <a:t>SYSCLK</a:t>
            </a:r>
            <a:r>
              <a:rPr lang="uk-UA" baseline="0" dirty="0" smtClean="0"/>
              <a:t>,</a:t>
            </a:r>
            <a:r>
              <a:rPr lang="en-US" baseline="0" dirty="0" smtClean="0"/>
              <a:t> </a:t>
            </a:r>
            <a:r>
              <a:rPr lang="uk-UA" baseline="0" dirty="0" smtClean="0"/>
              <a:t>а також підібрати всі необхідні </a:t>
            </a:r>
            <a:r>
              <a:rPr lang="uk-UA" baseline="0" dirty="0" err="1" smtClean="0"/>
              <a:t>коєфіцієнти</a:t>
            </a:r>
            <a:r>
              <a:rPr lang="uk-UA" baseline="0" dirty="0" smtClean="0"/>
              <a:t> дільників та множників </a:t>
            </a:r>
            <a:r>
              <a:rPr lang="en-US" baseline="0" dirty="0" smtClean="0"/>
              <a:t>Master </a:t>
            </a:r>
            <a:r>
              <a:rPr lang="uk-UA" baseline="0" dirty="0" smtClean="0"/>
              <a:t>та </a:t>
            </a:r>
            <a:r>
              <a:rPr lang="en-US" baseline="0" dirty="0" smtClean="0"/>
              <a:t>Slave PLL</a:t>
            </a:r>
            <a:endParaRPr lang="uk-UA" baseline="0" dirty="0" smtClean="0"/>
          </a:p>
          <a:p>
            <a:r>
              <a:rPr lang="uk-UA" baseline="0" dirty="0" smtClean="0"/>
              <a:t>Генерує програмний код на мові </a:t>
            </a:r>
            <a:r>
              <a:rPr lang="uk-UA" baseline="0" dirty="0" err="1" smtClean="0"/>
              <a:t>Си</a:t>
            </a:r>
            <a:r>
              <a:rPr lang="uk-UA" baseline="0" dirty="0" smtClean="0"/>
              <a:t> у вигляді файлу </a:t>
            </a:r>
          </a:p>
          <a:p>
            <a:r>
              <a:rPr lang="en-US" dirty="0" smtClean="0"/>
              <a:t>                                               system_stm32fxxx.c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Для</a:t>
            </a:r>
            <a:r>
              <a:rPr lang="uk-UA" baseline="0" dirty="0" smtClean="0"/>
              <a:t> </a:t>
            </a:r>
            <a:r>
              <a:rPr lang="en-US" baseline="0" dirty="0" smtClean="0"/>
              <a:t>STM32F4xx </a:t>
            </a:r>
            <a:r>
              <a:rPr lang="uk-UA" baseline="0" dirty="0" smtClean="0"/>
              <a:t>назва файлу </a:t>
            </a:r>
            <a:r>
              <a:rPr lang="en-US" baseline="0" dirty="0" smtClean="0"/>
              <a:t> -  </a:t>
            </a:r>
            <a:r>
              <a:rPr lang="en-US" dirty="0" smtClean="0"/>
              <a:t>system_stm32f4xx.c</a:t>
            </a:r>
            <a:endParaRPr lang="uk-UA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Цім файлом необхідно замінити ідентичний  файл з</a:t>
            </a:r>
            <a:r>
              <a:rPr lang="uk-UA" baseline="0" dirty="0" smtClean="0"/>
              <a:t> каталогу </a:t>
            </a:r>
            <a:r>
              <a:rPr lang="en-US" baseline="0" dirty="0" err="1" smtClean="0"/>
              <a:t>cmsis_boot</a:t>
            </a:r>
            <a:r>
              <a:rPr lang="en-US" baseline="0" dirty="0" smtClean="0"/>
              <a:t> </a:t>
            </a:r>
            <a:r>
              <a:rPr lang="uk-UA" baseline="0" dirty="0" smtClean="0"/>
              <a:t>проекту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523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17.10.2018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547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17.10.2018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867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17.10.2018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845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17.10.2018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32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17.10.2018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68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17.10.2018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56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17.10.2018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139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17.10.2018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5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17.10.2018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659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17.10.2018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565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17.10.2018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913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3C79-F91B-4BC7-8B47-C83304D67875}" type="datetimeFigureOut">
              <a:rPr lang="uk-UA" smtClean="0"/>
              <a:t>17.10.2018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425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EJGvw0quCE" TargetMode="External"/><Relationship Id="rId2" Type="http://schemas.openxmlformats.org/officeDocument/2006/relationships/hyperlink" Target="https://www.st.com/en/development-tools/stsw-stm32091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SYSTEM</a:t>
            </a:r>
            <a:br>
              <a:rPr lang="en-US" dirty="0" smtClean="0"/>
            </a:br>
            <a:r>
              <a:rPr lang="uk-UA" sz="3100" dirty="0"/>
              <a:t>Система </a:t>
            </a:r>
            <a:r>
              <a:rPr lang="uk-UA" sz="3100" dirty="0" err="1" smtClean="0"/>
              <a:t>тактування</a:t>
            </a:r>
            <a:r>
              <a:rPr lang="uk-UA" sz="3100" dirty="0" smtClean="0"/>
              <a:t> </a:t>
            </a:r>
            <a:r>
              <a:rPr lang="en-US" sz="3100" dirty="0"/>
              <a:t>MCU </a:t>
            </a:r>
            <a:r>
              <a:rPr lang="en-US" sz="3100" dirty="0" smtClean="0"/>
              <a:t>STM32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0196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Джерела системи </a:t>
            </a:r>
            <a:r>
              <a:rPr lang="uk-UA" b="1" dirty="0" err="1" smtClean="0">
                <a:solidFill>
                  <a:schemeClr val="accent5">
                    <a:lumMod val="75000"/>
                  </a:schemeClr>
                </a:solidFill>
              </a:rPr>
              <a:t>тактування</a:t>
            </a:r>
            <a:endParaRPr lang="uk-UA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</a:rPr>
              <a:t>Структура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PCC </a:t>
            </a: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program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control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clock</a:t>
            </a: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unit</a:t>
            </a: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</a:rPr>
              <a:t>Регістри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RCC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</a:rPr>
              <a:t>Програмування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PCC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</a:rPr>
              <a:t>Ініціалізація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PCC </a:t>
            </a: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</a:rPr>
              <a:t>в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CMSIS (Stm32f4xx.h,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SystemInit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() 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Control configuration tool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Stm32f4xx.h</a:t>
            </a:r>
            <a:endParaRPr lang="uk-UA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" y="1545974"/>
            <a:ext cx="11222687" cy="4680655"/>
          </a:xfrm>
        </p:spPr>
      </p:pic>
    </p:spTree>
    <p:extLst>
      <p:ext uri="{BB962C8B-B14F-4D97-AF65-F5344CB8AC3E}">
        <p14:creationId xmlns:p14="http://schemas.microsoft.com/office/powerpoint/2010/main" val="18137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accent5">
                    <a:lumMod val="75000"/>
                  </a:schemeClr>
                </a:solidFill>
              </a:rPr>
              <a:t>SystemInit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uk-UA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87" y="1526040"/>
            <a:ext cx="9850225" cy="1771897"/>
          </a:xfrm>
        </p:spPr>
      </p:pic>
    </p:spTree>
    <p:extLst>
      <p:ext uri="{BB962C8B-B14F-4D97-AF65-F5344CB8AC3E}">
        <p14:creationId xmlns:p14="http://schemas.microsoft.com/office/powerpoint/2010/main" val="24469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SystemInit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01" y="1825625"/>
            <a:ext cx="9024998" cy="4351338"/>
          </a:xfrm>
        </p:spPr>
      </p:pic>
    </p:spTree>
    <p:extLst>
      <p:ext uri="{BB962C8B-B14F-4D97-AF65-F5344CB8AC3E}">
        <p14:creationId xmlns:p14="http://schemas.microsoft.com/office/powerpoint/2010/main" val="9642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Control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Configuration tool</a:t>
            </a: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uk-UA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uk-UA" sz="4000" b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STM32F4xx_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Control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Configuration_v1.1.0.xls)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Швидке і зручне налагодження </a:t>
            </a:r>
            <a:r>
              <a:rPr lang="en-US" dirty="0" smtClean="0"/>
              <a:t>PCC</a:t>
            </a:r>
            <a:r>
              <a:rPr lang="uk-UA" dirty="0" smtClean="0"/>
              <a:t> М</a:t>
            </a:r>
            <a:r>
              <a:rPr lang="en-US" dirty="0" smtClean="0"/>
              <a:t>CU </a:t>
            </a:r>
            <a:r>
              <a:rPr lang="uk-UA" dirty="0" smtClean="0"/>
              <a:t>серії </a:t>
            </a:r>
            <a:r>
              <a:rPr lang="en-US" dirty="0" smtClean="0"/>
              <a:t>STM32 </a:t>
            </a:r>
            <a:r>
              <a:rPr lang="uk-UA" dirty="0" smtClean="0"/>
              <a:t>від </a:t>
            </a:r>
            <a:r>
              <a:rPr lang="en-US" dirty="0" smtClean="0"/>
              <a:t>STMicroelectronics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9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ProductList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31" y="2316480"/>
            <a:ext cx="12032158" cy="2992453"/>
          </a:xfrm>
        </p:spPr>
      </p:pic>
      <p:sp>
        <p:nvSpPr>
          <p:cNvPr id="7" name="Прямоугольник 6"/>
          <p:cNvSpPr/>
          <p:nvPr/>
        </p:nvSpPr>
        <p:spPr>
          <a:xfrm>
            <a:off x="0" y="4419600"/>
            <a:ext cx="73914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Де шукати?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uk-UA" dirty="0"/>
              <a:t> </a:t>
            </a:r>
            <a:r>
              <a:rPr lang="uk-UA" dirty="0" smtClean="0"/>
              <a:t>програми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 </a:t>
            </a:r>
            <a:r>
              <a:rPr lang="en-US" u="sng" dirty="0" smtClean="0">
                <a:hlinkClick r:id="rId2"/>
              </a:rPr>
              <a:t>https</a:t>
            </a:r>
            <a:r>
              <a:rPr lang="ru-RU" u="sng" dirty="0">
                <a:hlinkClick r:id="rId2"/>
              </a:rPr>
              <a:t>://</a:t>
            </a:r>
            <a:r>
              <a:rPr lang="en-US" u="sng" dirty="0">
                <a:hlinkClick r:id="rId2"/>
              </a:rPr>
              <a:t>www</a:t>
            </a:r>
            <a:r>
              <a:rPr lang="ru-RU" u="sng" dirty="0">
                <a:hlinkClick r:id="rId2"/>
              </a:rPr>
              <a:t>.</a:t>
            </a:r>
            <a:r>
              <a:rPr lang="en-US" u="sng" dirty="0" err="1">
                <a:hlinkClick r:id="rId2"/>
              </a:rPr>
              <a:t>st</a:t>
            </a:r>
            <a:r>
              <a:rPr lang="ru-RU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com</a:t>
            </a:r>
            <a:r>
              <a:rPr lang="ru-RU" u="sng" dirty="0">
                <a:hlinkClick r:id="rId2"/>
              </a:rPr>
              <a:t>/</a:t>
            </a:r>
            <a:r>
              <a:rPr lang="en-US" u="sng" dirty="0" err="1">
                <a:hlinkClick r:id="rId2"/>
              </a:rPr>
              <a:t>en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development</a:t>
            </a:r>
            <a:r>
              <a:rPr lang="ru-RU" u="sng" dirty="0">
                <a:hlinkClick r:id="rId2"/>
              </a:rPr>
              <a:t>-</a:t>
            </a:r>
            <a:r>
              <a:rPr lang="en-US" u="sng" dirty="0">
                <a:hlinkClick r:id="rId2"/>
              </a:rPr>
              <a:t>tools</a:t>
            </a:r>
            <a:r>
              <a:rPr lang="ru-RU" u="sng" dirty="0">
                <a:hlinkClick r:id="rId2"/>
              </a:rPr>
              <a:t>/</a:t>
            </a:r>
            <a:r>
              <a:rPr lang="en-US" u="sng" dirty="0" err="1">
                <a:hlinkClick r:id="rId2"/>
              </a:rPr>
              <a:t>stsw</a:t>
            </a:r>
            <a:r>
              <a:rPr lang="ru-RU" u="sng" dirty="0">
                <a:hlinkClick r:id="rId2"/>
              </a:rPr>
              <a:t>-</a:t>
            </a:r>
            <a:r>
              <a:rPr lang="en-US" u="sng" dirty="0" err="1">
                <a:hlinkClick r:id="rId2"/>
              </a:rPr>
              <a:t>stm</a:t>
            </a:r>
            <a:r>
              <a:rPr lang="ru-RU" u="sng" dirty="0">
                <a:hlinkClick r:id="rId2"/>
              </a:rPr>
              <a:t>32091.</a:t>
            </a:r>
            <a:r>
              <a:rPr lang="en-US" u="sng" dirty="0" smtClean="0">
                <a:hlinkClick r:id="rId2"/>
              </a:rPr>
              <a:t>html</a:t>
            </a:r>
            <a:endParaRPr lang="en-US" u="sng" dirty="0" smtClean="0"/>
          </a:p>
          <a:p>
            <a:pPr marL="0" indent="0">
              <a:buNone/>
            </a:pPr>
            <a:endParaRPr lang="uk-UA" u="sng" dirty="0" smtClean="0"/>
          </a:p>
          <a:p>
            <a:r>
              <a:rPr lang="uk-UA" dirty="0" smtClean="0"/>
              <a:t>Документація</a:t>
            </a:r>
          </a:p>
          <a:p>
            <a:pPr marL="0" indent="0">
              <a:buNone/>
            </a:pPr>
            <a:r>
              <a:rPr lang="en-US" dirty="0" smtClean="0"/>
              <a:t>AN3988 </a:t>
            </a:r>
            <a:r>
              <a:rPr lang="en-US" dirty="0"/>
              <a:t>Application note :</a:t>
            </a:r>
            <a:br>
              <a:rPr lang="en-US" dirty="0"/>
            </a:br>
            <a:r>
              <a:rPr lang="en-US" sz="2400" dirty="0"/>
              <a:t>Clock </a:t>
            </a:r>
            <a:r>
              <a:rPr lang="en-US" sz="2400" dirty="0" smtClean="0"/>
              <a:t>configuration </a:t>
            </a:r>
            <a:r>
              <a:rPr lang="en-US" sz="2400" dirty="0"/>
              <a:t>tool for STM32F40xx/41xx/427x/437x </a:t>
            </a:r>
            <a:r>
              <a:rPr lang="en-US" sz="2400" dirty="0" smtClean="0"/>
              <a:t>microcontrollers</a:t>
            </a:r>
            <a:endParaRPr lang="uk-UA" sz="2400" dirty="0" smtClean="0"/>
          </a:p>
          <a:p>
            <a:pPr marL="0" indent="0">
              <a:buNone/>
            </a:pPr>
            <a:endParaRPr lang="uk-UA" sz="2400" dirty="0" smtClean="0"/>
          </a:p>
          <a:p>
            <a:r>
              <a:rPr lang="ru-RU" dirty="0" err="1"/>
              <a:t>Video</a:t>
            </a:r>
            <a:endParaRPr lang="ru-RU" dirty="0"/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</a:t>
            </a:r>
            <a:r>
              <a:rPr lang="ru-RU" u="sng" dirty="0">
                <a:hlinkClick r:id="rId3"/>
              </a:rPr>
              <a:t>://</a:t>
            </a:r>
            <a:r>
              <a:rPr lang="en-US" u="sng" dirty="0">
                <a:hlinkClick r:id="rId3"/>
              </a:rPr>
              <a:t>www</a:t>
            </a:r>
            <a:r>
              <a:rPr lang="ru-RU" u="sng" dirty="0">
                <a:hlinkClick r:id="rId3"/>
              </a:rPr>
              <a:t>.</a:t>
            </a:r>
            <a:r>
              <a:rPr lang="en-US" u="sng" dirty="0" err="1">
                <a:hlinkClick r:id="rId3"/>
              </a:rPr>
              <a:t>youtube</a:t>
            </a:r>
            <a:r>
              <a:rPr lang="ru-RU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com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watch</a:t>
            </a:r>
            <a:r>
              <a:rPr lang="ru-RU" u="sng" dirty="0">
                <a:hlinkClick r:id="rId3"/>
              </a:rPr>
              <a:t>?</a:t>
            </a:r>
            <a:r>
              <a:rPr lang="en-US" u="sng" dirty="0">
                <a:hlinkClick r:id="rId3"/>
              </a:rPr>
              <a:t>v</a:t>
            </a:r>
            <a:r>
              <a:rPr lang="ru-RU" u="sng" dirty="0">
                <a:hlinkClick r:id="rId3"/>
              </a:rPr>
              <a:t>=1</a:t>
            </a:r>
            <a:r>
              <a:rPr lang="en-US" u="sng" dirty="0" err="1">
                <a:hlinkClick r:id="rId3"/>
              </a:rPr>
              <a:t>EJGvw</a:t>
            </a:r>
            <a:r>
              <a:rPr lang="ru-RU" u="sng" dirty="0">
                <a:hlinkClick r:id="rId3"/>
              </a:rPr>
              <a:t>0</a:t>
            </a:r>
            <a:r>
              <a:rPr lang="en-US" u="sng" dirty="0" err="1">
                <a:hlinkClick r:id="rId3"/>
              </a:rPr>
              <a:t>quCE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1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</a:t>
            </a:r>
            <a:r>
              <a:rPr lang="uk-UA" b="1" dirty="0" err="1">
                <a:solidFill>
                  <a:schemeClr val="accent5">
                    <a:lumMod val="75000"/>
                  </a:schemeClr>
                </a:solidFill>
              </a:rPr>
              <a:t>Step-by-step</a:t>
            </a:r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uk-UA" b="1" dirty="0" err="1">
                <a:solidFill>
                  <a:schemeClr val="accent5">
                    <a:lumMod val="75000"/>
                  </a:schemeClr>
                </a:solidFill>
              </a:rPr>
              <a:t>procedure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308567" cy="1325563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48" y="365124"/>
            <a:ext cx="12246348" cy="6492875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" y="1206854"/>
            <a:ext cx="12058649" cy="1726846"/>
          </a:xfrm>
          <a:prstGeom prst="rect">
            <a:avLst/>
          </a:prstGeom>
        </p:spPr>
      </p:pic>
      <p:sp>
        <p:nvSpPr>
          <p:cNvPr id="7" name="Выноска 1 6"/>
          <p:cNvSpPr/>
          <p:nvPr/>
        </p:nvSpPr>
        <p:spPr>
          <a:xfrm>
            <a:off x="8782050" y="4210050"/>
            <a:ext cx="3105150" cy="914400"/>
          </a:xfrm>
          <a:prstGeom prst="borderCallout1">
            <a:avLst>
              <a:gd name="adj1" fmla="val 18750"/>
              <a:gd name="adj2" fmla="val -8333"/>
              <a:gd name="adj3" fmla="val 205239"/>
              <a:gd name="adj4" fmla="val -58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</a:t>
            </a:r>
            <a:r>
              <a:rPr lang="uk-UA" dirty="0" smtClean="0"/>
              <a:t>п</a:t>
            </a:r>
            <a:r>
              <a:rPr lang="ru-RU" dirty="0" err="1" smtClean="0"/>
              <a:t>овернення</a:t>
            </a:r>
            <a:r>
              <a:rPr lang="ru-RU" dirty="0" smtClean="0"/>
              <a:t> </a:t>
            </a:r>
            <a:r>
              <a:rPr lang="uk-UA" dirty="0" smtClean="0"/>
              <a:t>до </a:t>
            </a:r>
            <a:r>
              <a:rPr lang="uk-UA" dirty="0"/>
              <a:t>конфігурації за замовчуванням 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10" name="Выноска 1 9"/>
          <p:cNvSpPr/>
          <p:nvPr/>
        </p:nvSpPr>
        <p:spPr>
          <a:xfrm>
            <a:off x="8782050" y="3524250"/>
            <a:ext cx="3105150" cy="533400"/>
          </a:xfrm>
          <a:prstGeom prst="borderCallout1">
            <a:avLst>
              <a:gd name="adj1" fmla="val 18750"/>
              <a:gd name="adj2" fmla="val -8333"/>
              <a:gd name="adj3" fmla="val 478453"/>
              <a:gd name="adj4" fmla="val -76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</a:t>
            </a:r>
            <a:r>
              <a:rPr lang="uk-UA" dirty="0" smtClean="0"/>
              <a:t>повний </a:t>
            </a:r>
            <a:r>
              <a:rPr lang="uk-UA" dirty="0"/>
              <a:t>е</a:t>
            </a:r>
            <a:r>
              <a:rPr lang="uk-UA" dirty="0" smtClean="0"/>
              <a:t>кран</a:t>
            </a:r>
            <a:endParaRPr lang="ru-RU" dirty="0"/>
          </a:p>
        </p:txBody>
      </p:sp>
      <p:sp>
        <p:nvSpPr>
          <p:cNvPr id="11" name="Выноска 1 10"/>
          <p:cNvSpPr/>
          <p:nvPr/>
        </p:nvSpPr>
        <p:spPr>
          <a:xfrm>
            <a:off x="594192" y="2990850"/>
            <a:ext cx="3105150" cy="887411"/>
          </a:xfrm>
          <a:prstGeom prst="borderCallout1">
            <a:avLst>
              <a:gd name="adj1" fmla="val 40179"/>
              <a:gd name="adj2" fmla="val 108845"/>
              <a:gd name="adj3" fmla="val 346917"/>
              <a:gd name="adj4" fmla="val 165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– </a:t>
            </a:r>
            <a:r>
              <a:rPr lang="uk-UA" dirty="0" smtClean="0"/>
              <a:t>створити файл</a:t>
            </a:r>
            <a:br>
              <a:rPr lang="uk-UA" dirty="0" smtClean="0"/>
            </a:br>
            <a:r>
              <a:rPr lang="en-US" dirty="0" smtClean="0"/>
              <a:t>system_stm32f4xx.c</a:t>
            </a:r>
            <a:endParaRPr lang="uk-UA" dirty="0"/>
          </a:p>
        </p:txBody>
      </p:sp>
      <p:sp>
        <p:nvSpPr>
          <p:cNvPr id="12" name="Выноска 1 11"/>
          <p:cNvSpPr/>
          <p:nvPr/>
        </p:nvSpPr>
        <p:spPr>
          <a:xfrm>
            <a:off x="594192" y="4210050"/>
            <a:ext cx="3105150" cy="533400"/>
          </a:xfrm>
          <a:prstGeom prst="borderCallout1">
            <a:avLst>
              <a:gd name="adj1" fmla="val 40179"/>
              <a:gd name="adj2" fmla="val 108845"/>
              <a:gd name="adj3" fmla="val 385595"/>
              <a:gd name="adj4" fmla="val 149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- </a:t>
            </a:r>
            <a:r>
              <a:rPr lang="uk-UA" dirty="0" smtClean="0"/>
              <a:t>виконати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46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Step 1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356"/>
            <a:ext cx="12205316" cy="6547644"/>
          </a:xfrm>
        </p:spPr>
      </p:pic>
      <p:sp>
        <p:nvSpPr>
          <p:cNvPr id="5" name="Скругленный прямоугольник 4"/>
          <p:cNvSpPr/>
          <p:nvPr/>
        </p:nvSpPr>
        <p:spPr>
          <a:xfrm>
            <a:off x="1853584" y="4000500"/>
            <a:ext cx="1638300" cy="8191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96334" y="3428999"/>
            <a:ext cx="1118216" cy="4381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4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365125"/>
            <a:ext cx="12192000" cy="6547320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356" y="1027906"/>
            <a:ext cx="8916644" cy="4258269"/>
          </a:xfrm>
        </p:spPr>
      </p:pic>
      <p:sp>
        <p:nvSpPr>
          <p:cNvPr id="7" name="Прямоугольник 6"/>
          <p:cNvSpPr/>
          <p:nvPr/>
        </p:nvSpPr>
        <p:spPr>
          <a:xfrm>
            <a:off x="5124450" y="4248150"/>
            <a:ext cx="18288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953250" y="4552950"/>
            <a:ext cx="1714500" cy="32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667750" y="4876800"/>
            <a:ext cx="1714500" cy="32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275356" y="4552950"/>
            <a:ext cx="18490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5505450" y="2476500"/>
            <a:ext cx="11620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3467100" y="4552950"/>
            <a:ext cx="2038350" cy="16382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олилиния 16"/>
          <p:cNvSpPr/>
          <p:nvPr/>
        </p:nvSpPr>
        <p:spPr>
          <a:xfrm>
            <a:off x="2590800" y="2093201"/>
            <a:ext cx="3399199" cy="2421649"/>
          </a:xfrm>
          <a:custGeom>
            <a:avLst/>
            <a:gdLst>
              <a:gd name="connsiteX0" fmla="*/ 3257550 w 3399199"/>
              <a:gd name="connsiteY0" fmla="*/ 383299 h 2421649"/>
              <a:gd name="connsiteX1" fmla="*/ 3219450 w 3399199"/>
              <a:gd name="connsiteY1" fmla="*/ 345199 h 2421649"/>
              <a:gd name="connsiteX2" fmla="*/ 1485900 w 3399199"/>
              <a:gd name="connsiteY2" fmla="*/ 116599 h 2421649"/>
              <a:gd name="connsiteX3" fmla="*/ 0 w 3399199"/>
              <a:gd name="connsiteY3" fmla="*/ 2421649 h 2421649"/>
              <a:gd name="connsiteX4" fmla="*/ 0 w 3399199"/>
              <a:gd name="connsiteY4" fmla="*/ 2421649 h 242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9199" h="2421649">
                <a:moveTo>
                  <a:pt x="3257550" y="383299"/>
                </a:moveTo>
                <a:cubicBezTo>
                  <a:pt x="3386137" y="386474"/>
                  <a:pt x="3514725" y="389649"/>
                  <a:pt x="3219450" y="345199"/>
                </a:cubicBezTo>
                <a:cubicBezTo>
                  <a:pt x="2924175" y="300749"/>
                  <a:pt x="2022475" y="-229476"/>
                  <a:pt x="1485900" y="116599"/>
                </a:cubicBezTo>
                <a:cubicBezTo>
                  <a:pt x="949325" y="462674"/>
                  <a:pt x="0" y="2421649"/>
                  <a:pt x="0" y="2421649"/>
                </a:cubicBezTo>
                <a:lnTo>
                  <a:pt x="0" y="2421649"/>
                </a:lnTo>
              </a:path>
            </a:pathLst>
          </a:custGeom>
          <a:noFill/>
          <a:ln w="190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67" y="5116074"/>
            <a:ext cx="1134891" cy="1741926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981200" y="6248399"/>
            <a:ext cx="1428750" cy="2503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3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215"/>
            <a:ext cx="12192000" cy="6532786"/>
          </a:xfrm>
        </p:spPr>
      </p:pic>
    </p:spTree>
    <p:extLst>
      <p:ext uri="{BB962C8B-B14F-4D97-AF65-F5344CB8AC3E}">
        <p14:creationId xmlns:p14="http://schemas.microsoft.com/office/powerpoint/2010/main" val="37580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5400" b="1" dirty="0">
                <a:solidFill>
                  <a:schemeClr val="accent5">
                    <a:lumMod val="75000"/>
                  </a:schemeClr>
                </a:solidFill>
              </a:rPr>
              <a:t>Джерела системи </a:t>
            </a:r>
            <a:r>
              <a:rPr lang="uk-UA" sz="5400" b="1" dirty="0" err="1">
                <a:solidFill>
                  <a:schemeClr val="accent5">
                    <a:lumMod val="75000"/>
                  </a:schemeClr>
                </a:solidFill>
              </a:rPr>
              <a:t>тактування</a:t>
            </a:r>
            <a:endParaRPr lang="uk-UA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>
                <a:solidFill>
                  <a:srgbClr val="FF0000"/>
                </a:solidFill>
              </a:rPr>
              <a:t>Три</a:t>
            </a:r>
            <a:r>
              <a:rPr lang="uk-UA" dirty="0"/>
              <a:t> незалежних джерела основної системної тактової частоти </a:t>
            </a:r>
            <a:br>
              <a:rPr lang="uk-UA" dirty="0"/>
            </a:br>
            <a:r>
              <a:rPr lang="en-US" dirty="0"/>
              <a:t>system clock (SYSCLK)</a:t>
            </a:r>
            <a:r>
              <a:rPr lang="ru-RU" dirty="0"/>
              <a:t>:</a:t>
            </a:r>
          </a:p>
          <a:p>
            <a:r>
              <a:rPr lang="ru-RU" dirty="0"/>
              <a:t> </a:t>
            </a:r>
            <a:r>
              <a:rPr lang="en-US" b="1" dirty="0"/>
              <a:t>HSI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en-US" sz="2400" i="1" dirty="0"/>
              <a:t>High Speed Internal RC</a:t>
            </a:r>
            <a:r>
              <a:rPr lang="en-US" sz="2400" dirty="0"/>
              <a:t>) </a:t>
            </a:r>
            <a:r>
              <a:rPr lang="en-US" dirty="0"/>
              <a:t>–</a:t>
            </a:r>
            <a:r>
              <a:rPr lang="en-US" sz="2000" dirty="0"/>
              <a:t> </a:t>
            </a:r>
            <a:r>
              <a:rPr lang="uk-UA" sz="2400" dirty="0"/>
              <a:t>вбудований внутрішній </a:t>
            </a:r>
            <a:r>
              <a:rPr lang="en-US" sz="2400" dirty="0"/>
              <a:t>RC</a:t>
            </a:r>
            <a:r>
              <a:rPr lang="uk-UA" sz="2400" dirty="0"/>
              <a:t>-генератор</a:t>
            </a:r>
            <a:r>
              <a:rPr lang="en-US" sz="2400" dirty="0"/>
              <a:t> 16MHz ±1</a:t>
            </a:r>
            <a:r>
              <a:rPr lang="uk-UA" sz="2400" dirty="0"/>
              <a:t>%</a:t>
            </a:r>
          </a:p>
          <a:p>
            <a:r>
              <a:rPr lang="uk-UA" b="1" dirty="0"/>
              <a:t> </a:t>
            </a:r>
            <a:r>
              <a:rPr lang="en-US" b="1" dirty="0"/>
              <a:t>HSE</a:t>
            </a:r>
            <a:r>
              <a:rPr lang="en-US" sz="2400" dirty="0"/>
              <a:t> (</a:t>
            </a:r>
            <a:r>
              <a:rPr lang="en-US" sz="2400" i="1" dirty="0"/>
              <a:t>High Speed External </a:t>
            </a:r>
            <a:r>
              <a:rPr lang="en-US" sz="2400" i="1" dirty="0" err="1"/>
              <a:t>Osc</a:t>
            </a:r>
            <a:r>
              <a:rPr lang="en-US" sz="2400" i="1" dirty="0"/>
              <a:t>) </a:t>
            </a:r>
            <a:r>
              <a:rPr lang="en-US" sz="1800" i="1" dirty="0"/>
              <a:t>4 ÷26MHz</a:t>
            </a:r>
            <a:r>
              <a:rPr lang="en-US" sz="1800" dirty="0"/>
              <a:t> </a:t>
            </a:r>
            <a:r>
              <a:rPr lang="en-US" sz="2400" dirty="0"/>
              <a:t>– </a:t>
            </a:r>
            <a:r>
              <a:rPr lang="uk-UA" sz="2400" dirty="0"/>
              <a:t>із кварцовим осцилятором</a:t>
            </a:r>
          </a:p>
          <a:p>
            <a:r>
              <a:rPr lang="uk-UA" dirty="0"/>
              <a:t> </a:t>
            </a:r>
            <a:r>
              <a:rPr lang="en-US" b="1" dirty="0" err="1"/>
              <a:t>MainPLL</a:t>
            </a:r>
            <a:r>
              <a:rPr lang="ru-RU" dirty="0"/>
              <a:t> </a:t>
            </a:r>
            <a:r>
              <a:rPr lang="en-US" sz="2400" dirty="0"/>
              <a:t>(</a:t>
            </a:r>
            <a:r>
              <a:rPr lang="en-US" sz="2400" i="1" dirty="0"/>
              <a:t>Phase Locked Loop</a:t>
            </a:r>
            <a:r>
              <a:rPr lang="en-US" sz="2400" dirty="0"/>
              <a:t> – </a:t>
            </a:r>
            <a:r>
              <a:rPr lang="uk-UA" sz="2400" i="1" dirty="0"/>
              <a:t>множник частоти</a:t>
            </a:r>
            <a:r>
              <a:rPr lang="en-US" sz="2400" dirty="0"/>
              <a:t>) – </a:t>
            </a:r>
            <a:r>
              <a:rPr lang="uk-UA" sz="2000" dirty="0"/>
              <a:t>перетворює </a:t>
            </a:r>
            <a:r>
              <a:rPr lang="en-US" sz="2000" dirty="0"/>
              <a:t>HSI/HSE</a:t>
            </a:r>
            <a:r>
              <a:rPr lang="ru-RU" sz="2000" dirty="0"/>
              <a:t>-частоту</a:t>
            </a:r>
            <a:br>
              <a:rPr lang="ru-RU" sz="2000" dirty="0"/>
            </a:br>
            <a:r>
              <a:rPr lang="ru-RU" sz="2000" dirty="0"/>
              <a:t> 	в  </a:t>
            </a:r>
            <a:r>
              <a:rPr lang="en-US" sz="2000" dirty="0"/>
              <a:t>SYSCLK (</a:t>
            </a:r>
            <a:r>
              <a:rPr lang="ru-RU" sz="2000" dirty="0"/>
              <a:t>до 168</a:t>
            </a:r>
            <a:r>
              <a:rPr lang="en-US" sz="2000" dirty="0"/>
              <a:t>MHz) </a:t>
            </a:r>
            <a:r>
              <a:rPr lang="uk-UA" sz="2000" dirty="0"/>
              <a:t>і 48</a:t>
            </a:r>
            <a:r>
              <a:rPr lang="en-US" sz="2000" dirty="0"/>
              <a:t>MHz </a:t>
            </a:r>
            <a:r>
              <a:rPr lang="ru-RU" sz="2000" dirty="0"/>
              <a:t>для</a:t>
            </a:r>
            <a:r>
              <a:rPr lang="uk-UA" sz="2000" dirty="0"/>
              <a:t> </a:t>
            </a:r>
            <a:r>
              <a:rPr lang="en-US" sz="2000" dirty="0"/>
              <a:t>USB OTG FS, SDIO</a:t>
            </a:r>
            <a:r>
              <a:rPr lang="ru-RU" sz="2000" dirty="0"/>
              <a:t>, </a:t>
            </a:r>
            <a:r>
              <a:rPr lang="en-US" sz="2000" dirty="0"/>
              <a:t>RNG,</a:t>
            </a:r>
            <a:r>
              <a:rPr lang="uk-UA" sz="2000" dirty="0"/>
              <a:t>  та надає вихідну частоту для</a:t>
            </a:r>
            <a:r>
              <a:rPr lang="ru-RU" sz="2000" dirty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secondary PLL (</a:t>
            </a:r>
            <a:r>
              <a:rPr lang="en-US" sz="2000" b="1" dirty="0"/>
              <a:t>PLLI2S</a:t>
            </a:r>
            <a:r>
              <a:rPr lang="en-US" sz="2000" dirty="0"/>
              <a:t> )</a:t>
            </a:r>
            <a:r>
              <a:rPr lang="uk-UA" sz="2000" dirty="0"/>
              <a:t>, який генерує частоту для високоякісного </a:t>
            </a:r>
            <a:r>
              <a:rPr lang="en-US" sz="2000" dirty="0"/>
              <a:t>audio</a:t>
            </a:r>
            <a:r>
              <a:rPr lang="uk-UA" sz="2000" dirty="0"/>
              <a:t> </a:t>
            </a:r>
            <a:r>
              <a:rPr lang="ru-RU" sz="2000" dirty="0"/>
              <a:t>на </a:t>
            </a:r>
            <a:r>
              <a:rPr lang="uk-UA" sz="2000" dirty="0"/>
              <a:t>інтерфейсе</a:t>
            </a:r>
            <a:br>
              <a:rPr lang="uk-UA" sz="2000" dirty="0"/>
            </a:br>
            <a:r>
              <a:rPr lang="uk-UA" sz="2000" dirty="0"/>
              <a:t>	</a:t>
            </a:r>
            <a:r>
              <a:rPr lang="en-US" sz="2000" b="1" dirty="0"/>
              <a:t>I</a:t>
            </a:r>
            <a:r>
              <a:rPr lang="en-US" sz="2400" b="1" baseline="30000" dirty="0"/>
              <a:t>2</a:t>
            </a:r>
            <a:r>
              <a:rPr lang="en-US" sz="2000" b="1" dirty="0"/>
              <a:t>S</a:t>
            </a:r>
            <a:r>
              <a:rPr lang="en-US" sz="2000" dirty="0"/>
              <a:t> (</a:t>
            </a:r>
            <a:r>
              <a:rPr lang="en-US" sz="2000" i="1" dirty="0"/>
              <a:t>Inter-integrated sound</a:t>
            </a:r>
            <a:r>
              <a:rPr lang="uk-UA" sz="2000" dirty="0"/>
              <a:t>)  </a:t>
            </a:r>
            <a:r>
              <a:rPr lang="ru-RU" sz="2000" dirty="0"/>
              <a:t>та </a:t>
            </a:r>
            <a:r>
              <a:rPr lang="uk-UA" sz="2000" dirty="0"/>
              <a:t>пристроям</a:t>
            </a:r>
            <a:r>
              <a:rPr lang="ru-RU" sz="2000" dirty="0"/>
              <a:t> на </a:t>
            </a:r>
            <a:r>
              <a:rPr lang="en-US" sz="2000" b="1" dirty="0"/>
              <a:t>SPI</a:t>
            </a:r>
            <a:r>
              <a:rPr lang="uk-UA" sz="2000" b="1" dirty="0"/>
              <a:t> </a:t>
            </a:r>
            <a:r>
              <a:rPr lang="uk-UA" sz="2000" dirty="0"/>
              <a:t>(</a:t>
            </a:r>
            <a:r>
              <a:rPr lang="en-US" sz="2000" i="1" dirty="0"/>
              <a:t>Serial peripheral interface</a:t>
            </a:r>
            <a:r>
              <a:rPr lang="uk-UA" sz="2000" i="1" dirty="0"/>
              <a:t>)</a:t>
            </a:r>
          </a:p>
          <a:p>
            <a:pPr marL="0" indent="0">
              <a:buNone/>
            </a:pPr>
            <a:r>
              <a:rPr lang="uk-UA" dirty="0">
                <a:solidFill>
                  <a:srgbClr val="FF0000"/>
                </a:solidFill>
              </a:rPr>
              <a:t>Два</a:t>
            </a:r>
            <a:r>
              <a:rPr lang="uk-UA" dirty="0"/>
              <a:t> вторинних джерела частоти:</a:t>
            </a:r>
          </a:p>
          <a:p>
            <a:r>
              <a:rPr lang="ru-RU" b="1" dirty="0"/>
              <a:t> </a:t>
            </a:r>
            <a:r>
              <a:rPr lang="en-US" b="1" dirty="0"/>
              <a:t>LSI</a:t>
            </a:r>
            <a:r>
              <a:rPr lang="en-US" dirty="0"/>
              <a:t> </a:t>
            </a:r>
            <a:r>
              <a:rPr lang="ru-RU" sz="2400" dirty="0"/>
              <a:t>(</a:t>
            </a:r>
            <a:r>
              <a:rPr lang="en-US" sz="2400" i="1" dirty="0"/>
              <a:t>Low-Speed Internal</a:t>
            </a:r>
            <a:r>
              <a:rPr lang="en-US" sz="2400" dirty="0"/>
              <a:t>) </a:t>
            </a:r>
            <a:r>
              <a:rPr lang="en-US" sz="2100" dirty="0"/>
              <a:t>RC 32 kHz </a:t>
            </a:r>
            <a:r>
              <a:rPr lang="uk-UA" sz="2100" dirty="0"/>
              <a:t>для </a:t>
            </a:r>
            <a:r>
              <a:rPr lang="en-US" sz="2100" b="1" dirty="0"/>
              <a:t>IWDG</a:t>
            </a:r>
            <a:r>
              <a:rPr lang="en-US" sz="2100" dirty="0"/>
              <a:t> (</a:t>
            </a:r>
            <a:r>
              <a:rPr lang="en-US" sz="2100" i="1" dirty="0"/>
              <a:t>Independent watchdog</a:t>
            </a:r>
            <a:r>
              <a:rPr lang="en-US" sz="2100" dirty="0"/>
              <a:t>)</a:t>
            </a:r>
            <a:r>
              <a:rPr lang="ru-RU" sz="2100" dirty="0"/>
              <a:t> </a:t>
            </a:r>
            <a:r>
              <a:rPr lang="en-US" sz="2100" dirty="0"/>
              <a:t>and RTC for AWU (</a:t>
            </a:r>
            <a:r>
              <a:rPr lang="en-US" sz="2100" i="1" dirty="0"/>
              <a:t>Auto-</a:t>
            </a:r>
            <a:r>
              <a:rPr lang="uk-UA" sz="2100" i="1" dirty="0"/>
              <a:t/>
            </a:r>
            <a:br>
              <a:rPr lang="uk-UA" sz="2100" i="1" dirty="0"/>
            </a:br>
            <a:r>
              <a:rPr lang="uk-UA" sz="2100" i="1" dirty="0"/>
              <a:t>           </a:t>
            </a:r>
            <a:r>
              <a:rPr lang="en-US" sz="2100" i="1" dirty="0"/>
              <a:t>wakeup</a:t>
            </a:r>
            <a:r>
              <a:rPr lang="en-US" sz="2100" dirty="0"/>
              <a:t>) </a:t>
            </a:r>
            <a:r>
              <a:rPr lang="uk-UA" sz="2100" dirty="0"/>
              <a:t>із режиму  </a:t>
            </a:r>
            <a:r>
              <a:rPr lang="en-US" sz="2100" b="1" dirty="0"/>
              <a:t>Stop/Standby</a:t>
            </a:r>
            <a:endParaRPr lang="uk-UA" sz="2100" b="1" dirty="0"/>
          </a:p>
          <a:p>
            <a:r>
              <a:rPr lang="en-US" b="1" dirty="0"/>
              <a:t> LSE </a:t>
            </a:r>
            <a:r>
              <a:rPr lang="ru-RU" sz="2400" dirty="0"/>
              <a:t>(</a:t>
            </a:r>
            <a:r>
              <a:rPr lang="en-US" sz="2400" i="1" dirty="0"/>
              <a:t>Low-Speed External</a:t>
            </a:r>
            <a:r>
              <a:rPr lang="ru-RU" sz="2400" i="1" dirty="0"/>
              <a:t> </a:t>
            </a:r>
            <a:r>
              <a:rPr lang="en-US" sz="2400" i="1" dirty="0"/>
              <a:t>crystal</a:t>
            </a:r>
            <a:r>
              <a:rPr lang="en-US" sz="2400" dirty="0"/>
              <a:t>)</a:t>
            </a:r>
            <a:r>
              <a:rPr lang="en-US" dirty="0"/>
              <a:t> </a:t>
            </a:r>
            <a:r>
              <a:rPr lang="en-US" sz="2400" dirty="0"/>
              <a:t>32.768 kHz </a:t>
            </a:r>
            <a:r>
              <a:rPr lang="uk-UA" sz="2400" dirty="0"/>
              <a:t>для керування </a:t>
            </a:r>
            <a:r>
              <a:rPr lang="en-US" sz="2400" dirty="0"/>
              <a:t>RTC</a:t>
            </a:r>
            <a:r>
              <a:rPr lang="uk-UA" sz="2400" dirty="0"/>
              <a:t> (</a:t>
            </a:r>
            <a:r>
              <a:rPr lang="en-US" sz="2400" dirty="0"/>
              <a:t>RTCCLK )</a:t>
            </a:r>
          </a:p>
          <a:p>
            <a:pPr marL="0" indent="0">
              <a:buNone/>
            </a:pPr>
            <a:endParaRPr lang="uk-UA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09386" y="3052431"/>
            <a:ext cx="5697894" cy="306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dirty="0">
                <a:solidFill>
                  <a:srgbClr val="FF0000"/>
                </a:solidFill>
              </a:rPr>
              <a:t>може бути замінено зовнішнім </a:t>
            </a:r>
            <a:r>
              <a:rPr lang="en-US" sz="2000" dirty="0">
                <a:solidFill>
                  <a:srgbClr val="FF0000"/>
                </a:solidFill>
              </a:rPr>
              <a:t>CLK-</a:t>
            </a:r>
            <a:r>
              <a:rPr lang="uk-UA" sz="2000" dirty="0">
                <a:solidFill>
                  <a:srgbClr val="FF0000"/>
                </a:solidFill>
              </a:rPr>
              <a:t> генератором </a:t>
            </a:r>
          </a:p>
        </p:txBody>
      </p:sp>
      <p:sp>
        <p:nvSpPr>
          <p:cNvPr id="6" name="Выноска 1 (с границей) 5"/>
          <p:cNvSpPr/>
          <p:nvPr/>
        </p:nvSpPr>
        <p:spPr>
          <a:xfrm>
            <a:off x="4082532" y="1825625"/>
            <a:ext cx="3303036" cy="917575"/>
          </a:xfrm>
          <a:prstGeom prst="accentCallout1">
            <a:avLst>
              <a:gd name="adj1" fmla="val 18750"/>
              <a:gd name="adj2" fmla="val -8333"/>
              <a:gd name="adj3" fmla="val 228395"/>
              <a:gd name="adj4" fmla="val -28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SYSCLK max</a:t>
            </a:r>
            <a:br>
              <a:rPr lang="en-US" dirty="0"/>
            </a:br>
            <a:r>
              <a:rPr lang="en-US" dirty="0"/>
              <a:t>STM32f407(Discovery) – 168MHz</a:t>
            </a:r>
          </a:p>
          <a:p>
            <a:r>
              <a:rPr lang="en-US" dirty="0"/>
              <a:t>STM32f401(NUCLEO) – 84MHz</a:t>
            </a:r>
            <a:endParaRPr lang="uk-UA" dirty="0"/>
          </a:p>
        </p:txBody>
      </p:sp>
      <p:sp>
        <p:nvSpPr>
          <p:cNvPr id="7" name="Выноска 1 (с границей) 6"/>
          <p:cNvSpPr/>
          <p:nvPr/>
        </p:nvSpPr>
        <p:spPr>
          <a:xfrm>
            <a:off x="8050764" y="1825625"/>
            <a:ext cx="3303036" cy="917575"/>
          </a:xfrm>
          <a:prstGeom prst="accentCallout1">
            <a:avLst>
              <a:gd name="adj1" fmla="val 18750"/>
              <a:gd name="adj2" fmla="val -8333"/>
              <a:gd name="adj3" fmla="val 228395"/>
              <a:gd name="adj4" fmla="val -28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SDIO – Serial Data Input Output</a:t>
            </a:r>
            <a:br>
              <a:rPr lang="en-US" dirty="0"/>
            </a:br>
            <a:r>
              <a:rPr lang="en-US" dirty="0"/>
              <a:t>RNG – Random number generator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46366" y="2624536"/>
            <a:ext cx="10407433" cy="2505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/>
              <a:t>Насправді, більш правильно сказати, що джерелами можуть бути лише HSI і HSE частота яких може розмножуватись, а може і ні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98091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STM32F4 - clock scheme</a:t>
            </a:r>
            <a:endParaRPr lang="uk-UA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8" y="190507"/>
            <a:ext cx="10181139" cy="6677509"/>
          </a:xfrm>
        </p:spPr>
      </p:pic>
      <p:sp>
        <p:nvSpPr>
          <p:cNvPr id="12" name="Прямоугольник 11"/>
          <p:cNvSpPr/>
          <p:nvPr/>
        </p:nvSpPr>
        <p:spPr>
          <a:xfrm>
            <a:off x="3509799" y="135521"/>
            <a:ext cx="5094555" cy="14984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1400" dirty="0">
                <a:solidFill>
                  <a:schemeClr val="tx1"/>
                </a:solidFill>
              </a:rPr>
              <a:t>Внутрішній RC-генератор </a:t>
            </a:r>
            <a:r>
              <a:rPr lang="uk-UA" sz="1400" b="1" dirty="0">
                <a:solidFill>
                  <a:schemeClr val="tx1"/>
                </a:solidFill>
              </a:rPr>
              <a:t>HSI</a:t>
            </a:r>
            <a:r>
              <a:rPr lang="uk-UA" sz="1400" dirty="0">
                <a:solidFill>
                  <a:schemeClr val="tx1"/>
                </a:solidFill>
              </a:rPr>
              <a:t> (</a:t>
            </a:r>
            <a:r>
              <a:rPr lang="uk-UA" sz="1400" dirty="0" err="1">
                <a:solidFill>
                  <a:schemeClr val="tx1"/>
                </a:solidFill>
              </a:rPr>
              <a:t>High_Speed</a:t>
            </a:r>
            <a:r>
              <a:rPr lang="uk-UA" sz="1400" dirty="0">
                <a:solidFill>
                  <a:schemeClr val="tx1"/>
                </a:solidFill>
              </a:rPr>
              <a:t> </a:t>
            </a:r>
            <a:r>
              <a:rPr lang="uk-UA" sz="1400" dirty="0" err="1">
                <a:solidFill>
                  <a:schemeClr val="tx1"/>
                </a:solidFill>
              </a:rPr>
              <a:t>Internal</a:t>
            </a:r>
            <a:r>
              <a:rPr lang="uk-UA" sz="1400" dirty="0">
                <a:solidFill>
                  <a:schemeClr val="tx1"/>
                </a:solidFill>
              </a:rPr>
              <a:t>) автоматично запускається з </a:t>
            </a:r>
            <a:r>
              <a:rPr lang="uk-UA" sz="1400" dirty="0" err="1">
                <a:solidFill>
                  <a:schemeClr val="tx1"/>
                </a:solidFill>
              </a:rPr>
              <a:t>частотой</a:t>
            </a:r>
            <a:r>
              <a:rPr lang="uk-UA" sz="1400" dirty="0">
                <a:solidFill>
                  <a:schemeClr val="tx1"/>
                </a:solidFill>
              </a:rPr>
              <a:t> </a:t>
            </a:r>
            <a:r>
              <a:rPr lang="uk-UA" sz="1400" b="1" dirty="0">
                <a:solidFill>
                  <a:schemeClr val="tx1"/>
                </a:solidFill>
              </a:rPr>
              <a:t>16 МГц </a:t>
            </a:r>
            <a:r>
              <a:rPr lang="uk-UA" sz="1400" dirty="0">
                <a:solidFill>
                  <a:schemeClr val="tx1"/>
                </a:solidFill>
              </a:rPr>
              <a:t>при включенні </a:t>
            </a:r>
            <a:r>
              <a:rPr lang="uk-UA" sz="1400" dirty="0" err="1">
                <a:solidFill>
                  <a:schemeClr val="tx1"/>
                </a:solidFill>
              </a:rPr>
              <a:t>Vcc</a:t>
            </a:r>
            <a:endParaRPr lang="uk-UA" sz="1400" dirty="0">
              <a:solidFill>
                <a:schemeClr val="tx1"/>
              </a:solidFill>
            </a:endParaRPr>
          </a:p>
          <a:p>
            <a:r>
              <a:rPr lang="uk-UA" sz="1400" b="1" dirty="0">
                <a:solidFill>
                  <a:schemeClr val="tx1"/>
                </a:solidFill>
              </a:rPr>
              <a:t>Перевага</a:t>
            </a:r>
            <a:r>
              <a:rPr lang="uk-UA" sz="1400" dirty="0">
                <a:solidFill>
                  <a:schemeClr val="tx1"/>
                </a:solidFill>
              </a:rPr>
              <a:t>:  малий час початку генерації тактової частоти після</a:t>
            </a:r>
            <a:br>
              <a:rPr lang="uk-UA" sz="1400" dirty="0">
                <a:solidFill>
                  <a:schemeClr val="tx1"/>
                </a:solidFill>
              </a:rPr>
            </a:br>
            <a:r>
              <a:rPr lang="uk-UA" sz="1400" dirty="0">
                <a:solidFill>
                  <a:schemeClr val="tx1"/>
                </a:solidFill>
              </a:rPr>
              <a:t>                     подачі живлення</a:t>
            </a:r>
            <a:br>
              <a:rPr lang="uk-UA" sz="1400" dirty="0">
                <a:solidFill>
                  <a:schemeClr val="tx1"/>
                </a:solidFill>
              </a:rPr>
            </a:br>
            <a:r>
              <a:rPr lang="uk-UA" sz="1400" b="1" dirty="0" err="1">
                <a:solidFill>
                  <a:schemeClr val="tx1"/>
                </a:solidFill>
              </a:rPr>
              <a:t>Нед</a:t>
            </a:r>
            <a:r>
              <a:rPr lang="ru-RU" sz="1400" b="1" dirty="0">
                <a:solidFill>
                  <a:schemeClr val="tx1"/>
                </a:solidFill>
              </a:rPr>
              <a:t>о</a:t>
            </a:r>
            <a:r>
              <a:rPr lang="uk-UA" sz="1400" b="1" dirty="0">
                <a:solidFill>
                  <a:schemeClr val="tx1"/>
                </a:solidFill>
              </a:rPr>
              <a:t>лік</a:t>
            </a:r>
            <a:r>
              <a:rPr lang="uk-UA" sz="1400" dirty="0">
                <a:solidFill>
                  <a:schemeClr val="tx1"/>
                </a:solidFill>
              </a:rPr>
              <a:t>:  </a:t>
            </a:r>
            <a:r>
              <a:rPr lang="ru-RU" sz="1400" dirty="0" err="1">
                <a:solidFill>
                  <a:schemeClr val="tx1"/>
                </a:solidFill>
              </a:rPr>
              <a:t>низька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стабільність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частоти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генерованого</a:t>
            </a:r>
            <a:r>
              <a:rPr lang="ru-RU" sz="1400" dirty="0">
                <a:solidFill>
                  <a:schemeClr val="tx1"/>
                </a:solidFill>
              </a:rPr>
              <a:t> сигналу і </a:t>
            </a:r>
            <a:r>
              <a:rPr lang="ru-RU" sz="1400" dirty="0" err="1">
                <a:solidFill>
                  <a:schemeClr val="tx1"/>
                </a:solidFill>
              </a:rPr>
              <a:t>збільшення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похибки</a:t>
            </a:r>
            <a:r>
              <a:rPr lang="ru-RU" sz="1400" dirty="0">
                <a:solidFill>
                  <a:schemeClr val="tx1"/>
                </a:solidFill>
              </a:rPr>
              <a:t> при </a:t>
            </a:r>
            <a:r>
              <a:rPr lang="ru-RU" sz="1400" dirty="0" err="1">
                <a:solidFill>
                  <a:schemeClr val="tx1"/>
                </a:solidFill>
              </a:rPr>
              <a:t>множенні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частоти</a:t>
            </a:r>
            <a:r>
              <a:rPr lang="ru-RU" sz="1400" dirty="0">
                <a:solidFill>
                  <a:schemeClr val="tx1"/>
                </a:solidFill>
              </a:rPr>
              <a:t> в </a:t>
            </a:r>
            <a:r>
              <a:rPr lang="ru-RU" sz="1400" dirty="0" err="1">
                <a:solidFill>
                  <a:schemeClr val="tx1"/>
                </a:solidFill>
              </a:rPr>
              <a:t>блоці</a:t>
            </a:r>
            <a:r>
              <a:rPr lang="ru-RU" sz="1400" dirty="0">
                <a:solidFill>
                  <a:schemeClr val="tx1"/>
                </a:solidFill>
              </a:rPr>
              <a:t> PLL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157" y="1433463"/>
            <a:ext cx="731583" cy="33530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0632" y="741093"/>
            <a:ext cx="1700463" cy="545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tx1"/>
                </a:solidFill>
              </a:rPr>
              <a:t>схеми підключення</a:t>
            </a:r>
            <a:br>
              <a:rPr lang="uk-UA" sz="1400" dirty="0">
                <a:solidFill>
                  <a:schemeClr val="tx1"/>
                </a:solidFill>
              </a:rPr>
            </a:br>
            <a:r>
              <a:rPr lang="uk-UA" sz="1400" dirty="0">
                <a:solidFill>
                  <a:schemeClr val="tx1"/>
                </a:solidFill>
              </a:rPr>
              <a:t>зовнішніх </a:t>
            </a:r>
            <a:r>
              <a:rPr lang="en-US" sz="1400" dirty="0">
                <a:solidFill>
                  <a:schemeClr val="tx1"/>
                </a:solidFill>
              </a:rPr>
              <a:t>OSC</a:t>
            </a:r>
            <a:endParaRPr lang="uk-UA" sz="14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3" y="2414730"/>
            <a:ext cx="1738190" cy="83805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444264" y="2425147"/>
            <a:ext cx="5486400" cy="147099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1400" dirty="0">
                <a:solidFill>
                  <a:schemeClr val="tx1"/>
                </a:solidFill>
              </a:rPr>
              <a:t>Генератор </a:t>
            </a:r>
            <a:r>
              <a:rPr lang="uk-UA" sz="1400" b="1" dirty="0">
                <a:solidFill>
                  <a:schemeClr val="tx1"/>
                </a:solidFill>
              </a:rPr>
              <a:t>HSE</a:t>
            </a:r>
            <a:r>
              <a:rPr lang="uk-UA" sz="1400" dirty="0">
                <a:solidFill>
                  <a:schemeClr val="tx1"/>
                </a:solidFill>
              </a:rPr>
              <a:t> (</a:t>
            </a:r>
            <a:r>
              <a:rPr lang="uk-UA" sz="1400" dirty="0" err="1">
                <a:solidFill>
                  <a:schemeClr val="tx1"/>
                </a:solidFill>
              </a:rPr>
              <a:t>High_Speed</a:t>
            </a:r>
            <a:r>
              <a:rPr lang="uk-UA" sz="1400" dirty="0">
                <a:solidFill>
                  <a:schemeClr val="tx1"/>
                </a:solidFill>
              </a:rPr>
              <a:t> </a:t>
            </a:r>
            <a:r>
              <a:rPr lang="uk-UA" sz="1400" dirty="0" err="1">
                <a:solidFill>
                  <a:schemeClr val="tx1"/>
                </a:solidFill>
              </a:rPr>
              <a:t>External</a:t>
            </a:r>
            <a:r>
              <a:rPr lang="uk-UA" sz="1400" dirty="0">
                <a:solidFill>
                  <a:schemeClr val="tx1"/>
                </a:solidFill>
              </a:rPr>
              <a:t>) може  функціонувати на частоті</a:t>
            </a:r>
          </a:p>
          <a:p>
            <a:r>
              <a:rPr lang="uk-UA" sz="1400" dirty="0">
                <a:solidFill>
                  <a:schemeClr val="tx1"/>
                </a:solidFill>
              </a:rPr>
              <a:t>від 4 до 26 МГц із зовнішнім резонатором, що підключається до виводів OSC_IN и OSC_OUT. </a:t>
            </a:r>
            <a:r>
              <a:rPr lang="ru-RU" sz="1400" dirty="0" err="1">
                <a:solidFill>
                  <a:schemeClr val="tx1"/>
                </a:solidFill>
              </a:rPr>
              <a:t>Допускається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також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підключення</a:t>
            </a:r>
            <a:r>
              <a:rPr lang="ru-RU" sz="1400" dirty="0">
                <a:solidFill>
                  <a:schemeClr val="tx1"/>
                </a:solidFill>
              </a:rPr>
              <a:t> до входу </a:t>
            </a:r>
            <a:r>
              <a:rPr lang="uk-UA" sz="1400" dirty="0">
                <a:solidFill>
                  <a:schemeClr val="tx1"/>
                </a:solidFill>
              </a:rPr>
              <a:t>OSC_IN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зовнішнього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джерела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тактових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імпульсів</a:t>
            </a:r>
            <a:r>
              <a:rPr lang="ru-RU" sz="1400" dirty="0">
                <a:solidFill>
                  <a:schemeClr val="tx1"/>
                </a:solidFill>
              </a:rPr>
              <a:t> частотою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 err="1">
                <a:solidFill>
                  <a:schemeClr val="tx1"/>
                </a:solidFill>
              </a:rPr>
              <a:t>від</a:t>
            </a:r>
            <a:r>
              <a:rPr lang="ru-RU" sz="1400" dirty="0">
                <a:solidFill>
                  <a:schemeClr val="tx1"/>
                </a:solidFill>
              </a:rPr>
              <a:t> 1 до 26 МГц і </a:t>
            </a:r>
            <a:r>
              <a:rPr lang="ru-RU" sz="1400" dirty="0" err="1">
                <a:solidFill>
                  <a:schemeClr val="tx1"/>
                </a:solidFill>
              </a:rPr>
              <a:t>скважністю</a:t>
            </a:r>
            <a:r>
              <a:rPr lang="ru-RU" sz="1400" dirty="0">
                <a:solidFill>
                  <a:schemeClr val="tx1"/>
                </a:solidFill>
              </a:rPr>
              <a:t> 50%</a:t>
            </a:r>
            <a:endParaRPr lang="uk-UA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191033" y="1234482"/>
            <a:ext cx="1517845" cy="947685"/>
            <a:chOff x="146063" y="1234482"/>
            <a:chExt cx="1517845" cy="947685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63" y="1234482"/>
              <a:ext cx="1517845" cy="688770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213820" y="1923253"/>
              <a:ext cx="601231" cy="258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GEN</a:t>
              </a:r>
              <a:endParaRPr lang="uk-UA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5502442" y="2775285"/>
            <a:ext cx="4459705" cy="12994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PLL (Phase Locked Loop) – </a:t>
            </a:r>
            <a:r>
              <a:rPr lang="uk-UA" dirty="0">
                <a:solidFill>
                  <a:schemeClr val="tx1"/>
                </a:solidFill>
              </a:rPr>
              <a:t>генератор з фазовою </a:t>
            </a:r>
            <a:r>
              <a:rPr lang="uk-UA" dirty="0" err="1">
                <a:solidFill>
                  <a:schemeClr val="tx1"/>
                </a:solidFill>
              </a:rPr>
              <a:t>автопідстройкою</a:t>
            </a:r>
            <a:r>
              <a:rPr lang="uk-UA" dirty="0">
                <a:solidFill>
                  <a:schemeClr val="tx1"/>
                </a:solidFill>
              </a:rPr>
              <a:t> частоти (ФАПЧ) і програмованим коефіцієнтом множення (від 2 до 16)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513096" y="365125"/>
            <a:ext cx="5413252" cy="1817041"/>
          </a:xfrm>
          <a:prstGeom prst="rect">
            <a:avLst/>
          </a:prstGeom>
          <a:solidFill>
            <a:srgbClr val="7AFC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Clock Security System (CSS, </a:t>
            </a:r>
            <a:r>
              <a:rPr lang="en-US" dirty="0">
                <a:solidFill>
                  <a:schemeClr val="tx1"/>
                </a:solidFill>
              </a:rPr>
              <a:t>enabled by software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uk-UA" b="1" dirty="0">
                <a:solidFill>
                  <a:schemeClr val="tx1"/>
                </a:solidFill>
              </a:rPr>
              <a:t/>
            </a:r>
            <a:br>
              <a:rPr lang="uk-UA" b="1" dirty="0">
                <a:solidFill>
                  <a:schemeClr val="tx1"/>
                </a:solidFill>
              </a:rPr>
            </a:br>
            <a:r>
              <a:rPr lang="uk-UA" dirty="0">
                <a:solidFill>
                  <a:schemeClr val="tx1"/>
                </a:solidFill>
              </a:rPr>
              <a:t>при зникненні тактових сигналів від </a:t>
            </a:r>
            <a:r>
              <a:rPr lang="en-US" dirty="0">
                <a:solidFill>
                  <a:schemeClr val="tx1"/>
                </a:solidFill>
              </a:rPr>
              <a:t>HSE</a:t>
            </a:r>
            <a:r>
              <a:rPr lang="uk-UA" dirty="0">
                <a:solidFill>
                  <a:schemeClr val="tx1"/>
                </a:solidFill>
              </a:rPr>
              <a:t>:</a:t>
            </a:r>
            <a:br>
              <a:rPr lang="uk-UA" dirty="0">
                <a:solidFill>
                  <a:schemeClr val="tx1"/>
                </a:solidFill>
              </a:rPr>
            </a:br>
            <a:r>
              <a:rPr lang="uk-UA" dirty="0">
                <a:solidFill>
                  <a:schemeClr val="tx1"/>
                </a:solidFill>
              </a:rPr>
              <a:t>  - вимикає </a:t>
            </a:r>
            <a:r>
              <a:rPr lang="en-US" dirty="0">
                <a:solidFill>
                  <a:schemeClr val="tx1"/>
                </a:solidFill>
              </a:rPr>
              <a:t>HSE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- </a:t>
            </a:r>
            <a:r>
              <a:rPr lang="uk-UA" dirty="0">
                <a:solidFill>
                  <a:schemeClr val="tx1"/>
                </a:solidFill>
              </a:rPr>
              <a:t>зупиняє роботу розширених таймерів </a:t>
            </a:r>
            <a:r>
              <a:rPr lang="en-US" dirty="0">
                <a:solidFill>
                  <a:schemeClr val="tx1"/>
                </a:solidFill>
              </a:rPr>
              <a:t>TIM1 I TIM8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- </a:t>
            </a:r>
            <a:r>
              <a:rPr lang="uk-UA" dirty="0">
                <a:solidFill>
                  <a:schemeClr val="tx1"/>
                </a:solidFill>
              </a:rPr>
              <a:t>генерує переривання </a:t>
            </a:r>
            <a:r>
              <a:rPr lang="en-US" dirty="0">
                <a:solidFill>
                  <a:schemeClr val="tx1"/>
                </a:solidFill>
              </a:rPr>
              <a:t>CSSI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NMI</a:t>
            </a:r>
            <a:b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 -</a:t>
            </a:r>
            <a:r>
              <a:rPr lang="uk-UA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ru-RU" dirty="0" err="1">
                <a:solidFill>
                  <a:schemeClr val="tx1"/>
                </a:solidFill>
                <a:sym typeface="Wingdings" panose="05000000000000000000" pitchFamily="2" charset="2"/>
              </a:rPr>
              <a:t>перемикає</a:t>
            </a:r>
            <a:r>
              <a:rPr lang="ru-RU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ru-RU" dirty="0" err="1">
                <a:solidFill>
                  <a:schemeClr val="tx1"/>
                </a:solidFill>
                <a:sym typeface="Wingdings" panose="05000000000000000000" pitchFamily="2" charset="2"/>
              </a:rPr>
              <a:t>джерело</a:t>
            </a:r>
            <a:r>
              <a:rPr lang="ru-RU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SYSCLK</a:t>
            </a:r>
            <a:r>
              <a:rPr lang="ru-RU" dirty="0">
                <a:solidFill>
                  <a:schemeClr val="tx1"/>
                </a:solidFill>
                <a:sym typeface="Wingdings" panose="05000000000000000000" pitchFamily="2" charset="2"/>
              </a:rPr>
              <a:t> на генератор HSI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91033" y="3485349"/>
            <a:ext cx="1663240" cy="49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Crystal/ceramic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resonators</a:t>
            </a:r>
            <a:endParaRPr lang="uk-UA" sz="1600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4981074" y="2833520"/>
            <a:ext cx="2037347" cy="519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6352674" y="4326480"/>
            <a:ext cx="962526" cy="519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10042360" y="561473"/>
            <a:ext cx="844636" cy="29677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4542715" y="180491"/>
            <a:ext cx="962526" cy="519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4061452" y="836278"/>
            <a:ext cx="962526" cy="2614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Овал 21"/>
          <p:cNvSpPr/>
          <p:nvPr/>
        </p:nvSpPr>
        <p:spPr>
          <a:xfrm>
            <a:off x="3564146" y="3994485"/>
            <a:ext cx="526589" cy="18448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1625848" y="4226716"/>
            <a:ext cx="529390" cy="13398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4" name="Рисунок 2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392041" y="2202927"/>
            <a:ext cx="468000" cy="33530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572500" y="180491"/>
            <a:ext cx="2000250" cy="51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SysTick</a:t>
            </a:r>
            <a:r>
              <a:rPr lang="en-US" dirty="0"/>
              <a:t> = SYSCLK/8</a:t>
            </a:r>
            <a:endParaRPr lang="uk-UA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625848" y="4609322"/>
            <a:ext cx="529390" cy="236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</a:t>
            </a:r>
            <a:r>
              <a:rPr lang="uk-UA" sz="1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625848" y="5458409"/>
            <a:ext cx="529390" cy="236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PC9</a:t>
            </a:r>
            <a:endParaRPr lang="uk-UA" sz="16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528741" y="2882909"/>
            <a:ext cx="4310298" cy="1151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f(VCO) = f(PLL clock input) × (PLLN / PLLM)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f(PLL general clock output) = f(VCO) / PLLP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f(USB OTG FS, SDIO, RNG clock output) = f(VCO clock) / PLLQ</a:t>
            </a:r>
            <a:br>
              <a:rPr lang="en-US" dirty="0">
                <a:solidFill>
                  <a:schemeClr val="tx1"/>
                </a:solidFill>
              </a:rPr>
            </a:b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28" name="Стрелка углом 27"/>
          <p:cNvSpPr/>
          <p:nvPr/>
        </p:nvSpPr>
        <p:spPr>
          <a:xfrm>
            <a:off x="1078523" y="2183472"/>
            <a:ext cx="281354" cy="288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flipV="1">
            <a:off x="909178" y="1690688"/>
            <a:ext cx="324000" cy="504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flipH="1">
            <a:off x="3727939" y="2882909"/>
            <a:ext cx="1753910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3657600" y="1660281"/>
            <a:ext cx="332267" cy="558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5962426" y="1507957"/>
            <a:ext cx="529390" cy="10748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061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6" presetClass="entr" presetSubtype="4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6" presetClass="entr" presetSubtype="37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2" grpId="2" animBg="1"/>
      <p:bldP spid="5" grpId="0"/>
      <p:bldP spid="5" grpId="1"/>
      <p:bldP spid="8" grpId="0" animBg="1"/>
      <p:bldP spid="8" grpId="1" animBg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7" grpId="0" animBg="1"/>
      <p:bldP spid="7" grpId="1" animBg="1"/>
      <p:bldP spid="25" grpId="0"/>
      <p:bldP spid="26" grpId="0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40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STM32F4 – program control clock</a:t>
            </a:r>
            <a:endParaRPr lang="uk-UA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690689"/>
            <a:ext cx="10515600" cy="699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dirty="0">
                <a:solidFill>
                  <a:schemeClr val="tx1"/>
                </a:solidFill>
              </a:rPr>
              <a:t>Налаштування елементів системи </a:t>
            </a:r>
            <a:r>
              <a:rPr lang="uk-UA" dirty="0" err="1">
                <a:solidFill>
                  <a:schemeClr val="tx1"/>
                </a:solidFill>
              </a:rPr>
              <a:t>тактування</a:t>
            </a:r>
            <a:r>
              <a:rPr lang="uk-UA" dirty="0">
                <a:solidFill>
                  <a:schemeClr val="tx1"/>
                </a:solidFill>
              </a:rPr>
              <a:t> здійснюється програмно за допомогою RCC-регістрів (</a:t>
            </a:r>
            <a:r>
              <a:rPr lang="uk-UA" b="1" dirty="0">
                <a:solidFill>
                  <a:schemeClr val="tx1"/>
                </a:solidFill>
              </a:rPr>
              <a:t>RСС_СR, RCC_</a:t>
            </a:r>
            <a:r>
              <a:rPr lang="uk-UA" b="1" dirty="0">
                <a:solidFill>
                  <a:sysClr val="windowText" lastClr="000000"/>
                </a:solidFill>
              </a:rPr>
              <a:t>PLLCFGR,</a:t>
            </a:r>
            <a:r>
              <a:rPr lang="uk-UA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RCC_CFGR</a:t>
            </a:r>
            <a:r>
              <a:rPr lang="uk-UA" b="1" dirty="0">
                <a:solidFill>
                  <a:sysClr val="windowText" lastClr="000000"/>
                </a:solidFill>
              </a:rPr>
              <a:t>) </a:t>
            </a:r>
            <a:endParaRPr lang="uk-UA" dirty="0">
              <a:solidFill>
                <a:sysClr val="windowText" lastClr="00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2223"/>
            <a:ext cx="10670458" cy="41909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95680" y="2865120"/>
            <a:ext cx="853440" cy="426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(7.3.1)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65858" y="3638635"/>
            <a:ext cx="4368635" cy="327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ru-RU" sz="1900" dirty="0">
                <a:solidFill>
                  <a:schemeClr val="tx1"/>
                </a:solidFill>
              </a:rPr>
              <a:t>(</a:t>
            </a:r>
            <a:r>
              <a:rPr lang="en-US" sz="1900" dirty="0">
                <a:solidFill>
                  <a:schemeClr val="tx1"/>
                </a:solidFill>
              </a:rPr>
              <a:t>Reset value (f407): 0x0000 XX83</a:t>
            </a:r>
            <a:r>
              <a:rPr lang="ru-RU" sz="1900" dirty="0">
                <a:solidFill>
                  <a:schemeClr val="tx1"/>
                </a:solidFill>
              </a:rPr>
              <a:t>)</a:t>
            </a:r>
            <a:endParaRPr lang="uk-UA" sz="19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539663" y="5743074"/>
            <a:ext cx="657726" cy="417094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 15"/>
          <p:cNvSpPr/>
          <p:nvPr/>
        </p:nvSpPr>
        <p:spPr>
          <a:xfrm>
            <a:off x="6139327" y="5743074"/>
            <a:ext cx="657726" cy="417094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678382" y="3719945"/>
            <a:ext cx="12884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10840473" y="3790283"/>
            <a:ext cx="927766" cy="446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/>
              <a:t>HSION=1</a:t>
            </a:r>
            <a:endParaRPr lang="uk-UA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10911406" y="4219448"/>
            <a:ext cx="0" cy="1440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1156995" y="6195653"/>
            <a:ext cx="5019869" cy="288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                                  </a:t>
            </a:r>
            <a:r>
              <a:rPr lang="ru-RU" dirty="0" err="1">
                <a:solidFill>
                  <a:schemeClr val="tx1"/>
                </a:solidFill>
              </a:rPr>
              <a:t>Заводське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значення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177521" y="6172207"/>
            <a:ext cx="3099568" cy="288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Температурне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корегування</a:t>
            </a:r>
            <a:r>
              <a:rPr lang="ru-RU" dirty="0">
                <a:solidFill>
                  <a:schemeClr val="tx1"/>
                </a:solidFill>
              </a:rPr>
              <a:t>=16</a:t>
            </a:r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4227022" y="3905554"/>
            <a:ext cx="12884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895330" y="5743074"/>
            <a:ext cx="657726" cy="417094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бъект 8" hidden="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346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10" name="Выноска 3 (с границей) 9"/>
          <p:cNvSpPr/>
          <p:nvPr/>
        </p:nvSpPr>
        <p:spPr>
          <a:xfrm flipH="1">
            <a:off x="9050693" y="3113314"/>
            <a:ext cx="2476625" cy="606631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73951"/>
              <a:gd name="adj8" fmla="val 2363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0: HSE oscillator OFF</a:t>
            </a:r>
          </a:p>
          <a:p>
            <a:r>
              <a:rPr lang="en-US" dirty="0"/>
              <a:t>1: HSE oscillator ON</a:t>
            </a:r>
            <a:endParaRPr lang="uk-UA" dirty="0"/>
          </a:p>
        </p:txBody>
      </p:sp>
      <p:sp>
        <p:nvSpPr>
          <p:cNvPr id="31" name="Выноска 3 (с границей) 30"/>
          <p:cNvSpPr/>
          <p:nvPr/>
        </p:nvSpPr>
        <p:spPr>
          <a:xfrm>
            <a:off x="7750630" y="2211779"/>
            <a:ext cx="3812674" cy="754083"/>
          </a:xfrm>
          <a:prstGeom prst="accentCallout3">
            <a:avLst>
              <a:gd name="adj1" fmla="val 18750"/>
              <a:gd name="adj2" fmla="val -1481"/>
              <a:gd name="adj3" fmla="val 18750"/>
              <a:gd name="adj4" fmla="val -10794"/>
              <a:gd name="adj5" fmla="val 100000"/>
              <a:gd name="adj6" fmla="val -10794"/>
              <a:gd name="adj7" fmla="val 329171"/>
              <a:gd name="adj8" fmla="val 4798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0: HSE oscillator not bypassed</a:t>
            </a:r>
          </a:p>
          <a:p>
            <a:r>
              <a:rPr lang="en-US" dirty="0"/>
              <a:t>1: HSE oscillator bypassed with an external clock</a:t>
            </a:r>
            <a:endParaRPr lang="uk-UA" dirty="0"/>
          </a:p>
        </p:txBody>
      </p:sp>
      <p:sp>
        <p:nvSpPr>
          <p:cNvPr id="35" name="Выноска 3 (с границей) 34"/>
          <p:cNvSpPr/>
          <p:nvPr/>
        </p:nvSpPr>
        <p:spPr>
          <a:xfrm>
            <a:off x="9644743" y="3789073"/>
            <a:ext cx="1891238" cy="606631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52441"/>
              <a:gd name="adj8" fmla="val 2403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0: HSE not ready</a:t>
            </a:r>
          </a:p>
          <a:p>
            <a:r>
              <a:rPr lang="en-US" dirty="0"/>
              <a:t>1: HSE  ready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95680" y="3345808"/>
            <a:ext cx="6754950" cy="821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Выноска 1 (с границей) 13"/>
          <p:cNvSpPr/>
          <p:nvPr/>
        </p:nvSpPr>
        <p:spPr>
          <a:xfrm flipH="1">
            <a:off x="941034" y="2965862"/>
            <a:ext cx="6243536" cy="750986"/>
          </a:xfrm>
          <a:prstGeom prst="accentCallout1">
            <a:avLst>
              <a:gd name="adj1" fmla="val 52035"/>
              <a:gd name="adj2" fmla="val -870"/>
              <a:gd name="adj3" fmla="val 231021"/>
              <a:gd name="adj4" fmla="val -28074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0: Clock security system OFF (Clock detector OFF)</a:t>
            </a:r>
          </a:p>
          <a:p>
            <a:r>
              <a:rPr lang="en-US" dirty="0"/>
              <a:t>1: Clock security system ON (Clock detector ON if HSE oscillator is stable, OFF if not)</a:t>
            </a:r>
            <a:endParaRPr lang="uk-UA" dirty="0"/>
          </a:p>
        </p:txBody>
      </p:sp>
      <p:sp>
        <p:nvSpPr>
          <p:cNvPr id="38" name="Выноска 3 (с границей) 37"/>
          <p:cNvSpPr/>
          <p:nvPr/>
        </p:nvSpPr>
        <p:spPr>
          <a:xfrm flipH="1">
            <a:off x="4715936" y="3785789"/>
            <a:ext cx="2476625" cy="606631"/>
          </a:xfrm>
          <a:prstGeom prst="accentCallout3">
            <a:avLst>
              <a:gd name="adj1" fmla="val 18750"/>
              <a:gd name="adj2" fmla="val -3059"/>
              <a:gd name="adj3" fmla="val 18750"/>
              <a:gd name="adj4" fmla="val -16667"/>
              <a:gd name="adj5" fmla="val 100000"/>
              <a:gd name="adj6" fmla="val -16667"/>
              <a:gd name="adj7" fmla="val 157055"/>
              <a:gd name="adj8" fmla="val 5377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0: Main PLL OFF</a:t>
            </a:r>
          </a:p>
          <a:p>
            <a:r>
              <a:rPr lang="en-US" dirty="0"/>
              <a:t>1: Main PLL ON</a:t>
            </a:r>
            <a:endParaRPr lang="uk-UA" dirty="0"/>
          </a:p>
        </p:txBody>
      </p:sp>
      <p:sp>
        <p:nvSpPr>
          <p:cNvPr id="39" name="Выноска 3 (с границей) 38"/>
          <p:cNvSpPr/>
          <p:nvPr/>
        </p:nvSpPr>
        <p:spPr>
          <a:xfrm flipH="1">
            <a:off x="927017" y="3766529"/>
            <a:ext cx="2476625" cy="606631"/>
          </a:xfrm>
          <a:prstGeom prst="accentCallout3">
            <a:avLst>
              <a:gd name="adj1" fmla="val 18750"/>
              <a:gd name="adj2" fmla="val -3059"/>
              <a:gd name="adj3" fmla="val 18750"/>
              <a:gd name="adj4" fmla="val -16667"/>
              <a:gd name="adj5" fmla="val 100000"/>
              <a:gd name="adj6" fmla="val -16667"/>
              <a:gd name="adj7" fmla="val 150902"/>
              <a:gd name="adj8" fmla="val -3513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0: PLLI2S OFF</a:t>
            </a:r>
          </a:p>
          <a:p>
            <a:r>
              <a:rPr lang="en-US" dirty="0"/>
              <a:t>1: PLLI2S ON</a:t>
            </a:r>
            <a:endParaRPr lang="uk-UA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9656368" y="3790283"/>
            <a:ext cx="1108300" cy="446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/>
              <a:t>HSIRDY=1</a:t>
            </a:r>
            <a:endParaRPr lang="uk-UA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0278359" y="4219448"/>
            <a:ext cx="0" cy="1440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838200" y="351692"/>
            <a:ext cx="10515600" cy="1338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RCC_CR</a:t>
            </a:r>
            <a:endParaRPr lang="ru-RU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211015" y="2094549"/>
            <a:ext cx="11816862" cy="4805849"/>
            <a:chOff x="211015" y="2094549"/>
            <a:chExt cx="11816862" cy="4805849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211015" y="2329009"/>
              <a:ext cx="11816862" cy="4571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634493" y="2094549"/>
              <a:ext cx="5393384" cy="380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374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21" grpId="0" animBg="1"/>
      <p:bldP spid="21" grpId="1" animBg="1"/>
      <p:bldP spid="33" grpId="0" animBg="1"/>
      <p:bldP spid="34" grpId="0" animBg="1"/>
      <p:bldP spid="27" grpId="0" animBg="1"/>
      <p:bldP spid="27" grpId="1" animBg="1"/>
      <p:bldP spid="10" grpId="0" animBg="1"/>
      <p:bldP spid="31" grpId="0" animBg="1"/>
      <p:bldP spid="35" grpId="0" animBg="1"/>
      <p:bldP spid="11" grpId="0" animBg="1"/>
      <p:bldP spid="14" grpId="0" animBg="1"/>
      <p:bldP spid="38" grpId="0" animBg="1"/>
      <p:bldP spid="39" grpId="0" animBg="1"/>
      <p:bldP spid="24" grpId="0" animBg="1"/>
      <p:bldP spid="24" grpId="1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STM32F4 – program control clock</a:t>
            </a:r>
            <a:endParaRPr lang="uk-UA" sz="4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2908"/>
            <a:ext cx="10803535" cy="5565092"/>
          </a:xfrm>
        </p:spPr>
      </p:pic>
      <p:sp>
        <p:nvSpPr>
          <p:cNvPr id="6" name="Прямоугольник 5"/>
          <p:cNvSpPr/>
          <p:nvPr/>
        </p:nvSpPr>
        <p:spPr>
          <a:xfrm>
            <a:off x="0" y="1353690"/>
            <a:ext cx="1877786" cy="2084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b="1" dirty="0">
                <a:solidFill>
                  <a:srgbClr val="FF0000"/>
                </a:solidFill>
              </a:rPr>
              <a:t>УВАГА!</a:t>
            </a:r>
            <a:r>
              <a:rPr lang="uk-UA" b="1" dirty="0">
                <a:solidFill>
                  <a:schemeClr val="tx1"/>
                </a:solidFill>
              </a:rPr>
              <a:t/>
            </a:r>
            <a:br>
              <a:rPr lang="uk-UA" b="1" dirty="0">
                <a:solidFill>
                  <a:schemeClr val="tx1"/>
                </a:solidFill>
              </a:rPr>
            </a:b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налаштування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Main PLL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і </a:t>
            </a:r>
            <a:r>
              <a:rPr lang="en-US" dirty="0">
                <a:solidFill>
                  <a:schemeClr val="tx1"/>
                </a:solidFill>
              </a:rPr>
              <a:t>PLLI2S </a:t>
            </a:r>
            <a:r>
              <a:rPr lang="uk-UA" dirty="0">
                <a:solidFill>
                  <a:schemeClr val="tx1"/>
                </a:solidFill>
              </a:rPr>
              <a:t>слід проводити при увімкнутих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PLL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7" name="Выноска 1 (с границей) 6"/>
          <p:cNvSpPr/>
          <p:nvPr/>
        </p:nvSpPr>
        <p:spPr>
          <a:xfrm>
            <a:off x="8734113" y="1567543"/>
            <a:ext cx="2579378" cy="2171700"/>
          </a:xfrm>
          <a:prstGeom prst="accentCallout1">
            <a:avLst>
              <a:gd name="adj1" fmla="val 107640"/>
              <a:gd name="adj2" fmla="val 9149"/>
              <a:gd name="adj3" fmla="val 189972"/>
              <a:gd name="adj4" fmla="val -118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PLLM division factor</a:t>
            </a:r>
          </a:p>
          <a:p>
            <a:r>
              <a:rPr lang="en-US" sz="1400" dirty="0"/>
              <a:t>000000:  wrong configuration</a:t>
            </a:r>
          </a:p>
          <a:p>
            <a:r>
              <a:rPr lang="en-US" sz="1400" dirty="0"/>
              <a:t>000001:  wrong configuration</a:t>
            </a:r>
          </a:p>
          <a:p>
            <a:r>
              <a:rPr lang="en-US" sz="1400" dirty="0"/>
              <a:t>000010: PLLM = 2</a:t>
            </a:r>
          </a:p>
          <a:p>
            <a:r>
              <a:rPr lang="en-US" sz="1400" dirty="0"/>
              <a:t>000011: PLLM = 3</a:t>
            </a:r>
          </a:p>
          <a:p>
            <a:r>
              <a:rPr lang="en-US" sz="1400" dirty="0"/>
              <a:t>000100: PLLM = 4</a:t>
            </a:r>
          </a:p>
          <a:p>
            <a:r>
              <a:rPr lang="uk-UA" sz="1400" dirty="0"/>
              <a:t>...</a:t>
            </a:r>
          </a:p>
          <a:p>
            <a:r>
              <a:rPr lang="en-US" sz="1400" dirty="0"/>
              <a:t>010000: PLLM = 16 (Reset value)</a:t>
            </a:r>
          </a:p>
          <a:p>
            <a:r>
              <a:rPr lang="en-US" sz="1400" dirty="0"/>
              <a:t>….</a:t>
            </a:r>
            <a:br>
              <a:rPr lang="en-US" sz="1400" dirty="0"/>
            </a:br>
            <a:r>
              <a:rPr lang="en-US" sz="1400" dirty="0"/>
              <a:t>111110: PLLM = 62</a:t>
            </a:r>
          </a:p>
          <a:p>
            <a:r>
              <a:rPr lang="en-US" sz="1600" dirty="0"/>
              <a:t>111111: PLLM = 63</a:t>
            </a:r>
            <a:endParaRPr lang="uk-UA" sz="1600" dirty="0"/>
          </a:p>
        </p:txBody>
      </p:sp>
      <p:sp>
        <p:nvSpPr>
          <p:cNvPr id="8" name="Овал 7"/>
          <p:cNvSpPr/>
          <p:nvPr/>
        </p:nvSpPr>
        <p:spPr>
          <a:xfrm>
            <a:off x="7512424" y="5683625"/>
            <a:ext cx="4129311" cy="1174376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Выноска 3 (с границей) 8"/>
          <p:cNvSpPr/>
          <p:nvPr/>
        </p:nvSpPr>
        <p:spPr>
          <a:xfrm>
            <a:off x="9307285" y="3899577"/>
            <a:ext cx="2334450" cy="797155"/>
          </a:xfrm>
          <a:prstGeom prst="accentCallout3">
            <a:avLst>
              <a:gd name="adj1" fmla="val 68751"/>
              <a:gd name="adj2" fmla="val -4316"/>
              <a:gd name="adj3" fmla="val 68751"/>
              <a:gd name="adj4" fmla="val -10641"/>
              <a:gd name="adj5" fmla="val 100000"/>
              <a:gd name="adj6" fmla="val -11645"/>
              <a:gd name="adj7" fmla="val 146646"/>
              <a:gd name="adj8" fmla="val 52954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/>
              <a:t>PLLP division factor</a:t>
            </a:r>
            <a:br>
              <a:rPr lang="en-US" sz="1400" b="1" dirty="0"/>
            </a:br>
            <a:r>
              <a:rPr lang="en-US" sz="1400" dirty="0"/>
              <a:t>00: PLLP = 2       10: PLLP=6</a:t>
            </a:r>
          </a:p>
          <a:p>
            <a:r>
              <a:rPr lang="en-US" sz="1400" dirty="0"/>
              <a:t>01: PLLP = 4       11: PLLP=8</a:t>
            </a:r>
          </a:p>
        </p:txBody>
      </p:sp>
      <p:sp>
        <p:nvSpPr>
          <p:cNvPr id="10" name="Овал 9"/>
          <p:cNvSpPr/>
          <p:nvPr/>
        </p:nvSpPr>
        <p:spPr>
          <a:xfrm>
            <a:off x="1763486" y="5878287"/>
            <a:ext cx="5748938" cy="979714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3618437" y="4962473"/>
            <a:ext cx="2641685" cy="915814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угольник 13"/>
          <p:cNvSpPr/>
          <p:nvPr/>
        </p:nvSpPr>
        <p:spPr>
          <a:xfrm>
            <a:off x="814754" y="363600"/>
            <a:ext cx="10515600" cy="1108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RCC_PLLCFGR</a:t>
            </a:r>
            <a:endParaRPr lang="ru-RU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 hidden="1"/>
          <p:cNvSpPr/>
          <p:nvPr/>
        </p:nvSpPr>
        <p:spPr>
          <a:xfrm>
            <a:off x="0" y="1460360"/>
            <a:ext cx="12192000" cy="54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8161867" y="6400800"/>
            <a:ext cx="612000" cy="25790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657125" y="6400800"/>
            <a:ext cx="612000" cy="25790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006438" y="6400800"/>
            <a:ext cx="612000" cy="25790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269125" y="5530914"/>
            <a:ext cx="648000" cy="25790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2344615" y="2606501"/>
            <a:ext cx="25725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2327219" y="1959608"/>
            <a:ext cx="6408000" cy="2744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8703529" y="3071446"/>
            <a:ext cx="1870687" cy="366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46" y="2175445"/>
            <a:ext cx="3143689" cy="2438740"/>
          </a:xfrm>
          <a:prstGeom prst="rect">
            <a:avLst/>
          </a:prstGeom>
        </p:spPr>
      </p:pic>
      <p:sp>
        <p:nvSpPr>
          <p:cNvPr id="5" name="Выноска 2 (с границей) 4"/>
          <p:cNvSpPr/>
          <p:nvPr/>
        </p:nvSpPr>
        <p:spPr>
          <a:xfrm>
            <a:off x="9307286" y="335419"/>
            <a:ext cx="2334449" cy="1012371"/>
          </a:xfrm>
          <a:prstGeom prst="accentCallout2">
            <a:avLst>
              <a:gd name="adj1" fmla="val 21976"/>
              <a:gd name="adj2" fmla="val -5227"/>
              <a:gd name="adj3" fmla="val 21976"/>
              <a:gd name="adj4" fmla="val -4866"/>
              <a:gd name="adj5" fmla="val 465725"/>
              <a:gd name="adj6" fmla="val -94012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Вибір джерела </a:t>
            </a:r>
            <a:r>
              <a:rPr lang="en-US" dirty="0"/>
              <a:t>PLL:</a:t>
            </a:r>
            <a:br>
              <a:rPr lang="en-US" dirty="0"/>
            </a:br>
            <a:r>
              <a:rPr lang="en-US" dirty="0"/>
              <a:t>0: HSI</a:t>
            </a:r>
            <a:br>
              <a:rPr lang="en-US" dirty="0"/>
            </a:br>
            <a:r>
              <a:rPr lang="en-US" dirty="0"/>
              <a:t>1: HSE</a:t>
            </a:r>
            <a:endParaRPr lang="uk-UA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4269125" y="562708"/>
            <a:ext cx="4944377" cy="18670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4959698" y="2677581"/>
            <a:ext cx="3774415" cy="18415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 flipV="1">
            <a:off x="3963125" y="3641019"/>
            <a:ext cx="5250378" cy="81668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Выноска 1 (с границей) 10"/>
          <p:cNvSpPr/>
          <p:nvPr/>
        </p:nvSpPr>
        <p:spPr>
          <a:xfrm flipH="1">
            <a:off x="-10326" y="3294805"/>
            <a:ext cx="2082229" cy="2820761"/>
          </a:xfrm>
          <a:prstGeom prst="accentCallout1">
            <a:avLst>
              <a:gd name="adj1" fmla="val 18750"/>
              <a:gd name="adj2" fmla="val -8333"/>
              <a:gd name="adj3" fmla="val 92690"/>
              <a:gd name="adj4" fmla="val -4483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PLLN multiplication factor</a:t>
            </a:r>
            <a:br>
              <a:rPr lang="en-US" sz="1400" dirty="0"/>
            </a:br>
            <a:r>
              <a:rPr lang="en-US" sz="1400" dirty="0"/>
              <a:t>192&lt; </a:t>
            </a:r>
            <a:r>
              <a:rPr lang="en-US" sz="1400" b="1" dirty="0"/>
              <a:t>PLLN</a:t>
            </a:r>
            <a:r>
              <a:rPr lang="en-US" sz="1400" dirty="0"/>
              <a:t> &lt;432</a:t>
            </a:r>
          </a:p>
          <a:p>
            <a:r>
              <a:rPr lang="en-US" sz="1400" dirty="0"/>
              <a:t>000000000: PLLN = 0, wrong configuration (</a:t>
            </a:r>
            <a:r>
              <a:rPr lang="en-US" sz="1400" dirty="0" err="1"/>
              <a:t>wc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100" dirty="0"/>
              <a:t>        ….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010111111:  </a:t>
            </a:r>
            <a:r>
              <a:rPr lang="en-US" sz="1400" dirty="0" err="1"/>
              <a:t>wc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011000000: 192</a:t>
            </a:r>
            <a:br>
              <a:rPr lang="en-US" sz="1400" dirty="0"/>
            </a:br>
            <a:r>
              <a:rPr lang="en-US" sz="1400" dirty="0"/>
              <a:t>011000001: 193</a:t>
            </a:r>
            <a:br>
              <a:rPr lang="en-US" sz="1400" dirty="0"/>
            </a:br>
            <a:r>
              <a:rPr lang="en-US" sz="1400" dirty="0"/>
              <a:t> ….</a:t>
            </a:r>
            <a:br>
              <a:rPr lang="en-US" sz="1400" dirty="0"/>
            </a:br>
            <a:r>
              <a:rPr lang="en-US" sz="1400" dirty="0"/>
              <a:t>110110000: 432</a:t>
            </a:r>
            <a:br>
              <a:rPr lang="en-US" sz="1400" dirty="0"/>
            </a:br>
            <a:r>
              <a:rPr lang="en-US" sz="1400" dirty="0"/>
              <a:t>110110001: 433 </a:t>
            </a:r>
            <a:r>
              <a:rPr lang="en-US" sz="1400" dirty="0" err="1"/>
              <a:t>wc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….</a:t>
            </a:r>
            <a:br>
              <a:rPr lang="en-US" sz="1400" dirty="0"/>
            </a:br>
            <a:r>
              <a:rPr lang="en-US" sz="1400" dirty="0"/>
              <a:t>111111111: 511 </a:t>
            </a:r>
            <a:r>
              <a:rPr lang="en-US" sz="1400" dirty="0" err="1"/>
              <a:t>wc</a:t>
            </a:r>
            <a:endParaRPr lang="uk-UA" sz="1400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2250833" y="3862276"/>
            <a:ext cx="930287" cy="18708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Выноска 2 (с границей) 11"/>
          <p:cNvSpPr/>
          <p:nvPr/>
        </p:nvSpPr>
        <p:spPr>
          <a:xfrm>
            <a:off x="6285800" y="1730904"/>
            <a:ext cx="2150534" cy="1171045"/>
          </a:xfrm>
          <a:prstGeom prst="accentCallout2">
            <a:avLst>
              <a:gd name="adj1" fmla="val 38271"/>
              <a:gd name="adj2" fmla="val -9219"/>
              <a:gd name="adj3" fmla="val 52912"/>
              <a:gd name="adj4" fmla="val -16667"/>
              <a:gd name="adj5" fmla="val 280364"/>
              <a:gd name="adj6" fmla="val -39188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PLLQ division factor</a:t>
            </a:r>
          </a:p>
          <a:p>
            <a:r>
              <a:rPr lang="en-US" sz="1400" dirty="0"/>
              <a:t>0000: 0 – </a:t>
            </a:r>
            <a:r>
              <a:rPr lang="en-US" sz="1400" dirty="0" err="1"/>
              <a:t>wc</a:t>
            </a:r>
            <a:r>
              <a:rPr lang="en-US" sz="1400" dirty="0"/>
              <a:t>       0100: 4 </a:t>
            </a:r>
            <a:br>
              <a:rPr lang="en-US" sz="1400" dirty="0"/>
            </a:br>
            <a:r>
              <a:rPr lang="en-US" sz="1400" dirty="0"/>
              <a:t>0001: 1 – </a:t>
            </a:r>
            <a:r>
              <a:rPr lang="en-US" sz="1400" dirty="0" err="1"/>
              <a:t>wc</a:t>
            </a:r>
            <a:r>
              <a:rPr lang="en-US" sz="1400" dirty="0"/>
              <a:t>       0101: 5</a:t>
            </a:r>
            <a:br>
              <a:rPr lang="en-US" sz="1400" dirty="0"/>
            </a:br>
            <a:r>
              <a:rPr lang="en-US" sz="1400" dirty="0"/>
              <a:t>0010: 2                    . . .</a:t>
            </a:r>
            <a:br>
              <a:rPr lang="en-US" sz="1400" dirty="0"/>
            </a:br>
            <a:r>
              <a:rPr lang="en-US" sz="1400" dirty="0"/>
              <a:t>0011: 3                 1111: 15</a:t>
            </a:r>
            <a:endParaRPr lang="uk-UA" sz="1400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 flipH="1">
            <a:off x="3869140" y="2316426"/>
            <a:ext cx="2051309" cy="158315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57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3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8" grpId="0" animBg="1"/>
      <p:bldP spid="5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STM32F4 – program control clock</a:t>
            </a:r>
            <a:endParaRPr lang="uk-UA" sz="4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29" y="2515929"/>
            <a:ext cx="11031791" cy="4470400"/>
          </a:xfrm>
        </p:spPr>
      </p:pic>
      <p:sp>
        <p:nvSpPr>
          <p:cNvPr id="6" name="Выноска 3 (с границей) 5"/>
          <p:cNvSpPr/>
          <p:nvPr/>
        </p:nvSpPr>
        <p:spPr>
          <a:xfrm flipH="1">
            <a:off x="8415864" y="1260210"/>
            <a:ext cx="3302156" cy="1228989"/>
          </a:xfrm>
          <a:prstGeom prst="accentCallout3">
            <a:avLst>
              <a:gd name="adj1" fmla="val 20128"/>
              <a:gd name="adj2" fmla="val -3718"/>
              <a:gd name="adj3" fmla="val 20128"/>
              <a:gd name="adj4" fmla="val -8462"/>
              <a:gd name="adj5" fmla="val 101378"/>
              <a:gd name="adj6" fmla="val -7949"/>
              <a:gd name="adj7" fmla="val 384606"/>
              <a:gd name="adj8" fmla="val 3835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SW: </a:t>
            </a:r>
            <a:r>
              <a:rPr lang="en-US" sz="1600" dirty="0"/>
              <a:t>System clock switch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00: HSI oscillator selected as system clock</a:t>
            </a:r>
            <a:br>
              <a:rPr lang="en-US" sz="1400" dirty="0"/>
            </a:br>
            <a:r>
              <a:rPr lang="en-US" sz="1400" dirty="0"/>
              <a:t>01: HSE oscillator selected as system clock</a:t>
            </a:r>
            <a:br>
              <a:rPr lang="en-US" sz="1400" dirty="0"/>
            </a:br>
            <a:r>
              <a:rPr lang="en-US" sz="1400" dirty="0"/>
              <a:t>10: PLL selected as system clock</a:t>
            </a:r>
            <a:br>
              <a:rPr lang="en-US" sz="1400" dirty="0"/>
            </a:br>
            <a:r>
              <a:rPr lang="en-US" sz="1400" dirty="0"/>
              <a:t>11: not allowed</a:t>
            </a:r>
            <a:endParaRPr lang="uk-UA" sz="1400" dirty="0"/>
          </a:p>
        </p:txBody>
      </p:sp>
      <p:sp>
        <p:nvSpPr>
          <p:cNvPr id="7" name="Выноска 3 (с границей) 6"/>
          <p:cNvSpPr/>
          <p:nvPr/>
        </p:nvSpPr>
        <p:spPr>
          <a:xfrm flipH="1">
            <a:off x="7803243" y="2489199"/>
            <a:ext cx="3234267" cy="1228989"/>
          </a:xfrm>
          <a:prstGeom prst="accentCallout3">
            <a:avLst>
              <a:gd name="adj1" fmla="val 49062"/>
              <a:gd name="adj2" fmla="val -3194"/>
              <a:gd name="adj3" fmla="val 49062"/>
              <a:gd name="adj4" fmla="val -6303"/>
              <a:gd name="adj5" fmla="val 109645"/>
              <a:gd name="adj6" fmla="val -6827"/>
              <a:gd name="adj7" fmla="val 281271"/>
              <a:gd name="adj8" fmla="val 5821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SWS: </a:t>
            </a:r>
            <a:r>
              <a:rPr lang="en-US" sz="1600" dirty="0"/>
              <a:t>System clock switch status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00: HSI oscillator used as the system clock</a:t>
            </a:r>
            <a:br>
              <a:rPr lang="en-US" sz="1400" dirty="0"/>
            </a:br>
            <a:r>
              <a:rPr lang="en-US" sz="1400" dirty="0"/>
              <a:t>01: HSE oscillator selected as system clock</a:t>
            </a:r>
            <a:br>
              <a:rPr lang="en-US" sz="1400" dirty="0"/>
            </a:br>
            <a:r>
              <a:rPr lang="en-US" sz="1400" dirty="0"/>
              <a:t>10: PLL selected as system clock</a:t>
            </a:r>
            <a:br>
              <a:rPr lang="en-US" sz="1400" dirty="0"/>
            </a:br>
            <a:r>
              <a:rPr lang="en-US" sz="1400" dirty="0"/>
              <a:t>11: not allowed</a:t>
            </a:r>
            <a:endParaRPr lang="uk-UA" sz="1400" dirty="0"/>
          </a:p>
        </p:txBody>
      </p:sp>
      <p:sp>
        <p:nvSpPr>
          <p:cNvPr id="8" name="Выноска 2 (с границей) 7"/>
          <p:cNvSpPr/>
          <p:nvPr/>
        </p:nvSpPr>
        <p:spPr>
          <a:xfrm flipH="1">
            <a:off x="4605867" y="1286927"/>
            <a:ext cx="2675466" cy="2304791"/>
          </a:xfrm>
          <a:prstGeom prst="accentCallout2">
            <a:avLst>
              <a:gd name="adj1" fmla="val 99468"/>
              <a:gd name="adj2" fmla="val 92202"/>
              <a:gd name="adj3" fmla="val 100444"/>
              <a:gd name="adj4" fmla="val 80223"/>
              <a:gd name="adj5" fmla="val 193021"/>
              <a:gd name="adj6" fmla="val 9353"/>
            </a:avLst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/>
              <a:t>HPRE: </a:t>
            </a:r>
            <a:r>
              <a:rPr lang="en-US" sz="1600" dirty="0"/>
              <a:t>AHB </a:t>
            </a:r>
            <a:r>
              <a:rPr lang="en-US" sz="1600" dirty="0" err="1"/>
              <a:t>prescaler</a:t>
            </a:r>
            <a:endParaRPr lang="en-US" dirty="0"/>
          </a:p>
          <a:p>
            <a:r>
              <a:rPr lang="en-US" sz="1400" dirty="0"/>
              <a:t>0xxx: system clock not divided</a:t>
            </a:r>
          </a:p>
          <a:p>
            <a:r>
              <a:rPr lang="en-US" sz="1400" dirty="0"/>
              <a:t>1000: system clock divided by 2</a:t>
            </a:r>
          </a:p>
          <a:p>
            <a:r>
              <a:rPr lang="en-US" sz="1400" dirty="0"/>
              <a:t>1001: system clock divided by 4</a:t>
            </a:r>
          </a:p>
          <a:p>
            <a:r>
              <a:rPr lang="en-US" sz="1400" dirty="0"/>
              <a:t>1010: system clock divided by 8</a:t>
            </a:r>
          </a:p>
          <a:p>
            <a:r>
              <a:rPr lang="en-US" sz="1400" dirty="0"/>
              <a:t>1011: system clock divided by 16</a:t>
            </a:r>
          </a:p>
          <a:p>
            <a:r>
              <a:rPr lang="en-US" sz="1400" dirty="0"/>
              <a:t>1100: system clock divided by 64</a:t>
            </a:r>
          </a:p>
          <a:p>
            <a:r>
              <a:rPr lang="en-US" sz="1400" dirty="0"/>
              <a:t>1101: system clock divided by 128</a:t>
            </a:r>
          </a:p>
          <a:p>
            <a:r>
              <a:rPr lang="en-US" sz="1400" dirty="0"/>
              <a:t>1110: system clock divided by 256</a:t>
            </a:r>
          </a:p>
          <a:p>
            <a:r>
              <a:rPr lang="en-US" sz="1400" dirty="0"/>
              <a:t>1111: system clock divided by 512</a:t>
            </a:r>
            <a:endParaRPr lang="uk-UA" sz="1400" dirty="0"/>
          </a:p>
        </p:txBody>
      </p:sp>
      <p:sp>
        <p:nvSpPr>
          <p:cNvPr id="9" name="Овал 8"/>
          <p:cNvSpPr/>
          <p:nvPr/>
        </p:nvSpPr>
        <p:spPr>
          <a:xfrm>
            <a:off x="5998928" y="5774263"/>
            <a:ext cx="2484674" cy="866245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Выноска 3 9"/>
          <p:cNvSpPr/>
          <p:nvPr/>
        </p:nvSpPr>
        <p:spPr>
          <a:xfrm>
            <a:off x="2658532" y="1286928"/>
            <a:ext cx="1828803" cy="1879606"/>
          </a:xfrm>
          <a:prstGeom prst="borderCallout3">
            <a:avLst>
              <a:gd name="adj1" fmla="val 17281"/>
              <a:gd name="adj2" fmla="val 178"/>
              <a:gd name="adj3" fmla="val 17281"/>
              <a:gd name="adj4" fmla="val -9220"/>
              <a:gd name="adj5" fmla="val 100000"/>
              <a:gd name="adj6" fmla="val -9220"/>
              <a:gd name="adj7" fmla="val 250108"/>
              <a:gd name="adj8" fmla="val 57388"/>
            </a:avLst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PPRE1: </a:t>
            </a:r>
            <a:r>
              <a:rPr lang="en-US" sz="1400" dirty="0"/>
              <a:t>APB Low speed </a:t>
            </a:r>
            <a:r>
              <a:rPr lang="en-US" sz="1400" dirty="0" err="1"/>
              <a:t>prescaler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(APB1 48MHz )</a:t>
            </a:r>
          </a:p>
          <a:p>
            <a:r>
              <a:rPr lang="en-US" sz="1400" dirty="0"/>
              <a:t>0xx: APB1=AHB</a:t>
            </a:r>
          </a:p>
          <a:p>
            <a:r>
              <a:rPr lang="en-US" sz="1400" dirty="0"/>
              <a:t>100: APB1=AHB / 2</a:t>
            </a:r>
          </a:p>
          <a:p>
            <a:r>
              <a:rPr lang="en-US" sz="1400" dirty="0"/>
              <a:t>101: APB1=AHB / 4</a:t>
            </a:r>
          </a:p>
          <a:p>
            <a:r>
              <a:rPr lang="en-US" sz="1400" dirty="0"/>
              <a:t>110: APB1=AHB / 8</a:t>
            </a:r>
          </a:p>
          <a:p>
            <a:r>
              <a:rPr lang="en-US" sz="1400" dirty="0"/>
              <a:t>111: APB1=AHB / 16</a:t>
            </a:r>
            <a:endParaRPr lang="uk-UA" sz="1400" dirty="0"/>
          </a:p>
        </p:txBody>
      </p:sp>
      <p:sp>
        <p:nvSpPr>
          <p:cNvPr id="11" name="Выноска 3 10"/>
          <p:cNvSpPr/>
          <p:nvPr/>
        </p:nvSpPr>
        <p:spPr>
          <a:xfrm>
            <a:off x="491063" y="1286928"/>
            <a:ext cx="1828803" cy="1879606"/>
          </a:xfrm>
          <a:prstGeom prst="borderCallout3">
            <a:avLst>
              <a:gd name="adj1" fmla="val 17281"/>
              <a:gd name="adj2" fmla="val 178"/>
              <a:gd name="adj3" fmla="val 17281"/>
              <a:gd name="adj4" fmla="val -9220"/>
              <a:gd name="adj5" fmla="val 100000"/>
              <a:gd name="adj6" fmla="val -9220"/>
              <a:gd name="adj7" fmla="val 250108"/>
              <a:gd name="adj8" fmla="val 57388"/>
            </a:avLst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PPRE1: </a:t>
            </a:r>
            <a:r>
              <a:rPr lang="en-US" sz="1400" dirty="0"/>
              <a:t>APB High speed </a:t>
            </a:r>
            <a:r>
              <a:rPr lang="en-US" sz="1400" dirty="0" err="1"/>
              <a:t>prescaler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(APB2 84MHz)</a:t>
            </a:r>
          </a:p>
          <a:p>
            <a:r>
              <a:rPr lang="en-US" sz="1400" dirty="0"/>
              <a:t>0xx: APB1=AHB</a:t>
            </a:r>
          </a:p>
          <a:p>
            <a:r>
              <a:rPr lang="en-US" sz="1400" dirty="0"/>
              <a:t>100: APB1=AHB / 2</a:t>
            </a:r>
          </a:p>
          <a:p>
            <a:r>
              <a:rPr lang="en-US" sz="1400" dirty="0"/>
              <a:t>101: APB1=AHB / 4</a:t>
            </a:r>
          </a:p>
          <a:p>
            <a:r>
              <a:rPr lang="en-US" sz="1400" dirty="0"/>
              <a:t>110: APB1=AHB / 8</a:t>
            </a:r>
          </a:p>
          <a:p>
            <a:r>
              <a:rPr lang="en-US" sz="1400" dirty="0"/>
              <a:t>111: APB1=AHB / 16</a:t>
            </a:r>
            <a:endParaRPr lang="uk-UA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501462" y="3873233"/>
            <a:ext cx="2785609" cy="10739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RTCPRE: </a:t>
            </a:r>
            <a:r>
              <a:rPr lang="en-US" sz="1400" dirty="0"/>
              <a:t>HSE division factor for RTC clock</a:t>
            </a:r>
          </a:p>
          <a:p>
            <a:r>
              <a:rPr lang="en-US" sz="1400" dirty="0"/>
              <a:t>00010: HSE/2             11110: HSE/30</a:t>
            </a:r>
          </a:p>
          <a:p>
            <a:r>
              <a:rPr lang="en-US" sz="1400" dirty="0"/>
              <a:t>00011: HSE/3             11111: HSE/31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200" dirty="0"/>
              <a:t> </a:t>
            </a:r>
            <a:r>
              <a:rPr lang="en-US" sz="1000" dirty="0"/>
              <a:t>                                    …</a:t>
            </a:r>
            <a:endParaRPr lang="uk-UA" sz="1000" dirty="0"/>
          </a:p>
        </p:txBody>
      </p:sp>
      <p:cxnSp>
        <p:nvCxnSpPr>
          <p:cNvPr id="16" name="Прямая со стрелкой 15"/>
          <p:cNvCxnSpPr>
            <a:stCxn id="14" idx="2"/>
          </p:cNvCxnSpPr>
          <p:nvPr/>
        </p:nvCxnSpPr>
        <p:spPr>
          <a:xfrm>
            <a:off x="8894267" y="4947189"/>
            <a:ext cx="12666" cy="54979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 smtClean="0">
                <a:solidFill>
                  <a:schemeClr val="accent5">
                    <a:lumMod val="75000"/>
                  </a:schemeClr>
                </a:solidFill>
              </a:rPr>
              <a:t>Програмування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program control clock</a:t>
            </a:r>
            <a:endParaRPr lang="uk-UA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72" y="208547"/>
            <a:ext cx="9921632" cy="6507305"/>
          </a:xfrm>
        </p:spPr>
      </p:pic>
      <p:sp>
        <p:nvSpPr>
          <p:cNvPr id="21" name="Прямоугольник 20"/>
          <p:cNvSpPr/>
          <p:nvPr/>
        </p:nvSpPr>
        <p:spPr>
          <a:xfrm>
            <a:off x="10403899" y="3719945"/>
            <a:ext cx="1036096" cy="558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HSION=1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09799" y="135521"/>
            <a:ext cx="5094555" cy="169022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dirty="0">
                <a:solidFill>
                  <a:schemeClr val="tx1"/>
                </a:solidFill>
              </a:rPr>
              <a:t/>
            </a:r>
            <a:br>
              <a:rPr lang="uk-UA" dirty="0">
                <a:solidFill>
                  <a:schemeClr val="tx1"/>
                </a:solidFill>
              </a:rPr>
            </a:br>
            <a:endParaRPr lang="uk-UA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9" y="4841177"/>
            <a:ext cx="10396286" cy="1907341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 flipV="1">
            <a:off x="10566449" y="5986516"/>
            <a:ext cx="670695" cy="396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10911406" y="4313232"/>
            <a:ext cx="0" cy="166837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603431" y="570509"/>
            <a:ext cx="4925973" cy="368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2. </a:t>
            </a:r>
            <a:r>
              <a:rPr lang="en-US" b="1" dirty="0">
                <a:solidFill>
                  <a:schemeClr val="tx1"/>
                </a:solidFill>
              </a:rPr>
              <a:t>SYSCLK =16MHz ±1%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uk-UA" dirty="0">
                <a:solidFill>
                  <a:schemeClr val="tx1"/>
                </a:solidFill>
              </a:rPr>
              <a:t>становлено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1"/>
                </a:solidFill>
              </a:rPr>
              <a:t>HSIRDY</a:t>
            </a:r>
            <a:r>
              <a:rPr lang="uk-UA" b="1" dirty="0">
                <a:solidFill>
                  <a:schemeClr val="tx1"/>
                </a:solidFill>
              </a:rPr>
              <a:t>=1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643620" y="211726"/>
            <a:ext cx="4630951" cy="360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b="1" dirty="0">
                <a:solidFill>
                  <a:schemeClr val="tx1"/>
                </a:solidFill>
              </a:rPr>
              <a:t>1. </a:t>
            </a:r>
            <a:r>
              <a:rPr lang="en-US" b="1" dirty="0" err="1">
                <a:solidFill>
                  <a:schemeClr val="tx1"/>
                </a:solidFill>
              </a:rPr>
              <a:t>Vcc</a:t>
            </a:r>
            <a:r>
              <a:rPr lang="en-US" b="1" dirty="0">
                <a:solidFill>
                  <a:schemeClr val="tx1"/>
                </a:solidFill>
              </a:rPr>
              <a:t> = ON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uk-UA" b="1" dirty="0">
                <a:solidFill>
                  <a:schemeClr val="tx1"/>
                </a:solidFill>
              </a:rPr>
              <a:t>H</a:t>
            </a:r>
            <a:r>
              <a:rPr lang="en-US" b="1" dirty="0">
                <a:solidFill>
                  <a:schemeClr val="tx1"/>
                </a:solidFill>
              </a:rPr>
              <a:t>ISON</a:t>
            </a:r>
            <a:r>
              <a:rPr lang="uk-UA" b="1" dirty="0">
                <a:solidFill>
                  <a:schemeClr val="tx1"/>
                </a:solidFill>
              </a:rPr>
              <a:t>=1 </a:t>
            </a:r>
            <a:r>
              <a:rPr lang="uk-UA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HSI RC – </a:t>
            </a:r>
            <a:r>
              <a:rPr lang="ru-RU" dirty="0">
                <a:solidFill>
                  <a:schemeClr val="tx1"/>
                </a:solidFill>
              </a:rPr>
              <a:t>запущено)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 flipV="1">
            <a:off x="9925242" y="5986516"/>
            <a:ext cx="670695" cy="396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рямоугольник 31"/>
          <p:cNvSpPr/>
          <p:nvPr/>
        </p:nvSpPr>
        <p:spPr>
          <a:xfrm>
            <a:off x="3630393" y="932235"/>
            <a:ext cx="4925973" cy="534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3. HSICAL[7:0]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clock </a:t>
            </a:r>
            <a:r>
              <a:rPr lang="uk-UA" dirty="0" err="1">
                <a:solidFill>
                  <a:schemeClr val="tx1"/>
                </a:solidFill>
              </a:rPr>
              <a:t>calibration</a:t>
            </a:r>
            <a:r>
              <a:rPr lang="en-US" dirty="0">
                <a:solidFill>
                  <a:schemeClr val="tx1"/>
                </a:solidFill>
              </a:rPr>
              <a:t> = default value</a:t>
            </a:r>
            <a:r>
              <a:rPr lang="ru-RU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b="1" dirty="0">
                <a:solidFill>
                  <a:schemeClr val="tx1"/>
                </a:solidFill>
              </a:rPr>
              <a:t>HSITRIM[4:0]</a:t>
            </a:r>
            <a:r>
              <a:rPr lang="uk-UA" b="1" dirty="0">
                <a:solidFill>
                  <a:schemeClr val="tx1"/>
                </a:solidFill>
              </a:rPr>
              <a:t>=16</a:t>
            </a:r>
            <a:r>
              <a:rPr lang="en-US" dirty="0">
                <a:solidFill>
                  <a:schemeClr val="tx1"/>
                </a:solidFill>
              </a:rPr>
              <a:t> (clock trimming - </a:t>
            </a:r>
            <a:r>
              <a:rPr lang="ru-RU" dirty="0" err="1">
                <a:solidFill>
                  <a:schemeClr val="tx1"/>
                </a:solidFill>
              </a:rPr>
              <a:t>корегування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156995" y="6000271"/>
            <a:ext cx="5019869" cy="360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                                                       </a:t>
            </a:r>
            <a:r>
              <a:rPr lang="ru-RU" dirty="0" err="1">
                <a:solidFill>
                  <a:schemeClr val="tx1"/>
                </a:solidFill>
              </a:rPr>
              <a:t>заводське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значення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177521" y="6000271"/>
            <a:ext cx="3099568" cy="360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Температурне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корегування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44264" y="2323548"/>
            <a:ext cx="7777422" cy="18704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sz="1400" dirty="0">
                <a:solidFill>
                  <a:schemeClr val="tx1"/>
                </a:solidFill>
              </a:rPr>
              <a:t>За замовчанням </a:t>
            </a:r>
            <a:r>
              <a:rPr lang="uk-UA" sz="1400" b="1" dirty="0">
                <a:solidFill>
                  <a:schemeClr val="tx1"/>
                </a:solidFill>
              </a:rPr>
              <a:t>HSE OSC  - </a:t>
            </a:r>
            <a:r>
              <a:rPr lang="uk-UA" sz="1400" dirty="0">
                <a:solidFill>
                  <a:schemeClr val="tx1"/>
                </a:solidFill>
              </a:rPr>
              <a:t>вимкнено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endParaRPr lang="uk-UA" sz="1400" dirty="0">
              <a:solidFill>
                <a:schemeClr val="tx1"/>
              </a:solidFill>
            </a:endParaRPr>
          </a:p>
          <a:p>
            <a:endParaRPr lang="uk-UA" sz="1400" dirty="0">
              <a:solidFill>
                <a:schemeClr val="tx1"/>
              </a:solidFill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2946400" y="1466889"/>
            <a:ext cx="563399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2720100" y="2184400"/>
            <a:ext cx="0" cy="28800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733982" y="1308595"/>
            <a:ext cx="0" cy="46689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5385640" y="1043706"/>
            <a:ext cx="828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190875" y="424529"/>
            <a:ext cx="3030582" cy="1584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SW: </a:t>
            </a:r>
            <a:r>
              <a:rPr lang="en-US" dirty="0">
                <a:solidFill>
                  <a:schemeClr val="tx1"/>
                </a:solidFill>
              </a:rPr>
              <a:t>System clock switch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      </a:t>
            </a:r>
            <a:r>
              <a:rPr lang="uk-UA" dirty="0">
                <a:solidFill>
                  <a:schemeClr val="tx1"/>
                </a:solidFill>
              </a:rPr>
              <a:t>00: </a:t>
            </a:r>
            <a:r>
              <a:rPr lang="uk-UA" dirty="0" err="1">
                <a:solidFill>
                  <a:schemeClr val="tx1"/>
                </a:solidFill>
              </a:rPr>
              <a:t>тактування</a:t>
            </a:r>
            <a:r>
              <a:rPr lang="uk-UA" dirty="0">
                <a:solidFill>
                  <a:schemeClr val="tx1"/>
                </a:solidFill>
              </a:rPr>
              <a:t> від </a:t>
            </a:r>
            <a:r>
              <a:rPr lang="en-US" dirty="0">
                <a:solidFill>
                  <a:schemeClr val="tx1"/>
                </a:solidFill>
              </a:rPr>
              <a:t>HSI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      01: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тактування</a:t>
            </a:r>
            <a:r>
              <a:rPr lang="uk-UA" dirty="0">
                <a:solidFill>
                  <a:schemeClr val="tx1"/>
                </a:solidFill>
              </a:rPr>
              <a:t> від </a:t>
            </a:r>
            <a:r>
              <a:rPr lang="en-US" dirty="0">
                <a:solidFill>
                  <a:schemeClr val="tx1"/>
                </a:solidFill>
              </a:rPr>
              <a:t>HSE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10: PLL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11: not allowed </a:t>
            </a:r>
            <a:br>
              <a:rPr lang="en-US" dirty="0">
                <a:solidFill>
                  <a:schemeClr val="tx1"/>
                </a:solidFill>
              </a:rPr>
            </a:b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720100" y="2529359"/>
            <a:ext cx="7308744" cy="308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b="1" dirty="0">
                <a:solidFill>
                  <a:schemeClr val="tx1"/>
                </a:solidFill>
              </a:rPr>
              <a:t>RCC-&gt; CR |= RCC_CR_HSEON; </a:t>
            </a:r>
            <a:r>
              <a:rPr lang="en-US" b="1" dirty="0">
                <a:solidFill>
                  <a:schemeClr val="tx1"/>
                </a:solidFill>
              </a:rPr>
              <a:t>	        </a:t>
            </a:r>
            <a:r>
              <a:rPr lang="uk-UA" b="1" dirty="0">
                <a:solidFill>
                  <a:schemeClr val="tx1"/>
                </a:solidFill>
              </a:rPr>
              <a:t>   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</a:rPr>
              <a:t>// Увімкнути HSE</a:t>
            </a:r>
            <a:endParaRPr lang="uk-UA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720098" y="2854898"/>
            <a:ext cx="7308746" cy="280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while (!R</a:t>
            </a:r>
            <a:r>
              <a:rPr lang="uk-UA" b="1" dirty="0">
                <a:solidFill>
                  <a:schemeClr val="tx1"/>
                </a:solidFill>
              </a:rPr>
              <a:t>C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uk-UA" b="1" dirty="0">
                <a:solidFill>
                  <a:schemeClr val="tx1"/>
                </a:solidFill>
              </a:rPr>
              <a:t>-&gt; CR </a:t>
            </a:r>
            <a:r>
              <a:rPr lang="en-US" b="1" dirty="0">
                <a:solidFill>
                  <a:schemeClr val="tx1"/>
                </a:solidFill>
              </a:rPr>
              <a:t>&amp;</a:t>
            </a:r>
            <a:r>
              <a:rPr lang="uk-UA" b="1" dirty="0">
                <a:solidFill>
                  <a:schemeClr val="tx1"/>
                </a:solidFill>
              </a:rPr>
              <a:t>= RCC_CR_HSE</a:t>
            </a:r>
            <a:r>
              <a:rPr lang="en-US" b="1" dirty="0">
                <a:solidFill>
                  <a:schemeClr val="tx1"/>
                </a:solidFill>
              </a:rPr>
              <a:t>RDY)) {} </a:t>
            </a:r>
            <a:r>
              <a:rPr lang="uk-UA" b="1" dirty="0">
                <a:solidFill>
                  <a:schemeClr val="tx1"/>
                </a:solidFill>
              </a:rPr>
              <a:t>; 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Чека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</a:rPr>
              <a:t>ти готовність HSE</a:t>
            </a:r>
            <a:endParaRPr lang="uk-UA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2720098" y="3477612"/>
            <a:ext cx="7308745" cy="28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b="1" dirty="0">
                <a:solidFill>
                  <a:schemeClr val="tx1"/>
                </a:solidFill>
              </a:rPr>
              <a:t>RCC-&gt; C</a:t>
            </a:r>
            <a:r>
              <a:rPr lang="en-US" b="1" dirty="0">
                <a:solidFill>
                  <a:schemeClr val="tx1"/>
                </a:solidFill>
              </a:rPr>
              <a:t>GF</a:t>
            </a:r>
            <a:r>
              <a:rPr lang="uk-UA" b="1" dirty="0">
                <a:solidFill>
                  <a:schemeClr val="tx1"/>
                </a:solidFill>
              </a:rPr>
              <a:t>R </a:t>
            </a:r>
            <a:r>
              <a:rPr lang="en-US" b="1" dirty="0">
                <a:solidFill>
                  <a:schemeClr val="tx1"/>
                </a:solidFill>
              </a:rPr>
              <a:t>&amp;</a:t>
            </a:r>
            <a:r>
              <a:rPr lang="uk-UA" b="1" dirty="0">
                <a:solidFill>
                  <a:schemeClr val="tx1"/>
                </a:solidFill>
              </a:rPr>
              <a:t>=</a:t>
            </a:r>
            <a:r>
              <a:rPr lang="en-US" b="1" dirty="0">
                <a:solidFill>
                  <a:schemeClr val="tx1"/>
                </a:solidFill>
              </a:rPr>
              <a:t>~̴</a:t>
            </a:r>
            <a:r>
              <a:rPr lang="uk-UA" b="1" dirty="0">
                <a:solidFill>
                  <a:schemeClr val="tx1"/>
                </a:solidFill>
              </a:rPr>
              <a:t> RCC_C</a:t>
            </a:r>
            <a:r>
              <a:rPr lang="en-US" b="1" dirty="0">
                <a:solidFill>
                  <a:schemeClr val="tx1"/>
                </a:solidFill>
              </a:rPr>
              <a:t>FG</a:t>
            </a:r>
            <a:r>
              <a:rPr lang="uk-UA" b="1" dirty="0">
                <a:solidFill>
                  <a:schemeClr val="tx1"/>
                </a:solidFill>
              </a:rPr>
              <a:t>R_S</a:t>
            </a:r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uk-UA" b="1" dirty="0">
                <a:solidFill>
                  <a:schemeClr val="tx1"/>
                </a:solidFill>
              </a:rPr>
              <a:t>;  </a:t>
            </a:r>
            <a:r>
              <a:rPr lang="en-US" b="1" dirty="0">
                <a:solidFill>
                  <a:schemeClr val="tx1"/>
                </a:solidFill>
              </a:rPr>
              <a:t>	 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</a:rPr>
              <a:t>// Очистити біти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SW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</a:rPr>
              <a:t>і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SW0</a:t>
            </a:r>
            <a:endParaRPr lang="uk-UA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2720098" y="3761664"/>
            <a:ext cx="7307161" cy="321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b="1" dirty="0">
                <a:solidFill>
                  <a:schemeClr val="tx1"/>
                </a:solidFill>
              </a:rPr>
              <a:t>RCC-&gt; C</a:t>
            </a:r>
            <a:r>
              <a:rPr lang="en-US" b="1" dirty="0">
                <a:solidFill>
                  <a:schemeClr val="tx1"/>
                </a:solidFill>
              </a:rPr>
              <a:t>GF</a:t>
            </a:r>
            <a:r>
              <a:rPr lang="uk-UA" b="1" dirty="0">
                <a:solidFill>
                  <a:schemeClr val="tx1"/>
                </a:solidFill>
              </a:rPr>
              <a:t>R |= </a:t>
            </a:r>
            <a:r>
              <a:rPr lang="en-US" b="1" dirty="0">
                <a:solidFill>
                  <a:schemeClr val="tx1"/>
                </a:solidFill>
              </a:rPr>
              <a:t>RCC_CFGR_SW_HSE</a:t>
            </a:r>
            <a:r>
              <a:rPr lang="uk-UA" b="1" dirty="0">
                <a:solidFill>
                  <a:schemeClr val="tx1"/>
                </a:solidFill>
              </a:rPr>
              <a:t>;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Обрати для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тактування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</a:rPr>
              <a:t>HSE</a:t>
            </a:r>
            <a:r>
              <a:rPr lang="uk-UA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SW0=1</a:t>
            </a:r>
            <a:endParaRPr lang="uk-UA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0566449" y="5143288"/>
            <a:ext cx="670695" cy="360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Прямоугольник 39"/>
          <p:cNvSpPr/>
          <p:nvPr/>
        </p:nvSpPr>
        <p:spPr>
          <a:xfrm>
            <a:off x="9886434" y="5143288"/>
            <a:ext cx="670695" cy="360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Стрелка вниз 21"/>
          <p:cNvSpPr/>
          <p:nvPr/>
        </p:nvSpPr>
        <p:spPr>
          <a:xfrm>
            <a:off x="10682704" y="4495800"/>
            <a:ext cx="554440" cy="59212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Стрелка вниз 40"/>
          <p:cNvSpPr/>
          <p:nvPr/>
        </p:nvSpPr>
        <p:spPr>
          <a:xfrm flipV="1">
            <a:off x="10028844" y="4495800"/>
            <a:ext cx="554440" cy="59212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40" y="4195613"/>
            <a:ext cx="10362360" cy="2625916"/>
          </a:xfrm>
          <a:prstGeom prst="rect">
            <a:avLst/>
          </a:prstGeom>
        </p:spPr>
      </p:pic>
      <p:grpSp>
        <p:nvGrpSpPr>
          <p:cNvPr id="47" name="Группа 46"/>
          <p:cNvGrpSpPr/>
          <p:nvPr/>
        </p:nvGrpSpPr>
        <p:grpSpPr>
          <a:xfrm>
            <a:off x="3268136" y="513341"/>
            <a:ext cx="948266" cy="1175689"/>
            <a:chOff x="3268136" y="513341"/>
            <a:chExt cx="948266" cy="1175689"/>
          </a:xfrm>
        </p:grpSpPr>
        <p:sp>
          <p:nvSpPr>
            <p:cNvPr id="44" name="Прямоугольник 43"/>
            <p:cNvSpPr/>
            <p:nvPr/>
          </p:nvSpPr>
          <p:spPr>
            <a:xfrm>
              <a:off x="3268136" y="513341"/>
              <a:ext cx="948266" cy="835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PLLSRC</a:t>
              </a:r>
            </a:p>
            <a:p>
              <a:pPr algn="ctr"/>
              <a:r>
                <a:rPr lang="en-US" sz="1400" dirty="0"/>
                <a:t>00: HSI</a:t>
              </a:r>
              <a:br>
                <a:rPr lang="en-US" sz="1400" dirty="0"/>
              </a:br>
              <a:r>
                <a:rPr lang="en-US" sz="1400" dirty="0"/>
                <a:t>01: HSE</a:t>
              </a:r>
              <a:endParaRPr lang="uk-UA" sz="1400" dirty="0"/>
            </a:p>
          </p:txBody>
        </p:sp>
        <p:cxnSp>
          <p:nvCxnSpPr>
            <p:cNvPr id="46" name="Прямая со стрелкой 45"/>
            <p:cNvCxnSpPr/>
            <p:nvPr/>
          </p:nvCxnSpPr>
          <p:spPr>
            <a:xfrm flipH="1">
              <a:off x="3742267" y="1009840"/>
              <a:ext cx="2" cy="6791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Прямоугольник 47"/>
          <p:cNvSpPr/>
          <p:nvPr/>
        </p:nvSpPr>
        <p:spPr>
          <a:xfrm>
            <a:off x="2720098" y="3173180"/>
            <a:ext cx="7308745" cy="28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RCC-&gt;PLLCFGR|= RCC_PLLCFGR_PLLSRC_HSE</a:t>
            </a:r>
            <a:r>
              <a:rPr lang="uk-UA" b="1" dirty="0">
                <a:solidFill>
                  <a:schemeClr val="tx1"/>
                </a:solidFill>
              </a:rPr>
              <a:t>;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</a:rPr>
              <a:t>// О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брат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</a:rPr>
              <a:t>и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HSE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джерелом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PLL</a:t>
            </a:r>
            <a:endParaRPr lang="uk-UA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0475193" y="6044655"/>
            <a:ext cx="720000" cy="288000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413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25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2" grpId="0" animBg="1"/>
      <p:bldP spid="12" grpId="1" animBg="1"/>
      <p:bldP spid="24" grpId="0" animBg="1"/>
      <p:bldP spid="24" grpId="1" animBg="1"/>
      <p:bldP spid="28" grpId="0"/>
      <p:bldP spid="28" grpId="1"/>
      <p:bldP spid="29" grpId="0"/>
      <p:bldP spid="29" grpId="1"/>
      <p:bldP spid="30" grpId="0" animBg="1"/>
      <p:bldP spid="30" grpId="1" animBg="1"/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8" grpId="0" animBg="1"/>
      <p:bldP spid="9" grpId="0" animBg="1"/>
      <p:bldP spid="14" grpId="0" animBg="1"/>
      <p:bldP spid="17" grpId="0"/>
      <p:bldP spid="35" grpId="0"/>
      <p:bldP spid="38" grpId="0"/>
      <p:bldP spid="39" grpId="0"/>
      <p:bldP spid="19" grpId="0" animBg="1"/>
      <p:bldP spid="19" grpId="1" animBg="1"/>
      <p:bldP spid="40" grpId="0" animBg="1"/>
      <p:bldP spid="40" grpId="1" animBg="1"/>
      <p:bldP spid="22" grpId="0" animBg="1"/>
      <p:bldP spid="22" grpId="1" animBg="1"/>
      <p:bldP spid="41" grpId="0" animBg="1"/>
      <p:bldP spid="41" grpId="1" animBg="1"/>
      <p:bldP spid="48" grpId="0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STM32F4 – program control clock</a:t>
            </a:r>
            <a:endParaRPr lang="uk-UA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Объект 3" hidden="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72" y="208547"/>
            <a:ext cx="9921632" cy="6507305"/>
          </a:xfrm>
        </p:spPr>
      </p:pic>
      <p:cxnSp>
        <p:nvCxnSpPr>
          <p:cNvPr id="20" name="Прямая соединительная линия 19"/>
          <p:cNvCxnSpPr/>
          <p:nvPr/>
        </p:nvCxnSpPr>
        <p:spPr>
          <a:xfrm>
            <a:off x="3678382" y="3719945"/>
            <a:ext cx="12884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9" y="4841177"/>
            <a:ext cx="10396286" cy="190734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502442" y="2775285"/>
            <a:ext cx="4459705" cy="12994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PLL (Phase Locked Loop) – </a:t>
            </a:r>
            <a:r>
              <a:rPr lang="uk-UA" dirty="0">
                <a:solidFill>
                  <a:schemeClr val="tx1"/>
                </a:solidFill>
              </a:rPr>
              <a:t>генератор з </a:t>
            </a:r>
            <a:r>
              <a:rPr lang="uk-UA" dirty="0" err="1">
                <a:solidFill>
                  <a:schemeClr val="tx1"/>
                </a:solidFill>
              </a:rPr>
              <a:t>азовою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автопідстройкою</a:t>
            </a:r>
            <a:r>
              <a:rPr lang="uk-UA" dirty="0">
                <a:solidFill>
                  <a:schemeClr val="tx1"/>
                </a:solidFill>
              </a:rPr>
              <a:t> частоти (ФАПЧ) і програмованим коефіцієнтом множення (від 2 до 16)</a:t>
            </a:r>
          </a:p>
        </p:txBody>
      </p:sp>
    </p:spTree>
    <p:extLst>
      <p:ext uri="{BB962C8B-B14F-4D97-AF65-F5344CB8AC3E}">
        <p14:creationId xmlns:p14="http://schemas.microsoft.com/office/powerpoint/2010/main" val="220998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Приклад ініціалізації, запуску і вибору PLL</a:t>
            </a:r>
            <a:br>
              <a:rPr lang="uk-UA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для </a:t>
            </a:r>
            <a:r>
              <a:rPr lang="uk-UA" b="1" dirty="0" err="1">
                <a:solidFill>
                  <a:schemeClr val="accent5">
                    <a:lumMod val="75000"/>
                  </a:schemeClr>
                </a:solidFill>
              </a:rPr>
              <a:t>тактування</a:t>
            </a:r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 STM32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char PLL_MUL = 12;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Коэффициент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умножения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PLL</a:t>
            </a:r>
          </a:p>
          <a:p>
            <a:pPr marL="0" indent="0">
              <a:buNone/>
            </a:pPr>
            <a:r>
              <a:rPr lang="en-US" dirty="0"/>
              <a:t>RCC_&gt;CFGR2 &amp;=~(RCC_CFGR2_PREDIV1);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Обнуление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делителя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HSE</a:t>
            </a:r>
          </a:p>
          <a:p>
            <a:pPr marL="0" indent="0">
              <a:buNone/>
            </a:pPr>
            <a:r>
              <a:rPr lang="en-US" dirty="0"/>
              <a:t>RCC_&gt;CFGR2| = RCC_CFGR2_PREDIV1_DIV4;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//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Делить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частоту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HSE 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на 4</a:t>
            </a:r>
          </a:p>
          <a:p>
            <a:pPr marL="0" indent="0">
              <a:buNone/>
            </a:pPr>
            <a:r>
              <a:rPr lang="en-US" dirty="0"/>
              <a:t>RCC_&gt;CFGR</a:t>
            </a:r>
          </a:p>
          <a:p>
            <a:pPr marL="0" indent="0">
              <a:buNone/>
            </a:pPr>
            <a:r>
              <a:rPr lang="en-US" dirty="0"/>
              <a:t>&amp;=~((RCC_CFGR_PLLSRC|RCC_CFGR_PLLXTPRE|RCC_CFGR_PLLMULL));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//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Обнуление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RCC_&gt;CFGR| = RCC_CFGR_PLLSRC_PREDIV1;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Тактировать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PLL 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от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HSE/PREDIV1</a:t>
            </a:r>
          </a:p>
          <a:p>
            <a:pPr marL="0" indent="0">
              <a:buNone/>
            </a:pPr>
            <a:r>
              <a:rPr lang="en-US" dirty="0"/>
              <a:t>RCC_&gt;CFGR| = ((PLL_MUL – 2)&lt;&lt;18);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// 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Умножить частоту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PLL_MUL</a:t>
            </a:r>
          </a:p>
          <a:p>
            <a:pPr marL="0" indent="0">
              <a:buNone/>
            </a:pPr>
            <a:r>
              <a:rPr lang="en-US" dirty="0"/>
              <a:t>RCC_&gt;CR| = RCC_CR_PLLON;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// 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Запустить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PLL</a:t>
            </a:r>
          </a:p>
          <a:p>
            <a:pPr marL="0" indent="0">
              <a:buNone/>
            </a:pPr>
            <a:r>
              <a:rPr lang="en-US" dirty="0"/>
              <a:t>while((RCC_&gt;CR &amp; RCC_CR_PLLRDY)==0) {}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Ожидание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готовности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PLL</a:t>
            </a:r>
          </a:p>
          <a:p>
            <a:pPr marL="0" indent="0">
              <a:buNone/>
            </a:pPr>
            <a:r>
              <a:rPr lang="en-US" dirty="0"/>
              <a:t>RCC_&gt;CFGR &amp;=~RCC_CFGR_SW;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Очистить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биты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SW0 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и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SW1</a:t>
            </a:r>
          </a:p>
          <a:p>
            <a:pPr marL="0" indent="0">
              <a:buNone/>
            </a:pPr>
            <a:r>
              <a:rPr lang="en-US" dirty="0"/>
              <a:t>RCC_&gt;CFGR| = RCC_CFGR_SW_PLL;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//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Тактирование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с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выхода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PLL</a:t>
            </a:r>
          </a:p>
          <a:p>
            <a:pPr marL="0" indent="0">
              <a:buNone/>
            </a:pPr>
            <a:r>
              <a:rPr lang="ru-RU" dirty="0" err="1"/>
              <a:t>while</a:t>
            </a:r>
            <a:r>
              <a:rPr lang="ru-RU" dirty="0"/>
              <a:t>((RCC_&gt;CFGR&amp;RCC_CFGR_SWS)!=0x08){}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// Ожидание переключения на PLL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1184</Words>
  <Application>Microsoft Office PowerPoint</Application>
  <PresentationFormat>Широкоэкранный</PresentationFormat>
  <Paragraphs>218</Paragraphs>
  <Slides>19</Slides>
  <Notes>13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Тема Office</vt:lpstr>
      <vt:lpstr>CLOCK SYSTEM Система тактування MCU STM32</vt:lpstr>
      <vt:lpstr>Джерела системи тактування</vt:lpstr>
      <vt:lpstr>STM32F4 - clock scheme</vt:lpstr>
      <vt:lpstr>STM32F4 – program control clock</vt:lpstr>
      <vt:lpstr>STM32F4 – program control clock</vt:lpstr>
      <vt:lpstr>STM32F4 – program control clock</vt:lpstr>
      <vt:lpstr>Програмування program control clock</vt:lpstr>
      <vt:lpstr>STM32F4 – program control clock</vt:lpstr>
      <vt:lpstr>Приклад ініціалізації, запуску і вибору PLL для тактування STM32</vt:lpstr>
      <vt:lpstr>Stm32f4xx.h</vt:lpstr>
      <vt:lpstr>SystemInit()</vt:lpstr>
      <vt:lpstr>SystemInit()</vt:lpstr>
      <vt:lpstr>Control Configuration tool (STM32F4xx_Control Configuration_v1.1.0.xls) </vt:lpstr>
      <vt:lpstr>ProductList </vt:lpstr>
      <vt:lpstr>Де шукати?</vt:lpstr>
      <vt:lpstr>   Step-by-step procedure</vt:lpstr>
      <vt:lpstr>Step 1</vt:lpstr>
      <vt:lpstr>Step 2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SYSCLK</dc:title>
  <dc:creator>Пользователь Windows</dc:creator>
  <cp:lastModifiedBy>Admin</cp:lastModifiedBy>
  <cp:revision>218</cp:revision>
  <dcterms:created xsi:type="dcterms:W3CDTF">2017-11-20T08:03:25Z</dcterms:created>
  <dcterms:modified xsi:type="dcterms:W3CDTF">2018-10-17T08:25:46Z</dcterms:modified>
</cp:coreProperties>
</file>