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8723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0" autoAdjust="0"/>
    <p:restoredTop sz="94660"/>
  </p:normalViewPr>
  <p:slideViewPr>
    <p:cSldViewPr>
      <p:cViewPr varScale="1">
        <p:scale>
          <a:sx n="74" d="100"/>
          <a:sy n="74" d="100"/>
        </p:scale>
        <p:origin x="-540" y="-96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68C9E-3462-4530-B9A9-578AF793F7D9}" type="datetimeFigureOut">
              <a:rPr lang="en-GB" smtClean="0"/>
              <a:t>25/08/2016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B4F9-F56B-4B1F-A7F6-68D0E6BDFC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641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941427-90C0-4697-8CB2-B153E7F63888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973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Замкнутая</a:t>
            </a:r>
            <a:r>
              <a:rPr lang="ru-RU" baseline="0" dirty="0" smtClean="0"/>
              <a:t> система управления</a:t>
            </a:r>
          </a:p>
          <a:p>
            <a:r>
              <a:rPr lang="ru-RU" baseline="0" dirty="0" smtClean="0"/>
              <a:t>	Контроль и регулирование (поддержание) заданных значений (температуры, скорости, направления и т.д.)</a:t>
            </a:r>
          </a:p>
          <a:p>
            <a:r>
              <a:rPr lang="ru-RU" baseline="0" dirty="0" smtClean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0B4F9-F56B-4B1F-A7F6-68D0E6BDFCA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680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032" y="6495778"/>
            <a:ext cx="3734309" cy="22649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899883" y="1440000"/>
            <a:ext cx="11035688" cy="1920000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 hasCustomPrompt="1"/>
          </p:nvPr>
        </p:nvSpPr>
        <p:spPr>
          <a:xfrm>
            <a:off x="899883" y="3600000"/>
            <a:ext cx="11035688" cy="960000"/>
          </a:xfrm>
        </p:spPr>
        <p:txBody>
          <a:bodyPr lIns="0" tIns="0" rIns="0"/>
          <a:lstStyle>
            <a:lvl1pPr marL="36576" indent="0" algn="r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dirty="0" smtClean="0"/>
              <a:t>Click to edit subtitle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6464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708" y="4406901"/>
            <a:ext cx="1035915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708" y="2906713"/>
            <a:ext cx="1035915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528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484" y="1440000"/>
            <a:ext cx="11154300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Edit 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39" y="1197429"/>
            <a:ext cx="914281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9627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14" y="1440000"/>
            <a:ext cx="5273651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5408" y="1440000"/>
            <a:ext cx="556037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484" y="1440000"/>
            <a:ext cx="5273651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5408" y="1440000"/>
            <a:ext cx="556037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544" y="920442"/>
            <a:ext cx="11158547" cy="396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 smtClean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39" y="1197429"/>
            <a:ext cx="914281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7453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484" y="1440000"/>
            <a:ext cx="11154300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544" y="920442"/>
            <a:ext cx="11158547" cy="396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 smtClean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39" y="1197429"/>
            <a:ext cx="914281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8807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earence check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13" y="1440000"/>
            <a:ext cx="11155973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0" y="1524002"/>
            <a:ext cx="12187238" cy="458140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87766" y="1023286"/>
            <a:ext cx="4082117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987766" y="6105409"/>
            <a:ext cx="4082117" cy="75259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987766" y="835138"/>
            <a:ext cx="4082117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987766" y="6153729"/>
            <a:ext cx="4082117" cy="704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earence check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0" y="1524002"/>
            <a:ext cx="12187238" cy="458140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987766" y="1023286"/>
            <a:ext cx="4082117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87766" y="6105409"/>
            <a:ext cx="4082117" cy="75259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64930" y="1316550"/>
            <a:ext cx="0" cy="509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14" y="1440000"/>
            <a:ext cx="5273651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6009" y="1440000"/>
            <a:ext cx="5559776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 smtClean="0"/>
              <a:t>Click to edit text</a:t>
            </a:r>
          </a:p>
          <a:p>
            <a:pPr lvl="1" eaLnBrk="1" latinLnBrk="0" hangingPunct="1"/>
            <a:r>
              <a:rPr lang="en-GB" dirty="0" smtClean="0"/>
              <a:t>Second level</a:t>
            </a:r>
          </a:p>
          <a:p>
            <a:pPr lvl="2" eaLnBrk="1" latinLnBrk="0" hangingPunct="1"/>
            <a:r>
              <a:rPr lang="en-GB" dirty="0" smtClean="0"/>
              <a:t>Third level</a:t>
            </a:r>
          </a:p>
          <a:p>
            <a:pPr lvl="3" eaLnBrk="1" latinLnBrk="0" hangingPunct="1"/>
            <a:r>
              <a:rPr lang="en-GB" dirty="0" smtClean="0"/>
              <a:t>Fourth level</a:t>
            </a:r>
          </a:p>
          <a:p>
            <a:pPr lvl="4" eaLnBrk="1" latinLnBrk="0" hangingPunct="1"/>
            <a:r>
              <a:rPr lang="en-GB" dirty="0" smtClean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987766" y="835138"/>
            <a:ext cx="4082117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987766" y="6153729"/>
            <a:ext cx="4082117" cy="704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68602" y="1339852"/>
            <a:ext cx="0" cy="50678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64930" y="1316550"/>
            <a:ext cx="0" cy="509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534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899883" y="2796214"/>
            <a:ext cx="11035688" cy="1013625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39468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1534790" y="2540002"/>
            <a:ext cx="9275000" cy="1479663"/>
          </a:xfrm>
        </p:spPr>
        <p:txBody>
          <a:bodyPr lIns="0" tIns="0" rIns="0" bIns="0">
            <a:noAutofit/>
          </a:bodyPr>
          <a:lstStyle>
            <a:lvl1pPr algn="l">
              <a:defRPr sz="3200" b="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 smtClean="0"/>
              <a:t>Type or insert a quote into this box ensuring each line of text is as equal as possible.  There are three line to fill so please edit as required.  Character count </a:t>
            </a:r>
            <a:r>
              <a:rPr kumimoji="0" lang="en-GB" dirty="0" err="1" smtClean="0"/>
              <a:t>approx</a:t>
            </a:r>
            <a:r>
              <a:rPr kumimoji="0" lang="en-GB" dirty="0" smtClean="0"/>
              <a:t> 160</a:t>
            </a:r>
            <a:endParaRPr kumimoji="0"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58105" y="4515556"/>
            <a:ext cx="914281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 smtClean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80041" y="4524560"/>
            <a:ext cx="4710378" cy="546041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7F7F7F"/>
                </a:solidFill>
              </a:defRPr>
            </a:lvl1pPr>
            <a:lvl2pPr marL="538162" indent="0">
              <a:buNone/>
              <a:defRPr sz="1200">
                <a:solidFill>
                  <a:srgbClr val="7F7F7F"/>
                </a:solidFill>
              </a:defRPr>
            </a:lvl2pPr>
            <a:lvl3pPr marL="538162" indent="0">
              <a:buNone/>
              <a:defRPr sz="1200">
                <a:solidFill>
                  <a:srgbClr val="7F7F7F"/>
                </a:solidFill>
              </a:defRPr>
            </a:lvl3pPr>
            <a:lvl4pPr marL="538162" indent="0">
              <a:buNone/>
              <a:defRPr sz="1200">
                <a:solidFill>
                  <a:srgbClr val="7F7F7F"/>
                </a:solidFill>
              </a:defRPr>
            </a:lvl4pPr>
            <a:lvl5pPr marL="538162" indent="0">
              <a:buNone/>
              <a:defRPr sz="1200">
                <a:solidFill>
                  <a:srgbClr val="7F7F7F"/>
                </a:solidFill>
              </a:defRPr>
            </a:lvl5pPr>
          </a:lstStyle>
          <a:p>
            <a:pPr lvl="0"/>
            <a:r>
              <a:rPr lang="en-GB" dirty="0" smtClean="0"/>
              <a:t>Type acknowledgement or source of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13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79811" y="336000"/>
            <a:ext cx="11158547" cy="57600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/>
          <a:p>
            <a:r>
              <a:rPr kumimoji="0" lang="en-GB" dirty="0" smtClean="0"/>
              <a:t>Click to Edit Title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9813" y="1440000"/>
            <a:ext cx="11155973" cy="4680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/>
          <a:p>
            <a:pPr lvl="0" eaLnBrk="1" latinLnBrk="0" hangingPunct="1"/>
            <a:r>
              <a:rPr kumimoji="0" lang="en-GB" dirty="0" smtClean="0"/>
              <a:t>Click to edit text</a:t>
            </a:r>
          </a:p>
          <a:p>
            <a:pPr lvl="1" eaLnBrk="1" latinLnBrk="0" hangingPunct="1"/>
            <a:r>
              <a:rPr kumimoji="0" lang="en-GB" dirty="0" smtClean="0"/>
              <a:t>Second level</a:t>
            </a:r>
          </a:p>
          <a:p>
            <a:pPr lvl="2" eaLnBrk="1" latinLnBrk="0" hangingPunct="1"/>
            <a:r>
              <a:rPr kumimoji="0" lang="en-GB" dirty="0" smtClean="0"/>
              <a:t>Third level</a:t>
            </a:r>
          </a:p>
          <a:p>
            <a:pPr lvl="3" eaLnBrk="1" latinLnBrk="0" hangingPunct="1"/>
            <a:r>
              <a:rPr kumimoji="0" lang="en-GB" dirty="0" smtClean="0"/>
              <a:t>Fourth level</a:t>
            </a:r>
          </a:p>
          <a:p>
            <a:pPr lvl="4" eaLnBrk="1" latinLnBrk="0" hangingPunct="1"/>
            <a:r>
              <a:rPr kumimoji="0" lang="en-GB" dirty="0" smtClean="0"/>
              <a:t>Fifth level</a:t>
            </a:r>
            <a:endParaRPr kumimoji="0"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477726" y="6559369"/>
            <a:ext cx="1302876" cy="240000"/>
          </a:xfrm>
          <a:prstGeom prst="rect">
            <a:avLst/>
          </a:prstGeom>
        </p:spPr>
        <p:txBody>
          <a:bodyPr vert="horz" lIns="0" tIns="0" bIns="0" anchor="t"/>
          <a:lstStyle>
            <a:defPPr>
              <a:defRPr lang="en-US"/>
            </a:defPPr>
            <a:lvl1pPr marL="0" algn="l" defTabSz="457200" rtl="0" eaLnBrk="1" latinLnBrk="0" hangingPunct="1"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Gill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9DA607-C033-414D-8F05-C963E77EB547}" type="slidenum">
              <a:rPr lang="en-US" smtClean="0"/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 smtClean="0"/>
          </a:p>
          <a:p>
            <a:endParaRPr lang="en-US" b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344" y="6313932"/>
            <a:ext cx="1164431" cy="3636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tabLst>
          <a:tab pos="2155825" algn="l"/>
        </a:tabLst>
        <a:defRPr kumimoji="0" sz="3800" b="0" i="0" kern="1200">
          <a:solidFill>
            <a:schemeClr val="accent1"/>
          </a:solidFill>
          <a:effectLst/>
          <a:latin typeface="Gill Sans MT"/>
          <a:ea typeface="+mj-ea"/>
          <a:cs typeface="Gill Sans MT"/>
        </a:defRPr>
      </a:lvl1pPr>
    </p:titleStyle>
    <p:bodyStyle>
      <a:lvl1pPr marL="265113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400" b="0" i="0" kern="1200">
          <a:solidFill>
            <a:schemeClr val="tx1"/>
          </a:solidFill>
          <a:effectLst/>
          <a:latin typeface="Gill Sans MT"/>
          <a:ea typeface="+mn-ea"/>
          <a:cs typeface="Gill Sans MT"/>
        </a:defRPr>
      </a:lvl1pPr>
      <a:lvl2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wmf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wmf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z="3600" dirty="0" smtClean="0"/>
              <a:t>Introduction to Embedded Systems</a:t>
            </a:r>
          </a:p>
        </p:txBody>
      </p:sp>
    </p:spTree>
    <p:extLst>
      <p:ext uri="{BB962C8B-B14F-4D97-AF65-F5344CB8AC3E}">
        <p14:creationId xmlns:p14="http://schemas.microsoft.com/office/powerpoint/2010/main" val="379764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Options </a:t>
            </a:r>
            <a:r>
              <a:rPr lang="en-GB" sz="3200" dirty="0"/>
              <a:t>for Building Embedded Systems</a:t>
            </a:r>
          </a:p>
        </p:txBody>
      </p:sp>
      <p:sp>
        <p:nvSpPr>
          <p:cNvPr id="5" name="Text Box 90"/>
          <p:cNvSpPr txBox="1">
            <a:spLocks noChangeArrowheads="1"/>
          </p:cNvSpPr>
          <p:nvPr/>
        </p:nvSpPr>
        <p:spPr bwMode="auto">
          <a:xfrm rot="-5400000">
            <a:off x="-456799" y="2519057"/>
            <a:ext cx="20135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0" dirty="0">
                <a:solidFill>
                  <a:schemeClr val="accent5">
                    <a:lumMod val="50000"/>
                  </a:schemeClr>
                </a:solidFill>
                <a:latin typeface="Verdana" pitchFamily="34" charset="0"/>
              </a:rPr>
              <a:t>Dedicated Hardware</a:t>
            </a:r>
          </a:p>
        </p:txBody>
      </p:sp>
      <p:sp>
        <p:nvSpPr>
          <p:cNvPr id="6" name="Text Box 93"/>
          <p:cNvSpPr txBox="1">
            <a:spLocks noChangeArrowheads="1"/>
          </p:cNvSpPr>
          <p:nvPr/>
        </p:nvSpPr>
        <p:spPr bwMode="auto">
          <a:xfrm rot="-5400000">
            <a:off x="-487994" y="4665584"/>
            <a:ext cx="20759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C00000"/>
                </a:solidFill>
                <a:latin typeface="Verdana" pitchFamily="34" charset="0"/>
              </a:rPr>
              <a:t>Software Running on</a:t>
            </a:r>
            <a:br>
              <a:rPr lang="en-US" sz="1400" b="0" dirty="0">
                <a:solidFill>
                  <a:srgbClr val="C00000"/>
                </a:solidFill>
                <a:latin typeface="Verdana" pitchFamily="34" charset="0"/>
              </a:rPr>
            </a:br>
            <a:r>
              <a:rPr lang="en-US" sz="1400" b="0" dirty="0">
                <a:solidFill>
                  <a:srgbClr val="C00000"/>
                </a:solidFill>
                <a:latin typeface="Verdana" pitchFamily="34" charset="0"/>
              </a:rPr>
              <a:t>Generic Hardware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498556"/>
              </p:ext>
            </p:extLst>
          </p:nvPr>
        </p:nvGraphicFramePr>
        <p:xfrm>
          <a:off x="1066383" y="1089099"/>
          <a:ext cx="10697688" cy="458624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46573"/>
                <a:gridCol w="1100237"/>
                <a:gridCol w="964823"/>
                <a:gridCol w="1337211"/>
                <a:gridCol w="1337211"/>
                <a:gridCol w="1337211"/>
                <a:gridCol w="1337211"/>
                <a:gridCol w="1337211"/>
              </a:tblGrid>
              <a:tr h="6399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Implementation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Design</a:t>
                      </a:r>
                      <a:b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Cost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Unit </a:t>
                      </a:r>
                      <a:b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Cost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Upgrades</a:t>
                      </a:r>
                      <a:b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&amp; Bug</a:t>
                      </a:r>
                      <a:b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Fixes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Size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Weight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Power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System</a:t>
                      </a:r>
                      <a:b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Speed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/>
                </a:tc>
              </a:tr>
              <a:tr h="350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Discrete Logic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low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40000"/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mid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40000"/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hard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40000"/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large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40000"/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high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40000"/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?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40000"/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very fast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40000"/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/>
                </a:tc>
              </a:tr>
              <a:tr h="4335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ASIC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high ($500K/ mask set)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40000"/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very low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40000"/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hard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40000"/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tiny - 1 die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40000"/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very low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40000"/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low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40000"/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extremely fast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40000"/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/>
                </a:tc>
              </a:tr>
              <a:tr h="7844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Programmable logic – FPGA, PLD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low to mid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40000"/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mid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40000"/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easy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40000"/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small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40000"/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low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40000"/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medium to high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40000"/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very fast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40000"/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/>
                </a:tc>
              </a:tr>
              <a:tr h="9290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Microprocessor + memory + peripherals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low to mid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40000"/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mid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40000"/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easy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40000"/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small to med.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40000"/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low to moderate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40000"/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medium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40000"/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moderate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40000"/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/>
                </a:tc>
              </a:tr>
              <a:tr h="1073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Microcontroller (int. memory &amp; peripherals)</a:t>
                      </a:r>
                      <a:endParaRPr kumimoji="0" lang="en-US" sz="120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low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40000"/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mid to low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40000"/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easy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40000"/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small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40000"/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low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40000"/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medium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40000"/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slow to moderate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40000"/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/>
                </a:tc>
              </a:tr>
              <a:tr h="350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Embedded PC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low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40000"/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high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40000"/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easy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40000"/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medium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40000"/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moderate to high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40000"/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medium to high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40000"/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fast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40000"/>
                        </a:solidFill>
                        <a:effectLst/>
                        <a:latin typeface="+mj-lt"/>
                      </a:endParaRPr>
                    </a:p>
                  </a:txBody>
                  <a:tcPr marL="121872" marR="121872" marT="45723" marB="45723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63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Benefits of Embedded Systems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84791" y="1046595"/>
            <a:ext cx="11019098" cy="4680000"/>
          </a:xfrm>
        </p:spPr>
        <p:txBody>
          <a:bodyPr/>
          <a:lstStyle/>
          <a:p>
            <a:r>
              <a:rPr lang="en-GB" sz="2300" dirty="0"/>
              <a:t>Greater performance and efficiency</a:t>
            </a:r>
          </a:p>
          <a:p>
            <a:pPr lvl="1"/>
            <a:r>
              <a:rPr lang="en-GB" sz="1900" dirty="0"/>
              <a:t>Software makes it possible to provide sophisticated </a:t>
            </a:r>
            <a:r>
              <a:rPr lang="en-GB" sz="1900" dirty="0" smtClean="0"/>
              <a:t>control</a:t>
            </a:r>
            <a:endParaRPr lang="en-GB" sz="2300" dirty="0"/>
          </a:p>
          <a:p>
            <a:r>
              <a:rPr lang="en-GB" sz="2300" dirty="0"/>
              <a:t>Lower costs</a:t>
            </a:r>
          </a:p>
          <a:p>
            <a:pPr lvl="1"/>
            <a:r>
              <a:rPr lang="en-GB" sz="1900" dirty="0"/>
              <a:t>Less expensive components can be used</a:t>
            </a:r>
          </a:p>
          <a:p>
            <a:pPr lvl="1"/>
            <a:r>
              <a:rPr lang="en-GB" sz="1900" dirty="0"/>
              <a:t>Manufacturing costs reduced</a:t>
            </a:r>
          </a:p>
          <a:p>
            <a:pPr lvl="1"/>
            <a:r>
              <a:rPr lang="en-GB" sz="1900" dirty="0"/>
              <a:t>Operating costs reduced</a:t>
            </a:r>
          </a:p>
          <a:p>
            <a:pPr lvl="1"/>
            <a:r>
              <a:rPr lang="en-GB" sz="1900" dirty="0"/>
              <a:t>Maintenance costs </a:t>
            </a:r>
            <a:r>
              <a:rPr lang="en-GB" sz="1900" dirty="0" smtClean="0"/>
              <a:t>reduced</a:t>
            </a:r>
            <a:endParaRPr lang="en-GB" sz="2300" dirty="0"/>
          </a:p>
          <a:p>
            <a:r>
              <a:rPr lang="en-GB" sz="2300" dirty="0"/>
              <a:t>More features</a:t>
            </a:r>
          </a:p>
          <a:p>
            <a:pPr lvl="1"/>
            <a:r>
              <a:rPr lang="en-GB" sz="1900" dirty="0"/>
              <a:t>Many not possible or practical with other </a:t>
            </a:r>
            <a:r>
              <a:rPr lang="en-GB" sz="1900" dirty="0" smtClean="0"/>
              <a:t>approaches</a:t>
            </a:r>
            <a:endParaRPr lang="en-GB" sz="2300" dirty="0"/>
          </a:p>
          <a:p>
            <a:r>
              <a:rPr lang="en-GB" sz="2300" dirty="0"/>
              <a:t>Better dependability</a:t>
            </a:r>
          </a:p>
          <a:p>
            <a:pPr lvl="1"/>
            <a:r>
              <a:rPr lang="en-GB" sz="1900" dirty="0"/>
              <a:t>Adaptive system which can compensate for failures</a:t>
            </a:r>
          </a:p>
          <a:p>
            <a:pPr lvl="1"/>
            <a:r>
              <a:rPr lang="en-GB" sz="1900" dirty="0"/>
              <a:t>Better diagnostics to improve repair time</a:t>
            </a:r>
          </a:p>
        </p:txBody>
      </p:sp>
    </p:spTree>
    <p:extLst>
      <p:ext uri="{BB962C8B-B14F-4D97-AF65-F5344CB8AC3E}">
        <p14:creationId xmlns:p14="http://schemas.microsoft.com/office/powerpoint/2010/main" val="314617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Functions of Embedded Systems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63524" y="1386835"/>
            <a:ext cx="11029730" cy="4680000"/>
          </a:xfrm>
        </p:spPr>
        <p:txBody>
          <a:bodyPr/>
          <a:lstStyle/>
          <a:p>
            <a:r>
              <a:rPr lang="en-GB" dirty="0"/>
              <a:t>Closed-loop control system</a:t>
            </a:r>
          </a:p>
          <a:p>
            <a:pPr lvl="1"/>
            <a:r>
              <a:rPr lang="en-GB" dirty="0"/>
              <a:t>Monitor a process, adjust an output to maintain desired set point (temperature, speed, direction, etc.)</a:t>
            </a:r>
          </a:p>
          <a:p>
            <a:r>
              <a:rPr lang="en-GB" dirty="0"/>
              <a:t>Sequencing</a:t>
            </a:r>
          </a:p>
          <a:p>
            <a:pPr lvl="1"/>
            <a:r>
              <a:rPr lang="en-GB" dirty="0"/>
              <a:t>Step through different stages based on environment and system </a:t>
            </a:r>
          </a:p>
          <a:p>
            <a:r>
              <a:rPr lang="en-GB" dirty="0"/>
              <a:t>Signal processing</a:t>
            </a:r>
          </a:p>
          <a:p>
            <a:pPr lvl="1"/>
            <a:r>
              <a:rPr lang="en-GB" dirty="0"/>
              <a:t>Remove noise, select desired signal features</a:t>
            </a:r>
          </a:p>
          <a:p>
            <a:r>
              <a:rPr lang="en-GB" dirty="0"/>
              <a:t>Communications and networking</a:t>
            </a:r>
          </a:p>
          <a:p>
            <a:pPr lvl="1"/>
            <a:r>
              <a:rPr lang="en-GB" dirty="0"/>
              <a:t>Exchange information reliably and quickly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094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Attributes of Embedded Systems</a:t>
            </a:r>
            <a:endParaRPr lang="en-GB" sz="3200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48586" y="1105786"/>
            <a:ext cx="10987199" cy="4780288"/>
          </a:xfrm>
        </p:spPr>
        <p:txBody>
          <a:bodyPr/>
          <a:lstStyle/>
          <a:p>
            <a:r>
              <a:rPr lang="en-GB" dirty="0"/>
              <a:t>Interfacing with larger system and environment</a:t>
            </a:r>
          </a:p>
          <a:p>
            <a:pPr lvl="1"/>
            <a:r>
              <a:rPr lang="en-GB" dirty="0"/>
              <a:t>Analog signals for reading sensors</a:t>
            </a:r>
          </a:p>
          <a:p>
            <a:pPr lvl="2"/>
            <a:r>
              <a:rPr lang="en-GB" dirty="0"/>
              <a:t>Typically use a voltage to represent a physical value</a:t>
            </a:r>
          </a:p>
          <a:p>
            <a:pPr lvl="1"/>
            <a:r>
              <a:rPr lang="en-GB" dirty="0"/>
              <a:t>Power electronics for driving motors, solenoids</a:t>
            </a:r>
          </a:p>
          <a:p>
            <a:pPr lvl="1"/>
            <a:r>
              <a:rPr lang="en-GB" dirty="0"/>
              <a:t>Digital interfaces for communicating with other digital devices</a:t>
            </a:r>
          </a:p>
          <a:p>
            <a:pPr lvl="2"/>
            <a:r>
              <a:rPr lang="en-GB" dirty="0"/>
              <a:t>Simple - switches</a:t>
            </a:r>
          </a:p>
          <a:p>
            <a:pPr lvl="2"/>
            <a:r>
              <a:rPr lang="en-GB" dirty="0"/>
              <a:t>Complex </a:t>
            </a:r>
            <a:r>
              <a:rPr lang="en-GB" dirty="0" smtClean="0"/>
              <a:t>– displays</a:t>
            </a:r>
          </a:p>
          <a:p>
            <a:r>
              <a:rPr lang="en-GB" dirty="0"/>
              <a:t>Concurrent, reactive </a:t>
            </a:r>
            <a:r>
              <a:rPr lang="en-GB" dirty="0" smtClean="0"/>
              <a:t>behaviours</a:t>
            </a:r>
            <a:endParaRPr lang="en-GB" dirty="0"/>
          </a:p>
          <a:p>
            <a:pPr lvl="1"/>
            <a:r>
              <a:rPr lang="en-GB" dirty="0" smtClean="0"/>
              <a:t>Must </a:t>
            </a:r>
            <a:r>
              <a:rPr lang="en-GB" dirty="0"/>
              <a:t>respond to sequences and combinations of events</a:t>
            </a:r>
          </a:p>
          <a:p>
            <a:pPr lvl="1"/>
            <a:r>
              <a:rPr lang="en-GB" dirty="0" smtClean="0"/>
              <a:t>Real-time </a:t>
            </a:r>
            <a:r>
              <a:rPr lang="en-GB" dirty="0"/>
              <a:t>systems have deadlines on responses</a:t>
            </a:r>
          </a:p>
          <a:p>
            <a:pPr lvl="1"/>
            <a:r>
              <a:rPr lang="en-GB" dirty="0" smtClean="0"/>
              <a:t>Typically </a:t>
            </a:r>
            <a:r>
              <a:rPr lang="en-GB" dirty="0"/>
              <a:t>must perform multiple separate activities concurrently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412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Attributes of Embedded Systems</a:t>
            </a:r>
            <a:endParaRPr lang="en-GB" sz="3200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48586" y="1440000"/>
            <a:ext cx="10987200" cy="4301581"/>
          </a:xfrm>
        </p:spPr>
        <p:txBody>
          <a:bodyPr/>
          <a:lstStyle/>
          <a:p>
            <a:r>
              <a:rPr lang="en-GB" dirty="0"/>
              <a:t>Fault handling</a:t>
            </a:r>
          </a:p>
          <a:p>
            <a:pPr lvl="1"/>
            <a:r>
              <a:rPr lang="en-GB" dirty="0"/>
              <a:t>Many systems must operate independently for long periods of time, requiring </a:t>
            </a:r>
            <a:r>
              <a:rPr lang="en-GB" dirty="0" smtClean="0"/>
              <a:t>them to </a:t>
            </a:r>
            <a:r>
              <a:rPr lang="en-GB" dirty="0"/>
              <a:t>handle likely faults without crashing</a:t>
            </a:r>
          </a:p>
          <a:p>
            <a:pPr lvl="1"/>
            <a:r>
              <a:rPr lang="en-GB" dirty="0"/>
              <a:t>Often fault-handling code is larger and more complex than the normal-case code</a:t>
            </a:r>
          </a:p>
          <a:p>
            <a:r>
              <a:rPr lang="en-GB" dirty="0" smtClean="0"/>
              <a:t>Diagnostics</a:t>
            </a:r>
            <a:endParaRPr lang="en-GB" dirty="0"/>
          </a:p>
          <a:p>
            <a:pPr lvl="1"/>
            <a:r>
              <a:rPr lang="en-GB" dirty="0"/>
              <a:t>Help service personnel determine </a:t>
            </a:r>
            <a:r>
              <a:rPr lang="en-GB" dirty="0" smtClean="0"/>
              <a:t>problems </a:t>
            </a:r>
            <a:r>
              <a:rPr lang="en-GB" dirty="0"/>
              <a:t>quickly</a:t>
            </a:r>
          </a:p>
        </p:txBody>
      </p:sp>
    </p:spTree>
    <p:extLst>
      <p:ext uri="{BB962C8B-B14F-4D97-AF65-F5344CB8AC3E}">
        <p14:creationId xmlns:p14="http://schemas.microsoft.com/office/powerpoint/2010/main" val="100559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Constraints of </a:t>
            </a:r>
            <a:r>
              <a:rPr lang="en-GB" sz="3200" dirty="0"/>
              <a:t>Embedded Systems</a:t>
            </a:r>
            <a:endParaRPr lang="en-GB" sz="3200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48586" y="1275907"/>
            <a:ext cx="10987200" cy="4844093"/>
          </a:xfrm>
        </p:spPr>
        <p:txBody>
          <a:bodyPr/>
          <a:lstStyle/>
          <a:p>
            <a:r>
              <a:rPr lang="en-GB" dirty="0"/>
              <a:t>Cost</a:t>
            </a:r>
          </a:p>
          <a:p>
            <a:pPr lvl="1"/>
            <a:r>
              <a:rPr lang="en-GB" dirty="0"/>
              <a:t>Competitive markets penalize products which don’t deliver adequate value for the cost</a:t>
            </a:r>
          </a:p>
          <a:p>
            <a:r>
              <a:rPr lang="en-GB" dirty="0" smtClean="0"/>
              <a:t>Size </a:t>
            </a:r>
            <a:r>
              <a:rPr lang="en-GB" dirty="0"/>
              <a:t>and weight limits</a:t>
            </a:r>
          </a:p>
          <a:p>
            <a:pPr lvl="1"/>
            <a:r>
              <a:rPr lang="en-GB" dirty="0"/>
              <a:t>Mobile (aviation, automotive) and portable (e.g. handheld) systems</a:t>
            </a:r>
          </a:p>
          <a:p>
            <a:r>
              <a:rPr lang="en-GB" dirty="0" smtClean="0"/>
              <a:t>Power </a:t>
            </a:r>
            <a:r>
              <a:rPr lang="en-GB" dirty="0"/>
              <a:t>and energy limits</a:t>
            </a:r>
          </a:p>
          <a:p>
            <a:pPr lvl="1"/>
            <a:r>
              <a:rPr lang="en-GB" dirty="0"/>
              <a:t>Battery capacity</a:t>
            </a:r>
          </a:p>
          <a:p>
            <a:pPr lvl="1"/>
            <a:r>
              <a:rPr lang="en-GB" dirty="0"/>
              <a:t>Cooling limits</a:t>
            </a:r>
          </a:p>
          <a:p>
            <a:r>
              <a:rPr lang="en-GB" dirty="0" smtClean="0"/>
              <a:t>Environment</a:t>
            </a:r>
            <a:endParaRPr lang="en-GB" dirty="0"/>
          </a:p>
          <a:p>
            <a:pPr lvl="1"/>
            <a:r>
              <a:rPr lang="en-GB" dirty="0"/>
              <a:t>Temperatures may range from -40°C to 125°C, or even more</a:t>
            </a:r>
          </a:p>
        </p:txBody>
      </p:sp>
    </p:spTree>
    <p:extLst>
      <p:ext uri="{BB962C8B-B14F-4D97-AF65-F5344CB8AC3E}">
        <p14:creationId xmlns:p14="http://schemas.microsoft.com/office/powerpoint/2010/main" val="399838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Impact of Constraints</a:t>
            </a:r>
            <a:endParaRPr lang="en-GB" sz="3200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37952" y="1148316"/>
            <a:ext cx="10997833" cy="4912242"/>
          </a:xfrm>
        </p:spPr>
        <p:txBody>
          <a:bodyPr/>
          <a:lstStyle/>
          <a:p>
            <a:r>
              <a:rPr lang="en-GB" dirty="0"/>
              <a:t>Microcontrollers used (rather than microprocessors)</a:t>
            </a:r>
          </a:p>
          <a:p>
            <a:pPr lvl="1"/>
            <a:r>
              <a:rPr lang="en-GB" dirty="0"/>
              <a:t>Include peripherals to interface with other devices, respond efficiently </a:t>
            </a:r>
          </a:p>
          <a:p>
            <a:pPr lvl="1"/>
            <a:r>
              <a:rPr lang="en-GB" dirty="0"/>
              <a:t>On-chip RAM, ROM reduce circuit board complexity and cost</a:t>
            </a:r>
          </a:p>
          <a:p>
            <a:r>
              <a:rPr lang="en-GB" dirty="0" smtClean="0"/>
              <a:t>Programming </a:t>
            </a:r>
            <a:r>
              <a:rPr lang="en-GB" dirty="0"/>
              <a:t>language</a:t>
            </a:r>
          </a:p>
          <a:p>
            <a:pPr lvl="1"/>
            <a:r>
              <a:rPr lang="en-GB" dirty="0"/>
              <a:t>Programmed in </a:t>
            </a:r>
            <a:r>
              <a:rPr lang="en-GB" dirty="0" smtClean="0"/>
              <a:t>the C language rather </a:t>
            </a:r>
            <a:r>
              <a:rPr lang="en-GB" dirty="0"/>
              <a:t>than </a:t>
            </a:r>
            <a:r>
              <a:rPr lang="en-GB" dirty="0" smtClean="0"/>
              <a:t>the Java language (resulting in smaller </a:t>
            </a:r>
            <a:r>
              <a:rPr lang="en-GB" dirty="0"/>
              <a:t>and faster code, so less expensive </a:t>
            </a:r>
            <a:r>
              <a:rPr lang="en-GB" dirty="0" smtClean="0"/>
              <a:t>MCU)</a:t>
            </a:r>
            <a:endParaRPr lang="en-GB" dirty="0"/>
          </a:p>
          <a:p>
            <a:pPr lvl="1"/>
            <a:r>
              <a:rPr lang="en-GB" dirty="0"/>
              <a:t>Some performance-critical code may be in assembly </a:t>
            </a:r>
            <a:r>
              <a:rPr lang="en-GB" dirty="0" smtClean="0"/>
              <a:t>language (a lower level language)</a:t>
            </a:r>
            <a:endParaRPr lang="en-GB" dirty="0"/>
          </a:p>
          <a:p>
            <a:r>
              <a:rPr lang="en-GB" dirty="0" smtClean="0"/>
              <a:t>Operating </a:t>
            </a:r>
            <a:r>
              <a:rPr lang="en-GB" dirty="0"/>
              <a:t>system</a:t>
            </a:r>
          </a:p>
          <a:p>
            <a:pPr lvl="1"/>
            <a:r>
              <a:rPr lang="en-GB" dirty="0"/>
              <a:t>Typically no OS, but instead simple scheduler (or even just interrupts + main code (foreground/background system)</a:t>
            </a:r>
          </a:p>
          <a:p>
            <a:pPr lvl="1"/>
            <a:r>
              <a:rPr lang="en-GB" dirty="0"/>
              <a:t>If OS is used, likely to be a lean RTOS</a:t>
            </a:r>
          </a:p>
        </p:txBody>
      </p:sp>
    </p:spTree>
    <p:extLst>
      <p:ext uri="{BB962C8B-B14F-4D97-AF65-F5344CB8AC3E}">
        <p14:creationId xmlns:p14="http://schemas.microsoft.com/office/powerpoint/2010/main" val="60835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708" y="2911476"/>
            <a:ext cx="10359152" cy="18208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cap="none" dirty="0">
                <a:latin typeface="+mn-lt"/>
              </a:rPr>
              <a:t>Introduction to Internet of Things </a:t>
            </a:r>
            <a:r>
              <a:rPr lang="en-GB" cap="none" dirty="0" smtClean="0">
                <a:latin typeface="+mn-lt"/>
              </a:rPr>
              <a:t/>
            </a:r>
            <a:br>
              <a:rPr lang="en-GB" cap="none" dirty="0" smtClean="0">
                <a:latin typeface="+mn-lt"/>
              </a:rPr>
            </a:br>
            <a:r>
              <a:rPr lang="en-GB" cap="none" dirty="0" smtClean="0">
                <a:latin typeface="+mn-lt"/>
              </a:rPr>
              <a:t>(</a:t>
            </a:r>
            <a:r>
              <a:rPr lang="en-GB" cap="none" dirty="0" err="1">
                <a:latin typeface="+mn-lt"/>
              </a:rPr>
              <a:t>IoT</a:t>
            </a:r>
            <a:r>
              <a:rPr lang="en-GB" cap="none" dirty="0"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992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Internet of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224" y="1275524"/>
            <a:ext cx="7581014" cy="5051474"/>
          </a:xfrm>
        </p:spPr>
        <p:txBody>
          <a:bodyPr/>
          <a:lstStyle/>
          <a:p>
            <a:r>
              <a:rPr lang="en-GB" sz="2000" dirty="0" smtClean="0"/>
              <a:t>Internet of Things (</a:t>
            </a:r>
            <a:r>
              <a:rPr lang="en-GB" sz="2000" dirty="0" err="1" smtClean="0"/>
              <a:t>IoT</a:t>
            </a:r>
            <a:r>
              <a:rPr lang="en-GB" sz="2000" dirty="0" smtClean="0"/>
              <a:t>)</a:t>
            </a:r>
          </a:p>
          <a:p>
            <a:pPr lvl="1"/>
            <a:r>
              <a:rPr lang="en-GB" sz="1800" dirty="0" err="1" smtClean="0"/>
              <a:t>IoT</a:t>
            </a:r>
            <a:r>
              <a:rPr lang="en-GB" sz="1800" dirty="0" smtClean="0"/>
              <a:t> as a term generally refers to a world in which a large range of objects are addressable via the network</a:t>
            </a:r>
          </a:p>
          <a:p>
            <a:pPr lvl="1"/>
            <a:r>
              <a:rPr lang="en-GB" sz="1800" dirty="0" smtClean="0"/>
              <a:t>Objects can include</a:t>
            </a:r>
          </a:p>
          <a:p>
            <a:pPr lvl="2"/>
            <a:r>
              <a:rPr lang="en-GB" sz="1800" dirty="0" smtClean="0"/>
              <a:t>Smart </a:t>
            </a:r>
            <a:r>
              <a:rPr lang="en-GB" sz="1800" dirty="0"/>
              <a:t>buildings </a:t>
            </a:r>
            <a:r>
              <a:rPr lang="en-GB" sz="1800" dirty="0" smtClean="0"/>
              <a:t>and home appliances, e.g. washing machines, TVs, fridges, cookers, doors, chairs…</a:t>
            </a:r>
          </a:p>
          <a:p>
            <a:pPr lvl="2"/>
            <a:r>
              <a:rPr lang="en-GB" sz="1800" dirty="0"/>
              <a:t>Civil engineering structures, e.g. </a:t>
            </a:r>
            <a:r>
              <a:rPr lang="en-GB" sz="1800" dirty="0" smtClean="0"/>
              <a:t>bridges, railways …</a:t>
            </a:r>
            <a:endParaRPr lang="en-GB" sz="1800" dirty="0"/>
          </a:p>
          <a:p>
            <a:pPr lvl="2"/>
            <a:r>
              <a:rPr lang="en-GB" sz="1800" dirty="0" smtClean="0"/>
              <a:t>Wearable devices, e.g. smart watches, smart glasses, rings, clothes …</a:t>
            </a:r>
          </a:p>
          <a:p>
            <a:pPr lvl="2"/>
            <a:r>
              <a:rPr lang="en-GB" sz="1800" dirty="0" smtClean="0"/>
              <a:t>Medical</a:t>
            </a:r>
            <a:r>
              <a:rPr lang="en-GB" sz="1800" dirty="0"/>
              <a:t> </a:t>
            </a:r>
            <a:r>
              <a:rPr lang="en-GB" sz="1800" dirty="0" smtClean="0"/>
              <a:t>devices, e.g. embedded pills</a:t>
            </a:r>
          </a:p>
          <a:p>
            <a:pPr lvl="2"/>
            <a:r>
              <a:rPr lang="en-GB" sz="1800" dirty="0" smtClean="0"/>
              <a:t>And possibly every THING in the world…</a:t>
            </a:r>
          </a:p>
          <a:p>
            <a:pPr lvl="3"/>
            <a:endParaRPr lang="en-GB" dirty="0" smtClean="0"/>
          </a:p>
          <a:p>
            <a:pPr lvl="1"/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8941982" y="809973"/>
            <a:ext cx="2524134" cy="5189989"/>
            <a:chOff x="8596386" y="905670"/>
            <a:chExt cx="3366362" cy="5189989"/>
          </a:xfrm>
        </p:grpSpPr>
        <p:sp>
          <p:nvSpPr>
            <p:cNvPr id="25" name="Oval 24"/>
            <p:cNvSpPr/>
            <p:nvPr/>
          </p:nvSpPr>
          <p:spPr bwMode="auto">
            <a:xfrm>
              <a:off x="9230987" y="3344220"/>
              <a:ext cx="2058690" cy="736086"/>
            </a:xfrm>
            <a:prstGeom prst="ellipse">
              <a:avLst/>
            </a:prstGeom>
            <a:noFill/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9754494" y="1271227"/>
              <a:ext cx="1029346" cy="4824015"/>
            </a:xfrm>
            <a:prstGeom prst="ellipse">
              <a:avLst/>
            </a:prstGeom>
            <a:noFill/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9227199" y="1271644"/>
              <a:ext cx="2058690" cy="4824015"/>
            </a:xfrm>
            <a:prstGeom prst="ellipse">
              <a:avLst/>
            </a:prstGeom>
            <a:noFill/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  <p:pic>
          <p:nvPicPr>
            <p:cNvPr id="1027" name="Picture 3" descr="C:\Users\seahon01\AppData\Local\Microsoft\Windows\Temporary Internet Files\Content.IE5\S9QFAHRI\MC900434860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6386" y="2908497"/>
              <a:ext cx="1033135" cy="775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seahon01\AppData\Local\Microsoft\Windows\Temporary Internet Files\Content.IE5\2JIFLXU7\MC900340416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9522" y="5617406"/>
              <a:ext cx="465278" cy="477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seahon01\AppData\Local\Microsoft\Windows\Temporary Internet Files\Content.IE5\RJRYJ6T0\MC900083055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8083" y="5523577"/>
              <a:ext cx="526261" cy="532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8658" y="4179289"/>
              <a:ext cx="1134090" cy="344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8" descr="C:\Users\seahon01\AppData\Local\Microsoft\Windows\Temporary Internet Files\Content.IE5\2JIFLXU7\MC900083279[1]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2190" y="4499466"/>
              <a:ext cx="794383" cy="709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C:\Users\seahon01\AppData\Local\Microsoft\Windows\Temporary Internet Files\Content.IE5\RJRYJ6T0\MC900439829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74785" y="2592685"/>
              <a:ext cx="841836" cy="63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11" descr="C:\Users\seahon01\AppData\Local\Microsoft\Windows\Temporary Internet Files\Content.IE5\2OK930UB\MC900432648[1]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92683" y="4107778"/>
              <a:ext cx="649658" cy="487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C:\Users\seahon01\AppData\Local\Microsoft\Windows\Temporary Internet Files\Content.IE5\2JIFLXU7\MC900389390[1].wm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83840" y="4723626"/>
              <a:ext cx="661010" cy="617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13" descr="C:\Users\seahon01\AppData\Local\Microsoft\Windows\Temporary Internet Files\Content.IE5\RJRYJ6T0\MC900442094[1]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3280" y="1928143"/>
              <a:ext cx="972585" cy="449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1" name="Picture 17" descr="C:\Users\seahon01\AppData\Local\Microsoft\Windows\Temporary Internet Files\Content.IE5\RJRYJ6T0\MC900432634[1]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9521" y="905670"/>
              <a:ext cx="1382700" cy="1037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C:\Users\seahon01\AppData\Local\Microsoft\Windows\Temporary Internet Files\Content.IE5\2JIFLXU7\MC900441462[1]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6510" y="1862672"/>
              <a:ext cx="1132791" cy="849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TextBox 30"/>
          <p:cNvSpPr txBox="1"/>
          <p:nvPr/>
        </p:nvSpPr>
        <p:spPr>
          <a:xfrm>
            <a:off x="9980721" y="3468915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IoT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40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Internet </a:t>
            </a:r>
            <a:r>
              <a:rPr lang="en-GB" sz="3200" dirty="0"/>
              <a:t>of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688" y="1254642"/>
            <a:ext cx="11019098" cy="4865358"/>
          </a:xfrm>
        </p:spPr>
        <p:txBody>
          <a:bodyPr/>
          <a:lstStyle/>
          <a:p>
            <a:r>
              <a:rPr lang="en-GB" sz="2000" dirty="0" smtClean="0"/>
              <a:t>Why </a:t>
            </a:r>
            <a:r>
              <a:rPr lang="en-GB" sz="2000" dirty="0" err="1" smtClean="0"/>
              <a:t>IoT</a:t>
            </a:r>
            <a:r>
              <a:rPr lang="en-GB" sz="2000" dirty="0" smtClean="0"/>
              <a:t>?</a:t>
            </a:r>
          </a:p>
          <a:p>
            <a:pPr lvl="1"/>
            <a:r>
              <a:rPr lang="en-GB" sz="1800" dirty="0" smtClean="0"/>
              <a:t>Items can have more functionalities and become more intelligent</a:t>
            </a:r>
          </a:p>
          <a:p>
            <a:pPr lvl="1"/>
            <a:r>
              <a:rPr lang="en-GB" sz="1800" dirty="0" smtClean="0"/>
              <a:t>Items can be managed in an easier way</a:t>
            </a:r>
          </a:p>
          <a:p>
            <a:pPr lvl="1"/>
            <a:r>
              <a:rPr lang="en-GB" sz="1800" dirty="0" smtClean="0"/>
              <a:t>More information become available</a:t>
            </a:r>
          </a:p>
          <a:p>
            <a:pPr lvl="1"/>
            <a:endParaRPr lang="en-GB" sz="1800" dirty="0" smtClean="0"/>
          </a:p>
          <a:p>
            <a:r>
              <a:rPr lang="en-GB" sz="2000" dirty="0" smtClean="0"/>
              <a:t>Why </a:t>
            </a:r>
            <a:r>
              <a:rPr lang="en-GB" sz="2000" dirty="0" err="1" smtClean="0"/>
              <a:t>IoT</a:t>
            </a:r>
            <a:r>
              <a:rPr lang="en-GB" sz="2000" dirty="0" smtClean="0"/>
              <a:t> is becoming more realistic?</a:t>
            </a:r>
          </a:p>
          <a:p>
            <a:pPr lvl="1"/>
            <a:r>
              <a:rPr lang="en-GB" sz="1800" dirty="0" smtClean="0"/>
              <a:t>Embedded chips are becoming </a:t>
            </a:r>
          </a:p>
          <a:p>
            <a:pPr lvl="2"/>
            <a:r>
              <a:rPr lang="en-GB" sz="1800" dirty="0" smtClean="0"/>
              <a:t>Cheaper </a:t>
            </a:r>
          </a:p>
          <a:p>
            <a:pPr lvl="2"/>
            <a:r>
              <a:rPr lang="en-GB" sz="1800" dirty="0" smtClean="0"/>
              <a:t>Smaller</a:t>
            </a:r>
          </a:p>
          <a:p>
            <a:pPr lvl="2"/>
            <a:r>
              <a:rPr lang="en-GB" sz="1800" dirty="0" smtClean="0"/>
              <a:t>Lower power</a:t>
            </a:r>
          </a:p>
          <a:p>
            <a:pPr lvl="1"/>
            <a:r>
              <a:rPr lang="en-GB" sz="1800" dirty="0" smtClean="0"/>
              <a:t>Communication is becoming faster</a:t>
            </a:r>
          </a:p>
          <a:p>
            <a:pPr lvl="1"/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8058579" y="1640200"/>
            <a:ext cx="3576292" cy="3385911"/>
            <a:chOff x="7597361" y="2724721"/>
            <a:chExt cx="3943846" cy="3385911"/>
          </a:xfrm>
        </p:grpSpPr>
        <p:grpSp>
          <p:nvGrpSpPr>
            <p:cNvPr id="10" name="Group 9"/>
            <p:cNvGrpSpPr/>
            <p:nvPr/>
          </p:nvGrpSpPr>
          <p:grpSpPr>
            <a:xfrm>
              <a:off x="7597361" y="2724721"/>
              <a:ext cx="2250539" cy="3256157"/>
              <a:chOff x="6366804" y="2040343"/>
              <a:chExt cx="2060575" cy="3973528"/>
            </a:xfrm>
          </p:grpSpPr>
          <p:pic>
            <p:nvPicPr>
              <p:cNvPr id="2052" name="Picture 4" descr="C:\Users\seahon01\AppData\Local\Microsoft\Windows\Temporary Internet Files\Content.IE5\RJRYJ6T0\MC900433834[1]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6804" y="2040343"/>
                <a:ext cx="2060575" cy="20605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C:\Users\seahon01\AppData\Local\Microsoft\Windows\Temporary Internet Files\Content.IE5\RJRYJ6T0\MC900433834[1]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94861" y="3775212"/>
                <a:ext cx="1204459" cy="12044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C:\Users\seahon01\AppData\Local\Microsoft\Windows\Temporary Internet Files\Content.IE5\RJRYJ6T0\MC900433834[1]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95975" y="5023442"/>
                <a:ext cx="602230" cy="6022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C:\Users\seahon01\AppData\Local\Microsoft\Windows\Temporary Internet Files\Content.IE5\RJRYJ6T0\MC900433834[1]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6533" y="5712756"/>
                <a:ext cx="301115" cy="3011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Down Arrow 5"/>
            <p:cNvSpPr/>
            <p:nvPr/>
          </p:nvSpPr>
          <p:spPr bwMode="auto">
            <a:xfrm>
              <a:off x="11173653" y="2956604"/>
              <a:ext cx="367554" cy="3154028"/>
            </a:xfrm>
            <a:prstGeom prst="downArrow">
              <a:avLst/>
            </a:prstGeom>
            <a:noFill/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  <p:pic>
          <p:nvPicPr>
            <p:cNvPr id="2053" name="Picture 5" descr="C:\Users\seahon01\AppData\Local\Microsoft\Windows\Temporary Internet Files\Content.IE5\2JIFLXU7\MC900389238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5706" y="3048217"/>
              <a:ext cx="648703" cy="760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5" descr="C:\Users\seahon01\AppData\Local\Microsoft\Windows\Temporary Internet Files\Content.IE5\2JIFLXU7\MC900389238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7904" y="4355850"/>
              <a:ext cx="404311" cy="474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5" descr="C:\Users\seahon01\AppData\Local\Microsoft\Windows\Temporary Internet Files\Content.IE5\2JIFLXU7\MC900389238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5495" y="5158878"/>
              <a:ext cx="309129" cy="362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5" descr="C:\Users\seahon01\AppData\Local\Microsoft\Windows\Temporary Internet Files\Content.IE5\2JIFLXU7\MC900389238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6508" y="5747762"/>
              <a:ext cx="187103" cy="219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1932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Module Outline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712381" y="895830"/>
            <a:ext cx="11327015" cy="5233080"/>
          </a:xfrm>
        </p:spPr>
        <p:txBody>
          <a:bodyPr/>
          <a:lstStyle/>
          <a:p>
            <a:r>
              <a:rPr lang="en-GB" sz="2000" dirty="0" smtClean="0"/>
              <a:t>Introduction to Embedded Systems</a:t>
            </a:r>
          </a:p>
          <a:p>
            <a:pPr lvl="1"/>
            <a:r>
              <a:rPr lang="en-GB" sz="1600" dirty="0" smtClean="0"/>
              <a:t>CPUs </a:t>
            </a:r>
            <a:r>
              <a:rPr lang="en-GB" sz="1600" dirty="0"/>
              <a:t>vs. </a:t>
            </a:r>
            <a:r>
              <a:rPr lang="en-GB" sz="1600" dirty="0" smtClean="0"/>
              <a:t>MCUs </a:t>
            </a:r>
            <a:r>
              <a:rPr lang="en-GB" sz="1600" dirty="0"/>
              <a:t>vs. Embedded </a:t>
            </a:r>
            <a:r>
              <a:rPr lang="en-GB" sz="1600" dirty="0" smtClean="0"/>
              <a:t>Systems</a:t>
            </a:r>
          </a:p>
          <a:p>
            <a:pPr lvl="1"/>
            <a:r>
              <a:rPr lang="en-GB" sz="1600" dirty="0" smtClean="0"/>
              <a:t>Examples of Embedded Systems</a:t>
            </a:r>
          </a:p>
          <a:p>
            <a:pPr lvl="1"/>
            <a:r>
              <a:rPr lang="en-GB" sz="1600" dirty="0"/>
              <a:t>Options for Building Embedded Systems</a:t>
            </a:r>
          </a:p>
          <a:p>
            <a:pPr lvl="1"/>
            <a:r>
              <a:rPr lang="en-GB" sz="1600" dirty="0" smtClean="0"/>
              <a:t>Features of Embedded Systems</a:t>
            </a:r>
          </a:p>
          <a:p>
            <a:r>
              <a:rPr lang="en-GB" sz="2000" dirty="0" smtClean="0"/>
              <a:t>Introduction to Internet </a:t>
            </a:r>
            <a:r>
              <a:rPr lang="en-GB" sz="2000" dirty="0"/>
              <a:t>of </a:t>
            </a:r>
            <a:r>
              <a:rPr lang="en-GB" sz="2000" dirty="0" smtClean="0"/>
              <a:t>Things (</a:t>
            </a:r>
            <a:r>
              <a:rPr lang="en-GB" sz="2000" dirty="0" err="1" smtClean="0"/>
              <a:t>IoT</a:t>
            </a:r>
            <a:r>
              <a:rPr lang="en-GB" sz="2000" dirty="0" smtClean="0"/>
              <a:t>)</a:t>
            </a:r>
          </a:p>
          <a:p>
            <a:pPr lvl="1"/>
            <a:r>
              <a:rPr lang="en-GB" sz="1600" dirty="0" smtClean="0"/>
              <a:t>What is </a:t>
            </a:r>
            <a:r>
              <a:rPr lang="en-GB" sz="1600" dirty="0" err="1" smtClean="0"/>
              <a:t>IoT</a:t>
            </a:r>
            <a:r>
              <a:rPr lang="en-GB" sz="1600" dirty="0" smtClean="0"/>
              <a:t>?</a:t>
            </a:r>
          </a:p>
          <a:p>
            <a:pPr lvl="1"/>
            <a:r>
              <a:rPr lang="en-GB" sz="1600" dirty="0" smtClean="0"/>
              <a:t>Why </a:t>
            </a:r>
            <a:r>
              <a:rPr lang="en-GB" sz="1600" dirty="0" err="1" smtClean="0"/>
              <a:t>IoT</a:t>
            </a:r>
            <a:r>
              <a:rPr lang="en-GB" sz="1600" dirty="0" smtClean="0"/>
              <a:t>?</a:t>
            </a:r>
          </a:p>
          <a:p>
            <a:pPr lvl="1"/>
            <a:r>
              <a:rPr lang="en-GB" sz="1600" dirty="0" smtClean="0"/>
              <a:t>Challenges of </a:t>
            </a:r>
            <a:r>
              <a:rPr lang="en-GB" sz="1600" dirty="0" err="1" smtClean="0"/>
              <a:t>IoT</a:t>
            </a:r>
            <a:endParaRPr lang="en-GB" sz="1600" dirty="0" smtClean="0"/>
          </a:p>
          <a:p>
            <a:r>
              <a:rPr lang="en-GB" sz="2000" dirty="0" smtClean="0"/>
              <a:t>Building </a:t>
            </a:r>
            <a:r>
              <a:rPr lang="en-GB" sz="2000" dirty="0"/>
              <a:t>Embedded </a:t>
            </a:r>
            <a:r>
              <a:rPr lang="en-GB" sz="2000" dirty="0" smtClean="0"/>
              <a:t>Systems </a:t>
            </a:r>
            <a:endParaRPr lang="en-GB" sz="2000" dirty="0"/>
          </a:p>
          <a:p>
            <a:pPr lvl="1"/>
            <a:r>
              <a:rPr lang="en-GB" sz="1600" dirty="0" smtClean="0"/>
              <a:t>Building </a:t>
            </a:r>
            <a:r>
              <a:rPr lang="en-GB" sz="1600" dirty="0"/>
              <a:t>Embedded System using MCUs</a:t>
            </a:r>
          </a:p>
          <a:p>
            <a:pPr lvl="1"/>
            <a:r>
              <a:rPr lang="en-GB" sz="1600" dirty="0" smtClean="0"/>
              <a:t>Introduction to the </a:t>
            </a:r>
            <a:r>
              <a:rPr lang="en-GB" sz="1600" dirty="0" err="1" smtClean="0"/>
              <a:t>mbed</a:t>
            </a:r>
            <a:r>
              <a:rPr lang="en-GB" sz="1600" baseline="30000" dirty="0" err="1" smtClean="0"/>
              <a:t>TM</a:t>
            </a:r>
            <a:r>
              <a:rPr lang="en-GB" sz="1600" dirty="0" smtClean="0"/>
              <a:t> Platform</a:t>
            </a:r>
          </a:p>
          <a:p>
            <a:pPr>
              <a:spcBef>
                <a:spcPts val="600"/>
              </a:spcBef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8212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Challenges of </a:t>
            </a:r>
            <a:r>
              <a:rPr lang="en-GB" sz="3200" dirty="0"/>
              <a:t>Internet of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219" y="1265274"/>
            <a:ext cx="10976567" cy="485472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2000" dirty="0" smtClean="0"/>
              <a:t>Large </a:t>
            </a:r>
            <a:r>
              <a:rPr lang="en-GB" sz="2000" dirty="0"/>
              <a:t>amount of </a:t>
            </a:r>
            <a:r>
              <a:rPr lang="en-GB" sz="2000" dirty="0" smtClean="0"/>
              <a:t>chips required</a:t>
            </a:r>
          </a:p>
          <a:p>
            <a:pPr lvl="1">
              <a:spcBef>
                <a:spcPts val="600"/>
              </a:spcBef>
            </a:pPr>
            <a:r>
              <a:rPr lang="en-GB" sz="1800" dirty="0" smtClean="0"/>
              <a:t>Chips have to become even more cheaper, smaller</a:t>
            </a:r>
            <a:endParaRPr lang="en-GB" sz="1800" dirty="0"/>
          </a:p>
          <a:p>
            <a:pPr>
              <a:spcBef>
                <a:spcPts val="600"/>
              </a:spcBef>
            </a:pPr>
            <a:r>
              <a:rPr lang="en-GB" sz="2000" dirty="0" smtClean="0"/>
              <a:t>Big data demand</a:t>
            </a:r>
          </a:p>
          <a:p>
            <a:pPr lvl="1">
              <a:spcBef>
                <a:spcPts val="600"/>
              </a:spcBef>
            </a:pPr>
            <a:r>
              <a:rPr lang="en-GB" sz="1800" dirty="0" smtClean="0"/>
              <a:t>Large volume of data will be generated, data centre storage needs to be increased</a:t>
            </a:r>
            <a:endParaRPr lang="en-GB" sz="1800" dirty="0"/>
          </a:p>
          <a:p>
            <a:pPr>
              <a:spcBef>
                <a:spcPts val="600"/>
              </a:spcBef>
            </a:pPr>
            <a:r>
              <a:rPr lang="en-GB" sz="2000" dirty="0" smtClean="0"/>
              <a:t>Computation requirement</a:t>
            </a:r>
          </a:p>
          <a:p>
            <a:pPr lvl="1">
              <a:spcBef>
                <a:spcPts val="600"/>
              </a:spcBef>
            </a:pPr>
            <a:r>
              <a:rPr lang="en-GB" sz="1800" dirty="0" smtClean="0"/>
              <a:t>Requires high performance e.g. for cloud computing</a:t>
            </a:r>
          </a:p>
          <a:p>
            <a:pPr>
              <a:spcBef>
                <a:spcPts val="600"/>
              </a:spcBef>
            </a:pPr>
            <a:r>
              <a:rPr lang="en-GB" sz="2000" dirty="0" smtClean="0"/>
              <a:t>Power consumption</a:t>
            </a:r>
          </a:p>
          <a:p>
            <a:pPr lvl="1">
              <a:spcBef>
                <a:spcPts val="600"/>
              </a:spcBef>
            </a:pPr>
            <a:r>
              <a:rPr lang="en-GB" sz="1800" dirty="0" smtClean="0"/>
              <a:t>Low power chips, longer battery life, and maybe wireless charging…</a:t>
            </a:r>
            <a:endParaRPr lang="en-GB" sz="1800" dirty="0"/>
          </a:p>
          <a:p>
            <a:pPr>
              <a:spcBef>
                <a:spcPts val="600"/>
              </a:spcBef>
            </a:pPr>
            <a:r>
              <a:rPr lang="en-GB" sz="2000" dirty="0"/>
              <a:t>Security </a:t>
            </a:r>
            <a:endParaRPr lang="en-GB" sz="2000" dirty="0" smtClean="0"/>
          </a:p>
          <a:p>
            <a:pPr lvl="1">
              <a:spcBef>
                <a:spcPts val="600"/>
              </a:spcBef>
            </a:pPr>
            <a:r>
              <a:rPr lang="en-GB" sz="1800" dirty="0" smtClean="0"/>
              <a:t>Large amount of private data need to be protected</a:t>
            </a:r>
            <a:endParaRPr lang="en-GB" sz="1800" dirty="0"/>
          </a:p>
          <a:p>
            <a:pPr>
              <a:spcBef>
                <a:spcPts val="600"/>
              </a:spcBef>
            </a:pPr>
            <a:r>
              <a:rPr lang="en-GB" sz="2000" dirty="0"/>
              <a:t>Standards </a:t>
            </a:r>
            <a:endParaRPr lang="en-GB" sz="2000" dirty="0" smtClean="0"/>
          </a:p>
          <a:p>
            <a:pPr lvl="1">
              <a:spcBef>
                <a:spcPts val="600"/>
              </a:spcBef>
            </a:pPr>
            <a:r>
              <a:rPr lang="en-GB" sz="1800" dirty="0" smtClean="0"/>
              <a:t>Official standards are required, such as network protocol</a:t>
            </a:r>
            <a:endParaRPr lang="en-GB" sz="1800" dirty="0"/>
          </a:p>
          <a:p>
            <a:pPr lvl="1">
              <a:spcBef>
                <a:spcPts val="600"/>
              </a:spcBef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50530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708" y="2911476"/>
            <a:ext cx="10359152" cy="1820863"/>
          </a:xfrm>
        </p:spPr>
        <p:txBody>
          <a:bodyPr/>
          <a:lstStyle/>
          <a:p>
            <a:pPr>
              <a:defRPr/>
            </a:pPr>
            <a:r>
              <a:rPr lang="en-GB" cap="none" dirty="0" smtClean="0">
                <a:latin typeface="+mn-lt"/>
              </a:rPr>
              <a:t>Building </a:t>
            </a:r>
            <a:r>
              <a:rPr lang="en-GB" cap="none" dirty="0">
                <a:latin typeface="+mn-lt"/>
              </a:rPr>
              <a:t>Embedded </a:t>
            </a:r>
            <a:r>
              <a:rPr lang="en-GB" cap="none" dirty="0" smtClean="0">
                <a:latin typeface="+mn-lt"/>
              </a:rPr>
              <a:t>Systems</a:t>
            </a:r>
            <a:endParaRPr lang="en-GB" cap="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273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792" y="842665"/>
            <a:ext cx="11121656" cy="5632563"/>
          </a:xfrm>
        </p:spPr>
        <p:txBody>
          <a:bodyPr/>
          <a:lstStyle/>
          <a:p>
            <a:r>
              <a:rPr lang="en-GB" sz="2000" dirty="0" smtClean="0"/>
              <a:t>In most embedded systems, MCUs are chosen to be the best solution, since they offer:</a:t>
            </a:r>
          </a:p>
          <a:p>
            <a:pPr lvl="1"/>
            <a:r>
              <a:rPr lang="en-GB" sz="1800" dirty="0" smtClean="0"/>
              <a:t>Low development and manufacturing cost</a:t>
            </a:r>
          </a:p>
          <a:p>
            <a:pPr lvl="1"/>
            <a:r>
              <a:rPr lang="en-GB" sz="1800" dirty="0" smtClean="0"/>
              <a:t>Easy porting and updating</a:t>
            </a:r>
          </a:p>
          <a:p>
            <a:pPr lvl="1"/>
            <a:r>
              <a:rPr lang="en-GB" sz="1800" dirty="0" smtClean="0"/>
              <a:t>Light footprint</a:t>
            </a:r>
          </a:p>
          <a:p>
            <a:pPr lvl="1"/>
            <a:r>
              <a:rPr lang="en-GB" sz="1800" dirty="0" smtClean="0"/>
              <a:t>Relatively low power consumption</a:t>
            </a:r>
          </a:p>
          <a:p>
            <a:pPr lvl="1"/>
            <a:r>
              <a:rPr lang="en-GB" sz="1800" dirty="0" smtClean="0"/>
              <a:t>Satisfactory performance for low-end products</a:t>
            </a:r>
          </a:p>
          <a:p>
            <a:r>
              <a:rPr lang="en-GB" sz="2000" dirty="0" smtClean="0"/>
              <a:t>In the following labs, we will learn how to develop a variety of embedded systems, using an easy-to-start MCU design suite: </a:t>
            </a:r>
            <a:r>
              <a:rPr lang="en-GB" sz="2000" dirty="0" err="1" smtClean="0"/>
              <a:t>mbed</a:t>
            </a:r>
            <a:r>
              <a:rPr lang="en-GB" sz="2000" baseline="30000" dirty="0" err="1" smtClean="0"/>
              <a:t>TM</a:t>
            </a:r>
            <a:r>
              <a:rPr lang="en-GB" sz="2000" dirty="0" smtClean="0"/>
              <a:t> platform</a:t>
            </a:r>
          </a:p>
          <a:p>
            <a:pPr lvl="1"/>
            <a:r>
              <a:rPr lang="en-GB" sz="1600" dirty="0" smtClean="0"/>
              <a:t>Open software library tools</a:t>
            </a:r>
          </a:p>
          <a:p>
            <a:pPr lvl="1">
              <a:tabLst>
                <a:tab pos="7442200" algn="l"/>
              </a:tabLst>
            </a:pPr>
            <a:r>
              <a:rPr lang="en-GB" sz="1600" dirty="0" smtClean="0"/>
              <a:t>Low cost hardware platforms</a:t>
            </a:r>
          </a:p>
          <a:p>
            <a:pPr lvl="1"/>
            <a:r>
              <a:rPr lang="en-GB" sz="1600" dirty="0" smtClean="0"/>
              <a:t>Online Integrated development environment (IDE)</a:t>
            </a:r>
            <a:endParaRPr lang="en-GB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Building Embedded Systems using MCUs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16875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is mbed Platform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688" y="1244008"/>
            <a:ext cx="10994066" cy="5082989"/>
          </a:xfrm>
        </p:spPr>
        <p:txBody>
          <a:bodyPr/>
          <a:lstStyle/>
          <a:p>
            <a:r>
              <a:rPr lang="en-GB" sz="2000" dirty="0" smtClean="0"/>
              <a:t>mbed is a platform used for developing applications based on ARM Cortex-M microprocessors</a:t>
            </a:r>
          </a:p>
          <a:p>
            <a:r>
              <a:rPr lang="en-GB" sz="2000" dirty="0" smtClean="0"/>
              <a:t>The mbed platform includes:</a:t>
            </a:r>
          </a:p>
          <a:p>
            <a:pPr lvl="1"/>
            <a:r>
              <a:rPr lang="en-GB" sz="1800" dirty="0" smtClean="0"/>
              <a:t>mbed Software Development Kit (SDK), consists of</a:t>
            </a:r>
          </a:p>
          <a:p>
            <a:pPr lvl="2"/>
            <a:r>
              <a:rPr lang="en-GB" sz="1600" dirty="0" smtClean="0"/>
              <a:t>C/C++ software libraries, such as peripheral drivers, networking, RTOS and runtime environment</a:t>
            </a:r>
          </a:p>
          <a:p>
            <a:pPr lvl="2"/>
            <a:r>
              <a:rPr lang="en-GB" sz="1600" dirty="0" smtClean="0"/>
              <a:t>Software tools, such as build tools, test and debug scripts</a:t>
            </a:r>
          </a:p>
          <a:p>
            <a:pPr lvl="1"/>
            <a:r>
              <a:rPr lang="en-GB" sz="1800" dirty="0" smtClean="0"/>
              <a:t>mbed Hardware Development Kit (HDK), consist of</a:t>
            </a:r>
          </a:p>
          <a:p>
            <a:pPr lvl="2"/>
            <a:r>
              <a:rPr lang="en-GB" sz="1600" dirty="0"/>
              <a:t>R</a:t>
            </a:r>
            <a:r>
              <a:rPr lang="en-GB" sz="1600" dirty="0" smtClean="0"/>
              <a:t>ecipes to build custom hardware devices, such as interface firmware and schematics that can be used to easily create development boards</a:t>
            </a:r>
          </a:p>
          <a:p>
            <a:pPr lvl="2"/>
            <a:r>
              <a:rPr lang="en-GB" sz="1600" dirty="0" smtClean="0"/>
              <a:t>mbed hardware platforms –  off-the-shelf development boards</a:t>
            </a:r>
          </a:p>
          <a:p>
            <a:pPr lvl="2"/>
            <a:r>
              <a:rPr lang="en-GB" sz="1600" dirty="0" smtClean="0"/>
              <a:t>mbed supports an online IDE, which provides a free instant-access web-based toolchain for application development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317" y="1776426"/>
            <a:ext cx="1388437" cy="47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72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Coming Next…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218" y="1116419"/>
            <a:ext cx="8041812" cy="526374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2000" dirty="0" smtClean="0"/>
              <a:t>Knowledge of embedded systems </a:t>
            </a:r>
          </a:p>
          <a:p>
            <a:pPr lvl="1">
              <a:spcBef>
                <a:spcPts val="600"/>
              </a:spcBef>
            </a:pPr>
            <a:r>
              <a:rPr lang="en-GB" sz="1600" dirty="0" smtClean="0"/>
              <a:t>Hardware mechanisms</a:t>
            </a:r>
          </a:p>
          <a:p>
            <a:pPr lvl="2">
              <a:spcBef>
                <a:spcPts val="600"/>
              </a:spcBef>
            </a:pPr>
            <a:r>
              <a:rPr lang="en-GB" sz="1600" dirty="0" smtClean="0"/>
              <a:t>Introducing the mbed platform</a:t>
            </a:r>
          </a:p>
          <a:p>
            <a:pPr lvl="2">
              <a:spcBef>
                <a:spcPts val="600"/>
              </a:spcBef>
            </a:pPr>
            <a:r>
              <a:rPr lang="en-GB" sz="1600" dirty="0"/>
              <a:t>Introducing </a:t>
            </a:r>
            <a:r>
              <a:rPr lang="en-GB" sz="1600" dirty="0" smtClean="0"/>
              <a:t>the ARM Cortex-M Architecture</a:t>
            </a:r>
          </a:p>
          <a:p>
            <a:pPr lvl="2">
              <a:spcBef>
                <a:spcPts val="600"/>
              </a:spcBef>
            </a:pPr>
            <a:r>
              <a:rPr lang="en-GB" sz="1600" dirty="0" smtClean="0"/>
              <a:t>Use Interrupt for low power design</a:t>
            </a:r>
          </a:p>
          <a:p>
            <a:pPr lvl="1">
              <a:spcBef>
                <a:spcPts val="600"/>
              </a:spcBef>
            </a:pPr>
            <a:r>
              <a:rPr lang="en-GB" sz="1600" dirty="0" smtClean="0"/>
              <a:t>Software programming</a:t>
            </a:r>
          </a:p>
          <a:p>
            <a:pPr lvl="2">
              <a:spcBef>
                <a:spcPts val="600"/>
              </a:spcBef>
            </a:pPr>
            <a:r>
              <a:rPr lang="en-GB" sz="1600" dirty="0" smtClean="0"/>
              <a:t>Programming basics: assembly, C/C++ programing </a:t>
            </a:r>
          </a:p>
          <a:p>
            <a:pPr lvl="2">
              <a:spcBef>
                <a:spcPts val="600"/>
              </a:spcBef>
            </a:pPr>
            <a:r>
              <a:rPr lang="en-GB" sz="1600" dirty="0" smtClean="0"/>
              <a:t>Learn to use software libraries: CMSIS, mbed APIs</a:t>
            </a:r>
          </a:p>
          <a:p>
            <a:pPr>
              <a:spcBef>
                <a:spcPts val="600"/>
              </a:spcBef>
            </a:pPr>
            <a:r>
              <a:rPr lang="en-GB" sz="2000" dirty="0" smtClean="0"/>
              <a:t>Develop your own embedded systems</a:t>
            </a:r>
          </a:p>
          <a:p>
            <a:pPr lvl="1">
              <a:spcBef>
                <a:spcPts val="600"/>
              </a:spcBef>
            </a:pPr>
            <a:r>
              <a:rPr lang="en-GB" sz="1600" dirty="0" smtClean="0"/>
              <a:t>Analog IOs: ADC, DAC, PMW</a:t>
            </a:r>
          </a:p>
          <a:p>
            <a:pPr lvl="1">
              <a:spcBef>
                <a:spcPts val="600"/>
              </a:spcBef>
            </a:pPr>
            <a:r>
              <a:rPr lang="en-GB" sz="1600" dirty="0" smtClean="0"/>
              <a:t>Serial communication: UART, I2C, SPI</a:t>
            </a:r>
            <a:endParaRPr lang="en-GB" sz="1600" dirty="0"/>
          </a:p>
          <a:p>
            <a:pPr lvl="1">
              <a:spcBef>
                <a:spcPts val="600"/>
              </a:spcBef>
            </a:pPr>
            <a:r>
              <a:rPr lang="en-GB" sz="1600" dirty="0"/>
              <a:t>Advanced serial </a:t>
            </a:r>
            <a:r>
              <a:rPr lang="en-GB" sz="1600" dirty="0" smtClean="0"/>
              <a:t>communication: USB, CAN, Bluetooth LE</a:t>
            </a:r>
            <a:endParaRPr lang="en-GB" sz="1600" dirty="0"/>
          </a:p>
          <a:p>
            <a:pPr lvl="1">
              <a:spcBef>
                <a:spcPts val="600"/>
              </a:spcBef>
            </a:pPr>
            <a:r>
              <a:rPr lang="en-GB" sz="1600" dirty="0" smtClean="0"/>
              <a:t>Network: Ethernet, TCP/IP, HTTP</a:t>
            </a:r>
          </a:p>
          <a:p>
            <a:pPr lvl="1">
              <a:spcBef>
                <a:spcPts val="600"/>
              </a:spcBef>
            </a:pPr>
            <a:r>
              <a:rPr lang="en-GB" sz="1600" dirty="0" smtClean="0"/>
              <a:t>Real-time operating system</a:t>
            </a:r>
          </a:p>
          <a:p>
            <a:pPr lvl="1">
              <a:spcBef>
                <a:spcPts val="600"/>
              </a:spcBef>
            </a:pPr>
            <a:r>
              <a:rPr lang="en-GB" sz="1600" dirty="0" smtClean="0"/>
              <a:t>Prototyping applications for Internet of Things</a:t>
            </a:r>
            <a:endParaRPr lang="en-GB" sz="1600" dirty="0"/>
          </a:p>
        </p:txBody>
      </p:sp>
      <p:grpSp>
        <p:nvGrpSpPr>
          <p:cNvPr id="5" name="Group 4"/>
          <p:cNvGrpSpPr/>
          <p:nvPr/>
        </p:nvGrpSpPr>
        <p:grpSpPr>
          <a:xfrm>
            <a:off x="9256822" y="1865840"/>
            <a:ext cx="2268458" cy="4282507"/>
            <a:chOff x="8722296" y="1865840"/>
            <a:chExt cx="3061128" cy="428250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9855" y="4053127"/>
              <a:ext cx="861798" cy="791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4603" y="1865840"/>
              <a:ext cx="1566870" cy="59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5656" y="2522163"/>
              <a:ext cx="827579" cy="603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2296" y="3119717"/>
              <a:ext cx="1494995" cy="620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5260" y="3110259"/>
              <a:ext cx="812029" cy="639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4943" y="3842403"/>
              <a:ext cx="814287" cy="606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8431" y="4759221"/>
              <a:ext cx="874464" cy="617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59444" y="5418564"/>
              <a:ext cx="1423980" cy="729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3995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Useful Resources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723014" y="1440000"/>
            <a:ext cx="10912772" cy="4680000"/>
          </a:xfrm>
        </p:spPr>
        <p:txBody>
          <a:bodyPr/>
          <a:lstStyle/>
          <a:p>
            <a:pPr lvl="1"/>
            <a:r>
              <a:rPr lang="en-GB" dirty="0" err="1" smtClean="0"/>
              <a:t>mbed</a:t>
            </a:r>
            <a:r>
              <a:rPr lang="en-GB" dirty="0" smtClean="0"/>
              <a:t> official website:</a:t>
            </a:r>
          </a:p>
          <a:p>
            <a:pPr lvl="1"/>
            <a:r>
              <a:rPr lang="en-GB" smtClean="0"/>
              <a:t>http://www.mbed.org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5622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708" y="2911476"/>
            <a:ext cx="10359152" cy="1820863"/>
          </a:xfrm>
        </p:spPr>
        <p:txBody>
          <a:bodyPr/>
          <a:lstStyle/>
          <a:p>
            <a:pPr>
              <a:defRPr/>
            </a:pPr>
            <a:r>
              <a:rPr lang="en-GB" cap="none" dirty="0">
                <a:latin typeface="+mn-lt"/>
              </a:rPr>
              <a:t>Introduction to Embedded </a:t>
            </a:r>
            <a:r>
              <a:rPr lang="en-GB" cap="none" dirty="0" smtClean="0">
                <a:latin typeface="+mn-lt"/>
              </a:rPr>
              <a:t/>
            </a:r>
            <a:br>
              <a:rPr lang="en-GB" cap="none" dirty="0" smtClean="0">
                <a:latin typeface="+mn-lt"/>
              </a:rPr>
            </a:br>
            <a:r>
              <a:rPr lang="en-GB" cap="none" dirty="0" smtClean="0">
                <a:latin typeface="+mn-lt"/>
              </a:rPr>
              <a:t>Systems</a:t>
            </a:r>
            <a:endParaRPr lang="en-GB" cap="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732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Introduction to Embedded </a:t>
            </a:r>
            <a:r>
              <a:rPr lang="en-GB" sz="3200" dirty="0" smtClean="0"/>
              <a:t>Systems</a:t>
            </a:r>
            <a:endParaRPr lang="en-GB" sz="3200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52893" y="1052623"/>
            <a:ext cx="6928717" cy="3176478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GB" sz="2000" dirty="0"/>
              <a:t>What is an Embedded System?</a:t>
            </a:r>
          </a:p>
          <a:p>
            <a:pPr lvl="1">
              <a:spcBef>
                <a:spcPts val="800"/>
              </a:spcBef>
            </a:pPr>
            <a:r>
              <a:rPr lang="en-GB" sz="1600" dirty="0"/>
              <a:t>Application-specific computer </a:t>
            </a:r>
            <a:r>
              <a:rPr lang="en-GB" sz="1600" dirty="0" smtClean="0"/>
              <a:t>system</a:t>
            </a:r>
            <a:endParaRPr lang="en-GB" sz="1600" dirty="0"/>
          </a:p>
          <a:p>
            <a:pPr lvl="1">
              <a:spcBef>
                <a:spcPts val="800"/>
              </a:spcBef>
            </a:pPr>
            <a:r>
              <a:rPr lang="en-GB" sz="1600" dirty="0"/>
              <a:t>Built into a larger </a:t>
            </a:r>
            <a:r>
              <a:rPr lang="en-GB" sz="1600" dirty="0" smtClean="0"/>
              <a:t>system</a:t>
            </a:r>
          </a:p>
          <a:p>
            <a:pPr lvl="1">
              <a:spcBef>
                <a:spcPts val="800"/>
              </a:spcBef>
            </a:pPr>
            <a:r>
              <a:rPr lang="en-GB" sz="1600" dirty="0" smtClean="0"/>
              <a:t>Often with real-time computing constraints</a:t>
            </a:r>
            <a:endParaRPr lang="en-GB" sz="1600" dirty="0"/>
          </a:p>
          <a:p>
            <a:pPr>
              <a:spcBef>
                <a:spcPts val="800"/>
              </a:spcBef>
            </a:pPr>
            <a:r>
              <a:rPr lang="en-GB" sz="2000" dirty="0" smtClean="0"/>
              <a:t>Why add a computer to a larger system?</a:t>
            </a:r>
          </a:p>
          <a:p>
            <a:pPr lvl="1">
              <a:spcBef>
                <a:spcPts val="800"/>
              </a:spcBef>
            </a:pPr>
            <a:r>
              <a:rPr lang="en-GB" sz="1600" dirty="0" smtClean="0"/>
              <a:t>Better performance</a:t>
            </a:r>
          </a:p>
          <a:p>
            <a:pPr lvl="1">
              <a:spcBef>
                <a:spcPts val="800"/>
              </a:spcBef>
            </a:pPr>
            <a:r>
              <a:rPr lang="en-GB" sz="1600" dirty="0" smtClean="0"/>
              <a:t>More functions and features</a:t>
            </a:r>
          </a:p>
          <a:p>
            <a:pPr lvl="1">
              <a:spcBef>
                <a:spcPts val="800"/>
              </a:spcBef>
            </a:pPr>
            <a:r>
              <a:rPr lang="en-GB" sz="1600" dirty="0" smtClean="0"/>
              <a:t>Lower cost e.g. through automation</a:t>
            </a:r>
          </a:p>
          <a:p>
            <a:pPr lvl="1">
              <a:spcBef>
                <a:spcPts val="800"/>
              </a:spcBef>
            </a:pPr>
            <a:r>
              <a:rPr lang="en-GB" sz="1600" dirty="0" smtClean="0"/>
              <a:t>More dependability</a:t>
            </a:r>
          </a:p>
          <a:p>
            <a:pPr lvl="1">
              <a:spcBef>
                <a:spcPts val="600"/>
              </a:spcBef>
            </a:pPr>
            <a:endParaRPr lang="en-GB" sz="1800" dirty="0"/>
          </a:p>
        </p:txBody>
      </p:sp>
      <p:grpSp>
        <p:nvGrpSpPr>
          <p:cNvPr id="8" name="Group 7"/>
          <p:cNvGrpSpPr/>
          <p:nvPr/>
        </p:nvGrpSpPr>
        <p:grpSpPr>
          <a:xfrm>
            <a:off x="4536361" y="4500532"/>
            <a:ext cx="2945249" cy="1007893"/>
            <a:chOff x="3505200" y="3894036"/>
            <a:chExt cx="2209800" cy="1436589"/>
          </a:xfrm>
        </p:grpSpPr>
        <p:sp>
          <p:nvSpPr>
            <p:cNvPr id="4" name="Rectangle 3"/>
            <p:cNvSpPr/>
            <p:nvPr/>
          </p:nvSpPr>
          <p:spPr bwMode="auto">
            <a:xfrm>
              <a:off x="3505200" y="3894036"/>
              <a:ext cx="2209800" cy="14365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57600" y="3894036"/>
              <a:ext cx="1917700" cy="438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0" dirty="0" smtClean="0"/>
                <a:t>Embedded Computer</a:t>
              </a:r>
              <a:endParaRPr lang="en-GB" b="0" dirty="0"/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657600" y="4334417"/>
              <a:ext cx="1917700" cy="3541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MS PGothic" pitchFamily="34" charset="-128"/>
                </a:rPr>
                <a:t>Software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670300" y="4833834"/>
              <a:ext cx="1917700" cy="3541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MS PGothic" pitchFamily="34" charset="-128"/>
                </a:rPr>
                <a:t>Hardware</a:t>
              </a:r>
            </a:p>
          </p:txBody>
        </p:sp>
      </p:grpSp>
      <p:sp>
        <p:nvSpPr>
          <p:cNvPr id="6" name="Right Arrow 5"/>
          <p:cNvSpPr/>
          <p:nvPr/>
        </p:nvSpPr>
        <p:spPr bwMode="auto">
          <a:xfrm>
            <a:off x="3317637" y="4816269"/>
            <a:ext cx="1134090" cy="354113"/>
          </a:xfrm>
          <a:prstGeom prst="rightArrow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24" name="Right Arrow 23"/>
          <p:cNvSpPr/>
          <p:nvPr/>
        </p:nvSpPr>
        <p:spPr bwMode="auto">
          <a:xfrm>
            <a:off x="7667804" y="4816269"/>
            <a:ext cx="1134090" cy="354113"/>
          </a:xfrm>
          <a:prstGeom prst="rightArrow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12270" y="4752637"/>
            <a:ext cx="1853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 smtClean="0"/>
              <a:t>Input from </a:t>
            </a:r>
          </a:p>
          <a:p>
            <a:r>
              <a:rPr lang="en-GB" b="0" dirty="0" smtClean="0"/>
              <a:t>Environment</a:t>
            </a:r>
            <a:endParaRPr lang="en-GB" b="0" dirty="0"/>
          </a:p>
        </p:txBody>
      </p:sp>
      <p:sp>
        <p:nvSpPr>
          <p:cNvPr id="26" name="TextBox 25"/>
          <p:cNvSpPr txBox="1"/>
          <p:nvPr/>
        </p:nvSpPr>
        <p:spPr>
          <a:xfrm>
            <a:off x="8852674" y="4739937"/>
            <a:ext cx="2539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 smtClean="0"/>
              <a:t>Output to Environment </a:t>
            </a:r>
            <a:endParaRPr lang="en-GB" b="0" dirty="0"/>
          </a:p>
        </p:txBody>
      </p:sp>
      <p:sp>
        <p:nvSpPr>
          <p:cNvPr id="7" name="Up-Down Arrow 6"/>
          <p:cNvSpPr/>
          <p:nvPr/>
        </p:nvSpPr>
        <p:spPr bwMode="auto">
          <a:xfrm>
            <a:off x="4917212" y="5508426"/>
            <a:ext cx="423168" cy="708715"/>
          </a:xfrm>
          <a:prstGeom prst="upDownArrow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27" name="Up-Down Arrow 26"/>
          <p:cNvSpPr/>
          <p:nvPr/>
        </p:nvSpPr>
        <p:spPr bwMode="auto">
          <a:xfrm>
            <a:off x="6694518" y="5508426"/>
            <a:ext cx="423168" cy="708715"/>
          </a:xfrm>
          <a:prstGeom prst="upDownArrow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00498" y="6217141"/>
            <a:ext cx="2056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0" dirty="0" smtClean="0"/>
              <a:t>User Interface</a:t>
            </a:r>
            <a:endParaRPr lang="en-GB" b="0" dirty="0"/>
          </a:p>
        </p:txBody>
      </p:sp>
      <p:sp>
        <p:nvSpPr>
          <p:cNvPr id="29" name="TextBox 28"/>
          <p:cNvSpPr txBox="1"/>
          <p:nvPr/>
        </p:nvSpPr>
        <p:spPr>
          <a:xfrm>
            <a:off x="6144398" y="6217141"/>
            <a:ext cx="2555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0" dirty="0" smtClean="0"/>
              <a:t>Link to other Systems</a:t>
            </a:r>
            <a:endParaRPr lang="en-GB" b="0" dirty="0"/>
          </a:p>
        </p:txBody>
      </p:sp>
      <p:grpSp>
        <p:nvGrpSpPr>
          <p:cNvPr id="2" name="Group 1"/>
          <p:cNvGrpSpPr/>
          <p:nvPr/>
        </p:nvGrpSpPr>
        <p:grpSpPr>
          <a:xfrm>
            <a:off x="7610889" y="488117"/>
            <a:ext cx="3834335" cy="3421732"/>
            <a:chOff x="7468074" y="890431"/>
            <a:chExt cx="4870597" cy="3421732"/>
          </a:xfrm>
        </p:grpSpPr>
        <p:sp>
          <p:nvSpPr>
            <p:cNvPr id="13" name="Oval 12"/>
            <p:cNvSpPr/>
            <p:nvPr/>
          </p:nvSpPr>
          <p:spPr bwMode="auto">
            <a:xfrm>
              <a:off x="8134985" y="1338788"/>
              <a:ext cx="3426742" cy="2571061"/>
            </a:xfrm>
            <a:prstGeom prst="ellipse">
              <a:avLst/>
            </a:prstGeom>
            <a:noFill/>
            <a:ln w="381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  <p:pic>
          <p:nvPicPr>
            <p:cNvPr id="1026" name="Picture 2" descr="C:\Users\seahon01\AppData\Local\Microsoft\Windows\Temporary Internet Files\Content.IE5\RJRYJ6T0\MC900441336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8074" y="1676374"/>
              <a:ext cx="1333820" cy="1000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seahon01\AppData\Local\Microsoft\Windows\Temporary Internet Files\Content.IE5\RJRYJ6T0\MC900441342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2446" y="890431"/>
              <a:ext cx="1195149" cy="896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seahon01\AppData\Local\Microsoft\Windows\Temporary Internet Files\Content.IE5\S9QFAHRI\MC900431635[1]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2178" y="3099313"/>
              <a:ext cx="1498015" cy="1123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seahon01\AppData\Local\Microsoft\Windows\Temporary Internet Files\Content.IE5\2OK930UB\MC900432577[1]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6301" y="1689132"/>
              <a:ext cx="1572370" cy="1179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seahon01\AppData\Local\Microsoft\Windows\Temporary Internet Files\Content.IE5\2JIFLXU7\MC900434836[1]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2839" y="3010413"/>
              <a:ext cx="1734989" cy="1301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5" name="TextBox 64"/>
          <p:cNvSpPr txBox="1"/>
          <p:nvPr/>
        </p:nvSpPr>
        <p:spPr>
          <a:xfrm>
            <a:off x="8760432" y="1936337"/>
            <a:ext cx="1413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0" dirty="0" smtClean="0"/>
              <a:t>Embedded</a:t>
            </a:r>
          </a:p>
          <a:p>
            <a:pPr algn="ctr"/>
            <a:r>
              <a:rPr lang="en-GB" b="0" dirty="0" smtClean="0"/>
              <a:t>System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11196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2243999" y="3229343"/>
            <a:ext cx="7150078" cy="294109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CPUs vs. MCUs vs</a:t>
            </a:r>
            <a:r>
              <a:rPr lang="en-GB" sz="3200" dirty="0"/>
              <a:t>. </a:t>
            </a:r>
            <a:r>
              <a:rPr lang="en-GB" sz="3200" dirty="0" smtClean="0"/>
              <a:t>Embedded Systems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48586" y="1052623"/>
            <a:ext cx="10898372" cy="2195074"/>
          </a:xfrm>
        </p:spPr>
        <p:txBody>
          <a:bodyPr/>
          <a:lstStyle/>
          <a:p>
            <a:r>
              <a:rPr lang="en-GB" dirty="0" smtClean="0"/>
              <a:t>Microprocessor (CPU)</a:t>
            </a:r>
          </a:p>
          <a:p>
            <a:pPr lvl="1"/>
            <a:r>
              <a:rPr lang="en-GB" dirty="0" smtClean="0"/>
              <a:t>Defined typically as a single processor core that supports at least instruction fetching, decoding, and executing</a:t>
            </a:r>
          </a:p>
          <a:p>
            <a:pPr lvl="1"/>
            <a:r>
              <a:rPr lang="en-GB" dirty="0" smtClean="0"/>
              <a:t>Normally can be used for general purpose computing, but needs to be supported with memories and Input/Outputs(IOs)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2941746" y="3339035"/>
            <a:ext cx="2458461" cy="4020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rPr>
              <a:t>Instruction</a:t>
            </a:r>
            <a:r>
              <a:rPr kumimoji="0" lang="en-GB" sz="14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rPr>
              <a:t> fetcher</a:t>
            </a:r>
            <a:endParaRPr kumimoji="0" lang="en-GB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941746" y="3970032"/>
            <a:ext cx="2458461" cy="4020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rPr>
              <a:t>Instruction</a:t>
            </a:r>
            <a:r>
              <a:rPr kumimoji="0" lang="en-GB" sz="14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rPr>
              <a:t> decoder</a:t>
            </a:r>
            <a:endParaRPr kumimoji="0" lang="en-GB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941746" y="4606656"/>
            <a:ext cx="2458461" cy="4020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rPr>
              <a:t>Register banks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959658" y="5235597"/>
            <a:ext cx="2458461" cy="594820"/>
            <a:chOff x="2207173" y="5651113"/>
            <a:chExt cx="1844566" cy="59482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0" name="Group 9"/>
            <p:cNvGrpSpPr/>
            <p:nvPr/>
          </p:nvGrpSpPr>
          <p:grpSpPr>
            <a:xfrm>
              <a:off x="2207173" y="5651113"/>
              <a:ext cx="1844566" cy="594820"/>
              <a:chOff x="2466090" y="5653580"/>
              <a:chExt cx="1307553" cy="594820"/>
            </a:xfrm>
            <a:grpFill/>
          </p:grpSpPr>
          <p:sp>
            <p:nvSpPr>
              <p:cNvPr id="3" name="Flowchart: Manual Operation 2"/>
              <p:cNvSpPr/>
              <p:nvPr/>
            </p:nvSpPr>
            <p:spPr bwMode="auto">
              <a:xfrm>
                <a:off x="2466090" y="5653580"/>
                <a:ext cx="1307553" cy="594820"/>
              </a:xfrm>
              <a:prstGeom prst="flowChartManualOperation">
                <a:avLst/>
              </a:prstGeom>
              <a:grpFill/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MS PGothic" pitchFamily="34" charset="-128"/>
                </a:endParaRPr>
              </a:p>
            </p:txBody>
          </p:sp>
          <p:sp>
            <p:nvSpPr>
              <p:cNvPr id="12" name="Isosceles Triangle 11"/>
              <p:cNvSpPr/>
              <p:nvPr/>
            </p:nvSpPr>
            <p:spPr bwMode="auto">
              <a:xfrm rot="10800000">
                <a:off x="2949652" y="5653907"/>
                <a:ext cx="359480" cy="297082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 w="1905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MS PGothic" pitchFamily="34" charset="-128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898313" y="5936427"/>
              <a:ext cx="7094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ALU</a:t>
              </a:r>
              <a:endParaRPr lang="en-GB" dirty="0"/>
            </a:p>
          </p:txBody>
        </p:sp>
      </p:grpSp>
      <p:cxnSp>
        <p:nvCxnSpPr>
          <p:cNvPr id="15" name="Straight Arrow Connector 14"/>
          <p:cNvCxnSpPr>
            <a:stCxn id="2" idx="2"/>
            <a:endCxn id="5" idx="0"/>
          </p:cNvCxnSpPr>
          <p:nvPr/>
        </p:nvCxnSpPr>
        <p:spPr bwMode="auto">
          <a:xfrm>
            <a:off x="4170977" y="3741055"/>
            <a:ext cx="0" cy="228976"/>
          </a:xfrm>
          <a:prstGeom prst="straightConnector1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4170977" y="4377679"/>
            <a:ext cx="0" cy="228976"/>
          </a:xfrm>
          <a:prstGeom prst="straightConnector1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3455218" y="5008676"/>
            <a:ext cx="0" cy="228976"/>
          </a:xfrm>
          <a:prstGeom prst="straightConnector1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4925427" y="5008676"/>
            <a:ext cx="0" cy="228976"/>
          </a:xfrm>
          <a:prstGeom prst="straightConnector1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9" name="Elbow Connector 18"/>
          <p:cNvCxnSpPr>
            <a:stCxn id="3" idx="2"/>
            <a:endCxn id="6" idx="3"/>
          </p:cNvCxnSpPr>
          <p:nvPr/>
        </p:nvCxnSpPr>
        <p:spPr bwMode="auto">
          <a:xfrm rot="5400000" flipH="1" flipV="1">
            <a:off x="4283173" y="4713382"/>
            <a:ext cx="1022750" cy="1211319"/>
          </a:xfrm>
          <a:prstGeom prst="bentConnector4">
            <a:avLst>
              <a:gd name="adj1" fmla="val -22352"/>
              <a:gd name="adj2" fmla="val 126632"/>
            </a:avLst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5" name="Elbow Connector 24"/>
          <p:cNvCxnSpPr>
            <a:stCxn id="5" idx="1"/>
            <a:endCxn id="3" idx="1"/>
          </p:cNvCxnSpPr>
          <p:nvPr/>
        </p:nvCxnSpPr>
        <p:spPr bwMode="auto">
          <a:xfrm rot="10800000" flipH="1" flipV="1">
            <a:off x="2941747" y="4171042"/>
            <a:ext cx="263758" cy="1361964"/>
          </a:xfrm>
          <a:prstGeom prst="bentConnector3">
            <a:avLst>
              <a:gd name="adj1" fmla="val -115515"/>
            </a:avLst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3" name="Rounded Rectangle 32"/>
          <p:cNvSpPr/>
          <p:nvPr/>
        </p:nvSpPr>
        <p:spPr bwMode="auto">
          <a:xfrm>
            <a:off x="6423814" y="3339034"/>
            <a:ext cx="2458461" cy="4020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/>
              <a:t>Memory Interface</a:t>
            </a:r>
            <a:endParaRPr kumimoji="0" lang="en-GB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cxnSp>
        <p:nvCxnSpPr>
          <p:cNvPr id="32" name="Straight Arrow Connector 31"/>
          <p:cNvCxnSpPr>
            <a:stCxn id="33" idx="1"/>
            <a:endCxn id="2" idx="3"/>
          </p:cNvCxnSpPr>
          <p:nvPr/>
        </p:nvCxnSpPr>
        <p:spPr bwMode="auto">
          <a:xfrm flipH="1">
            <a:off x="5400208" y="3540045"/>
            <a:ext cx="1023607" cy="1"/>
          </a:xfrm>
          <a:prstGeom prst="straightConnector1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10062310" y="3276641"/>
            <a:ext cx="1679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 memory </a:t>
            </a:r>
          </a:p>
          <a:p>
            <a:r>
              <a:rPr lang="en-GB" dirty="0" smtClean="0"/>
              <a:t>blocks</a:t>
            </a:r>
            <a:endParaRPr lang="en-GB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>
            <a:off x="8882275" y="3540045"/>
            <a:ext cx="1023607" cy="1"/>
          </a:xfrm>
          <a:prstGeom prst="straightConnector1">
            <a:avLst/>
          </a:prstGeom>
          <a:noFill/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6690474" y="5674462"/>
            <a:ext cx="2191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Microprocessor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889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CPUs vs. MCUs vs</a:t>
            </a:r>
            <a:r>
              <a:rPr lang="en-GB" sz="3200" dirty="0"/>
              <a:t>. </a:t>
            </a:r>
            <a:r>
              <a:rPr lang="en-GB" sz="3200" dirty="0" smtClean="0"/>
              <a:t>Embedded Systems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59219" y="1222744"/>
            <a:ext cx="10728251" cy="2041157"/>
          </a:xfrm>
        </p:spPr>
        <p:txBody>
          <a:bodyPr/>
          <a:lstStyle/>
          <a:p>
            <a:r>
              <a:rPr lang="en-GB" dirty="0" smtClean="0"/>
              <a:t>Microcontroller (MCU)</a:t>
            </a:r>
          </a:p>
          <a:p>
            <a:pPr lvl="1"/>
            <a:r>
              <a:rPr lang="en-GB" dirty="0" smtClean="0"/>
              <a:t>Typically has a single processor core</a:t>
            </a:r>
          </a:p>
          <a:p>
            <a:pPr lvl="1"/>
            <a:r>
              <a:rPr lang="en-GB" dirty="0" smtClean="0"/>
              <a:t>Has memory blocks, Digital IOs, </a:t>
            </a:r>
            <a:r>
              <a:rPr lang="en-GB" dirty="0" err="1" smtClean="0"/>
              <a:t>Analog</a:t>
            </a:r>
            <a:r>
              <a:rPr lang="en-GB" dirty="0" smtClean="0"/>
              <a:t> IOs, and other basic peripherals</a:t>
            </a:r>
          </a:p>
          <a:p>
            <a:pPr lvl="1"/>
            <a:r>
              <a:rPr lang="en-GB" dirty="0" smtClean="0"/>
              <a:t>Typically used for basic control purpose, such as embedded applications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425931" y="3688310"/>
            <a:ext cx="9098112" cy="2306090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/>
          </a:p>
        </p:txBody>
      </p:sp>
      <p:sp>
        <p:nvSpPr>
          <p:cNvPr id="6" name="Down Arrow 5"/>
          <p:cNvSpPr/>
          <p:nvPr/>
        </p:nvSpPr>
        <p:spPr bwMode="auto">
          <a:xfrm rot="10800000">
            <a:off x="2693462" y="4368800"/>
            <a:ext cx="404125" cy="374650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/>
          </a:p>
        </p:txBody>
      </p:sp>
      <p:sp>
        <p:nvSpPr>
          <p:cNvPr id="7" name="Rectangle 6"/>
          <p:cNvSpPr/>
          <p:nvPr/>
        </p:nvSpPr>
        <p:spPr bwMode="auto">
          <a:xfrm>
            <a:off x="1747681" y="3898900"/>
            <a:ext cx="2185663" cy="469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 smtClean="0"/>
              <a:t>Microprocessor</a:t>
            </a:r>
            <a:endParaRPr lang="en-GB" b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044682" y="5035551"/>
            <a:ext cx="1349906" cy="4032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 smtClean="0"/>
              <a:t>Analog IO</a:t>
            </a:r>
            <a:endParaRPr lang="en-GB" b="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6340916" y="5035551"/>
            <a:ext cx="1349906" cy="4032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Timer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300704" y="5035551"/>
            <a:ext cx="1799541" cy="4032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 smtClean="0"/>
              <a:t>Other peripheral</a:t>
            </a:r>
            <a:endParaRPr lang="en-GB" b="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815390" y="5032376"/>
            <a:ext cx="1349906" cy="4032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 smtClean="0"/>
              <a:t>Digital IO</a:t>
            </a:r>
            <a:endParaRPr lang="en-GB" b="0" dirty="0"/>
          </a:p>
        </p:txBody>
      </p:sp>
      <p:sp>
        <p:nvSpPr>
          <p:cNvPr id="16" name="Down Arrow 15"/>
          <p:cNvSpPr/>
          <p:nvPr/>
        </p:nvSpPr>
        <p:spPr bwMode="auto">
          <a:xfrm>
            <a:off x="2287221" y="4654550"/>
            <a:ext cx="406241" cy="374650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/>
          </a:p>
        </p:txBody>
      </p:sp>
      <p:sp>
        <p:nvSpPr>
          <p:cNvPr id="17" name="Down Arrow 16"/>
          <p:cNvSpPr/>
          <p:nvPr/>
        </p:nvSpPr>
        <p:spPr bwMode="auto">
          <a:xfrm>
            <a:off x="4489375" y="4654550"/>
            <a:ext cx="406241" cy="374650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/>
          </a:p>
        </p:txBody>
      </p:sp>
      <p:sp>
        <p:nvSpPr>
          <p:cNvPr id="18" name="Down Arrow 17"/>
          <p:cNvSpPr/>
          <p:nvPr/>
        </p:nvSpPr>
        <p:spPr bwMode="auto">
          <a:xfrm>
            <a:off x="6816945" y="4654550"/>
            <a:ext cx="406241" cy="374650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/>
          </a:p>
        </p:txBody>
      </p:sp>
      <p:sp>
        <p:nvSpPr>
          <p:cNvPr id="19" name="Down Arrow 18"/>
          <p:cNvSpPr/>
          <p:nvPr/>
        </p:nvSpPr>
        <p:spPr bwMode="auto">
          <a:xfrm>
            <a:off x="8973057" y="4654550"/>
            <a:ext cx="404126" cy="374650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/>
          </a:p>
        </p:txBody>
      </p:sp>
      <p:sp>
        <p:nvSpPr>
          <p:cNvPr id="24" name="Down Arrow 23"/>
          <p:cNvSpPr/>
          <p:nvPr/>
        </p:nvSpPr>
        <p:spPr bwMode="auto">
          <a:xfrm rot="10800000">
            <a:off x="5738156" y="4368800"/>
            <a:ext cx="404125" cy="374650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/>
          </a:p>
        </p:txBody>
      </p:sp>
      <p:sp>
        <p:nvSpPr>
          <p:cNvPr id="25" name="Rectangle 24"/>
          <p:cNvSpPr/>
          <p:nvPr/>
        </p:nvSpPr>
        <p:spPr bwMode="auto">
          <a:xfrm>
            <a:off x="4792376" y="3898900"/>
            <a:ext cx="2185663" cy="469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Program </a:t>
            </a:r>
          </a:p>
          <a:p>
            <a:pPr algn="ctr">
              <a:defRPr/>
            </a:pPr>
            <a:r>
              <a:rPr lang="en-GB" b="0" dirty="0"/>
              <a:t>Memory</a:t>
            </a:r>
          </a:p>
        </p:txBody>
      </p:sp>
      <p:sp>
        <p:nvSpPr>
          <p:cNvPr id="26" name="Down Arrow 25"/>
          <p:cNvSpPr/>
          <p:nvPr/>
        </p:nvSpPr>
        <p:spPr bwMode="auto">
          <a:xfrm rot="10800000">
            <a:off x="8636603" y="4368800"/>
            <a:ext cx="404125" cy="374650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/>
          </a:p>
        </p:txBody>
      </p:sp>
      <p:sp>
        <p:nvSpPr>
          <p:cNvPr id="27" name="Rectangle 26"/>
          <p:cNvSpPr/>
          <p:nvPr/>
        </p:nvSpPr>
        <p:spPr bwMode="auto">
          <a:xfrm>
            <a:off x="7690822" y="3898900"/>
            <a:ext cx="2185663" cy="469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/>
              <a:t>Data </a:t>
            </a:r>
          </a:p>
          <a:p>
            <a:pPr algn="ctr">
              <a:defRPr/>
            </a:pPr>
            <a:r>
              <a:rPr lang="en-GB" b="0" dirty="0"/>
              <a:t>Memory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815390" y="4606926"/>
            <a:ext cx="8061096" cy="187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 smtClean="0"/>
              <a:t>System </a:t>
            </a:r>
            <a:r>
              <a:rPr lang="en-GB" b="0" dirty="0"/>
              <a:t>Bus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741082" y="5637311"/>
            <a:ext cx="2191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 smtClean="0"/>
              <a:t>Microcontroller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02433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CPUs vs. MCUs vs</a:t>
            </a:r>
            <a:r>
              <a:rPr lang="en-GB" sz="3200" dirty="0"/>
              <a:t>. </a:t>
            </a:r>
            <a:r>
              <a:rPr lang="en-GB" sz="3200" dirty="0" smtClean="0"/>
              <a:t>Embedded Systems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16689" y="906464"/>
            <a:ext cx="8381606" cy="2230437"/>
          </a:xfrm>
        </p:spPr>
        <p:txBody>
          <a:bodyPr/>
          <a:lstStyle/>
          <a:p>
            <a:r>
              <a:rPr lang="en-GB" dirty="0" smtClean="0"/>
              <a:t>Embedded System </a:t>
            </a:r>
          </a:p>
          <a:p>
            <a:pPr lvl="1"/>
            <a:r>
              <a:rPr lang="en-GB" dirty="0" smtClean="0"/>
              <a:t>Typically implemented using MCUs</a:t>
            </a:r>
          </a:p>
          <a:p>
            <a:pPr lvl="1"/>
            <a:r>
              <a:rPr lang="en-GB" dirty="0" smtClean="0"/>
              <a:t>Often integrated into a larger mechanical or electrical system</a:t>
            </a:r>
          </a:p>
          <a:p>
            <a:pPr lvl="1"/>
            <a:r>
              <a:rPr lang="en-GB" dirty="0" smtClean="0"/>
              <a:t>Usually has real-time constraints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14389" y="4404908"/>
            <a:ext cx="1413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0" dirty="0" smtClean="0"/>
              <a:t>Embedded</a:t>
            </a:r>
          </a:p>
          <a:p>
            <a:pPr algn="ctr"/>
            <a:r>
              <a:rPr lang="en-GB" b="0" dirty="0" smtClean="0"/>
              <a:t>System</a:t>
            </a:r>
            <a:endParaRPr lang="en-GB" b="0" dirty="0"/>
          </a:p>
        </p:txBody>
      </p:sp>
      <p:grpSp>
        <p:nvGrpSpPr>
          <p:cNvPr id="3" name="Group 2"/>
          <p:cNvGrpSpPr/>
          <p:nvPr/>
        </p:nvGrpSpPr>
        <p:grpSpPr>
          <a:xfrm>
            <a:off x="2552778" y="3039669"/>
            <a:ext cx="6445517" cy="3126101"/>
            <a:chOff x="1369724" y="3115544"/>
            <a:chExt cx="8765289" cy="3126101"/>
          </a:xfrm>
        </p:grpSpPr>
        <p:sp>
          <p:nvSpPr>
            <p:cNvPr id="4" name="Oval 3"/>
            <p:cNvSpPr/>
            <p:nvPr/>
          </p:nvSpPr>
          <p:spPr bwMode="auto">
            <a:xfrm>
              <a:off x="4207986" y="3716626"/>
              <a:ext cx="3426742" cy="2122705"/>
            </a:xfrm>
            <a:prstGeom prst="ellipse">
              <a:avLst/>
            </a:prstGeom>
            <a:noFill/>
            <a:ln w="381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  <p:pic>
          <p:nvPicPr>
            <p:cNvPr id="5" name="Picture 2" descr="C:\Users\seahon01\AppData\Local\Microsoft\Windows\Temporary Internet Files\Content.IE5\RJRYJ6T0\MC900441336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3527" y="3957299"/>
              <a:ext cx="1333820" cy="1000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" descr="C:\Users\seahon01\AppData\Local\Microsoft\Windows\Temporary Internet Files\Content.IE5\RJRYJ6T0\MC900441342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5447" y="3115544"/>
              <a:ext cx="1195149" cy="896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C:\Users\seahon01\AppData\Local\Microsoft\Windows\Temporary Internet Files\Content.IE5\S9QFAHRI\MC900431635[1]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5179" y="5028795"/>
              <a:ext cx="1498015" cy="1123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5" descr="C:\Users\seahon01\AppData\Local\Microsoft\Windows\Temporary Internet Files\Content.IE5\2OK930UB\MC900432577[1]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4186" y="3902797"/>
              <a:ext cx="1572370" cy="1179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C:\Users\seahon01\AppData\Local\Microsoft\Windows\Temporary Internet Files\Content.IE5\2JIFLXU7\MC900434836[1]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5840" y="4939895"/>
              <a:ext cx="1734989" cy="1301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C:\Users\seahon01\AppData\Local\Microsoft\Windows\Temporary Internet Files\Content.IE5\RJRYJ6T0\MC900433867[1]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8137" y="4212041"/>
              <a:ext cx="846876" cy="635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ight Arrow 1"/>
            <p:cNvSpPr/>
            <p:nvPr/>
          </p:nvSpPr>
          <p:spPr bwMode="auto">
            <a:xfrm rot="10800000">
              <a:off x="8391020" y="4398793"/>
              <a:ext cx="744776" cy="261900"/>
            </a:xfrm>
            <a:prstGeom prst="rightArrow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  <p:pic>
          <p:nvPicPr>
            <p:cNvPr id="13" name="Picture 2" descr="C:\Users\seahon01\AppData\Local\Microsoft\Windows\Temporary Internet Files\Content.IE5\RJRYJ6T0\MC900433867[1]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358" y="5273068"/>
              <a:ext cx="846876" cy="635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ight Arrow 13"/>
            <p:cNvSpPr/>
            <p:nvPr/>
          </p:nvSpPr>
          <p:spPr bwMode="auto">
            <a:xfrm rot="10800000">
              <a:off x="7815241" y="5459820"/>
              <a:ext cx="744776" cy="261900"/>
            </a:xfrm>
            <a:prstGeom prst="rightArrow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  <p:pic>
          <p:nvPicPr>
            <p:cNvPr id="15" name="Picture 2" descr="C:\Users\seahon01\AppData\Local\Microsoft\Windows\Temporary Internet Files\Content.IE5\RJRYJ6T0\MC900433867[1]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745" y="5273068"/>
              <a:ext cx="846876" cy="635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ight Arrow 15"/>
            <p:cNvSpPr/>
            <p:nvPr/>
          </p:nvSpPr>
          <p:spPr bwMode="auto">
            <a:xfrm>
              <a:off x="2923419" y="5459820"/>
              <a:ext cx="744776" cy="261900"/>
            </a:xfrm>
            <a:prstGeom prst="rightArrow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  <p:pic>
          <p:nvPicPr>
            <p:cNvPr id="17" name="Picture 2" descr="C:\Users\seahon01\AppData\Local\Microsoft\Windows\Temporary Internet Files\Content.IE5\RJRYJ6T0\MC900433867[1]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9724" y="4164011"/>
              <a:ext cx="846876" cy="635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ight Arrow 17"/>
            <p:cNvSpPr/>
            <p:nvPr/>
          </p:nvSpPr>
          <p:spPr bwMode="auto">
            <a:xfrm>
              <a:off x="2457398" y="4350763"/>
              <a:ext cx="744776" cy="261900"/>
            </a:xfrm>
            <a:prstGeom prst="rightArrow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  <p:pic>
          <p:nvPicPr>
            <p:cNvPr id="19" name="Picture 2" descr="C:\Users\seahon01\AppData\Local\Microsoft\Windows\Temporary Internet Files\Content.IE5\RJRYJ6T0\MC900433867[1]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1891" y="3246198"/>
              <a:ext cx="846876" cy="635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ight Arrow 19"/>
            <p:cNvSpPr/>
            <p:nvPr/>
          </p:nvSpPr>
          <p:spPr bwMode="auto">
            <a:xfrm>
              <a:off x="4409565" y="3432950"/>
              <a:ext cx="744776" cy="261900"/>
            </a:xfrm>
            <a:prstGeom prst="rightArrow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048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Example Embedded System: Bike Computer</a:t>
            </a:r>
            <a:endParaRPr lang="en-GB" sz="3200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935665" y="906464"/>
            <a:ext cx="5801169" cy="504983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Functions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Speed and distance measurement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Constraints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Size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Cost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Power and Energy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Weight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Inputs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Wheel rotation indicator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Mode key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Output</a:t>
            </a:r>
          </a:p>
          <a:p>
            <a:pPr lvl="1">
              <a:spcBef>
                <a:spcPts val="600"/>
              </a:spcBef>
            </a:pPr>
            <a:r>
              <a:rPr lang="en-US" sz="1800" dirty="0"/>
              <a:t>Liquid Crystal Display 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Use Low Performance Microcontroller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/>
              <a:t>8-bit</a:t>
            </a:r>
            <a:r>
              <a:rPr lang="en-US" sz="1800" dirty="0"/>
              <a:t>, 10 MIPS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543" y="2500773"/>
            <a:ext cx="1816282" cy="1911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own Arrow 1"/>
          <p:cNvSpPr/>
          <p:nvPr/>
        </p:nvSpPr>
        <p:spPr bwMode="auto">
          <a:xfrm>
            <a:off x="7954521" y="1371600"/>
            <a:ext cx="546325" cy="977462"/>
          </a:xfrm>
          <a:prstGeom prst="downArrow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7954521" y="4572000"/>
            <a:ext cx="546325" cy="977462"/>
          </a:xfrm>
          <a:prstGeom prst="downArrow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34908" y="1403131"/>
            <a:ext cx="23698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 smtClean="0"/>
              <a:t>Input: </a:t>
            </a:r>
          </a:p>
          <a:p>
            <a:r>
              <a:rPr lang="en-GB" b="0" dirty="0" smtClean="0"/>
              <a:t>Wheel rotation</a:t>
            </a:r>
          </a:p>
          <a:p>
            <a:r>
              <a:rPr lang="en-GB" b="0" dirty="0" smtClean="0"/>
              <a:t>Mode key</a:t>
            </a:r>
            <a:endParaRPr lang="en-GB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8934908" y="4691399"/>
            <a:ext cx="2369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 smtClean="0"/>
              <a:t>Output:</a:t>
            </a:r>
          </a:p>
          <a:p>
            <a:r>
              <a:rPr lang="en-GB" b="0" dirty="0" smtClean="0"/>
              <a:t>Display speed and distance</a:t>
            </a:r>
          </a:p>
        </p:txBody>
      </p:sp>
    </p:spTree>
    <p:extLst>
      <p:ext uri="{BB962C8B-B14F-4D97-AF65-F5344CB8AC3E}">
        <p14:creationId xmlns:p14="http://schemas.microsoft.com/office/powerpoint/2010/main" val="15436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Gasoline </a:t>
            </a:r>
            <a:r>
              <a:rPr lang="en-GB" sz="3200" dirty="0"/>
              <a:t>Automobile Engine Control Unit</a:t>
            </a:r>
            <a:endParaRPr lang="en-GB" sz="3200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797443" y="906464"/>
            <a:ext cx="5939392" cy="504983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2000" dirty="0"/>
              <a:t>Functions</a:t>
            </a:r>
          </a:p>
          <a:p>
            <a:pPr lvl="1">
              <a:spcBef>
                <a:spcPts val="600"/>
              </a:spcBef>
            </a:pPr>
            <a:r>
              <a:rPr lang="en-GB" sz="1800" dirty="0"/>
              <a:t>Fuel injection</a:t>
            </a:r>
          </a:p>
          <a:p>
            <a:pPr lvl="1">
              <a:spcBef>
                <a:spcPts val="600"/>
              </a:spcBef>
            </a:pPr>
            <a:r>
              <a:rPr lang="en-GB" sz="1800" dirty="0"/>
              <a:t>Air intake setting</a:t>
            </a:r>
          </a:p>
          <a:p>
            <a:pPr lvl="1">
              <a:spcBef>
                <a:spcPts val="600"/>
              </a:spcBef>
            </a:pPr>
            <a:r>
              <a:rPr lang="en-GB" sz="1800" dirty="0"/>
              <a:t>Spark timing</a:t>
            </a:r>
          </a:p>
          <a:p>
            <a:pPr lvl="1">
              <a:spcBef>
                <a:spcPts val="600"/>
              </a:spcBef>
            </a:pPr>
            <a:r>
              <a:rPr lang="en-GB" sz="1800" dirty="0"/>
              <a:t>Exhaust gas </a:t>
            </a:r>
            <a:r>
              <a:rPr lang="en-GB" sz="1800" dirty="0" smtClean="0"/>
              <a:t>circulation</a:t>
            </a:r>
            <a:endParaRPr lang="en-GB" sz="1800" dirty="0"/>
          </a:p>
          <a:p>
            <a:pPr lvl="1">
              <a:spcBef>
                <a:spcPts val="600"/>
              </a:spcBef>
            </a:pPr>
            <a:r>
              <a:rPr lang="en-GB" sz="1800" dirty="0"/>
              <a:t>Electronic </a:t>
            </a:r>
            <a:r>
              <a:rPr lang="en-GB" sz="1800" dirty="0" smtClean="0"/>
              <a:t>throttle </a:t>
            </a:r>
            <a:r>
              <a:rPr lang="en-GB" sz="1800" dirty="0"/>
              <a:t>control</a:t>
            </a:r>
          </a:p>
          <a:p>
            <a:pPr lvl="1">
              <a:spcBef>
                <a:spcPts val="600"/>
              </a:spcBef>
            </a:pPr>
            <a:r>
              <a:rPr lang="en-GB" sz="1800" dirty="0"/>
              <a:t>Knock </a:t>
            </a:r>
            <a:r>
              <a:rPr lang="en-GB" sz="1800" dirty="0" smtClean="0"/>
              <a:t>control</a:t>
            </a:r>
          </a:p>
          <a:p>
            <a:pPr lvl="1">
              <a:spcBef>
                <a:spcPts val="600"/>
              </a:spcBef>
            </a:pPr>
            <a:endParaRPr lang="en-GB" sz="1800" dirty="0"/>
          </a:p>
          <a:p>
            <a:pPr>
              <a:spcBef>
                <a:spcPts val="600"/>
              </a:spcBef>
            </a:pPr>
            <a:r>
              <a:rPr lang="en-GB" sz="2000" dirty="0"/>
              <a:t>Constraints</a:t>
            </a:r>
          </a:p>
          <a:p>
            <a:pPr lvl="1">
              <a:spcBef>
                <a:spcPts val="600"/>
              </a:spcBef>
            </a:pPr>
            <a:r>
              <a:rPr lang="en-GB" sz="1800" dirty="0"/>
              <a:t>Reliability in </a:t>
            </a:r>
            <a:r>
              <a:rPr lang="en-GB" sz="1800" dirty="0" smtClean="0"/>
              <a:t>harsh </a:t>
            </a:r>
            <a:r>
              <a:rPr lang="en-GB" sz="1800" dirty="0"/>
              <a:t>environment</a:t>
            </a:r>
          </a:p>
          <a:p>
            <a:pPr lvl="1">
              <a:spcBef>
                <a:spcPts val="600"/>
              </a:spcBef>
            </a:pPr>
            <a:r>
              <a:rPr lang="en-GB" sz="1800" dirty="0"/>
              <a:t>Cost</a:t>
            </a:r>
          </a:p>
          <a:p>
            <a:pPr lvl="1">
              <a:spcBef>
                <a:spcPts val="600"/>
              </a:spcBef>
            </a:pPr>
            <a:r>
              <a:rPr lang="en-GB" sz="1800" dirty="0" smtClean="0"/>
              <a:t>Weight</a:t>
            </a:r>
            <a:endParaRPr lang="en-GB" sz="1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921215" y="901930"/>
            <a:ext cx="5908810" cy="2866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5113" indent="-265113" algn="l" rtl="0" eaLnBrk="0" fontAlgn="ctr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22313" indent="-277813" algn="l" rtl="0" eaLnBrk="0" fontAlgn="ctr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2pPr>
            <a:lvl3pPr marL="1165225" indent="-250825" algn="l" rtl="0" eaLnBrk="0" fontAlgn="ctr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ctr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ctr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ctr" hangingPunct="1"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ctr" hangingPunct="1"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ctr" hangingPunct="1"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ctr" hangingPunct="1"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SzPct val="125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</a:pPr>
            <a:r>
              <a:rPr lang="en-GB" sz="2000" b="0" kern="0" dirty="0" smtClean="0"/>
              <a:t>Many Inputs and Outputs</a:t>
            </a:r>
          </a:p>
          <a:p>
            <a:pPr lvl="1">
              <a:spcBef>
                <a:spcPts val="600"/>
              </a:spcBef>
            </a:pPr>
            <a:r>
              <a:rPr lang="en-GB" sz="1800" b="0" kern="0" dirty="0" smtClean="0"/>
              <a:t>Discrete sensors &amp; actuators</a:t>
            </a:r>
          </a:p>
          <a:p>
            <a:pPr lvl="1">
              <a:spcBef>
                <a:spcPts val="600"/>
              </a:spcBef>
            </a:pPr>
            <a:r>
              <a:rPr lang="en-GB" sz="1800" b="0" kern="0" dirty="0" smtClean="0"/>
              <a:t>Network interface to rest of car</a:t>
            </a:r>
          </a:p>
          <a:p>
            <a:pPr lvl="1">
              <a:spcBef>
                <a:spcPts val="600"/>
              </a:spcBef>
            </a:pPr>
            <a:endParaRPr lang="en-GB" sz="1600" b="0" kern="0" dirty="0" smtClean="0"/>
          </a:p>
          <a:p>
            <a:pPr>
              <a:spcBef>
                <a:spcPts val="600"/>
              </a:spcBef>
            </a:pPr>
            <a:r>
              <a:rPr lang="en-GB" sz="2000" b="0" kern="0" dirty="0" smtClean="0"/>
              <a:t>Use High Performance Microcontroller</a:t>
            </a:r>
          </a:p>
          <a:p>
            <a:pPr lvl="1">
              <a:spcBef>
                <a:spcPts val="600"/>
              </a:spcBef>
            </a:pPr>
            <a:r>
              <a:rPr lang="en-GB" sz="1800" b="0" kern="0" dirty="0" smtClean="0"/>
              <a:t>E.g. 32-bit, 3 MB flash memory, 150 - 300 MHz</a:t>
            </a:r>
            <a:endParaRPr lang="en-GB" sz="1800" b="0" kern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314" y="3767960"/>
            <a:ext cx="3585756" cy="214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863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M Interim Template Confidential">
  <a:themeElements>
    <a:clrScheme name="Custom 13">
      <a:dk1>
        <a:srgbClr val="000000"/>
      </a:dk1>
      <a:lt1>
        <a:srgbClr val="FFFFFF"/>
      </a:lt1>
      <a:dk2>
        <a:srgbClr val="61116A"/>
      </a:dk2>
      <a:lt2>
        <a:srgbClr val="F68A33"/>
      </a:lt2>
      <a:accent1>
        <a:srgbClr val="128CAB"/>
      </a:accent1>
      <a:accent2>
        <a:srgbClr val="ED174F"/>
      </a:accent2>
      <a:accent3>
        <a:srgbClr val="26CEAD"/>
      </a:accent3>
      <a:accent4>
        <a:srgbClr val="F68A33"/>
      </a:accent4>
      <a:accent5>
        <a:srgbClr val="00B1DB"/>
      </a:accent5>
      <a:accent6>
        <a:srgbClr val="61116A"/>
      </a:accent6>
      <a:hlink>
        <a:srgbClr val="128CAB"/>
      </a:hlink>
      <a:folHlink>
        <a:srgbClr val="9A8B7C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>
        <a:noFill/>
        <a:ln>
          <a:solidFill>
            <a:schemeClr val="accent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 anchor="t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ARM PPT Template 2014 Public</Template>
  <TotalTime>437</TotalTime>
  <Words>1420</Words>
  <Application>Microsoft Office PowerPoint</Application>
  <PresentationFormat>Произвольный</PresentationFormat>
  <Paragraphs>310</Paragraphs>
  <Slides>25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ARM Interim Template Confidential</vt:lpstr>
      <vt:lpstr>Introduction to Embedded Systems</vt:lpstr>
      <vt:lpstr>Module Outline</vt:lpstr>
      <vt:lpstr>Introduction to Embedded  Systems</vt:lpstr>
      <vt:lpstr>Introduction to Embedded Systems</vt:lpstr>
      <vt:lpstr>CPUs vs. MCUs vs. Embedded Systems</vt:lpstr>
      <vt:lpstr>CPUs vs. MCUs vs. Embedded Systems</vt:lpstr>
      <vt:lpstr>CPUs vs. MCUs vs. Embedded Systems</vt:lpstr>
      <vt:lpstr>Example Embedded System: Bike Computer</vt:lpstr>
      <vt:lpstr>Gasoline Automobile Engine Control Unit</vt:lpstr>
      <vt:lpstr>Options for Building Embedded Systems</vt:lpstr>
      <vt:lpstr>Benefits of Embedded Systems</vt:lpstr>
      <vt:lpstr>Functions of Embedded Systems</vt:lpstr>
      <vt:lpstr>Attributes of Embedded Systems</vt:lpstr>
      <vt:lpstr>Attributes of Embedded Systems</vt:lpstr>
      <vt:lpstr>Constraints of Embedded Systems</vt:lpstr>
      <vt:lpstr>Impact of Constraints</vt:lpstr>
      <vt:lpstr>Introduction to Internet of Things  (IoT)</vt:lpstr>
      <vt:lpstr>Internet of Things</vt:lpstr>
      <vt:lpstr>Internet of Things</vt:lpstr>
      <vt:lpstr>Challenges of Internet of Things</vt:lpstr>
      <vt:lpstr>Building Embedded Systems</vt:lpstr>
      <vt:lpstr>Building Embedded Systems using MCUs</vt:lpstr>
      <vt:lpstr>What is mbed Platform</vt:lpstr>
      <vt:lpstr>Coming Next…</vt:lpstr>
      <vt:lpstr>Useful Resources</vt:lpstr>
    </vt:vector>
  </TitlesOfParts>
  <Company>ARM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Embedded Systems</dc:title>
  <dc:creator>Sean Hong;Domantas Cibas</dc:creator>
  <cp:lastModifiedBy>Kornev</cp:lastModifiedBy>
  <cp:revision>180</cp:revision>
  <dcterms:created xsi:type="dcterms:W3CDTF">2006-08-16T00:00:00Z</dcterms:created>
  <dcterms:modified xsi:type="dcterms:W3CDTF">2016-08-24T21:27:45Z</dcterms:modified>
</cp:coreProperties>
</file>