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872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4660"/>
  </p:normalViewPr>
  <p:slideViewPr>
    <p:cSldViewPr>
      <p:cViewPr varScale="1">
        <p:scale>
          <a:sx n="116" d="100"/>
          <a:sy n="116" d="100"/>
        </p:scale>
        <p:origin x="-792" y="-96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68C9E-3462-4530-B9A9-578AF793F7D9}" type="datetimeFigureOut">
              <a:rPr lang="en-GB" smtClean="0"/>
              <a:t>30/07/2014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B4F9-F56B-4B1F-A7F6-68D0E6BDFC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641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941427-90C0-4697-8CB2-B153E7F63888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72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032" y="6495778"/>
            <a:ext cx="3734309" cy="22649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899883" y="1440000"/>
            <a:ext cx="11035688" cy="1920000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 hasCustomPrompt="1"/>
          </p:nvPr>
        </p:nvSpPr>
        <p:spPr>
          <a:xfrm>
            <a:off x="899883" y="3600000"/>
            <a:ext cx="11035688" cy="960000"/>
          </a:xfrm>
        </p:spPr>
        <p:txBody>
          <a:bodyPr lIns="0" tIns="0" rIns="0"/>
          <a:lstStyle>
            <a:lvl1pPr marL="36576" indent="0" algn="r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dirty="0" smtClean="0"/>
              <a:t>Click to edit subtitle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6437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708" y="4406901"/>
            <a:ext cx="1035915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708" y="2906713"/>
            <a:ext cx="1035915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580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484" y="1440000"/>
            <a:ext cx="11154300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Edit 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39" y="1197429"/>
            <a:ext cx="914281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9627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14" y="1440000"/>
            <a:ext cx="5273651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5408" y="1440000"/>
            <a:ext cx="556037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484" y="1440000"/>
            <a:ext cx="5273651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5408" y="1440000"/>
            <a:ext cx="556037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544" y="920442"/>
            <a:ext cx="11158547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 smtClean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39" y="1197429"/>
            <a:ext cx="914281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7453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484" y="1440000"/>
            <a:ext cx="11154300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544" y="920442"/>
            <a:ext cx="11158547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 smtClean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39" y="1197429"/>
            <a:ext cx="914281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8807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earence check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13" y="1440000"/>
            <a:ext cx="11155973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0" y="1524002"/>
            <a:ext cx="12187238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87766" y="1023286"/>
            <a:ext cx="4082117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987766" y="6105409"/>
            <a:ext cx="4082117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87766" y="835138"/>
            <a:ext cx="4082117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87766" y="6153729"/>
            <a:ext cx="4082117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earence check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0" y="1524002"/>
            <a:ext cx="12187238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987766" y="1023286"/>
            <a:ext cx="4082117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87766" y="6105409"/>
            <a:ext cx="4082117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6493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14" y="1440000"/>
            <a:ext cx="5273651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6009" y="1440000"/>
            <a:ext cx="5559776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987766" y="835138"/>
            <a:ext cx="4082117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987766" y="6153729"/>
            <a:ext cx="4082117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68602" y="1339852"/>
            <a:ext cx="0" cy="50678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6493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534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899883" y="2796214"/>
            <a:ext cx="11035688" cy="1013625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39468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1534790" y="2540002"/>
            <a:ext cx="9275000" cy="1479663"/>
          </a:xfrm>
        </p:spPr>
        <p:txBody>
          <a:bodyPr lIns="0" tIns="0" rIns="0" bIns="0">
            <a:noAutofit/>
          </a:bodyPr>
          <a:lstStyle>
            <a:lvl1pPr algn="l">
              <a:defRPr sz="3200" b="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 smtClean="0"/>
              <a:t>Type or insert a quote into this box ensuring each line of text is as equal as possible.  There are three line to fill so please edit as required.  Character count </a:t>
            </a:r>
            <a:r>
              <a:rPr kumimoji="0" lang="en-GB" dirty="0" err="1" smtClean="0"/>
              <a:t>approx</a:t>
            </a:r>
            <a:r>
              <a:rPr kumimoji="0" lang="en-GB" dirty="0" smtClean="0"/>
              <a:t> 160</a:t>
            </a:r>
            <a:endParaRPr kumimoji="0"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58105" y="4515556"/>
            <a:ext cx="914281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 smtClean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80041" y="4524560"/>
            <a:ext cx="4710378" cy="546041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7F7F7F"/>
                </a:solidFill>
              </a:defRPr>
            </a:lvl1pPr>
            <a:lvl2pPr marL="538162" indent="0">
              <a:buNone/>
              <a:defRPr sz="1200">
                <a:solidFill>
                  <a:srgbClr val="7F7F7F"/>
                </a:solidFill>
              </a:defRPr>
            </a:lvl2pPr>
            <a:lvl3pPr marL="538162" indent="0">
              <a:buNone/>
              <a:defRPr sz="1200">
                <a:solidFill>
                  <a:srgbClr val="7F7F7F"/>
                </a:solidFill>
              </a:defRPr>
            </a:lvl3pPr>
            <a:lvl4pPr marL="538162" indent="0">
              <a:buNone/>
              <a:defRPr sz="1200">
                <a:solidFill>
                  <a:srgbClr val="7F7F7F"/>
                </a:solidFill>
              </a:defRPr>
            </a:lvl4pPr>
            <a:lvl5pPr marL="538162" indent="0">
              <a:buNone/>
              <a:defRPr sz="1200">
                <a:solidFill>
                  <a:srgbClr val="7F7F7F"/>
                </a:solidFill>
              </a:defRPr>
            </a:lvl5pPr>
          </a:lstStyle>
          <a:p>
            <a:pPr lvl="0"/>
            <a:r>
              <a:rPr lang="en-GB" dirty="0" smtClean="0"/>
              <a:t>Type acknowledgement or source of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13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79811" y="336000"/>
            <a:ext cx="11158547" cy="57600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9813" y="1440000"/>
            <a:ext cx="11155973" cy="4680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/>
          <a:p>
            <a:pPr lvl="0" eaLnBrk="1" latinLnBrk="0" hangingPunct="1"/>
            <a:r>
              <a:rPr kumimoji="0" lang="en-GB" dirty="0" smtClean="0"/>
              <a:t>Click to edit text</a:t>
            </a:r>
          </a:p>
          <a:p>
            <a:pPr lvl="1" eaLnBrk="1" latinLnBrk="0" hangingPunct="1"/>
            <a:r>
              <a:rPr kumimoji="0" lang="en-GB" dirty="0" smtClean="0"/>
              <a:t>Second level</a:t>
            </a:r>
          </a:p>
          <a:p>
            <a:pPr lvl="2" eaLnBrk="1" latinLnBrk="0" hangingPunct="1"/>
            <a:r>
              <a:rPr kumimoji="0" lang="en-GB" dirty="0" smtClean="0"/>
              <a:t>Third level</a:t>
            </a:r>
          </a:p>
          <a:p>
            <a:pPr lvl="3" eaLnBrk="1" latinLnBrk="0" hangingPunct="1"/>
            <a:r>
              <a:rPr kumimoji="0" lang="en-GB" dirty="0" smtClean="0"/>
              <a:t>Fourth level</a:t>
            </a:r>
          </a:p>
          <a:p>
            <a:pPr lvl="4" eaLnBrk="1" latinLnBrk="0" hangingPunct="1"/>
            <a:r>
              <a:rPr kumimoji="0" lang="en-GB" dirty="0" smtClean="0"/>
              <a:t>Fifth level</a:t>
            </a:r>
            <a:endParaRPr kumimoji="0"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477726" y="6559369"/>
            <a:ext cx="1302876" cy="240000"/>
          </a:xfrm>
          <a:prstGeom prst="rect">
            <a:avLst/>
          </a:prstGeom>
        </p:spPr>
        <p:txBody>
          <a:bodyPr vert="horz" lIns="0" tIns="0" bIns="0" anchor="t"/>
          <a:lstStyle>
            <a:defPPr>
              <a:defRPr lang="en-US"/>
            </a:defPPr>
            <a:lvl1pPr marL="0" algn="l" defTabSz="457200" rtl="0" eaLnBrk="1" latinLnBrk="0" hangingPunct="1"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Gill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9DA607-C033-414D-8F05-C963E77EB547}" type="slidenum">
              <a:rPr lang="en-US" smtClean="0"/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 smtClean="0"/>
          </a:p>
          <a:p>
            <a:endParaRPr lang="en-US" b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344" y="6313932"/>
            <a:ext cx="1164431" cy="3636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tabLst>
          <a:tab pos="2155825" algn="l"/>
        </a:tabLst>
        <a:defRPr kumimoji="0" sz="3800" b="0" i="0" kern="1200">
          <a:solidFill>
            <a:schemeClr val="accent1"/>
          </a:solidFill>
          <a:effectLst/>
          <a:latin typeface="Gill Sans MT"/>
          <a:ea typeface="+mj-ea"/>
          <a:cs typeface="Gill Sans MT"/>
        </a:defRPr>
      </a:lvl1pPr>
    </p:titleStyle>
    <p:bodyStyle>
      <a:lvl1pPr marL="265113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400" b="0" i="0" kern="1200">
          <a:solidFill>
            <a:schemeClr val="tx1"/>
          </a:solidFill>
          <a:effectLst/>
          <a:latin typeface="Gill Sans MT"/>
          <a:ea typeface="+mn-ea"/>
          <a:cs typeface="Gill Sans MT"/>
        </a:defRPr>
      </a:lvl1pPr>
      <a:lvl2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rm.com/products/processors/cortex-m/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914043" y="2058989"/>
            <a:ext cx="10291445" cy="1411287"/>
          </a:xfrm>
        </p:spPr>
        <p:txBody>
          <a:bodyPr/>
          <a:lstStyle/>
          <a:p>
            <a:pPr eaLnBrk="1" hangingPunct="1"/>
            <a:r>
              <a:rPr lang="en-GB" sz="3600" dirty="0" smtClean="0"/>
              <a:t>Introduction to the mbed Platform</a:t>
            </a:r>
          </a:p>
        </p:txBody>
      </p:sp>
    </p:spTree>
    <p:extLst>
      <p:ext uri="{BB962C8B-B14F-4D97-AF65-F5344CB8AC3E}">
        <p14:creationId xmlns:p14="http://schemas.microsoft.com/office/powerpoint/2010/main" val="63992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708" y="2911476"/>
            <a:ext cx="10359152" cy="1820863"/>
          </a:xfrm>
        </p:spPr>
        <p:txBody>
          <a:bodyPr/>
          <a:lstStyle/>
          <a:p>
            <a:pPr>
              <a:defRPr/>
            </a:pPr>
            <a:r>
              <a:rPr lang="en-GB" cap="none" dirty="0">
                <a:latin typeface="+mn-lt"/>
              </a:rPr>
              <a:t>mbed and 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63095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mbed and Internet of Things (</a:t>
            </a:r>
            <a:r>
              <a:rPr lang="en-GB" dirty="0" err="1" smtClean="0"/>
              <a:t>IoT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267" y="1447799"/>
            <a:ext cx="8255000" cy="4932363"/>
          </a:xfrm>
        </p:spPr>
        <p:txBody>
          <a:bodyPr/>
          <a:lstStyle/>
          <a:p>
            <a:r>
              <a:rPr lang="en-GB" sz="1800" dirty="0" smtClean="0"/>
              <a:t>One major role of </a:t>
            </a:r>
            <a:r>
              <a:rPr lang="en-GB" sz="1800" dirty="0" err="1" smtClean="0"/>
              <a:t>IoT</a:t>
            </a:r>
            <a:r>
              <a:rPr lang="en-GB" sz="1800" dirty="0" smtClean="0"/>
              <a:t> is to connect the world’s objects in an interoperable standards-based way</a:t>
            </a:r>
          </a:p>
          <a:p>
            <a:r>
              <a:rPr lang="en-GB" sz="1800" dirty="0" smtClean="0"/>
              <a:t>To build these standards, mbed provides tools and facilities to rapidly prototype these things to </a:t>
            </a:r>
            <a:r>
              <a:rPr lang="en-GB" sz="1800" dirty="0"/>
              <a:t>build working </a:t>
            </a:r>
            <a:r>
              <a:rPr lang="en-GB" sz="1800" dirty="0" smtClean="0"/>
              <a:t>proof-of-concepts</a:t>
            </a:r>
          </a:p>
          <a:p>
            <a:r>
              <a:rPr lang="en-GB" sz="1800" dirty="0" smtClean="0"/>
              <a:t>Apart from the fast prototyping tools/platforms, mbed also provides special features for </a:t>
            </a:r>
            <a:r>
              <a:rPr lang="en-GB" sz="1800" dirty="0" err="1" smtClean="0"/>
              <a:t>IoT</a:t>
            </a:r>
            <a:r>
              <a:rPr lang="en-GB" sz="1800" dirty="0" smtClean="0"/>
              <a:t> development, including:</a:t>
            </a:r>
          </a:p>
          <a:p>
            <a:pPr lvl="1"/>
            <a:r>
              <a:rPr lang="en-GB" sz="1600" dirty="0" smtClean="0"/>
              <a:t>Support for HTML5 </a:t>
            </a:r>
            <a:r>
              <a:rPr lang="en-GB" sz="1600" dirty="0"/>
              <a:t>web standards – a </a:t>
            </a:r>
            <a:r>
              <a:rPr lang="en-GB" sz="1600" dirty="0" smtClean="0"/>
              <a:t>new </a:t>
            </a:r>
            <a:r>
              <a:rPr lang="en-GB" sz="1600" dirty="0"/>
              <a:t>protocol in HTML version 5 </a:t>
            </a:r>
            <a:r>
              <a:rPr lang="en-GB" sz="1600" dirty="0" smtClean="0"/>
              <a:t>that supports </a:t>
            </a:r>
            <a:r>
              <a:rPr lang="en-GB" sz="1600" dirty="0"/>
              <a:t>easy </a:t>
            </a:r>
            <a:r>
              <a:rPr lang="en-GB" sz="1600" dirty="0" smtClean="0"/>
              <a:t>real-time </a:t>
            </a:r>
            <a:r>
              <a:rPr lang="en-GB" sz="1600" dirty="0"/>
              <a:t>data links from any source to any destination</a:t>
            </a:r>
            <a:endParaRPr lang="en-GB" sz="1600" dirty="0" smtClean="0"/>
          </a:p>
          <a:p>
            <a:pPr lvl="1"/>
            <a:r>
              <a:rPr lang="en-GB" sz="1600" dirty="0" smtClean="0"/>
              <a:t>ARM </a:t>
            </a:r>
            <a:r>
              <a:rPr lang="en-GB" sz="1600" dirty="0" err="1"/>
              <a:t>Sensinode</a:t>
            </a:r>
            <a:r>
              <a:rPr lang="en-GB" sz="1600" dirty="0"/>
              <a:t> </a:t>
            </a:r>
            <a:r>
              <a:rPr lang="en-GB" sz="1600" dirty="0" err="1" smtClean="0"/>
              <a:t>NanoService</a:t>
            </a:r>
            <a:r>
              <a:rPr lang="en-GB" sz="1600" baseline="30000" dirty="0" err="1" smtClean="0"/>
              <a:t>TM</a:t>
            </a:r>
            <a:r>
              <a:rPr lang="en-GB" sz="1600" dirty="0"/>
              <a:t> – </a:t>
            </a:r>
            <a:r>
              <a:rPr lang="en-GB" sz="1600" dirty="0" smtClean="0"/>
              <a:t>provides </a:t>
            </a:r>
            <a:r>
              <a:rPr lang="en-GB" sz="1600" dirty="0"/>
              <a:t>end-to-end software products that bring IP and web services to the end </a:t>
            </a:r>
            <a:r>
              <a:rPr lang="en-GB" sz="1600" dirty="0" smtClean="0"/>
              <a:t>node </a:t>
            </a:r>
            <a:endParaRPr lang="en-GB" sz="1600" baseline="30000" dirty="0"/>
          </a:p>
          <a:p>
            <a:pPr lvl="1"/>
            <a:r>
              <a:rPr lang="en-GB" sz="1600" dirty="0" smtClean="0"/>
              <a:t>mbed world-wide </a:t>
            </a:r>
            <a:r>
              <a:rPr lang="en-GB" sz="1600" dirty="0"/>
              <a:t>community – a huge </a:t>
            </a:r>
            <a:r>
              <a:rPr lang="en-GB" sz="1600" dirty="0" smtClean="0"/>
              <a:t>open source repository of codes and libraries shared among developers worldwide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831" y="2982913"/>
            <a:ext cx="2729434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455" y="1146175"/>
            <a:ext cx="1180639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863" y="4270375"/>
            <a:ext cx="1859823" cy="1613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972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Useful Resources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77332" y="1261533"/>
            <a:ext cx="10958453" cy="485846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1600" dirty="0" err="1" smtClean="0"/>
              <a:t>mbed</a:t>
            </a:r>
            <a:r>
              <a:rPr lang="en-GB" sz="1600" dirty="0"/>
              <a:t> </a:t>
            </a:r>
            <a:r>
              <a:rPr lang="en-GB" sz="1600" dirty="0" smtClean="0"/>
              <a:t>website: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600" dirty="0"/>
              <a:t>	</a:t>
            </a:r>
            <a:r>
              <a:rPr lang="en-GB" sz="1600" dirty="0" smtClean="0"/>
              <a:t>http://www.mbed.org</a:t>
            </a:r>
            <a:endParaRPr lang="en-GB" sz="1600" dirty="0" smtClean="0"/>
          </a:p>
          <a:p>
            <a:pPr>
              <a:spcBef>
                <a:spcPts val="600"/>
              </a:spcBef>
            </a:pPr>
            <a:r>
              <a:rPr lang="en-GB" sz="1600" dirty="0" smtClean="0"/>
              <a:t>ARM Cortex-M: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600" dirty="0"/>
              <a:t>	</a:t>
            </a:r>
            <a:r>
              <a:rPr lang="en-GB" sz="1600" dirty="0" smtClean="0">
                <a:hlinkClick r:id="rId2"/>
              </a:rPr>
              <a:t>http://www.arm.com/products/processors/cortex-m/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218758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Module Outline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95915" y="1327093"/>
            <a:ext cx="11290319" cy="4812449"/>
          </a:xfrm>
        </p:spPr>
        <p:txBody>
          <a:bodyPr/>
          <a:lstStyle/>
          <a:p>
            <a:r>
              <a:rPr lang="en-GB" sz="2000" dirty="0" smtClean="0"/>
              <a:t>mbed Overview</a:t>
            </a:r>
          </a:p>
          <a:p>
            <a:pPr lvl="1"/>
            <a:r>
              <a:rPr lang="en-GB" sz="1600" dirty="0"/>
              <a:t>Introduction to mbed</a:t>
            </a:r>
          </a:p>
          <a:p>
            <a:pPr lvl="1"/>
            <a:r>
              <a:rPr lang="en-GB" sz="1600" dirty="0" smtClean="0"/>
              <a:t>mbed </a:t>
            </a:r>
            <a:r>
              <a:rPr lang="en-GB" sz="1600" dirty="0"/>
              <a:t>Software Development Kit (SDK</a:t>
            </a:r>
            <a:r>
              <a:rPr lang="en-GB" sz="1600" dirty="0" smtClean="0"/>
              <a:t>)</a:t>
            </a:r>
          </a:p>
          <a:p>
            <a:pPr lvl="1"/>
            <a:r>
              <a:rPr lang="en-GB" sz="1600" dirty="0"/>
              <a:t>mbed </a:t>
            </a:r>
            <a:r>
              <a:rPr lang="en-GB" sz="1600" dirty="0" smtClean="0"/>
              <a:t>Hardware </a:t>
            </a:r>
            <a:r>
              <a:rPr lang="en-GB" sz="1600" dirty="0"/>
              <a:t>Development Kit </a:t>
            </a:r>
            <a:r>
              <a:rPr lang="en-GB" sz="1600" dirty="0" smtClean="0"/>
              <a:t>(HDK)</a:t>
            </a:r>
          </a:p>
          <a:p>
            <a:pPr lvl="1"/>
            <a:r>
              <a:rPr lang="en-GB" sz="1600" dirty="0" smtClean="0"/>
              <a:t>mbed Development Tools</a:t>
            </a:r>
          </a:p>
          <a:p>
            <a:pPr lvl="1"/>
            <a:r>
              <a:rPr lang="en-GB" sz="1600" dirty="0" smtClean="0"/>
              <a:t>mbed Worldwide Developer Community</a:t>
            </a:r>
          </a:p>
          <a:p>
            <a:r>
              <a:rPr lang="en-GB" sz="2000" dirty="0" err="1" smtClean="0"/>
              <a:t>mbed</a:t>
            </a:r>
            <a:r>
              <a:rPr lang="en-GB" sz="2000" dirty="0" smtClean="0"/>
              <a:t> and Internet of Things</a:t>
            </a:r>
          </a:p>
          <a:p>
            <a:pPr>
              <a:spcBef>
                <a:spcPts val="600"/>
              </a:spcBef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299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708" y="2911476"/>
            <a:ext cx="10359152" cy="1820863"/>
          </a:xfrm>
        </p:spPr>
        <p:txBody>
          <a:bodyPr/>
          <a:lstStyle/>
          <a:p>
            <a:pPr>
              <a:defRPr/>
            </a:pPr>
            <a:r>
              <a:rPr lang="en-GB" cap="none" dirty="0">
                <a:latin typeface="+mn-lt"/>
              </a:rPr>
              <a:t>mbed Overview</a:t>
            </a:r>
          </a:p>
        </p:txBody>
      </p:sp>
    </p:spTree>
    <p:extLst>
      <p:ext uri="{BB962C8B-B14F-4D97-AF65-F5344CB8AC3E}">
        <p14:creationId xmlns:p14="http://schemas.microsoft.com/office/powerpoint/2010/main" val="27420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Introduction to mbed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35000" y="1181437"/>
            <a:ext cx="8695267" cy="4620273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GB" sz="2000" dirty="0" smtClean="0"/>
              <a:t>What is mbed?</a:t>
            </a:r>
          </a:p>
          <a:p>
            <a:pPr lvl="1">
              <a:spcBef>
                <a:spcPts val="800"/>
              </a:spcBef>
            </a:pPr>
            <a:r>
              <a:rPr lang="en-GB" sz="1600" dirty="0"/>
              <a:t>mbed is a platform used for </a:t>
            </a:r>
            <a:r>
              <a:rPr lang="en-GB" sz="1600" dirty="0" smtClean="0"/>
              <a:t>easy prototyping and development of applications and systems based </a:t>
            </a:r>
            <a:r>
              <a:rPr lang="en-GB" sz="1600" dirty="0"/>
              <a:t>on ARM </a:t>
            </a:r>
            <a:r>
              <a:rPr lang="en-GB" sz="1600" dirty="0" smtClean="0"/>
              <a:t>Cortex-M-based microcontrollers</a:t>
            </a:r>
          </a:p>
          <a:p>
            <a:pPr>
              <a:spcBef>
                <a:spcPts val="800"/>
              </a:spcBef>
            </a:pPr>
            <a:r>
              <a:rPr lang="en-GB" sz="2000" dirty="0" smtClean="0"/>
              <a:t>mbed platform provides</a:t>
            </a:r>
          </a:p>
          <a:p>
            <a:pPr lvl="1">
              <a:spcBef>
                <a:spcPts val="800"/>
              </a:spcBef>
            </a:pPr>
            <a:r>
              <a:rPr lang="en-GB" sz="1600" dirty="0" smtClean="0"/>
              <a:t>Open software libraries</a:t>
            </a:r>
          </a:p>
          <a:p>
            <a:pPr lvl="1">
              <a:spcBef>
                <a:spcPts val="800"/>
              </a:spcBef>
            </a:pPr>
            <a:r>
              <a:rPr lang="en-GB" sz="1600" dirty="0" smtClean="0"/>
              <a:t>Open hardware </a:t>
            </a:r>
            <a:r>
              <a:rPr lang="en-GB" sz="1600" dirty="0"/>
              <a:t>designs </a:t>
            </a:r>
            <a:endParaRPr lang="en-GB" sz="1600" dirty="0" smtClean="0"/>
          </a:p>
          <a:p>
            <a:pPr lvl="1">
              <a:spcBef>
                <a:spcPts val="800"/>
              </a:spcBef>
            </a:pPr>
            <a:r>
              <a:rPr lang="en-GB" sz="1600" dirty="0" smtClean="0"/>
              <a:t>Open online </a:t>
            </a:r>
            <a:r>
              <a:rPr lang="en-GB" sz="1600" dirty="0"/>
              <a:t>tools for professional rapid prototyping of products based on </a:t>
            </a:r>
            <a:r>
              <a:rPr lang="en-GB" sz="1600" dirty="0" smtClean="0"/>
              <a:t>ARM-based microcontrollers</a:t>
            </a:r>
          </a:p>
          <a:p>
            <a:pPr>
              <a:spcBef>
                <a:spcPts val="800"/>
              </a:spcBef>
            </a:pPr>
            <a:r>
              <a:rPr lang="en-GB" sz="2000" dirty="0"/>
              <a:t>mbed platform </a:t>
            </a:r>
            <a:r>
              <a:rPr lang="en-GB" sz="2000" dirty="0" smtClean="0"/>
              <a:t>includes</a:t>
            </a:r>
          </a:p>
          <a:p>
            <a:pPr lvl="1">
              <a:spcBef>
                <a:spcPts val="800"/>
              </a:spcBef>
            </a:pPr>
            <a:r>
              <a:rPr lang="en-GB" sz="1600" dirty="0" smtClean="0"/>
              <a:t>A </a:t>
            </a:r>
            <a:r>
              <a:rPr lang="en-GB" sz="1600" dirty="0"/>
              <a:t>standards-based C/C++ </a:t>
            </a:r>
            <a:r>
              <a:rPr lang="en-GB" sz="1600" dirty="0" smtClean="0"/>
              <a:t>Software Development Kit (SDK)</a:t>
            </a:r>
          </a:p>
          <a:p>
            <a:pPr lvl="1">
              <a:spcBef>
                <a:spcPts val="800"/>
              </a:spcBef>
            </a:pPr>
            <a:r>
              <a:rPr lang="en-GB" sz="1600" dirty="0" smtClean="0"/>
              <a:t>A </a:t>
            </a:r>
            <a:r>
              <a:rPr lang="en-GB" sz="1600" dirty="0"/>
              <a:t>microcontroller </a:t>
            </a:r>
            <a:r>
              <a:rPr lang="en-GB" sz="1600" dirty="0" smtClean="0"/>
              <a:t>Hardware Development Kit (HDK) </a:t>
            </a:r>
            <a:r>
              <a:rPr lang="en-GB" sz="1600" dirty="0"/>
              <a:t>and supported development </a:t>
            </a:r>
            <a:r>
              <a:rPr lang="en-GB" sz="1600" dirty="0" smtClean="0"/>
              <a:t>boards</a:t>
            </a:r>
          </a:p>
          <a:p>
            <a:pPr lvl="1">
              <a:spcBef>
                <a:spcPts val="800"/>
              </a:spcBef>
            </a:pPr>
            <a:r>
              <a:rPr lang="en-GB" sz="1600" dirty="0"/>
              <a:t>Integrated Development Environment (</a:t>
            </a:r>
            <a:r>
              <a:rPr lang="en-GB" sz="1600" dirty="0" smtClean="0"/>
              <a:t>IDE), including an </a:t>
            </a:r>
            <a:r>
              <a:rPr lang="en-GB" sz="1600" dirty="0"/>
              <a:t>online compiler and online developer collaboration tools</a:t>
            </a:r>
          </a:p>
          <a:p>
            <a:pPr>
              <a:spcBef>
                <a:spcPts val="800"/>
              </a:spcBef>
            </a:pPr>
            <a:endParaRPr lang="en-GB" sz="2200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010" y="5573868"/>
            <a:ext cx="1445211" cy="47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9998614" y="761940"/>
            <a:ext cx="1799573" cy="5288842"/>
            <a:chOff x="9820589" y="923781"/>
            <a:chExt cx="1919513" cy="528884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0589" y="2831750"/>
              <a:ext cx="1919513" cy="1668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111" y="923781"/>
              <a:ext cx="1833990" cy="1675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5613" y="4715388"/>
              <a:ext cx="1824488" cy="1497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7068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mbed Software Development </a:t>
            </a:r>
            <a:r>
              <a:rPr lang="en-GB" dirty="0" smtClean="0"/>
              <a:t>Kit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199" y="1185333"/>
            <a:ext cx="11306771" cy="519482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1800" dirty="0"/>
              <a:t>mbed Software Development Kit (SDK</a:t>
            </a:r>
            <a:r>
              <a:rPr lang="en-GB" sz="1800" dirty="0" smtClean="0"/>
              <a:t>) includes:</a:t>
            </a:r>
          </a:p>
          <a:p>
            <a:pPr lvl="1">
              <a:spcBef>
                <a:spcPts val="600"/>
              </a:spcBef>
            </a:pPr>
            <a:r>
              <a:rPr lang="en-GB" sz="1600" dirty="0" smtClean="0"/>
              <a:t>Software </a:t>
            </a:r>
            <a:r>
              <a:rPr lang="en-GB" sz="1600" dirty="0"/>
              <a:t>libraries</a:t>
            </a:r>
            <a:endParaRPr lang="en-GB" sz="1600" dirty="0" smtClean="0"/>
          </a:p>
          <a:p>
            <a:pPr lvl="2">
              <a:spcBef>
                <a:spcPts val="600"/>
              </a:spcBef>
            </a:pPr>
            <a:r>
              <a:rPr lang="en-GB" sz="1600" dirty="0" smtClean="0"/>
              <a:t>Official C/C</a:t>
            </a:r>
            <a:r>
              <a:rPr lang="en-GB" sz="1600" dirty="0"/>
              <a:t>++ software </a:t>
            </a:r>
            <a:r>
              <a:rPr lang="en-GB" sz="1600" dirty="0" smtClean="0"/>
              <a:t>libraries</a:t>
            </a:r>
          </a:p>
          <a:p>
            <a:pPr lvl="3">
              <a:spcBef>
                <a:spcPts val="600"/>
              </a:spcBef>
            </a:pPr>
            <a:r>
              <a:rPr lang="en-GB" sz="1600" dirty="0" smtClean="0"/>
              <a:t>Start-up code, peripheral </a:t>
            </a:r>
            <a:r>
              <a:rPr lang="en-GB" sz="1600" dirty="0"/>
              <a:t>drivers, networking, RTOS and runtime </a:t>
            </a:r>
            <a:r>
              <a:rPr lang="en-GB" sz="1600" dirty="0" smtClean="0"/>
              <a:t>environment</a:t>
            </a:r>
          </a:p>
          <a:p>
            <a:pPr lvl="2">
              <a:spcBef>
                <a:spcPts val="600"/>
              </a:spcBef>
            </a:pPr>
            <a:r>
              <a:rPr lang="en-GB" sz="1600" dirty="0" smtClean="0"/>
              <a:t>Community-developed </a:t>
            </a:r>
            <a:r>
              <a:rPr lang="en-GB" sz="1600" dirty="0"/>
              <a:t>libraries and codes</a:t>
            </a:r>
          </a:p>
          <a:p>
            <a:pPr lvl="3">
              <a:spcBef>
                <a:spcPts val="600"/>
              </a:spcBef>
            </a:pPr>
            <a:r>
              <a:rPr lang="en-GB" sz="1600" dirty="0" smtClean="0"/>
              <a:t>Cookbook </a:t>
            </a:r>
            <a:r>
              <a:rPr lang="en-GB" sz="1600" dirty="0"/>
              <a:t>of hundreds of reusable peripheral and module libraries have been built on top of the </a:t>
            </a:r>
            <a:r>
              <a:rPr lang="en-GB" sz="1600" dirty="0" smtClean="0"/>
              <a:t>SDK, which can </a:t>
            </a:r>
            <a:r>
              <a:rPr lang="en-GB" sz="1600" dirty="0"/>
              <a:t>be used to build your projects faster</a:t>
            </a:r>
          </a:p>
          <a:p>
            <a:pPr lvl="1">
              <a:spcBef>
                <a:spcPts val="600"/>
              </a:spcBef>
            </a:pPr>
            <a:r>
              <a:rPr lang="en-GB" sz="1600" dirty="0" smtClean="0"/>
              <a:t>Software </a:t>
            </a:r>
            <a:r>
              <a:rPr lang="en-GB" sz="1600" dirty="0"/>
              <a:t>tools, such as build tools, test and debug </a:t>
            </a:r>
            <a:r>
              <a:rPr lang="en-GB" sz="1600" dirty="0" smtClean="0"/>
              <a:t>scripts</a:t>
            </a:r>
          </a:p>
          <a:p>
            <a:pPr lvl="1">
              <a:spcBef>
                <a:spcPts val="600"/>
              </a:spcBef>
            </a:pPr>
            <a:endParaRPr lang="en-GB" sz="1600" dirty="0" smtClean="0"/>
          </a:p>
          <a:p>
            <a:pPr>
              <a:spcBef>
                <a:spcPts val="600"/>
              </a:spcBef>
            </a:pPr>
            <a:r>
              <a:rPr lang="en-GB" sz="1800" dirty="0" smtClean="0"/>
              <a:t>Other features</a:t>
            </a:r>
            <a:endParaRPr lang="en-GB" sz="1800" dirty="0"/>
          </a:p>
          <a:p>
            <a:pPr lvl="1">
              <a:spcBef>
                <a:spcPts val="600"/>
              </a:spcBef>
            </a:pPr>
            <a:r>
              <a:rPr lang="en-GB" sz="1600" dirty="0" smtClean="0"/>
              <a:t>Licensed </a:t>
            </a:r>
            <a:r>
              <a:rPr lang="en-GB" sz="1600" dirty="0"/>
              <a:t>under the permissive Apache 2.0 licence </a:t>
            </a:r>
            <a:r>
              <a:rPr lang="en-GB" sz="1600" dirty="0" smtClean="0"/>
              <a:t>– all codes can be </a:t>
            </a:r>
            <a:r>
              <a:rPr lang="en-GB" sz="1600" dirty="0"/>
              <a:t>used </a:t>
            </a:r>
            <a:r>
              <a:rPr lang="en-GB" sz="1600" dirty="0" smtClean="0"/>
              <a:t>in </a:t>
            </a:r>
            <a:r>
              <a:rPr lang="en-GB" sz="1600" dirty="0"/>
              <a:t>both commercial and personal projects with </a:t>
            </a:r>
            <a:r>
              <a:rPr lang="en-GB" sz="1600" dirty="0" smtClean="0"/>
              <a:t>confidence</a:t>
            </a:r>
          </a:p>
          <a:p>
            <a:pPr lvl="1">
              <a:spcBef>
                <a:spcPts val="600"/>
              </a:spcBef>
            </a:pPr>
            <a:r>
              <a:rPr lang="en-GB" sz="1600" dirty="0" smtClean="0"/>
              <a:t>Compatible with different hardware platforms</a:t>
            </a:r>
          </a:p>
          <a:p>
            <a:pPr lvl="1">
              <a:spcBef>
                <a:spcPts val="600"/>
              </a:spcBef>
            </a:pPr>
            <a:r>
              <a:rPr lang="en-GB" sz="1600" dirty="0" smtClean="0"/>
              <a:t>Support for multiple tool chains</a:t>
            </a:r>
            <a:endParaRPr lang="en-GB" sz="1600" dirty="0"/>
          </a:p>
          <a:p>
            <a:pPr lvl="1">
              <a:spcBef>
                <a:spcPts val="600"/>
              </a:spcBef>
            </a:pPr>
            <a:r>
              <a:rPr lang="en-GB" sz="1600" dirty="0" smtClean="0"/>
              <a:t>Details on how to use the SDK will be 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GB" sz="1600" dirty="0"/>
              <a:t> </a:t>
            </a:r>
            <a:r>
              <a:rPr lang="en-GB" sz="1600" dirty="0" smtClean="0"/>
              <a:t>    introduced in later modules</a:t>
            </a:r>
            <a:endParaRPr lang="en-GB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83" y="5147482"/>
            <a:ext cx="3415904" cy="89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26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mbed </a:t>
            </a:r>
            <a:r>
              <a:rPr lang="en-GB" dirty="0" smtClean="0"/>
              <a:t>Hardware Development </a:t>
            </a:r>
            <a:r>
              <a:rPr lang="en-GB" dirty="0"/>
              <a:t>Kit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667" y="897996"/>
            <a:ext cx="11188298" cy="54737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1800" dirty="0"/>
              <a:t>The mbed Hardware Development Kit (HDK) provides </a:t>
            </a:r>
            <a:endParaRPr lang="en-GB" sz="1800" dirty="0" smtClean="0"/>
          </a:p>
          <a:p>
            <a:pPr lvl="1">
              <a:spcBef>
                <a:spcPts val="600"/>
              </a:spcBef>
            </a:pPr>
            <a:r>
              <a:rPr lang="en-GB" sz="1600" dirty="0"/>
              <a:t>Recipes to build custom hardware </a:t>
            </a:r>
            <a:r>
              <a:rPr lang="en-GB" sz="1600" dirty="0" smtClean="0"/>
              <a:t>devices</a:t>
            </a:r>
            <a:endParaRPr lang="en-GB" sz="1600" dirty="0"/>
          </a:p>
          <a:p>
            <a:pPr lvl="2">
              <a:spcBef>
                <a:spcPts val="600"/>
              </a:spcBef>
            </a:pPr>
            <a:r>
              <a:rPr lang="en-GB" sz="1600" dirty="0" smtClean="0"/>
              <a:t>Microcontroller </a:t>
            </a:r>
            <a:r>
              <a:rPr lang="en-GB" sz="1600" dirty="0"/>
              <a:t>sub-system design </a:t>
            </a:r>
            <a:r>
              <a:rPr lang="en-GB" sz="1600" dirty="0" smtClean="0"/>
              <a:t>files and </a:t>
            </a:r>
            <a:r>
              <a:rPr lang="en-GB" sz="1600" dirty="0"/>
              <a:t>firmware </a:t>
            </a:r>
            <a:endParaRPr lang="en-GB" sz="1600" dirty="0" smtClean="0"/>
          </a:p>
          <a:p>
            <a:pPr lvl="2">
              <a:spcBef>
                <a:spcPts val="600"/>
              </a:spcBef>
            </a:pPr>
            <a:r>
              <a:rPr lang="en-GB" sz="1600" dirty="0" smtClean="0"/>
              <a:t>Specifications of </a:t>
            </a:r>
            <a:r>
              <a:rPr lang="en-GB" sz="1600" dirty="0"/>
              <a:t>all support components and circuits</a:t>
            </a:r>
          </a:p>
          <a:p>
            <a:pPr lvl="1">
              <a:spcBef>
                <a:spcPts val="600"/>
              </a:spcBef>
            </a:pPr>
            <a:r>
              <a:rPr lang="en-GB" sz="1600" dirty="0" smtClean="0"/>
              <a:t>mbed hardware platforms, </a:t>
            </a:r>
            <a:r>
              <a:rPr lang="en-GB" sz="1600" dirty="0"/>
              <a:t>off-the-shelf development </a:t>
            </a:r>
            <a:r>
              <a:rPr lang="en-GB" sz="1600" dirty="0" smtClean="0"/>
              <a:t>boards</a:t>
            </a:r>
          </a:p>
          <a:p>
            <a:pPr lvl="1">
              <a:spcBef>
                <a:spcPts val="600"/>
              </a:spcBef>
            </a:pPr>
            <a:endParaRPr lang="en-GB" sz="1600" dirty="0" smtClean="0"/>
          </a:p>
          <a:p>
            <a:pPr>
              <a:spcBef>
                <a:spcPts val="600"/>
              </a:spcBef>
            </a:pPr>
            <a:r>
              <a:rPr lang="en-GB" sz="1800" dirty="0" smtClean="0"/>
              <a:t>Benefit of the HDK</a:t>
            </a:r>
          </a:p>
          <a:p>
            <a:pPr lvl="1">
              <a:spcBef>
                <a:spcPts val="600"/>
              </a:spcBef>
            </a:pPr>
            <a:r>
              <a:rPr lang="en-GB" sz="1600" dirty="0" smtClean="0"/>
              <a:t>Quick design short-cut using ready-</a:t>
            </a:r>
          </a:p>
          <a:p>
            <a:pPr marL="444500" lvl="1" indent="0">
              <a:spcBef>
                <a:spcPts val="600"/>
              </a:spcBef>
              <a:buNone/>
            </a:pPr>
            <a:r>
              <a:rPr lang="en-GB" sz="1600" dirty="0" smtClean="0"/>
              <a:t>     made schematics</a:t>
            </a:r>
          </a:p>
          <a:p>
            <a:pPr lvl="1">
              <a:spcBef>
                <a:spcPts val="600"/>
              </a:spcBef>
            </a:pPr>
            <a:r>
              <a:rPr lang="en-GB" sz="1600" dirty="0" smtClean="0"/>
              <a:t>Provide easy-to-use USB and debugging </a:t>
            </a:r>
          </a:p>
          <a:p>
            <a:pPr marL="444500" lvl="1" indent="0">
              <a:spcBef>
                <a:spcPts val="600"/>
              </a:spcBef>
              <a:buNone/>
            </a:pPr>
            <a:r>
              <a:rPr lang="en-GB" sz="1600" dirty="0"/>
              <a:t> </a:t>
            </a:r>
            <a:r>
              <a:rPr lang="en-GB" sz="1600" dirty="0" smtClean="0"/>
              <a:t>    support</a:t>
            </a:r>
          </a:p>
          <a:p>
            <a:pPr lvl="1">
              <a:spcBef>
                <a:spcPts val="600"/>
              </a:spcBef>
            </a:pPr>
            <a:r>
              <a:rPr lang="en-GB" sz="1600" dirty="0" smtClean="0"/>
              <a:t>Compatible with mbed SDK</a:t>
            </a:r>
            <a:endParaRPr lang="en-GB" sz="1600" dirty="0"/>
          </a:p>
          <a:p>
            <a:pPr lvl="1">
              <a:spcBef>
                <a:spcPts val="600"/>
              </a:spcBef>
            </a:pPr>
            <a:endParaRPr lang="en-GB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611" y="2386091"/>
            <a:ext cx="4588380" cy="2603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90347" y="5264051"/>
            <a:ext cx="4397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/>
              <a:t>An example of how a microcontroller sub-system might be used to build an evaluation board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78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Integrated Development </a:t>
            </a:r>
            <a:r>
              <a:rPr lang="en-GB" sz="3200" dirty="0" smtClean="0"/>
              <a:t>Environment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1533"/>
            <a:ext cx="11026186" cy="4858467"/>
          </a:xfrm>
        </p:spPr>
        <p:txBody>
          <a:bodyPr/>
          <a:lstStyle/>
          <a:p>
            <a:r>
              <a:rPr lang="en-GB" sz="2000" dirty="0" smtClean="0"/>
              <a:t>The mbed IDE provides an mbed online compiler </a:t>
            </a:r>
            <a:r>
              <a:rPr lang="en-GB" sz="2000" dirty="0"/>
              <a:t>and toolchain </a:t>
            </a:r>
            <a:r>
              <a:rPr lang="en-GB" sz="2000" dirty="0" smtClean="0"/>
              <a:t>for rapid application development</a:t>
            </a:r>
          </a:p>
          <a:p>
            <a:pPr lvl="1"/>
            <a:r>
              <a:rPr lang="en-GB" sz="1800" dirty="0" smtClean="0"/>
              <a:t>Lightweight tools</a:t>
            </a:r>
          </a:p>
          <a:p>
            <a:pPr lvl="2"/>
            <a:r>
              <a:rPr lang="en-GB" sz="1800" dirty="0" smtClean="0"/>
              <a:t>Online web-based IDE – your project can be accessed from anywhere</a:t>
            </a:r>
          </a:p>
          <a:p>
            <a:pPr lvl="2"/>
            <a:r>
              <a:rPr lang="en-GB" sz="1800" dirty="0" smtClean="0"/>
              <a:t>No installation needed, only web browser needed</a:t>
            </a:r>
          </a:p>
          <a:p>
            <a:pPr lvl="1"/>
            <a:r>
              <a:rPr lang="en-GB" sz="1800" dirty="0" smtClean="0"/>
              <a:t>Free-of-charge</a:t>
            </a:r>
          </a:p>
          <a:p>
            <a:pPr lvl="1"/>
            <a:r>
              <a:rPr lang="en-GB" sz="1800" dirty="0" smtClean="0"/>
              <a:t>Convenient code sharing</a:t>
            </a:r>
          </a:p>
          <a:p>
            <a:pPr lvl="2"/>
            <a:r>
              <a:rPr lang="en-GB" sz="1800" dirty="0" smtClean="0"/>
              <a:t>Everyone can Import</a:t>
            </a:r>
          </a:p>
          <a:p>
            <a:pPr marL="914400" lvl="2" indent="0">
              <a:buNone/>
            </a:pPr>
            <a:r>
              <a:rPr lang="en-GB" sz="1800" dirty="0" smtClean="0"/>
              <a:t>    codes/libraries from others</a:t>
            </a:r>
          </a:p>
          <a:p>
            <a:pPr lvl="2"/>
            <a:r>
              <a:rPr lang="en-GB" sz="1800" dirty="0" smtClean="0"/>
              <a:t>Everyone can export </a:t>
            </a:r>
          </a:p>
          <a:p>
            <a:pPr marL="914400" lvl="2" indent="0">
              <a:buNone/>
            </a:pPr>
            <a:r>
              <a:rPr lang="en-GB" sz="1800" dirty="0"/>
              <a:t> </a:t>
            </a:r>
            <a:r>
              <a:rPr lang="en-GB" sz="1800" dirty="0" smtClean="0"/>
              <a:t>   codes/libraries to the community</a:t>
            </a:r>
            <a:endParaRPr lang="en-GB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306" y="3439887"/>
            <a:ext cx="4098365" cy="244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819321" y="5881211"/>
            <a:ext cx="36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 smtClean="0"/>
              <a:t>Online mbed 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19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708" y="2911476"/>
            <a:ext cx="10359152" cy="18208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cap="none" dirty="0" smtClean="0">
                <a:latin typeface="+mn-lt"/>
              </a:rPr>
              <a:t>Examples of mbed Hardware </a:t>
            </a:r>
            <a:br>
              <a:rPr lang="en-GB" cap="none" dirty="0" smtClean="0">
                <a:latin typeface="+mn-lt"/>
              </a:rPr>
            </a:br>
            <a:r>
              <a:rPr lang="en-GB" cap="none" dirty="0" smtClean="0">
                <a:latin typeface="+mn-lt"/>
              </a:rPr>
              <a:t>Platforms</a:t>
            </a:r>
            <a:r>
              <a:rPr lang="en-GB" cap="none" dirty="0">
                <a:latin typeface="+mn-lt"/>
              </a:rPr>
              <a:t/>
            </a:r>
            <a:br>
              <a:rPr lang="en-GB" cap="none" dirty="0">
                <a:latin typeface="+mn-lt"/>
              </a:rPr>
            </a:br>
            <a:endParaRPr lang="en-GB" cap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892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Examples of mbed Hardware Platforms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133" y="906463"/>
            <a:ext cx="11385101" cy="225311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2000" dirty="0" smtClean="0"/>
              <a:t>mbed hardware platforms are already manufactured development </a:t>
            </a:r>
            <a:r>
              <a:rPr lang="en-GB" sz="2000" dirty="0"/>
              <a:t>boards that </a:t>
            </a:r>
            <a:r>
              <a:rPr lang="en-GB" sz="2000" dirty="0" smtClean="0"/>
              <a:t>are: </a:t>
            </a:r>
          </a:p>
          <a:p>
            <a:pPr lvl="1">
              <a:spcBef>
                <a:spcPts val="600"/>
              </a:spcBef>
            </a:pPr>
            <a:r>
              <a:rPr lang="en-GB" sz="1600" dirty="0" smtClean="0"/>
              <a:t>Based </a:t>
            </a:r>
            <a:r>
              <a:rPr lang="en-GB" sz="1600" dirty="0"/>
              <a:t>on the mbed HDK </a:t>
            </a:r>
            <a:endParaRPr lang="en-GB" sz="1600" dirty="0" smtClean="0"/>
          </a:p>
          <a:p>
            <a:pPr lvl="1">
              <a:spcBef>
                <a:spcPts val="600"/>
              </a:spcBef>
            </a:pPr>
            <a:r>
              <a:rPr lang="en-GB" sz="1600" dirty="0" smtClean="0"/>
              <a:t>Quickest </a:t>
            </a:r>
            <a:r>
              <a:rPr lang="en-GB" sz="1600" dirty="0"/>
              <a:t>way to get started with </a:t>
            </a:r>
            <a:r>
              <a:rPr lang="en-GB" sz="1600" dirty="0" smtClean="0"/>
              <a:t>the </a:t>
            </a:r>
            <a:r>
              <a:rPr lang="en-GB" sz="1600" dirty="0"/>
              <a:t>mbed </a:t>
            </a:r>
            <a:r>
              <a:rPr lang="en-GB" sz="1600" dirty="0" smtClean="0"/>
              <a:t>platform</a:t>
            </a:r>
          </a:p>
          <a:p>
            <a:pPr lvl="1">
              <a:spcBef>
                <a:spcPts val="600"/>
              </a:spcBef>
            </a:pPr>
            <a:r>
              <a:rPr lang="en-GB" sz="1600" dirty="0"/>
              <a:t>S</a:t>
            </a:r>
            <a:r>
              <a:rPr lang="en-GB" sz="1600" dirty="0" smtClean="0"/>
              <a:t>pecifically </a:t>
            </a:r>
            <a:r>
              <a:rPr lang="en-GB" sz="1600" dirty="0"/>
              <a:t>optimised for flexible rapid </a:t>
            </a:r>
            <a:r>
              <a:rPr lang="en-GB" sz="1600" dirty="0" smtClean="0"/>
              <a:t>prototyping</a:t>
            </a:r>
          </a:p>
          <a:p>
            <a:pPr lvl="1">
              <a:spcBef>
                <a:spcPts val="600"/>
              </a:spcBef>
            </a:pPr>
            <a:r>
              <a:rPr lang="en-GB" sz="1600" dirty="0" smtClean="0"/>
              <a:t>Available </a:t>
            </a:r>
            <a:r>
              <a:rPr lang="en-GB" sz="1600" dirty="0"/>
              <a:t>from distributors </a:t>
            </a:r>
            <a:r>
              <a:rPr lang="en-GB" sz="1600" dirty="0" smtClean="0"/>
              <a:t>worldwide, examples are:</a:t>
            </a:r>
            <a:endParaRPr lang="en-GB" sz="1600" dirty="0"/>
          </a:p>
        </p:txBody>
      </p:sp>
      <p:grpSp>
        <p:nvGrpSpPr>
          <p:cNvPr id="6" name="Group 5"/>
          <p:cNvGrpSpPr/>
          <p:nvPr/>
        </p:nvGrpSpPr>
        <p:grpSpPr>
          <a:xfrm>
            <a:off x="1343278" y="2933577"/>
            <a:ext cx="8618018" cy="3365500"/>
            <a:chOff x="601609" y="2933577"/>
            <a:chExt cx="7889589" cy="3365500"/>
          </a:xfrm>
        </p:grpSpPr>
        <p:grpSp>
          <p:nvGrpSpPr>
            <p:cNvPr id="4" name="Group 3"/>
            <p:cNvGrpSpPr/>
            <p:nvPr/>
          </p:nvGrpSpPr>
          <p:grpSpPr>
            <a:xfrm>
              <a:off x="601609" y="2933577"/>
              <a:ext cx="7889589" cy="3365500"/>
              <a:chOff x="479424" y="3314700"/>
              <a:chExt cx="6936884" cy="2959100"/>
            </a:xfrm>
          </p:grpSpPr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424" y="3314700"/>
                <a:ext cx="5812281" cy="2959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4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705" y="4816475"/>
                <a:ext cx="1124603" cy="1457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26" name="Picture 2" descr="https://mbed.org/media/thumbs/66/8d/668d3438effb08d00be7a3093d4c6c6f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1472" y="3175000"/>
              <a:ext cx="1180396" cy="930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7231567" y="4182841"/>
              <a:ext cx="88905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000" b="0" dirty="0">
                  <a:solidFill>
                    <a:srgbClr val="0070C0"/>
                  </a:solidFill>
                </a:rPr>
                <a:t>Nordic nRF51822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75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M Interim Template Confidential">
  <a:themeElements>
    <a:clrScheme name="Custom 13">
      <a:dk1>
        <a:srgbClr val="000000"/>
      </a:dk1>
      <a:lt1>
        <a:srgbClr val="FFFFFF"/>
      </a:lt1>
      <a:dk2>
        <a:srgbClr val="61116A"/>
      </a:dk2>
      <a:lt2>
        <a:srgbClr val="F68A33"/>
      </a:lt2>
      <a:accent1>
        <a:srgbClr val="128CAB"/>
      </a:accent1>
      <a:accent2>
        <a:srgbClr val="ED174F"/>
      </a:accent2>
      <a:accent3>
        <a:srgbClr val="26CEAD"/>
      </a:accent3>
      <a:accent4>
        <a:srgbClr val="F68A33"/>
      </a:accent4>
      <a:accent5>
        <a:srgbClr val="00B1DB"/>
      </a:accent5>
      <a:accent6>
        <a:srgbClr val="61116A"/>
      </a:accent6>
      <a:hlink>
        <a:srgbClr val="128CAB"/>
      </a:hlink>
      <a:folHlink>
        <a:srgbClr val="9A8B7C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>
        <a:noFill/>
        <a:ln>
          <a:solidFill>
            <a:schemeClr val="accent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 anchor="t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ARM PPT Template 2014 Public</Template>
  <TotalTime>389</TotalTime>
  <Words>532</Words>
  <Application>Microsoft Office PowerPoint</Application>
  <PresentationFormat>Custom</PresentationFormat>
  <Paragraphs>84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ARM Interim Template Confidential</vt:lpstr>
      <vt:lpstr>Introduction to the mbed Platform</vt:lpstr>
      <vt:lpstr>Module Outline</vt:lpstr>
      <vt:lpstr>mbed Overview</vt:lpstr>
      <vt:lpstr>Introduction to mbed</vt:lpstr>
      <vt:lpstr>mbed Software Development Kit</vt:lpstr>
      <vt:lpstr>mbed Hardware Development Kit</vt:lpstr>
      <vt:lpstr>Integrated Development Environment</vt:lpstr>
      <vt:lpstr>Examples of mbed Hardware  Platforms </vt:lpstr>
      <vt:lpstr>Examples of mbed Hardware Platforms</vt:lpstr>
      <vt:lpstr>mbed and Internet of Things</vt:lpstr>
      <vt:lpstr>mbed and Internet of Things (IoT)</vt:lpstr>
      <vt:lpstr>Useful Resources</vt:lpstr>
    </vt:vector>
  </TitlesOfParts>
  <Company>ARM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Embedded Systems</dc:title>
  <dc:creator>Sean Hong;Domantas Cibas</dc:creator>
  <cp:lastModifiedBy>Domantas Cibas</cp:lastModifiedBy>
  <cp:revision>177</cp:revision>
  <dcterms:created xsi:type="dcterms:W3CDTF">2006-08-16T00:00:00Z</dcterms:created>
  <dcterms:modified xsi:type="dcterms:W3CDTF">2014-07-30T14:44:05Z</dcterms:modified>
</cp:coreProperties>
</file>