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87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00" d="100"/>
          <a:sy n="100" d="100"/>
        </p:scale>
        <p:origin x="-1386" y="-43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68C9E-3462-4530-B9A9-578AF793F7D9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B4F9-F56B-4B1F-A7F6-68D0E6BD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4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32" y="6495778"/>
            <a:ext cx="3734309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1440000"/>
            <a:ext cx="11035688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899883" y="3600000"/>
            <a:ext cx="11035688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78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65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3" y="1440000"/>
            <a:ext cx="1115597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009" y="1440000"/>
            <a:ext cx="5559776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602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2796214"/>
            <a:ext cx="11035688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790" y="2540002"/>
            <a:ext cx="9275000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8105" y="4515556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041" y="4524560"/>
            <a:ext cx="4710378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11" y="336000"/>
            <a:ext cx="1115854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13" y="1440000"/>
            <a:ext cx="11155973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26" y="6559369"/>
            <a:ext cx="130287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ARM Cortex-M4 Processor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 Cortex-M4 Processor</a:t>
            </a:r>
            <a:br>
              <a:rPr lang="en-GB" dirty="0" smtClean="0"/>
            </a:b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Processor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79813" y="1371600"/>
            <a:ext cx="11155973" cy="4680000"/>
          </a:xfrm>
        </p:spPr>
        <p:txBody>
          <a:bodyPr/>
          <a:lstStyle/>
          <a:p>
            <a:r>
              <a:rPr lang="en-GB" sz="1800" dirty="0" smtClean="0"/>
              <a:t>Cortex-M4 Processor</a:t>
            </a:r>
          </a:p>
          <a:p>
            <a:pPr lvl="1"/>
            <a:r>
              <a:rPr lang="en-GB" sz="1600" dirty="0" smtClean="0"/>
              <a:t>Introduced in 2010</a:t>
            </a:r>
          </a:p>
          <a:p>
            <a:pPr lvl="1"/>
            <a:r>
              <a:rPr lang="en-GB" sz="1600" dirty="0" smtClean="0"/>
              <a:t>Designed with a large variety of highly efficient signal processing features</a:t>
            </a:r>
          </a:p>
          <a:p>
            <a:pPr lvl="1"/>
            <a:r>
              <a:rPr lang="en-GB" sz="1600" dirty="0" smtClean="0"/>
              <a:t>Features extended single-cycle multiply accumulate instructions, optimized SIMD arithmetic, saturating arithmetic and an optional Floating Point Unit.</a:t>
            </a:r>
          </a:p>
          <a:p>
            <a:r>
              <a:rPr lang="en-GB" sz="1800" dirty="0" smtClean="0"/>
              <a:t>High Performance Efficiency</a:t>
            </a:r>
          </a:p>
          <a:p>
            <a:pPr lvl="1"/>
            <a:r>
              <a:rPr lang="en-GB" sz="1600" dirty="0" smtClean="0"/>
              <a:t>1.25 DMIPS/MHz (Dhrystone Million Instructions Per Second / MHz) at the order of µWatts / MHz</a:t>
            </a:r>
          </a:p>
          <a:p>
            <a:r>
              <a:rPr lang="en-GB" sz="1800" dirty="0" smtClean="0"/>
              <a:t>Low Power Consumption</a:t>
            </a:r>
          </a:p>
          <a:p>
            <a:pPr lvl="1"/>
            <a:r>
              <a:rPr lang="en-GB" sz="1600" dirty="0" smtClean="0"/>
              <a:t>Longer battery life – especially critical in mobile products</a:t>
            </a:r>
          </a:p>
          <a:p>
            <a:r>
              <a:rPr lang="en-GB" sz="1800" dirty="0" smtClean="0"/>
              <a:t>Enhanced Determinism</a:t>
            </a:r>
          </a:p>
          <a:p>
            <a:pPr lvl="1"/>
            <a:r>
              <a:rPr lang="en-GB" sz="1600" dirty="0" smtClean="0"/>
              <a:t>The critical tasks and interrupt routines can be served quickly in a known number of cycles</a:t>
            </a:r>
          </a:p>
        </p:txBody>
      </p:sp>
    </p:spTree>
    <p:extLst>
      <p:ext uri="{BB962C8B-B14F-4D97-AF65-F5344CB8AC3E}">
        <p14:creationId xmlns:p14="http://schemas.microsoft.com/office/powerpoint/2010/main" val="426756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Processor Features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79813" y="1219200"/>
            <a:ext cx="11155973" cy="4680000"/>
          </a:xfrm>
        </p:spPr>
        <p:txBody>
          <a:bodyPr/>
          <a:lstStyle/>
          <a:p>
            <a:r>
              <a:rPr lang="en-GB" dirty="0" smtClean="0"/>
              <a:t>32-bit Reduced Instruction Set Computing (RISC) processor</a:t>
            </a:r>
          </a:p>
          <a:p>
            <a:r>
              <a:rPr lang="en-GB" dirty="0" smtClean="0"/>
              <a:t>Harvard architecture</a:t>
            </a:r>
          </a:p>
          <a:p>
            <a:pPr lvl="1"/>
            <a:r>
              <a:rPr lang="en-GB" dirty="0" smtClean="0"/>
              <a:t>Separated data bus and instruction bus</a:t>
            </a:r>
          </a:p>
          <a:p>
            <a:r>
              <a:rPr lang="en-GB" dirty="0" smtClean="0"/>
              <a:t>Instruction set</a:t>
            </a:r>
          </a:p>
          <a:p>
            <a:pPr lvl="1"/>
            <a:r>
              <a:rPr lang="en-GB" dirty="0" smtClean="0"/>
              <a:t>Include the entire Thumb®-1 (16-bit) and Thumb®-2 (16/ 32-bit) instruction sets</a:t>
            </a:r>
          </a:p>
          <a:p>
            <a:r>
              <a:rPr lang="en-GB" dirty="0" smtClean="0"/>
              <a:t>3-stage + branch speculation pipeline</a:t>
            </a:r>
          </a:p>
          <a:p>
            <a:r>
              <a:rPr lang="en-GB" dirty="0" smtClean="0"/>
              <a:t>Performance efficiency </a:t>
            </a:r>
          </a:p>
          <a:p>
            <a:pPr lvl="1"/>
            <a:r>
              <a:rPr lang="en-GB" dirty="0" smtClean="0"/>
              <a:t>1.25 – 1.95 DMIPS/MHz (Dhrystone Million Instructions Per Second / MHz)</a:t>
            </a:r>
          </a:p>
          <a:p>
            <a:r>
              <a:rPr lang="en-GB" dirty="0" smtClean="0"/>
              <a:t>Supported Interrupts</a:t>
            </a:r>
          </a:p>
          <a:p>
            <a:pPr lvl="1"/>
            <a:r>
              <a:rPr lang="en-GB" dirty="0" smtClean="0"/>
              <a:t>Non-</a:t>
            </a:r>
            <a:r>
              <a:rPr lang="en-GB" dirty="0" err="1" smtClean="0"/>
              <a:t>maskable</a:t>
            </a:r>
            <a:r>
              <a:rPr lang="en-GB" dirty="0" smtClean="0"/>
              <a:t> Interrupt (NMI) + 1 to 240 physical interrupts</a:t>
            </a:r>
          </a:p>
          <a:p>
            <a:pPr lvl="1"/>
            <a:r>
              <a:rPr lang="en-GB" dirty="0" smtClean="0"/>
              <a:t>8 to 256 interrupt priority levels</a:t>
            </a:r>
          </a:p>
        </p:txBody>
      </p:sp>
    </p:spTree>
    <p:extLst>
      <p:ext uri="{BB962C8B-B14F-4D97-AF65-F5344CB8AC3E}">
        <p14:creationId xmlns:p14="http://schemas.microsoft.com/office/powerpoint/2010/main" val="47320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Processor Features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4819" y="1111200"/>
            <a:ext cx="11155973" cy="4680000"/>
          </a:xfrm>
        </p:spPr>
        <p:txBody>
          <a:bodyPr/>
          <a:lstStyle/>
          <a:p>
            <a:r>
              <a:rPr lang="en-GB" sz="1500" dirty="0" smtClean="0"/>
              <a:t>Supports Sleep Modes</a:t>
            </a:r>
          </a:p>
          <a:p>
            <a:pPr lvl="1"/>
            <a:r>
              <a:rPr lang="en-GB" sz="1500" dirty="0" smtClean="0"/>
              <a:t>Up to 240 Wake-up Interrupts</a:t>
            </a:r>
          </a:p>
          <a:p>
            <a:pPr lvl="1"/>
            <a:r>
              <a:rPr lang="en-GB" sz="1500" dirty="0" smtClean="0"/>
              <a:t>Integrated WFI (Wait For Interrupt) and WFE (Wait For Event) Instructions and Sleep On Exit capability (to be covered in more detail later)</a:t>
            </a:r>
          </a:p>
          <a:p>
            <a:pPr lvl="1"/>
            <a:r>
              <a:rPr lang="en-GB" sz="1500" dirty="0" smtClean="0"/>
              <a:t>Sleep &amp; Deep Sleep Signals</a:t>
            </a:r>
          </a:p>
          <a:p>
            <a:pPr lvl="1"/>
            <a:r>
              <a:rPr lang="en-GB" sz="1600" dirty="0"/>
              <a:t>Optional Retention Mode with ARM Power Management Kit</a:t>
            </a:r>
            <a:endParaRPr lang="en-GB" sz="1500" dirty="0" smtClean="0"/>
          </a:p>
          <a:p>
            <a:r>
              <a:rPr lang="en-GB" sz="1500" dirty="0" smtClean="0"/>
              <a:t>Enhanced Instructions</a:t>
            </a:r>
          </a:p>
          <a:p>
            <a:pPr lvl="1"/>
            <a:r>
              <a:rPr lang="en-GB" sz="1500" dirty="0" smtClean="0"/>
              <a:t>Hardware Divide (2-12 Cycles)</a:t>
            </a:r>
          </a:p>
          <a:p>
            <a:pPr lvl="1"/>
            <a:r>
              <a:rPr lang="en-GB" sz="1500" dirty="0" smtClean="0"/>
              <a:t>Single-Cycle 16, 32-bit MAC, Single-cycle dual 16-bit MAC</a:t>
            </a:r>
          </a:p>
          <a:p>
            <a:pPr lvl="1"/>
            <a:r>
              <a:rPr lang="en-GB" sz="1500" dirty="0" smtClean="0"/>
              <a:t>8, 16-bit SIMD arithmetic</a:t>
            </a:r>
          </a:p>
          <a:p>
            <a:r>
              <a:rPr lang="en-GB" sz="1500" dirty="0" smtClean="0"/>
              <a:t>Debug</a:t>
            </a:r>
          </a:p>
          <a:p>
            <a:pPr lvl="1"/>
            <a:r>
              <a:rPr lang="en-GB" sz="1500" dirty="0" smtClean="0"/>
              <a:t>Optional JTAG &amp; Serial-Wire Debug (SWD) Ports</a:t>
            </a:r>
          </a:p>
          <a:p>
            <a:pPr lvl="1"/>
            <a:r>
              <a:rPr lang="en-GB" sz="1500" dirty="0" smtClean="0"/>
              <a:t>Up to 8 Breakpoints and 4 </a:t>
            </a:r>
            <a:r>
              <a:rPr lang="en-GB" sz="1500" dirty="0" err="1" smtClean="0"/>
              <a:t>Watchpoints</a:t>
            </a:r>
            <a:endParaRPr lang="en-GB" sz="1500" dirty="0" smtClean="0"/>
          </a:p>
          <a:p>
            <a:r>
              <a:rPr lang="en-GB" sz="1500" dirty="0" smtClean="0"/>
              <a:t>Memory Protection Unit (MPU)</a:t>
            </a:r>
          </a:p>
          <a:p>
            <a:pPr lvl="1"/>
            <a:r>
              <a:rPr lang="en-GB" sz="1500" dirty="0" smtClean="0"/>
              <a:t>Optional 8 region MPU with sub regions and background region</a:t>
            </a:r>
          </a:p>
          <a:p>
            <a:pPr lvl="1"/>
            <a:endParaRPr lang="en-GB" sz="1500" dirty="0" smtClean="0"/>
          </a:p>
          <a:p>
            <a:endParaRPr lang="en-GB" sz="1500" dirty="0" smtClean="0"/>
          </a:p>
        </p:txBody>
      </p:sp>
    </p:spTree>
    <p:extLst>
      <p:ext uri="{BB962C8B-B14F-4D97-AF65-F5344CB8AC3E}">
        <p14:creationId xmlns:p14="http://schemas.microsoft.com/office/powerpoint/2010/main" val="264501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Processor Features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26080"/>
              </p:ext>
            </p:extLst>
          </p:nvPr>
        </p:nvGraphicFramePr>
        <p:xfrm>
          <a:off x="683419" y="3500986"/>
          <a:ext cx="10695570" cy="221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844"/>
                <a:gridCol w="2674422"/>
                <a:gridCol w="2809835"/>
                <a:gridCol w="2894469"/>
              </a:tblGrid>
              <a:tr h="293283">
                <a:tc gridSpan="4"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ARM </a:t>
                      </a:r>
                      <a:r>
                        <a:rPr lang="en-GB" sz="14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Cortex-M4 </a:t>
                      </a:r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Implementation </a:t>
                      </a:r>
                      <a:r>
                        <a:rPr lang="en-GB" sz="14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</a:t>
                      </a:r>
                      <a:endParaRPr lang="en-GB" sz="14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6950" marR="126950" marT="95250" marB="9525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07102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Process</a:t>
                      </a:r>
                      <a:r>
                        <a:rPr lang="en-GB" sz="14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GB" sz="14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6950" marR="1269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180ULL</a:t>
                      </a:r>
                      <a:b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(7-track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typical 1.8v, 25C)</a:t>
                      </a:r>
                    </a:p>
                  </a:txBody>
                  <a:tcPr marL="126950" marR="1269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90LP</a:t>
                      </a:r>
                      <a:b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(7-track, typical 1.2v, 25C)</a:t>
                      </a:r>
                    </a:p>
                  </a:txBody>
                  <a:tcPr marL="126950" marR="1269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40G</a:t>
                      </a:r>
                      <a:b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9-track, typical 0.9v, 25C)</a:t>
                      </a:r>
                    </a:p>
                  </a:txBody>
                  <a:tcPr marL="126950" marR="126950" marT="47625" marB="47625" anchor="ctr"/>
                </a:tc>
              </a:tr>
              <a:tr h="551526"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Dynamic Power</a:t>
                      </a:r>
                    </a:p>
                  </a:txBody>
                  <a:tcPr marL="126950" marR="1269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µW/MHz</a:t>
                      </a:r>
                    </a:p>
                  </a:txBody>
                  <a:tcPr marL="126950" marR="1269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µW/MHz</a:t>
                      </a:r>
                    </a:p>
                  </a:txBody>
                  <a:tcPr marL="126950" marR="1269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µW/MHz</a:t>
                      </a:r>
                    </a:p>
                  </a:txBody>
                  <a:tcPr marL="126950" marR="126950" marT="47625" marB="47625" anchor="ctr"/>
                </a:tc>
              </a:tr>
              <a:tr h="551526"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Floorplanned Area</a:t>
                      </a:r>
                    </a:p>
                  </a:txBody>
                  <a:tcPr marL="126950" marR="1269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mm</a:t>
                      </a:r>
                      <a:r>
                        <a:rPr lang="en-GB" sz="14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GB" sz="14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6950" marR="1269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0.17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mm</a:t>
                      </a:r>
                      <a:r>
                        <a:rPr lang="en-GB" sz="14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GB" sz="14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6950" marR="1269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0.04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mm</a:t>
                      </a:r>
                      <a:r>
                        <a:rPr lang="en-GB" sz="1400" b="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GB" sz="14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6950" marR="126950" marT="47625" marB="47625"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9871" y="1219200"/>
            <a:ext cx="11696363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22313" indent="-277813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50825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ctr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ctr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ctr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ctr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000" b="0" kern="0" dirty="0" smtClean="0"/>
              <a:t>Cortex-M4 processor is designed to meet the challenges of low dynamic power constraints while retaining light footprints</a:t>
            </a:r>
          </a:p>
          <a:p>
            <a:pPr lvl="1"/>
            <a:r>
              <a:rPr lang="en-GB" sz="1600" b="0" kern="0" dirty="0" smtClean="0"/>
              <a:t>180 nm ultra low </a:t>
            </a:r>
            <a:r>
              <a:rPr lang="en-GB" sz="1600" b="0" kern="0" dirty="0"/>
              <a:t>power </a:t>
            </a:r>
            <a:r>
              <a:rPr lang="en-GB" sz="1600" b="0" kern="0" dirty="0" smtClean="0"/>
              <a:t>process –157 </a:t>
            </a:r>
            <a:r>
              <a:rPr lang="en-GB" sz="1600" b="0" kern="0" dirty="0"/>
              <a:t>µW/MHz</a:t>
            </a:r>
          </a:p>
          <a:p>
            <a:pPr lvl="1"/>
            <a:r>
              <a:rPr lang="en-GB" sz="1600" b="0" kern="0" dirty="0" smtClean="0"/>
              <a:t>90 nm low power process –  </a:t>
            </a:r>
            <a:r>
              <a:rPr lang="en-GB" sz="1600" b="0" dirty="0" smtClean="0">
                <a:solidFill>
                  <a:schemeClr val="tx1"/>
                </a:solidFill>
              </a:rPr>
              <a:t>33 µW/MHz</a:t>
            </a:r>
          </a:p>
          <a:p>
            <a:pPr lvl="1"/>
            <a:r>
              <a:rPr lang="en-GB" sz="1600" b="0" dirty="0" smtClean="0">
                <a:solidFill>
                  <a:schemeClr val="tx1"/>
                </a:solidFill>
              </a:rPr>
              <a:t>40 nm G process – 8 </a:t>
            </a:r>
            <a:r>
              <a:rPr lang="en-GB" sz="1600" b="0" dirty="0">
                <a:solidFill>
                  <a:schemeClr val="tx1"/>
                </a:solidFill>
              </a:rPr>
              <a:t>µW/MHz</a:t>
            </a:r>
          </a:p>
          <a:p>
            <a:endParaRPr lang="en-GB" sz="18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288854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Block Diagram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93680" y="1349742"/>
            <a:ext cx="87172" cy="40127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</a:endParaRPr>
          </a:p>
        </p:txBody>
      </p:sp>
      <p:sp>
        <p:nvSpPr>
          <p:cNvPr id="122" name="Right Arrow 121"/>
          <p:cNvSpPr/>
          <p:nvPr/>
        </p:nvSpPr>
        <p:spPr bwMode="auto">
          <a:xfrm>
            <a:off x="5668250" y="4408200"/>
            <a:ext cx="313860" cy="240504"/>
          </a:xfrm>
          <a:prstGeom prst="rightArrow">
            <a:avLst/>
          </a:prstGeom>
          <a:solidFill>
            <a:srgbClr val="FFFFFF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78818" y="1066800"/>
            <a:ext cx="8229603" cy="5410199"/>
            <a:chOff x="2055017" y="990601"/>
            <a:chExt cx="8229603" cy="5410199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283619" y="990601"/>
              <a:ext cx="7696200" cy="518159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540306" y="1524000"/>
              <a:ext cx="944885" cy="815662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WIC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3915472" y="1389869"/>
              <a:ext cx="1263746" cy="1172051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Nested  Vector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Interrupt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Controller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(NVIC)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915470" y="2971801"/>
              <a:ext cx="1263748" cy="610905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Debug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Access Port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03" name="TextBox 49"/>
            <p:cNvSpPr txBox="1">
              <a:spLocks noChangeArrowheads="1"/>
            </p:cNvSpPr>
            <p:nvPr/>
          </p:nvSpPr>
          <p:spPr bwMode="auto">
            <a:xfrm>
              <a:off x="2207419" y="1018401"/>
              <a:ext cx="31963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 </a:t>
              </a: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Cortex-M4 Microprocessor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04" name="Up-Down Arrow 103"/>
            <p:cNvSpPr/>
            <p:nvPr/>
          </p:nvSpPr>
          <p:spPr bwMode="auto">
            <a:xfrm>
              <a:off x="5908483" y="3582706"/>
              <a:ext cx="343154" cy="38082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05" name="Up-Down Arrow 104"/>
            <p:cNvSpPr/>
            <p:nvPr/>
          </p:nvSpPr>
          <p:spPr bwMode="auto">
            <a:xfrm>
              <a:off x="5851501" y="2561921"/>
              <a:ext cx="343154" cy="409880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06" name="Up-Down Arrow 105"/>
            <p:cNvSpPr/>
            <p:nvPr/>
          </p:nvSpPr>
          <p:spPr bwMode="auto">
            <a:xfrm rot="5400000">
              <a:off x="3528754" y="1716692"/>
              <a:ext cx="343154" cy="430280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07" name="Right Arrow 106"/>
            <p:cNvSpPr/>
            <p:nvPr/>
          </p:nvSpPr>
          <p:spPr bwMode="auto">
            <a:xfrm>
              <a:off x="2055018" y="1810895"/>
              <a:ext cx="470297" cy="241872"/>
            </a:xfrm>
            <a:prstGeom prst="rightArrow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5612214" y="2971801"/>
              <a:ext cx="2462606" cy="619421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 Memory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protection unit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21" name="Up-Down Arrow 120"/>
            <p:cNvSpPr/>
            <p:nvPr/>
          </p:nvSpPr>
          <p:spPr bwMode="auto">
            <a:xfrm>
              <a:off x="9064714" y="3582706"/>
              <a:ext cx="250359" cy="1505592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15470" y="5108633"/>
              <a:ext cx="5856097" cy="794497"/>
              <a:chOff x="4622711" y="4689450"/>
              <a:chExt cx="3642911" cy="794497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4622711" y="4689450"/>
                <a:ext cx="3642911" cy="306072"/>
              </a:xfrm>
              <a:prstGeom prst="rect">
                <a:avLst/>
              </a:prstGeom>
              <a:solidFill>
                <a:srgbClr val="9FB43B">
                  <a:lumMod val="20000"/>
                  <a:lumOff val="80000"/>
                </a:srgbClr>
              </a:solidFill>
              <a:ln w="190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rPr>
                  <a:t>Bus matrix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4622712" y="4995521"/>
                <a:ext cx="1407960" cy="48842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90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kern="0" dirty="0" smtClean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Code interface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6703219" y="4995522"/>
                <a:ext cx="1562403" cy="48842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90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rPr>
                  <a:t>SRAM and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kern="0" dirty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p</a:t>
                </a:r>
                <a:r>
                  <a:rPr lang="en-GB" sz="1200" kern="0" dirty="0" smtClean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eripheral interface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endParaRPr>
              </a:p>
            </p:txBody>
          </p:sp>
        </p:grpSp>
        <p:sp>
          <p:nvSpPr>
            <p:cNvPr id="131" name="Up-Down Arrow 130"/>
            <p:cNvSpPr/>
            <p:nvPr/>
          </p:nvSpPr>
          <p:spPr bwMode="auto">
            <a:xfrm rot="5400000">
              <a:off x="8169942" y="1683136"/>
              <a:ext cx="343154" cy="533400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32" name="Up-Down Arrow 131"/>
            <p:cNvSpPr/>
            <p:nvPr/>
          </p:nvSpPr>
          <p:spPr bwMode="auto">
            <a:xfrm rot="5400000">
              <a:off x="5224138" y="1733337"/>
              <a:ext cx="343154" cy="432994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612213" y="1371600"/>
              <a:ext cx="2462606" cy="1190320"/>
              <a:chOff x="4831191" y="1852573"/>
              <a:chExt cx="2462606" cy="119032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831191" y="1852573"/>
                <a:ext cx="2462606" cy="1190320"/>
                <a:chOff x="4526159" y="1755705"/>
                <a:chExt cx="2462606" cy="1293423"/>
              </a:xfrm>
            </p:grpSpPr>
            <p:sp>
              <p:nvSpPr>
                <p:cNvPr id="99" name="Rectangle 98"/>
                <p:cNvSpPr/>
                <p:nvPr/>
              </p:nvSpPr>
              <p:spPr bwMode="auto">
                <a:xfrm>
                  <a:off x="4526159" y="2061777"/>
                  <a:ext cx="2462606" cy="987351"/>
                </a:xfrm>
                <a:prstGeom prst="rect">
                  <a:avLst/>
                </a:prstGeom>
                <a:solidFill>
                  <a:srgbClr val="911B1D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000000">
                      <a:lumMod val="75000"/>
                      <a:lumOff val="2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526159" y="1755705"/>
                  <a:ext cx="2462605" cy="306072"/>
                </a:xfrm>
                <a:prstGeom prst="rect">
                  <a:avLst/>
                </a:prstGeom>
                <a:solidFill>
                  <a:srgbClr val="9FB43B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000000">
                      <a:lumMod val="75000"/>
                      <a:lumOff val="2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200" kern="0" noProof="0" dirty="0" smtClean="0">
                      <a:solidFill>
                        <a:srgbClr val="000000"/>
                      </a:solidFill>
                      <a:latin typeface="Arial" charset="0"/>
                      <a:ea typeface="MS PGothic" pitchFamily="34" charset="-128"/>
                      <a:cs typeface="Arial" charset="0"/>
                    </a:rPr>
                    <a:t>Optional FPU</a:t>
                  </a:r>
                  <a:endPara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</p:grpSp>
          <p:sp>
            <p:nvSpPr>
              <p:cNvPr id="119" name="TextBox 49"/>
              <p:cNvSpPr txBox="1">
                <a:spLocks noChangeArrowheads="1"/>
              </p:cNvSpPr>
              <p:nvPr/>
            </p:nvSpPr>
            <p:spPr bwMode="auto">
              <a:xfrm>
                <a:off x="5233322" y="2462173"/>
                <a:ext cx="16583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</a:rPr>
                  <a:t>Processor core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45" name="Rectangle 44"/>
            <p:cNvSpPr/>
            <p:nvPr/>
          </p:nvSpPr>
          <p:spPr bwMode="auto">
            <a:xfrm>
              <a:off x="8608220" y="1536869"/>
              <a:ext cx="1163348" cy="825928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Embedded</a:t>
              </a:r>
              <a:endParaRPr lang="en-GB" sz="1200" kern="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Trace</a:t>
              </a:r>
              <a:r>
                <a:rPr kumimoji="0" lang="en-GB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 </a:t>
              </a:r>
              <a:r>
                <a:rPr kumimoji="0" lang="en-GB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Macrocell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48" name="Up-Down Arrow 47"/>
            <p:cNvSpPr/>
            <p:nvPr/>
          </p:nvSpPr>
          <p:spPr bwMode="auto">
            <a:xfrm>
              <a:off x="7496649" y="2561920"/>
              <a:ext cx="343154" cy="404998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8608220" y="2971801"/>
              <a:ext cx="1163348" cy="610905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 Serial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Wire Viewer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612212" y="3963527"/>
              <a:ext cx="938606" cy="743950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Flash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patch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136212" y="3969320"/>
              <a:ext cx="938606" cy="743950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Optional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noProof="0" dirty="0" err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watchpoints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53" name="Up-Down Arrow 52"/>
            <p:cNvSpPr/>
            <p:nvPr/>
          </p:nvSpPr>
          <p:spPr bwMode="auto">
            <a:xfrm>
              <a:off x="7433938" y="3582706"/>
              <a:ext cx="343154" cy="38082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54" name="Up-Down Arrow 53"/>
            <p:cNvSpPr/>
            <p:nvPr/>
          </p:nvSpPr>
          <p:spPr bwMode="auto">
            <a:xfrm>
              <a:off x="5908483" y="4707477"/>
              <a:ext cx="343154" cy="38082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55" name="Up-Down Arrow 54"/>
            <p:cNvSpPr/>
            <p:nvPr/>
          </p:nvSpPr>
          <p:spPr bwMode="auto">
            <a:xfrm>
              <a:off x="7433938" y="4707477"/>
              <a:ext cx="343154" cy="38082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9771568" y="3170124"/>
              <a:ext cx="513052" cy="222774"/>
            </a:xfrm>
            <a:prstGeom prst="rightArrow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7" name="Up-Down Arrow 56"/>
            <p:cNvSpPr/>
            <p:nvPr/>
          </p:nvSpPr>
          <p:spPr bwMode="auto">
            <a:xfrm>
              <a:off x="4422165" y="3568229"/>
              <a:ext cx="250359" cy="1505592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58" name="Up-Down Arrow 57"/>
            <p:cNvSpPr/>
            <p:nvPr/>
          </p:nvSpPr>
          <p:spPr bwMode="auto">
            <a:xfrm rot="5400000">
              <a:off x="2859524" y="2351825"/>
              <a:ext cx="250359" cy="1859373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59" name="Up-Down Arrow 58"/>
            <p:cNvSpPr/>
            <p:nvPr/>
          </p:nvSpPr>
          <p:spPr bwMode="auto">
            <a:xfrm>
              <a:off x="4921962" y="5903129"/>
              <a:ext cx="250359" cy="49767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60" name="Up-Down Arrow 59"/>
            <p:cNvSpPr/>
            <p:nvPr/>
          </p:nvSpPr>
          <p:spPr bwMode="auto">
            <a:xfrm>
              <a:off x="8390580" y="5903129"/>
              <a:ext cx="250359" cy="497671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61" name="Up-Down Arrow 60"/>
            <p:cNvSpPr/>
            <p:nvPr/>
          </p:nvSpPr>
          <p:spPr bwMode="auto">
            <a:xfrm rot="5400000">
              <a:off x="9902913" y="1719368"/>
              <a:ext cx="250359" cy="513052"/>
            </a:xfrm>
            <a:prstGeom prst="upDownArrow">
              <a:avLst>
                <a:gd name="adj1" fmla="val 50000"/>
                <a:gd name="adj2" fmla="val 38371"/>
              </a:avLst>
            </a:prstGeom>
            <a:solidFill>
              <a:srgbClr val="FFFFFF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80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Block Diagram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79813" y="1295400"/>
            <a:ext cx="11155973" cy="3200400"/>
          </a:xfrm>
        </p:spPr>
        <p:txBody>
          <a:bodyPr/>
          <a:lstStyle/>
          <a:p>
            <a:r>
              <a:rPr lang="en-GB" sz="1800" dirty="0" smtClean="0"/>
              <a:t>Processor core</a:t>
            </a:r>
          </a:p>
          <a:p>
            <a:pPr lvl="1"/>
            <a:r>
              <a:rPr lang="en-GB" sz="1600" dirty="0" smtClean="0"/>
              <a:t>Contains internal registers, the ALU, data path, and some control logic</a:t>
            </a:r>
          </a:p>
          <a:p>
            <a:pPr lvl="1"/>
            <a:r>
              <a:rPr lang="en-GB" sz="1600" dirty="0" smtClean="0"/>
              <a:t>Registers include sixteen 32-bit registers for both general and special usage</a:t>
            </a:r>
          </a:p>
          <a:p>
            <a:r>
              <a:rPr lang="en-GB" sz="1800" dirty="0" smtClean="0"/>
              <a:t>Processor pipeline stages</a:t>
            </a:r>
          </a:p>
          <a:p>
            <a:pPr lvl="1"/>
            <a:r>
              <a:rPr lang="en-GB" sz="1600" dirty="0" smtClean="0"/>
              <a:t>Three-stage pipeline: fetch, decode, and execution</a:t>
            </a:r>
          </a:p>
          <a:p>
            <a:pPr lvl="1"/>
            <a:r>
              <a:rPr lang="en-GB" sz="1600" dirty="0" smtClean="0"/>
              <a:t>Some instructions may take multiple cycles to execute, in which case the pipeline will be stalled</a:t>
            </a:r>
          </a:p>
          <a:p>
            <a:pPr lvl="1"/>
            <a:r>
              <a:rPr lang="en-GB" sz="1600" dirty="0" smtClean="0"/>
              <a:t>The pipeline will be flushed if a branch instruction is executed</a:t>
            </a:r>
          </a:p>
          <a:p>
            <a:pPr lvl="1"/>
            <a:r>
              <a:rPr lang="en-GB" sz="1600" dirty="0" smtClean="0"/>
              <a:t>Up to two instructions can be fetched in one transfer (16-bit instructions)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6419" y="4724400"/>
            <a:ext cx="8246126" cy="1849040"/>
            <a:chOff x="729866" y="4455930"/>
            <a:chExt cx="8246126" cy="1849040"/>
          </a:xfrm>
        </p:grpSpPr>
        <p:sp>
          <p:nvSpPr>
            <p:cNvPr id="31" name="Rounded Rectangle 30"/>
            <p:cNvSpPr/>
            <p:nvPr/>
          </p:nvSpPr>
          <p:spPr bwMode="auto">
            <a:xfrm>
              <a:off x="1919687" y="4496814"/>
              <a:ext cx="991518" cy="236569"/>
            </a:xfrm>
            <a:prstGeom prst="round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Fetch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2966290" y="4496814"/>
              <a:ext cx="991518" cy="236569"/>
            </a:xfrm>
            <a:prstGeom prst="round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Decode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012893" y="4496814"/>
              <a:ext cx="991518" cy="236569"/>
            </a:xfrm>
            <a:prstGeom prst="round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Execute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1919687" y="4849454"/>
              <a:ext cx="991518" cy="236569"/>
            </a:xfrm>
            <a:prstGeom prst="round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Fetch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12893" y="4849454"/>
              <a:ext cx="991518" cy="236569"/>
            </a:xfrm>
            <a:prstGeom prst="round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Decode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059496" y="4849454"/>
              <a:ext cx="991518" cy="236569"/>
            </a:xfrm>
            <a:prstGeom prst="round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Execute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966290" y="5204116"/>
              <a:ext cx="991518" cy="236569"/>
            </a:xfrm>
            <a:prstGeom prst="round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Fetch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5059496" y="5202093"/>
              <a:ext cx="991518" cy="236569"/>
            </a:xfrm>
            <a:prstGeom prst="round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Decode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106099" y="5202093"/>
              <a:ext cx="991518" cy="236569"/>
            </a:xfrm>
            <a:prstGeom prst="round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Execute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9866" y="4455930"/>
              <a:ext cx="1288974" cy="24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Instruction 1</a:t>
              </a:r>
              <a:endParaRPr lang="en-GB" sz="1400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9866" y="4819782"/>
              <a:ext cx="1288974" cy="24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Instruction 2</a:t>
              </a:r>
              <a:endParaRPr lang="en-GB" sz="1400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7010" y="5178376"/>
              <a:ext cx="1288974" cy="24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Instruction 3</a:t>
              </a:r>
              <a:endParaRPr lang="en-GB" sz="1400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2966290" y="5554732"/>
              <a:ext cx="991518" cy="236569"/>
            </a:xfrm>
            <a:prstGeom prst="round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Fetch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6106099" y="5554732"/>
              <a:ext cx="991518" cy="236569"/>
            </a:xfrm>
            <a:prstGeom prst="round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Decode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7152702" y="5554732"/>
              <a:ext cx="991518" cy="236569"/>
            </a:xfrm>
            <a:prstGeom prst="round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Execute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7010" y="5530137"/>
              <a:ext cx="1288974" cy="24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Instruction 4</a:t>
              </a:r>
              <a:endParaRPr lang="en-GB" sz="1400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729866" y="5997193"/>
              <a:ext cx="808638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8144220" y="5997193"/>
              <a:ext cx="83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Time </a:t>
              </a:r>
              <a:endParaRPr lang="en-GB" sz="1400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99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Block Diagram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Nested Vectored Interrupt Controller (NVIC)</a:t>
            </a:r>
          </a:p>
          <a:p>
            <a:pPr lvl="1"/>
            <a:r>
              <a:rPr lang="en-GB" sz="1800" dirty="0" smtClean="0"/>
              <a:t>Up to 240 interrupt request signals and a non-</a:t>
            </a:r>
            <a:r>
              <a:rPr lang="en-GB" sz="1800" dirty="0" err="1" smtClean="0"/>
              <a:t>maskable</a:t>
            </a:r>
            <a:r>
              <a:rPr lang="en-GB" sz="1800" dirty="0" smtClean="0"/>
              <a:t> interrupt (NMI)</a:t>
            </a:r>
          </a:p>
          <a:p>
            <a:pPr lvl="1"/>
            <a:r>
              <a:rPr lang="en-GB" sz="1800" dirty="0" smtClean="0"/>
              <a:t>Automatically handles nested interrupts, such as comparing priorities between interrupt requests and the current priority level</a:t>
            </a:r>
          </a:p>
          <a:p>
            <a:r>
              <a:rPr lang="en-GB" sz="2000" dirty="0" smtClean="0"/>
              <a:t>Wakeup Interrupt Controller (WIC) </a:t>
            </a:r>
          </a:p>
          <a:p>
            <a:pPr lvl="1"/>
            <a:r>
              <a:rPr lang="en-GB" sz="1800" dirty="0" smtClean="0"/>
              <a:t>For low-power applications, the microcontroller can enter sleep mode by shutting down most of the components. </a:t>
            </a:r>
          </a:p>
          <a:p>
            <a:pPr lvl="1"/>
            <a:r>
              <a:rPr lang="en-GB" sz="1800" dirty="0" smtClean="0"/>
              <a:t>When an interrupt request is detected, the WIC can inform the power management unit to power up the system. </a:t>
            </a:r>
          </a:p>
          <a:p>
            <a:r>
              <a:rPr lang="en-GB" sz="2000" dirty="0" smtClean="0"/>
              <a:t>Memory Protection Unit (optional)</a:t>
            </a:r>
          </a:p>
          <a:p>
            <a:pPr lvl="1"/>
            <a:r>
              <a:rPr lang="en-GB" sz="1800" dirty="0" smtClean="0"/>
              <a:t>Used to protect memory content, e.g. make some memory regions read-only or preventing user applications from accessing privileged application data</a:t>
            </a:r>
          </a:p>
          <a:p>
            <a:pPr lvl="1"/>
            <a:endParaRPr lang="en-GB" sz="1800" dirty="0" smtClean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2343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Block Diagram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Bus interconnect</a:t>
            </a:r>
          </a:p>
          <a:p>
            <a:pPr lvl="1"/>
            <a:r>
              <a:rPr lang="en-GB" smtClean="0"/>
              <a:t>Allows data transfer to take place on different buses simultaneously</a:t>
            </a:r>
          </a:p>
          <a:p>
            <a:pPr lvl="1"/>
            <a:r>
              <a:rPr lang="en-GB" smtClean="0"/>
              <a:t>Provides data transfer management, e.g. a write buffer, bit-oriented operations (bit-band)</a:t>
            </a:r>
          </a:p>
          <a:p>
            <a:pPr lvl="1"/>
            <a:r>
              <a:rPr lang="en-GB" smtClean="0"/>
              <a:t>May include bus bridges (e.g. AHB-to-APB bus bridge) to connect different buses into a network using a single global memory space</a:t>
            </a:r>
          </a:p>
          <a:p>
            <a:pPr lvl="1"/>
            <a:r>
              <a:rPr lang="en-GB" smtClean="0"/>
              <a:t>Includes the internal bus system, the data path in the processor core, and the AHB LITE interface unit</a:t>
            </a:r>
          </a:p>
          <a:p>
            <a:r>
              <a:rPr lang="en-GB" smtClean="0"/>
              <a:t>Debug subsystem</a:t>
            </a:r>
          </a:p>
          <a:p>
            <a:pPr lvl="1"/>
            <a:r>
              <a:rPr lang="en-GB" smtClean="0"/>
              <a:t>Handles debug control, program breakpoints, and data watchpoints</a:t>
            </a:r>
          </a:p>
          <a:p>
            <a:pPr lvl="1"/>
            <a:r>
              <a:rPr lang="en-GB" smtClean="0"/>
              <a:t>When a debug event occurs, it can put the processor core in a halted state, where developers can analyse the status of the processor at that point, such as register values and flags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9056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 Cortex-M4 Processor</a:t>
            </a:r>
            <a:br>
              <a:rPr lang="en-GB" dirty="0" smtClean="0"/>
            </a:br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Module Syllabus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ARM Architectures and Processors</a:t>
            </a:r>
          </a:p>
          <a:p>
            <a:pPr lvl="1"/>
            <a:r>
              <a:rPr lang="en-GB" dirty="0" smtClean="0"/>
              <a:t>What is ARM Architecture</a:t>
            </a:r>
          </a:p>
          <a:p>
            <a:pPr lvl="1"/>
            <a:r>
              <a:rPr lang="en-GB" dirty="0" smtClean="0"/>
              <a:t>ARM Processor Families</a:t>
            </a:r>
          </a:p>
          <a:p>
            <a:pPr lvl="1"/>
            <a:r>
              <a:rPr lang="en-GB" dirty="0" smtClean="0"/>
              <a:t>ARM Cortex-M Series</a:t>
            </a:r>
          </a:p>
          <a:p>
            <a:pPr lvl="1"/>
            <a:r>
              <a:rPr lang="en-GB" dirty="0" smtClean="0"/>
              <a:t>Cortex-M4 Processor</a:t>
            </a:r>
          </a:p>
          <a:p>
            <a:pPr lvl="1"/>
            <a:r>
              <a:rPr lang="en-GB" dirty="0" smtClean="0"/>
              <a:t>ARM Processor vs. ARM Architectures </a:t>
            </a:r>
          </a:p>
          <a:p>
            <a:r>
              <a:rPr lang="en-GB" dirty="0" smtClean="0"/>
              <a:t>ARM Cortex-M4 Processor</a:t>
            </a:r>
          </a:p>
          <a:p>
            <a:pPr lvl="1"/>
            <a:r>
              <a:rPr lang="en-GB" dirty="0" smtClean="0"/>
              <a:t>Cortex-M4 Processor Overview</a:t>
            </a:r>
          </a:p>
          <a:p>
            <a:pPr lvl="1"/>
            <a:r>
              <a:rPr lang="en-GB" dirty="0" smtClean="0"/>
              <a:t>Cortex-M4 Block Diagram</a:t>
            </a:r>
          </a:p>
          <a:p>
            <a:pPr lvl="1"/>
            <a:r>
              <a:rPr lang="en-GB" dirty="0" smtClean="0"/>
              <a:t>Cortex-M4 Registers</a:t>
            </a:r>
          </a:p>
        </p:txBody>
      </p:sp>
    </p:spTree>
    <p:extLst>
      <p:ext uri="{BB962C8B-B14F-4D97-AF65-F5344CB8AC3E}">
        <p14:creationId xmlns:p14="http://schemas.microsoft.com/office/powerpoint/2010/main" val="301398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Registers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registers</a:t>
            </a:r>
          </a:p>
          <a:p>
            <a:pPr lvl="1"/>
            <a:r>
              <a:rPr lang="en-US" dirty="0" smtClean="0"/>
              <a:t>The internal registers are used to store and process temporary data within the processor core</a:t>
            </a:r>
          </a:p>
          <a:p>
            <a:pPr lvl="1"/>
            <a:r>
              <a:rPr lang="en-US" dirty="0" smtClean="0"/>
              <a:t>All registers are inside the processor core, hence they can be accessed quickly</a:t>
            </a:r>
          </a:p>
          <a:p>
            <a:pPr lvl="1"/>
            <a:r>
              <a:rPr lang="en-US" dirty="0" smtClean="0"/>
              <a:t>Load-store architecture</a:t>
            </a:r>
          </a:p>
          <a:p>
            <a:pPr lvl="5"/>
            <a:r>
              <a:rPr lang="en-US" dirty="0" smtClean="0"/>
              <a:t>To process memory data, they have to be first loaded from memory to registers, processed inside the processor core using register data only, and then written back to memory if needed</a:t>
            </a:r>
          </a:p>
          <a:p>
            <a:r>
              <a:rPr lang="en-US" dirty="0" smtClean="0"/>
              <a:t>Cortex-M4 registers</a:t>
            </a:r>
          </a:p>
          <a:p>
            <a:pPr lvl="1"/>
            <a:r>
              <a:rPr lang="en-US" dirty="0" smtClean="0"/>
              <a:t>Register bank</a:t>
            </a:r>
          </a:p>
          <a:p>
            <a:pPr lvl="5"/>
            <a:r>
              <a:rPr lang="en-US" dirty="0" smtClean="0"/>
              <a:t>Sixteen 32-bit registers (thirteen are used for general-purpose); </a:t>
            </a:r>
          </a:p>
          <a:p>
            <a:pPr lvl="1"/>
            <a:r>
              <a:rPr lang="en-US" dirty="0" smtClean="0"/>
              <a:t>Special registers</a:t>
            </a:r>
          </a:p>
        </p:txBody>
      </p:sp>
    </p:spTree>
    <p:extLst>
      <p:ext uri="{BB962C8B-B14F-4D97-AF65-F5344CB8AC3E}">
        <p14:creationId xmlns:p14="http://schemas.microsoft.com/office/powerpoint/2010/main" val="24362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Registers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43882" y="1295664"/>
            <a:ext cx="8288337" cy="5105136"/>
            <a:chOff x="414338" y="1035279"/>
            <a:chExt cx="8288337" cy="5105136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573463" y="1083670"/>
              <a:ext cx="2290762" cy="152733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R0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573463" y="1308989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573463" y="1535820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R2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573463" y="1762652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R3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573463" y="2012168"/>
              <a:ext cx="2290762" cy="152733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R4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573463" y="2237487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R5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3573463" y="2464318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R6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573463" y="2691150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R7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573463" y="2925543"/>
              <a:ext cx="2290762" cy="152733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R8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573463" y="3152375"/>
              <a:ext cx="2290762" cy="152733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R9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573463" y="3377694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R10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573463" y="3604526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R11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573463" y="3854041"/>
              <a:ext cx="2290762" cy="152733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R12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3573463" y="4080873"/>
              <a:ext cx="2290762" cy="152733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R13(banked)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3573463" y="4306192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R14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573463" y="4533023"/>
              <a:ext cx="2290762" cy="154246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R15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573463" y="5007858"/>
              <a:ext cx="2290762" cy="152734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x PSR</a:t>
              </a:r>
            </a:p>
          </p:txBody>
        </p:sp>
        <p:sp>
          <p:nvSpPr>
            <p:cNvPr id="77" name="Right Brace 76"/>
            <p:cNvSpPr/>
            <p:nvPr/>
          </p:nvSpPr>
          <p:spPr bwMode="auto">
            <a:xfrm>
              <a:off x="6034088" y="1083670"/>
              <a:ext cx="180975" cy="1794994"/>
            </a:xfrm>
            <a:prstGeom prst="rightBrace">
              <a:avLst>
                <a:gd name="adj1" fmla="val 40152"/>
                <a:gd name="adj2" fmla="val 50000"/>
              </a:avLst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8" name="Right Brace 77"/>
            <p:cNvSpPr/>
            <p:nvPr/>
          </p:nvSpPr>
          <p:spPr bwMode="auto">
            <a:xfrm>
              <a:off x="6042025" y="2925543"/>
              <a:ext cx="179388" cy="1075182"/>
            </a:xfrm>
            <a:prstGeom prst="rightBrace">
              <a:avLst>
                <a:gd name="adj1" fmla="val 40152"/>
                <a:gd name="adj2" fmla="val 50000"/>
              </a:avLst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9" name="TextBox 44"/>
            <p:cNvSpPr txBox="1">
              <a:spLocks noChangeArrowheads="1"/>
            </p:cNvSpPr>
            <p:nvPr/>
          </p:nvSpPr>
          <p:spPr bwMode="auto">
            <a:xfrm>
              <a:off x="1939925" y="4034300"/>
              <a:ext cx="1543050" cy="219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Stack Pointer (SP)</a:t>
              </a:r>
            </a:p>
          </p:txBody>
        </p:sp>
        <p:sp>
          <p:nvSpPr>
            <p:cNvPr id="80" name="TextBox 45"/>
            <p:cNvSpPr txBox="1">
              <a:spLocks noChangeArrowheads="1"/>
            </p:cNvSpPr>
            <p:nvPr/>
          </p:nvSpPr>
          <p:spPr bwMode="auto">
            <a:xfrm>
              <a:off x="1939925" y="4253571"/>
              <a:ext cx="1543050" cy="219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Link Register (LR)</a:t>
              </a:r>
            </a:p>
          </p:txBody>
        </p:sp>
        <p:sp>
          <p:nvSpPr>
            <p:cNvPr id="81" name="TextBox 46"/>
            <p:cNvSpPr txBox="1">
              <a:spLocks noChangeArrowheads="1"/>
            </p:cNvSpPr>
            <p:nvPr/>
          </p:nvSpPr>
          <p:spPr bwMode="auto">
            <a:xfrm>
              <a:off x="1939925" y="4481915"/>
              <a:ext cx="1543050" cy="219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Program Counter (PC)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573463" y="5231665"/>
              <a:ext cx="2290762" cy="154246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PRIMASK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3573463" y="5975869"/>
              <a:ext cx="2290762" cy="152734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CONTROL</a:t>
              </a:r>
            </a:p>
          </p:txBody>
        </p:sp>
        <p:sp>
          <p:nvSpPr>
            <p:cNvPr id="84" name="TextBox 49"/>
            <p:cNvSpPr txBox="1">
              <a:spLocks noChangeArrowheads="1"/>
            </p:cNvSpPr>
            <p:nvPr/>
          </p:nvSpPr>
          <p:spPr bwMode="auto">
            <a:xfrm>
              <a:off x="1762125" y="4956433"/>
              <a:ext cx="187098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Program Status </a:t>
              </a:r>
              <a:r>
                <a:rPr kumimoji="0" lang="en-GB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Registers (PSR)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85" name="TextBox 50"/>
            <p:cNvSpPr txBox="1">
              <a:spLocks noChangeArrowheads="1"/>
            </p:cNvSpPr>
            <p:nvPr/>
          </p:nvSpPr>
          <p:spPr bwMode="auto">
            <a:xfrm>
              <a:off x="1918604" y="5445112"/>
              <a:ext cx="135209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Interrupt mask register</a:t>
              </a:r>
            </a:p>
          </p:txBody>
        </p:sp>
        <p:sp>
          <p:nvSpPr>
            <p:cNvPr id="86" name="TextBox 51"/>
            <p:cNvSpPr txBox="1">
              <a:spLocks noChangeArrowheads="1"/>
            </p:cNvSpPr>
            <p:nvPr/>
          </p:nvSpPr>
          <p:spPr bwMode="auto">
            <a:xfrm>
              <a:off x="2341563" y="5920530"/>
              <a:ext cx="1127125" cy="219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Stack definition</a:t>
              </a:r>
            </a:p>
          </p:txBody>
        </p:sp>
        <p:sp>
          <p:nvSpPr>
            <p:cNvPr id="87" name="TextBox 53"/>
            <p:cNvSpPr txBox="1">
              <a:spLocks noChangeArrowheads="1"/>
            </p:cNvSpPr>
            <p:nvPr/>
          </p:nvSpPr>
          <p:spPr bwMode="auto">
            <a:xfrm>
              <a:off x="444500" y="4880832"/>
              <a:ext cx="1543050" cy="26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Special registers</a:t>
              </a:r>
            </a:p>
          </p:txBody>
        </p:sp>
        <p:sp>
          <p:nvSpPr>
            <p:cNvPr id="88" name="TextBox 56"/>
            <p:cNvSpPr txBox="1">
              <a:spLocks noChangeArrowheads="1"/>
            </p:cNvSpPr>
            <p:nvPr/>
          </p:nvSpPr>
          <p:spPr bwMode="auto">
            <a:xfrm>
              <a:off x="414338" y="1035279"/>
              <a:ext cx="1543050" cy="26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Register bank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6759575" y="3864626"/>
              <a:ext cx="1747838" cy="152734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MSP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6759575" y="4297118"/>
              <a:ext cx="1747838" cy="152734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PSP</a:t>
              </a:r>
            </a:p>
          </p:txBody>
        </p:sp>
        <p:sp>
          <p:nvSpPr>
            <p:cNvPr id="91" name="TextBox 59"/>
            <p:cNvSpPr txBox="1">
              <a:spLocks noChangeArrowheads="1"/>
            </p:cNvSpPr>
            <p:nvPr/>
          </p:nvSpPr>
          <p:spPr bwMode="auto">
            <a:xfrm>
              <a:off x="7067550" y="4011311"/>
              <a:ext cx="1322388" cy="219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Main Stack Pointer</a:t>
              </a:r>
            </a:p>
          </p:txBody>
        </p:sp>
        <p:sp>
          <p:nvSpPr>
            <p:cNvPr id="92" name="TextBox 60"/>
            <p:cNvSpPr txBox="1">
              <a:spLocks noChangeArrowheads="1"/>
            </p:cNvSpPr>
            <p:nvPr/>
          </p:nvSpPr>
          <p:spPr bwMode="auto">
            <a:xfrm>
              <a:off x="7010400" y="4469510"/>
              <a:ext cx="1322388" cy="219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Process Stack Pointer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6570663" y="5007858"/>
              <a:ext cx="685800" cy="152734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APSR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256463" y="5007858"/>
              <a:ext cx="685800" cy="152734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EPSR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7942263" y="5007858"/>
              <a:ext cx="685800" cy="152734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IPSR</a:t>
              </a:r>
            </a:p>
          </p:txBody>
        </p:sp>
        <p:sp>
          <p:nvSpPr>
            <p:cNvPr id="96" name="TextBox 74"/>
            <p:cNvSpPr txBox="1">
              <a:spLocks noChangeArrowheads="1"/>
            </p:cNvSpPr>
            <p:nvPr/>
          </p:nvSpPr>
          <p:spPr bwMode="auto">
            <a:xfrm>
              <a:off x="6530975" y="5219567"/>
              <a:ext cx="766763" cy="3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PSR</a:t>
              </a:r>
            </a:p>
          </p:txBody>
        </p:sp>
        <p:sp>
          <p:nvSpPr>
            <p:cNvPr id="98" name="TextBox 75"/>
            <p:cNvSpPr txBox="1">
              <a:spLocks noChangeArrowheads="1"/>
            </p:cNvSpPr>
            <p:nvPr/>
          </p:nvSpPr>
          <p:spPr bwMode="auto">
            <a:xfrm>
              <a:off x="7248525" y="5219567"/>
              <a:ext cx="768350" cy="3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Execution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PSR</a:t>
              </a:r>
            </a:p>
          </p:txBody>
        </p:sp>
        <p:sp>
          <p:nvSpPr>
            <p:cNvPr id="99" name="TextBox 76"/>
            <p:cNvSpPr txBox="1">
              <a:spLocks noChangeArrowheads="1"/>
            </p:cNvSpPr>
            <p:nvPr/>
          </p:nvSpPr>
          <p:spPr bwMode="auto">
            <a:xfrm>
              <a:off x="7934325" y="5219567"/>
              <a:ext cx="768350" cy="3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Interrupt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PSR</a:t>
              </a:r>
            </a:p>
          </p:txBody>
        </p:sp>
        <p:sp>
          <p:nvSpPr>
            <p:cNvPr id="100" name="TextBox 89"/>
            <p:cNvSpPr txBox="1">
              <a:spLocks noChangeArrowheads="1"/>
            </p:cNvSpPr>
            <p:nvPr/>
          </p:nvSpPr>
          <p:spPr bwMode="auto">
            <a:xfrm>
              <a:off x="6099175" y="1820116"/>
              <a:ext cx="722313" cy="3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Low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Registers</a:t>
              </a:r>
            </a:p>
          </p:txBody>
        </p:sp>
        <p:sp>
          <p:nvSpPr>
            <p:cNvPr id="101" name="TextBox 90"/>
            <p:cNvSpPr txBox="1">
              <a:spLocks noChangeArrowheads="1"/>
            </p:cNvSpPr>
            <p:nvPr/>
          </p:nvSpPr>
          <p:spPr bwMode="auto">
            <a:xfrm>
              <a:off x="6119813" y="3321743"/>
              <a:ext cx="722312" cy="3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High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Registers</a:t>
              </a:r>
            </a:p>
          </p:txBody>
        </p:sp>
        <p:sp>
          <p:nvSpPr>
            <p:cNvPr id="102" name="TextBox 95"/>
            <p:cNvSpPr txBox="1">
              <a:spLocks noChangeArrowheads="1"/>
            </p:cNvSpPr>
            <p:nvPr/>
          </p:nvSpPr>
          <p:spPr bwMode="auto">
            <a:xfrm>
              <a:off x="2032000" y="2369049"/>
              <a:ext cx="1468438" cy="352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General purpose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 register</a:t>
              </a:r>
            </a:p>
          </p:txBody>
        </p:sp>
        <p:sp>
          <p:nvSpPr>
            <p:cNvPr id="103" name="Right Brace 102"/>
            <p:cNvSpPr/>
            <p:nvPr/>
          </p:nvSpPr>
          <p:spPr bwMode="auto">
            <a:xfrm rot="10800000">
              <a:off x="3206750" y="1083670"/>
              <a:ext cx="179388" cy="2923104"/>
            </a:xfrm>
            <a:prstGeom prst="rightBrace">
              <a:avLst>
                <a:gd name="adj1" fmla="val 40152"/>
                <a:gd name="adj2" fmla="val 50000"/>
              </a:avLst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05" name="Right Arrow 104"/>
            <p:cNvSpPr/>
            <p:nvPr/>
          </p:nvSpPr>
          <p:spPr bwMode="auto">
            <a:xfrm>
              <a:off x="5929313" y="4106580"/>
              <a:ext cx="385762" cy="119465"/>
            </a:xfrm>
            <a:prstGeom prst="rightArrow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07" name="Right Arrow 106"/>
            <p:cNvSpPr/>
            <p:nvPr/>
          </p:nvSpPr>
          <p:spPr bwMode="auto">
            <a:xfrm>
              <a:off x="5929313" y="5030541"/>
              <a:ext cx="385762" cy="120977"/>
            </a:xfrm>
            <a:prstGeom prst="rightArrow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08" name="Right Brace 107"/>
            <p:cNvSpPr/>
            <p:nvPr/>
          </p:nvSpPr>
          <p:spPr bwMode="auto">
            <a:xfrm rot="10800000">
              <a:off x="6440488" y="3787504"/>
              <a:ext cx="179387" cy="737959"/>
            </a:xfrm>
            <a:prstGeom prst="rightBrace">
              <a:avLst>
                <a:gd name="adj1" fmla="val 40152"/>
                <a:gd name="adj2" fmla="val 50000"/>
              </a:avLst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 bwMode="auto">
            <a:xfrm>
              <a:off x="452438" y="4823368"/>
              <a:ext cx="8250237" cy="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Rectangle 109"/>
            <p:cNvSpPr/>
            <p:nvPr/>
          </p:nvSpPr>
          <p:spPr bwMode="auto">
            <a:xfrm>
              <a:off x="3573463" y="5494260"/>
              <a:ext cx="2290762" cy="154246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FAULTMASK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573463" y="5733628"/>
              <a:ext cx="2290762" cy="154246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BASEPRI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2" name="Right Brace 111"/>
            <p:cNvSpPr/>
            <p:nvPr/>
          </p:nvSpPr>
          <p:spPr bwMode="auto">
            <a:xfrm rot="10800000">
              <a:off x="3288389" y="5264043"/>
              <a:ext cx="149226" cy="614680"/>
            </a:xfrm>
            <a:prstGeom prst="rightBrace">
              <a:avLst>
                <a:gd name="adj1" fmla="val 40152"/>
                <a:gd name="adj2" fmla="val 50000"/>
              </a:avLst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8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Registers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>
          <a:xfrm>
            <a:off x="479812" y="1066800"/>
            <a:ext cx="8738007" cy="4680000"/>
          </a:xfrm>
        </p:spPr>
        <p:txBody>
          <a:bodyPr/>
          <a:lstStyle/>
          <a:p>
            <a:r>
              <a:rPr lang="en-GB" sz="1800" dirty="0" smtClean="0"/>
              <a:t>R0 – R12: general purpose registers</a:t>
            </a:r>
          </a:p>
          <a:p>
            <a:pPr lvl="1"/>
            <a:r>
              <a:rPr lang="en-GB" sz="1600" dirty="0" smtClean="0"/>
              <a:t>Low registers (R0 – R7) can be accessed by any instruction</a:t>
            </a:r>
          </a:p>
          <a:p>
            <a:pPr lvl="1"/>
            <a:r>
              <a:rPr lang="en-GB" sz="1600" dirty="0" smtClean="0"/>
              <a:t>High registers (R8 – R12) sometimes cannot be accessed e.g. by some Thumb (16-bit) instructions</a:t>
            </a:r>
          </a:p>
          <a:p>
            <a:r>
              <a:rPr lang="en-GB" sz="1800" dirty="0" smtClean="0"/>
              <a:t>R13: Stack Pointer (SP)</a:t>
            </a:r>
          </a:p>
          <a:p>
            <a:pPr lvl="1"/>
            <a:r>
              <a:rPr lang="en-GB" sz="1600" dirty="0" smtClean="0"/>
              <a:t>Records the current address of the stack</a:t>
            </a:r>
          </a:p>
          <a:p>
            <a:pPr lvl="1"/>
            <a:r>
              <a:rPr lang="en-GB" sz="1600" dirty="0" smtClean="0"/>
              <a:t>Used for saving the context of a program while switching between tasks</a:t>
            </a:r>
          </a:p>
          <a:p>
            <a:pPr lvl="1"/>
            <a:r>
              <a:rPr lang="en-GB" sz="1600" dirty="0" smtClean="0"/>
              <a:t>Cortex-M4 has two SPs: Main SP, used in applications that require privileged access e.g. OS kernel, and exception handlers, and Process SP,  used in base-level application code (when not running an exception handler)</a:t>
            </a:r>
          </a:p>
          <a:p>
            <a:r>
              <a:rPr lang="en-GB" sz="1800" dirty="0" smtClean="0"/>
              <a:t>Program Counter (PC)</a:t>
            </a:r>
          </a:p>
          <a:p>
            <a:pPr lvl="1"/>
            <a:r>
              <a:rPr lang="en-GB" sz="1600" dirty="0" smtClean="0"/>
              <a:t>Records the address of the current instruction code</a:t>
            </a:r>
          </a:p>
          <a:p>
            <a:pPr lvl="1"/>
            <a:r>
              <a:rPr lang="en-GB" sz="1600" dirty="0" smtClean="0"/>
              <a:t>Automatically incremented by 4 at each operation (for 32-bit instruction code), except branching operations</a:t>
            </a:r>
          </a:p>
          <a:p>
            <a:pPr lvl="1"/>
            <a:r>
              <a:rPr lang="en-GB" sz="1600" dirty="0" smtClean="0"/>
              <a:t>A branching operation, such as function calls, will change the PC to a specific address, meanwhile it saves the current PC to the Link Register (LR)</a:t>
            </a:r>
          </a:p>
          <a:p>
            <a:pPr lvl="1"/>
            <a:endParaRPr lang="en-GB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138444" y="1493838"/>
            <a:ext cx="2822575" cy="4394200"/>
            <a:chOff x="6245225" y="1414463"/>
            <a:chExt cx="2822575" cy="4394200"/>
          </a:xfrm>
        </p:grpSpPr>
        <p:sp>
          <p:nvSpPr>
            <p:cNvPr id="81" name="Rectangle 80"/>
            <p:cNvSpPr/>
            <p:nvPr/>
          </p:nvSpPr>
          <p:spPr bwMode="auto">
            <a:xfrm>
              <a:off x="7364413" y="4337050"/>
              <a:ext cx="774700" cy="1471613"/>
            </a:xfrm>
            <a:prstGeom prst="rect">
              <a:avLst/>
            </a:prstGeom>
            <a:solidFill>
              <a:srgbClr val="AAC5D2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7364413" y="3416300"/>
              <a:ext cx="774700" cy="927100"/>
            </a:xfrm>
            <a:prstGeom prst="rect">
              <a:avLst/>
            </a:prstGeom>
            <a:solidFill>
              <a:srgbClr val="9FB43B">
                <a:lumMod val="20000"/>
                <a:lumOff val="8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364413" y="2205038"/>
              <a:ext cx="774700" cy="1206500"/>
            </a:xfrm>
            <a:prstGeom prst="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6588125" y="1414463"/>
              <a:ext cx="776288" cy="147637"/>
            </a:xfrm>
            <a:prstGeom prst="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Data</a:t>
              </a: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7251700" y="1639888"/>
              <a:ext cx="387350" cy="571500"/>
            </a:xfrm>
            <a:prstGeom prst="curvedConnector2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6" name="Rectangle 85"/>
            <p:cNvSpPr/>
            <p:nvPr/>
          </p:nvSpPr>
          <p:spPr bwMode="auto">
            <a:xfrm>
              <a:off x="8139113" y="1416050"/>
              <a:ext cx="776287" cy="147638"/>
            </a:xfrm>
            <a:prstGeom prst="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Data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cxnSp>
          <p:nvCxnSpPr>
            <p:cNvPr id="87" name="Curved Connector 86"/>
            <p:cNvCxnSpPr/>
            <p:nvPr/>
          </p:nvCxnSpPr>
          <p:spPr bwMode="auto">
            <a:xfrm rot="5400000" flipH="1" flipV="1">
              <a:off x="7699376" y="1765300"/>
              <a:ext cx="603250" cy="276225"/>
            </a:xfrm>
            <a:prstGeom prst="curvedConnector2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8" name="Rectangle 87"/>
            <p:cNvSpPr/>
            <p:nvPr/>
          </p:nvSpPr>
          <p:spPr bwMode="auto">
            <a:xfrm>
              <a:off x="6245225" y="3544888"/>
              <a:ext cx="776288" cy="1460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PC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6245225" y="3136900"/>
              <a:ext cx="776288" cy="1460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SP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 bwMode="auto">
            <a:xfrm>
              <a:off x="8366125" y="2211388"/>
              <a:ext cx="0" cy="120015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1" name="TextBox 37"/>
            <p:cNvSpPr txBox="1">
              <a:spLocks noChangeArrowheads="1"/>
            </p:cNvSpPr>
            <p:nvPr/>
          </p:nvSpPr>
          <p:spPr bwMode="auto">
            <a:xfrm>
              <a:off x="8366125" y="2679700"/>
              <a:ext cx="701675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Address</a:t>
              </a:r>
            </a:p>
          </p:txBody>
        </p:sp>
        <p:sp>
          <p:nvSpPr>
            <p:cNvPr id="92" name="TextBox 39"/>
            <p:cNvSpPr txBox="1">
              <a:spLocks noChangeArrowheads="1"/>
            </p:cNvSpPr>
            <p:nvPr/>
          </p:nvSpPr>
          <p:spPr bwMode="auto">
            <a:xfrm>
              <a:off x="8366125" y="2205038"/>
              <a:ext cx="4445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Low</a:t>
              </a:r>
            </a:p>
          </p:txBody>
        </p:sp>
        <p:sp>
          <p:nvSpPr>
            <p:cNvPr id="93" name="TextBox 40"/>
            <p:cNvSpPr txBox="1">
              <a:spLocks noChangeArrowheads="1"/>
            </p:cNvSpPr>
            <p:nvPr/>
          </p:nvSpPr>
          <p:spPr bwMode="auto">
            <a:xfrm>
              <a:off x="8366125" y="3325813"/>
              <a:ext cx="47625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High</a:t>
              </a:r>
            </a:p>
          </p:txBody>
        </p:sp>
        <p:sp>
          <p:nvSpPr>
            <p:cNvPr id="94" name="TextBox 41"/>
            <p:cNvSpPr txBox="1">
              <a:spLocks noChangeArrowheads="1"/>
            </p:cNvSpPr>
            <p:nvPr/>
          </p:nvSpPr>
          <p:spPr bwMode="auto">
            <a:xfrm>
              <a:off x="6962775" y="1793875"/>
              <a:ext cx="57943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PUSH</a:t>
              </a:r>
            </a:p>
          </p:txBody>
        </p:sp>
        <p:sp>
          <p:nvSpPr>
            <p:cNvPr id="95" name="TextBox 42"/>
            <p:cNvSpPr txBox="1">
              <a:spLocks noChangeArrowheads="1"/>
            </p:cNvSpPr>
            <p:nvPr/>
          </p:nvSpPr>
          <p:spPr bwMode="auto">
            <a:xfrm>
              <a:off x="8001000" y="1793875"/>
              <a:ext cx="4826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POP</a:t>
              </a:r>
            </a:p>
          </p:txBody>
        </p:sp>
        <p:cxnSp>
          <p:nvCxnSpPr>
            <p:cNvPr id="96" name="Straight Arrow Connector 95"/>
            <p:cNvCxnSpPr>
              <a:stCxn id="89" idx="3"/>
            </p:cNvCxnSpPr>
            <p:nvPr/>
          </p:nvCxnSpPr>
          <p:spPr bwMode="auto">
            <a:xfrm flipV="1">
              <a:off x="7021513" y="2211388"/>
              <a:ext cx="342900" cy="998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>
              <a:off x="7021513" y="3611563"/>
              <a:ext cx="342900" cy="12398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7364413" y="22971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7364413" y="23891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7364413" y="24828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7364413" y="25733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>
              <a:off x="7364413" y="26654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7364413" y="27590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7364413" y="28543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7364413" y="294640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7364413" y="304006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7364413" y="31305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7364413" y="32226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7364413" y="33162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>
              <a:off x="7364413" y="34115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7364413" y="35036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7364413" y="35972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>
              <a:off x="7364413" y="368776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7364413" y="37703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>
              <a:off x="7364413" y="38623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>
              <a:off x="7364413" y="39560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>
              <a:off x="7364413" y="40465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>
              <a:off x="7364413" y="41386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7364413" y="42322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>
              <a:off x="7364413" y="43275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>
              <a:off x="7364413" y="441960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>
              <a:off x="7364413" y="451326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>
              <a:off x="7364413" y="46037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auto">
            <a:xfrm>
              <a:off x="7364413" y="46958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>
              <a:off x="7364413" y="47894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7364413" y="48847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>
              <a:off x="7364413" y="49768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>
              <a:off x="7364413" y="50704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auto">
            <a:xfrm>
              <a:off x="7364413" y="516096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auto">
            <a:xfrm>
              <a:off x="7364413" y="52514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 bwMode="auto">
            <a:xfrm>
              <a:off x="7364413" y="53435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 bwMode="auto">
            <a:xfrm>
              <a:off x="7364413" y="54371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/>
            <p:nvPr/>
          </p:nvCxnSpPr>
          <p:spPr bwMode="auto">
            <a:xfrm>
              <a:off x="7364413" y="55324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/>
            <p:nvPr/>
          </p:nvCxnSpPr>
          <p:spPr bwMode="auto">
            <a:xfrm>
              <a:off x="7364413" y="56245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 bwMode="auto">
            <a:xfrm>
              <a:off x="7364413" y="57181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>
              <a:off x="7364413" y="5808663"/>
              <a:ext cx="774700" cy="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6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Rectangle 164"/>
            <p:cNvSpPr/>
            <p:nvPr/>
          </p:nvSpPr>
          <p:spPr bwMode="auto">
            <a:xfrm>
              <a:off x="7364413" y="2216150"/>
              <a:ext cx="774700" cy="119538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Stack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7364413" y="4337050"/>
              <a:ext cx="774700" cy="1471613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Code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7364413" y="3409950"/>
              <a:ext cx="774700" cy="927100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6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Registers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R14: Link Register (LR)</a:t>
            </a:r>
          </a:p>
          <a:p>
            <a:pPr lvl="1"/>
            <a:r>
              <a:rPr lang="en-US" smtClean="0"/>
              <a:t>The LR is used to store the return address of a subroutine or a function call</a:t>
            </a:r>
          </a:p>
          <a:p>
            <a:pPr lvl="1"/>
            <a:r>
              <a:rPr lang="en-US" smtClean="0"/>
              <a:t>The program counter (PC) will load the value from LR after a function is finished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024856" y="3335338"/>
            <a:ext cx="7878763" cy="2744787"/>
            <a:chOff x="333375" y="3335338"/>
            <a:chExt cx="7878763" cy="2744787"/>
          </a:xfrm>
        </p:grpSpPr>
        <p:sp>
          <p:nvSpPr>
            <p:cNvPr id="86" name="Rectangle 85"/>
            <p:cNvSpPr/>
            <p:nvPr/>
          </p:nvSpPr>
          <p:spPr bwMode="auto">
            <a:xfrm>
              <a:off x="7081838" y="3500438"/>
              <a:ext cx="774700" cy="203676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7081838" y="3495675"/>
              <a:ext cx="774700" cy="1109663"/>
            </a:xfrm>
            <a:prstGeom prst="rect">
              <a:avLst/>
            </a:prstGeom>
            <a:solidFill>
              <a:srgbClr val="128CAB">
                <a:lumMod val="20000"/>
                <a:lumOff val="8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081838" y="4889500"/>
              <a:ext cx="774700" cy="552450"/>
            </a:xfrm>
            <a:prstGeom prst="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7081838" y="5348288"/>
              <a:ext cx="774700" cy="93662"/>
            </a:xfrm>
            <a:prstGeom prst="rect">
              <a:avLst/>
            </a:prstGeom>
            <a:solidFill>
              <a:srgbClr val="911B1D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7081838" y="3587750"/>
              <a:ext cx="774700" cy="93663"/>
            </a:xfrm>
            <a:prstGeom prst="rect">
              <a:avLst/>
            </a:prstGeom>
            <a:solidFill>
              <a:srgbClr val="AAC5D2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5575300" y="5329238"/>
              <a:ext cx="776288" cy="1460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PC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575300" y="3560763"/>
              <a:ext cx="776288" cy="1460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LR</a:t>
              </a:r>
            </a:p>
          </p:txBody>
        </p:sp>
        <p:cxnSp>
          <p:nvCxnSpPr>
            <p:cNvPr id="126" name="Straight Arrow Connector 125"/>
            <p:cNvCxnSpPr/>
            <p:nvPr/>
          </p:nvCxnSpPr>
          <p:spPr bwMode="auto">
            <a:xfrm>
              <a:off x="6467475" y="5402263"/>
              <a:ext cx="59055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 bwMode="auto">
            <a:xfrm>
              <a:off x="5964238" y="3797300"/>
              <a:ext cx="0" cy="144780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7081838" y="358616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7081838" y="36782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>
              <a:off x="7081838" y="377190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7081838" y="38623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7081838" y="395446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7081838" y="40481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7081838" y="41433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7081838" y="42354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7081838" y="43291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>
              <a:off x="7081838" y="441960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7081838" y="45116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7081838" y="46053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>
              <a:off x="7081838" y="47005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7081838" y="47942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>
              <a:off x="7081838" y="488950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>
              <a:off x="7081838" y="49815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>
              <a:off x="7081838" y="50752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>
              <a:off x="7081838" y="51657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7081838" y="52562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>
              <a:off x="7081838" y="53482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>
              <a:off x="7081838" y="54419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>
              <a:off x="7081838" y="553720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Rectangle 150"/>
            <p:cNvSpPr/>
            <p:nvPr/>
          </p:nvSpPr>
          <p:spPr bwMode="auto">
            <a:xfrm>
              <a:off x="7081838" y="3500438"/>
              <a:ext cx="774700" cy="2036762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52" name="TextBox 40"/>
            <p:cNvSpPr txBox="1">
              <a:spLocks noChangeArrowheads="1"/>
            </p:cNvSpPr>
            <p:nvPr/>
          </p:nvSpPr>
          <p:spPr bwMode="auto">
            <a:xfrm>
              <a:off x="7112000" y="3797300"/>
              <a:ext cx="7239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Main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Program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code</a:t>
              </a:r>
            </a:p>
          </p:txBody>
        </p:sp>
        <p:sp>
          <p:nvSpPr>
            <p:cNvPr id="153" name="TextBox 40"/>
            <p:cNvSpPr txBox="1">
              <a:spLocks noChangeArrowheads="1"/>
            </p:cNvSpPr>
            <p:nvPr/>
          </p:nvSpPr>
          <p:spPr bwMode="auto">
            <a:xfrm>
              <a:off x="7051675" y="5037138"/>
              <a:ext cx="84455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subroutine</a:t>
              </a:r>
            </a:p>
          </p:txBody>
        </p:sp>
        <p:sp>
          <p:nvSpPr>
            <p:cNvPr id="154" name="TextBox 40"/>
            <p:cNvSpPr txBox="1">
              <a:spLocks noChangeArrowheads="1"/>
            </p:cNvSpPr>
            <p:nvPr/>
          </p:nvSpPr>
          <p:spPr bwMode="auto">
            <a:xfrm>
              <a:off x="6272213" y="5113338"/>
              <a:ext cx="8905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Current PC</a:t>
              </a:r>
            </a:p>
          </p:txBody>
        </p:sp>
        <p:cxnSp>
          <p:nvCxnSpPr>
            <p:cNvPr id="155" name="Straight Arrow Connector 154"/>
            <p:cNvCxnSpPr/>
            <p:nvPr/>
          </p:nvCxnSpPr>
          <p:spPr bwMode="auto">
            <a:xfrm>
              <a:off x="6467475" y="3633788"/>
              <a:ext cx="5842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6" name="TextBox 40"/>
            <p:cNvSpPr txBox="1">
              <a:spLocks noChangeArrowheads="1"/>
            </p:cNvSpPr>
            <p:nvPr/>
          </p:nvSpPr>
          <p:spPr bwMode="auto">
            <a:xfrm>
              <a:off x="4587875" y="4141788"/>
              <a:ext cx="1281113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Load PC with the address in LR to return to the main program</a:t>
              </a:r>
            </a:p>
          </p:txBody>
        </p:sp>
        <p:sp>
          <p:nvSpPr>
            <p:cNvPr id="157" name="TextBox 40"/>
            <p:cNvSpPr txBox="1">
              <a:spLocks noChangeArrowheads="1"/>
            </p:cNvSpPr>
            <p:nvPr/>
          </p:nvSpPr>
          <p:spPr bwMode="auto">
            <a:xfrm>
              <a:off x="6280150" y="3373438"/>
              <a:ext cx="8747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Current LR</a:t>
              </a:r>
            </a:p>
          </p:txBody>
        </p:sp>
        <p:sp>
          <p:nvSpPr>
            <p:cNvPr id="158" name="TextBox 40"/>
            <p:cNvSpPr txBox="1">
              <a:spLocks noChangeArrowheads="1"/>
            </p:cNvSpPr>
            <p:nvPr/>
          </p:nvSpPr>
          <p:spPr bwMode="auto">
            <a:xfrm>
              <a:off x="5076825" y="5826125"/>
              <a:ext cx="31353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050" dirty="0" smtClean="0">
                  <a:cs typeface="Arial" charset="0"/>
                </a:rPr>
                <a:t>Return from a subroutine to the main program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722563" y="3494088"/>
              <a:ext cx="774700" cy="203676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722563" y="3489325"/>
              <a:ext cx="774700" cy="1109663"/>
            </a:xfrm>
            <a:prstGeom prst="rect">
              <a:avLst/>
            </a:prstGeom>
            <a:solidFill>
              <a:srgbClr val="128CAB">
                <a:lumMod val="20000"/>
                <a:lumOff val="8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22563" y="4883150"/>
              <a:ext cx="774700" cy="552450"/>
            </a:xfrm>
            <a:prstGeom prst="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722563" y="4881563"/>
              <a:ext cx="774700" cy="93662"/>
            </a:xfrm>
            <a:prstGeom prst="rect">
              <a:avLst/>
            </a:prstGeom>
            <a:solidFill>
              <a:srgbClr val="911B1D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22563" y="3581400"/>
              <a:ext cx="774700" cy="93663"/>
            </a:xfrm>
            <a:prstGeom prst="rect">
              <a:avLst/>
            </a:prstGeom>
            <a:solidFill>
              <a:srgbClr val="AAC5D2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216025" y="3551238"/>
              <a:ext cx="776288" cy="1460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PC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216025" y="4237038"/>
              <a:ext cx="776288" cy="1460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LR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 bwMode="auto">
            <a:xfrm>
              <a:off x="2108200" y="3624263"/>
              <a:ext cx="59055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7" name="Straight Arrow Connector 166"/>
            <p:cNvCxnSpPr/>
            <p:nvPr/>
          </p:nvCxnSpPr>
          <p:spPr bwMode="auto">
            <a:xfrm>
              <a:off x="1604963" y="3767138"/>
              <a:ext cx="0" cy="40005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2722563" y="35798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2722563" y="36718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 bwMode="auto">
            <a:xfrm>
              <a:off x="2722563" y="37655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auto">
            <a:xfrm>
              <a:off x="2722563" y="38560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>
              <a:off x="2722563" y="394811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Connector 172"/>
            <p:cNvCxnSpPr/>
            <p:nvPr/>
          </p:nvCxnSpPr>
          <p:spPr bwMode="auto">
            <a:xfrm>
              <a:off x="2722563" y="40417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Straight Connector 173"/>
            <p:cNvCxnSpPr/>
            <p:nvPr/>
          </p:nvCxnSpPr>
          <p:spPr bwMode="auto">
            <a:xfrm>
              <a:off x="2722563" y="41370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>
              <a:off x="2722563" y="422910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 bwMode="auto">
            <a:xfrm>
              <a:off x="2722563" y="432276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Connector 176"/>
            <p:cNvCxnSpPr/>
            <p:nvPr/>
          </p:nvCxnSpPr>
          <p:spPr bwMode="auto">
            <a:xfrm>
              <a:off x="2722563" y="44132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 bwMode="auto">
            <a:xfrm>
              <a:off x="2722563" y="45053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Straight Connector 178"/>
            <p:cNvCxnSpPr/>
            <p:nvPr/>
          </p:nvCxnSpPr>
          <p:spPr bwMode="auto">
            <a:xfrm>
              <a:off x="2722563" y="45989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>
              <a:off x="2722563" y="46942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>
              <a:off x="2722563" y="478790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>
              <a:off x="2722563" y="48831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>
              <a:off x="2722563" y="497522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 bwMode="auto">
            <a:xfrm>
              <a:off x="2722563" y="506888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>
              <a:off x="2722563" y="5159375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2722563" y="5249863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 bwMode="auto">
            <a:xfrm>
              <a:off x="2722563" y="5341938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 bwMode="auto">
            <a:xfrm>
              <a:off x="2722563" y="543560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>
              <a:off x="2722563" y="5530850"/>
              <a:ext cx="774700" cy="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Rectangle 189"/>
            <p:cNvSpPr/>
            <p:nvPr/>
          </p:nvSpPr>
          <p:spPr bwMode="auto">
            <a:xfrm>
              <a:off x="2722563" y="3494088"/>
              <a:ext cx="774700" cy="2036762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91" name="TextBox 40"/>
            <p:cNvSpPr txBox="1">
              <a:spLocks noChangeArrowheads="1"/>
            </p:cNvSpPr>
            <p:nvPr/>
          </p:nvSpPr>
          <p:spPr bwMode="auto">
            <a:xfrm>
              <a:off x="2752725" y="3790950"/>
              <a:ext cx="7239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Main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Program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code</a:t>
              </a:r>
            </a:p>
          </p:txBody>
        </p:sp>
        <p:sp>
          <p:nvSpPr>
            <p:cNvPr id="192" name="TextBox 40"/>
            <p:cNvSpPr txBox="1">
              <a:spLocks noChangeArrowheads="1"/>
            </p:cNvSpPr>
            <p:nvPr/>
          </p:nvSpPr>
          <p:spPr bwMode="auto">
            <a:xfrm>
              <a:off x="2692400" y="5030788"/>
              <a:ext cx="84455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subroutine</a:t>
              </a:r>
            </a:p>
          </p:txBody>
        </p:sp>
        <p:sp>
          <p:nvSpPr>
            <p:cNvPr id="193" name="TextBox 40"/>
            <p:cNvSpPr txBox="1">
              <a:spLocks noChangeArrowheads="1"/>
            </p:cNvSpPr>
            <p:nvPr/>
          </p:nvSpPr>
          <p:spPr bwMode="auto">
            <a:xfrm>
              <a:off x="1912938" y="3335338"/>
              <a:ext cx="8905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Current PC</a:t>
              </a:r>
            </a:p>
          </p:txBody>
        </p:sp>
        <p:cxnSp>
          <p:nvCxnSpPr>
            <p:cNvPr id="194" name="Straight Arrow Connector 193"/>
            <p:cNvCxnSpPr/>
            <p:nvPr/>
          </p:nvCxnSpPr>
          <p:spPr bwMode="auto">
            <a:xfrm flipH="1" flipV="1">
              <a:off x="1862138" y="3790950"/>
              <a:ext cx="847725" cy="11191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95" name="TextBox 40"/>
            <p:cNvSpPr txBox="1">
              <a:spLocks noChangeArrowheads="1"/>
            </p:cNvSpPr>
            <p:nvPr/>
          </p:nvSpPr>
          <p:spPr bwMode="auto">
            <a:xfrm>
              <a:off x="333375" y="3751263"/>
              <a:ext cx="12001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1. Save current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PC to LR</a:t>
              </a:r>
            </a:p>
          </p:txBody>
        </p:sp>
        <p:sp>
          <p:nvSpPr>
            <p:cNvPr id="196" name="TextBox 40"/>
            <p:cNvSpPr txBox="1">
              <a:spLocks noChangeArrowheads="1"/>
            </p:cNvSpPr>
            <p:nvPr/>
          </p:nvSpPr>
          <p:spPr bwMode="auto">
            <a:xfrm>
              <a:off x="1247775" y="4611688"/>
              <a:ext cx="1400175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2. Load PC with the starting address of the subroutine</a:t>
              </a:r>
            </a:p>
          </p:txBody>
        </p:sp>
        <p:sp>
          <p:nvSpPr>
            <p:cNvPr id="197" name="TextBox 40"/>
            <p:cNvSpPr txBox="1">
              <a:spLocks noChangeArrowheads="1"/>
            </p:cNvSpPr>
            <p:nvPr/>
          </p:nvSpPr>
          <p:spPr bwMode="auto">
            <a:xfrm>
              <a:off x="1630363" y="5803900"/>
              <a:ext cx="13112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050" dirty="0" smtClean="0">
                  <a:cs typeface="Arial" charset="0"/>
                </a:rPr>
                <a:t>Call a subroutine</a:t>
              </a:r>
            </a:p>
          </p:txBody>
        </p:sp>
        <p:sp>
          <p:nvSpPr>
            <p:cNvPr id="198" name="TextBox 40"/>
            <p:cNvSpPr txBox="1">
              <a:spLocks noChangeArrowheads="1"/>
            </p:cNvSpPr>
            <p:nvPr/>
          </p:nvSpPr>
          <p:spPr bwMode="auto">
            <a:xfrm rot="5400000">
              <a:off x="3246438" y="4338638"/>
              <a:ext cx="9540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Code region</a:t>
              </a:r>
            </a:p>
          </p:txBody>
        </p:sp>
        <p:sp>
          <p:nvSpPr>
            <p:cNvPr id="199" name="TextBox 40"/>
            <p:cNvSpPr txBox="1">
              <a:spLocks noChangeArrowheads="1"/>
            </p:cNvSpPr>
            <p:nvPr/>
          </p:nvSpPr>
          <p:spPr bwMode="auto">
            <a:xfrm rot="5400000">
              <a:off x="7604919" y="4460082"/>
              <a:ext cx="9540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Code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1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Registers</a:t>
            </a:r>
          </a:p>
        </p:txBody>
      </p:sp>
      <p:sp>
        <p:nvSpPr>
          <p:cNvPr id="23560" name="Content Placeholder 2"/>
          <p:cNvSpPr>
            <a:spLocks noGrp="1"/>
          </p:cNvSpPr>
          <p:nvPr>
            <p:ph idx="1"/>
          </p:nvPr>
        </p:nvSpPr>
        <p:spPr>
          <a:xfrm>
            <a:off x="479813" y="1219200"/>
            <a:ext cx="11155973" cy="2286000"/>
          </a:xfrm>
        </p:spPr>
        <p:txBody>
          <a:bodyPr/>
          <a:lstStyle/>
          <a:p>
            <a:r>
              <a:rPr lang="en-US" dirty="0" err="1" smtClean="0"/>
              <a:t>xPSR</a:t>
            </a:r>
            <a:r>
              <a:rPr lang="en-US" dirty="0" smtClean="0"/>
              <a:t>, combined Program Status Register</a:t>
            </a:r>
          </a:p>
          <a:p>
            <a:pPr lvl="1"/>
            <a:r>
              <a:rPr lang="en-US" dirty="0" smtClean="0"/>
              <a:t>Provides information about program execution and ALU flags</a:t>
            </a:r>
          </a:p>
          <a:p>
            <a:pPr lvl="2"/>
            <a:r>
              <a:rPr lang="en-US" dirty="0" smtClean="0"/>
              <a:t>Application PSR (APSR)</a:t>
            </a:r>
          </a:p>
          <a:p>
            <a:pPr lvl="2"/>
            <a:r>
              <a:rPr lang="en-US" dirty="0" smtClean="0"/>
              <a:t>Interrupt PSR (IPSR)</a:t>
            </a:r>
          </a:p>
          <a:p>
            <a:pPr lvl="2"/>
            <a:r>
              <a:rPr lang="en-US" dirty="0" smtClean="0"/>
              <a:t>Execution PSR (EPSR)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24065" y="3751854"/>
            <a:ext cx="9036754" cy="2496546"/>
            <a:chOff x="1129858" y="3282951"/>
            <a:chExt cx="10050241" cy="2776538"/>
          </a:xfrm>
        </p:grpSpPr>
        <p:cxnSp>
          <p:nvCxnSpPr>
            <p:cNvPr id="199" name="Straight Connector 198"/>
            <p:cNvCxnSpPr/>
            <p:nvPr/>
          </p:nvCxnSpPr>
          <p:spPr bwMode="auto">
            <a:xfrm>
              <a:off x="2634221" y="3282951"/>
              <a:ext cx="0" cy="269557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 bwMode="auto">
            <a:xfrm>
              <a:off x="11093349" y="3282951"/>
              <a:ext cx="0" cy="269557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4754293" y="3282951"/>
              <a:ext cx="0" cy="269557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 bwMode="auto">
            <a:xfrm>
              <a:off x="6878596" y="3282951"/>
              <a:ext cx="0" cy="269557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8983856" y="3282951"/>
              <a:ext cx="0" cy="2695575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" name="Rectangle 1"/>
            <p:cNvSpPr/>
            <p:nvPr/>
          </p:nvSpPr>
          <p:spPr bwMode="auto">
            <a:xfrm>
              <a:off x="2634222" y="3303589"/>
              <a:ext cx="264479" cy="2936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N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898701" y="3303589"/>
              <a:ext cx="266596" cy="2936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Z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158950" y="3303589"/>
              <a:ext cx="266596" cy="2936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C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425546" y="3303589"/>
              <a:ext cx="266596" cy="2936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V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62969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223217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489812" y="3303589"/>
              <a:ext cx="264481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47945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014541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274790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541386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07982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074578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34825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601421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861670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128266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388514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655109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921705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188301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448550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715146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975394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9241989" y="3303589"/>
              <a:ext cx="264481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500122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766718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0033314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0299909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0560158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0826754" y="330358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634222" y="3303589"/>
              <a:ext cx="8459128" cy="293687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34222" y="3881439"/>
              <a:ext cx="264479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898701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158950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425546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696374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962969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23217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489812" y="3881439"/>
              <a:ext cx="264481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747945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014541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74790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541386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07982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074578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334825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601421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861670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128266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388514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7655109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921705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8188301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8448550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8715146" y="38814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8975394" y="3881439"/>
              <a:ext cx="266596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9241989" y="3881439"/>
              <a:ext cx="264481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500122" y="3881439"/>
              <a:ext cx="266596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9766718" y="3881439"/>
              <a:ext cx="266596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0033314" y="3881439"/>
              <a:ext cx="266596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0299909" y="3881439"/>
              <a:ext cx="266596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560158" y="3881439"/>
              <a:ext cx="266596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826754" y="3881439"/>
              <a:ext cx="266596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634222" y="3881439"/>
              <a:ext cx="8459128" cy="293687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3627" name="TextBox 21503"/>
            <p:cNvSpPr txBox="1">
              <a:spLocks noChangeArrowheads="1"/>
            </p:cNvSpPr>
            <p:nvPr/>
          </p:nvSpPr>
          <p:spPr bwMode="auto">
            <a:xfrm>
              <a:off x="9241990" y="3881439"/>
              <a:ext cx="162073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 dirty="0" smtClean="0"/>
                <a:t>ISR number</a:t>
              </a:r>
              <a:endParaRPr lang="en-GB" b="0" dirty="0"/>
            </a:p>
          </p:txBody>
        </p:sp>
        <p:sp>
          <p:nvSpPr>
            <p:cNvPr id="23628" name="TextBox 106"/>
            <p:cNvSpPr txBox="1">
              <a:spLocks noChangeArrowheads="1"/>
            </p:cNvSpPr>
            <p:nvPr/>
          </p:nvSpPr>
          <p:spPr bwMode="auto">
            <a:xfrm>
              <a:off x="6734720" y="3297239"/>
              <a:ext cx="1390106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/>
                <a:t>Reserved</a:t>
              </a:r>
            </a:p>
          </p:txBody>
        </p:sp>
        <p:sp>
          <p:nvSpPr>
            <p:cNvPr id="23629" name="TextBox 107"/>
            <p:cNvSpPr txBox="1">
              <a:spLocks noChangeArrowheads="1"/>
            </p:cNvSpPr>
            <p:nvPr/>
          </p:nvSpPr>
          <p:spPr bwMode="auto">
            <a:xfrm>
              <a:off x="5450403" y="3881439"/>
              <a:ext cx="139010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/>
                <a:t>Reserved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634222" y="4502150"/>
              <a:ext cx="264479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>
                <a:cs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898701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>
                <a:cs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158950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>
                <a:cs typeface="Arial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425546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>
                <a:cs typeface="Arial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3696374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>
                <a:cs typeface="Arial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3962970" y="4502150"/>
              <a:ext cx="526843" cy="2936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0" dirty="0" smtClean="0">
                  <a:cs typeface="Arial" charset="0"/>
                </a:rPr>
                <a:t>ICI/IT</a:t>
              </a:r>
              <a:endParaRPr lang="en-GB" sz="1200" b="0" dirty="0">
                <a:cs typeface="Arial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747945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5014541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5274790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5541386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5807982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74578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334825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601421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861670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7128266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7388514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7655109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7921705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8188301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8448550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8715146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8975394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9241989" y="4502150"/>
              <a:ext cx="264481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9500122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9766718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0033314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10299909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10560158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10826754" y="4502150"/>
              <a:ext cx="266596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634222" y="4502150"/>
              <a:ext cx="8459128" cy="293688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3662" name="TextBox 142"/>
            <p:cNvSpPr txBox="1">
              <a:spLocks noChangeArrowheads="1"/>
            </p:cNvSpPr>
            <p:nvPr/>
          </p:nvSpPr>
          <p:spPr bwMode="auto">
            <a:xfrm>
              <a:off x="6174021" y="4502151"/>
              <a:ext cx="1387991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/>
                <a:t>Reserved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4489812" y="4502150"/>
              <a:ext cx="264481" cy="2936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T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747945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5014541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5274790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5541386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5807982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6074578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6334825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6601421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6861670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7128266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7388514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7655109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7921705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8188301" y="5319714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8448550" y="5319714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8715146" y="5329239"/>
              <a:ext cx="266596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8975394" y="5329239"/>
              <a:ext cx="266596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9241989" y="5329239"/>
              <a:ext cx="264481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3685" name="TextBox 175"/>
            <p:cNvSpPr txBox="1">
              <a:spLocks noChangeArrowheads="1"/>
            </p:cNvSpPr>
            <p:nvPr/>
          </p:nvSpPr>
          <p:spPr bwMode="auto">
            <a:xfrm>
              <a:off x="6174021" y="5329239"/>
              <a:ext cx="1387991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/>
                <a:t>Reserved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9500122" y="5330825"/>
              <a:ext cx="266596" cy="293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9766718" y="5330825"/>
              <a:ext cx="266596" cy="293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0033314" y="5330825"/>
              <a:ext cx="266596" cy="293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0299909" y="5330825"/>
              <a:ext cx="266596" cy="293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10560158" y="5330825"/>
              <a:ext cx="266596" cy="293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10826754" y="5330825"/>
              <a:ext cx="266596" cy="293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3697" name="TextBox 187"/>
            <p:cNvSpPr txBox="1">
              <a:spLocks noChangeArrowheads="1"/>
            </p:cNvSpPr>
            <p:nvPr/>
          </p:nvSpPr>
          <p:spPr bwMode="auto">
            <a:xfrm>
              <a:off x="9307581" y="5322889"/>
              <a:ext cx="162073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 dirty="0"/>
                <a:t>ISR number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634222" y="5329239"/>
              <a:ext cx="8459128" cy="293687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cs typeface="Arial" charset="0"/>
              </a:endParaRPr>
            </a:p>
          </p:txBody>
        </p:sp>
        <p:sp>
          <p:nvSpPr>
            <p:cNvPr id="23699" name="TextBox 189"/>
            <p:cNvSpPr txBox="1">
              <a:spLocks noChangeArrowheads="1"/>
            </p:cNvSpPr>
            <p:nvPr/>
          </p:nvSpPr>
          <p:spPr bwMode="auto">
            <a:xfrm>
              <a:off x="1129858" y="3282951"/>
              <a:ext cx="139010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/>
                <a:t>APSR</a:t>
              </a:r>
            </a:p>
          </p:txBody>
        </p:sp>
        <p:sp>
          <p:nvSpPr>
            <p:cNvPr id="23700" name="TextBox 190"/>
            <p:cNvSpPr txBox="1">
              <a:spLocks noChangeArrowheads="1"/>
            </p:cNvSpPr>
            <p:nvPr/>
          </p:nvSpPr>
          <p:spPr bwMode="auto">
            <a:xfrm>
              <a:off x="1129858" y="3868739"/>
              <a:ext cx="139010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/>
                <a:t>IPSR</a:t>
              </a:r>
            </a:p>
          </p:txBody>
        </p:sp>
        <p:sp>
          <p:nvSpPr>
            <p:cNvPr id="23701" name="TextBox 191"/>
            <p:cNvSpPr txBox="1">
              <a:spLocks noChangeArrowheads="1"/>
            </p:cNvSpPr>
            <p:nvPr/>
          </p:nvSpPr>
          <p:spPr bwMode="auto">
            <a:xfrm>
              <a:off x="1129858" y="4487864"/>
              <a:ext cx="139010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/>
                <a:t>EPSR</a:t>
              </a:r>
            </a:p>
          </p:txBody>
        </p:sp>
        <p:sp>
          <p:nvSpPr>
            <p:cNvPr id="23702" name="TextBox 192"/>
            <p:cNvSpPr txBox="1">
              <a:spLocks noChangeArrowheads="1"/>
            </p:cNvSpPr>
            <p:nvPr/>
          </p:nvSpPr>
          <p:spPr bwMode="auto">
            <a:xfrm>
              <a:off x="1129858" y="5308601"/>
              <a:ext cx="139010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b="0"/>
                <a:t>xPSR</a:t>
              </a:r>
            </a:p>
          </p:txBody>
        </p:sp>
        <p:sp>
          <p:nvSpPr>
            <p:cNvPr id="23703" name="TextBox 200"/>
            <p:cNvSpPr txBox="1">
              <a:spLocks noChangeArrowheads="1"/>
            </p:cNvSpPr>
            <p:nvPr/>
          </p:nvSpPr>
          <p:spPr bwMode="auto">
            <a:xfrm>
              <a:off x="10483988" y="5783264"/>
              <a:ext cx="696111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/>
                <a:t>bit0</a:t>
              </a:r>
            </a:p>
          </p:txBody>
        </p:sp>
        <p:sp>
          <p:nvSpPr>
            <p:cNvPr id="23704" name="TextBox 201"/>
            <p:cNvSpPr txBox="1">
              <a:spLocks noChangeArrowheads="1"/>
            </p:cNvSpPr>
            <p:nvPr/>
          </p:nvSpPr>
          <p:spPr bwMode="auto">
            <a:xfrm>
              <a:off x="8499330" y="5783264"/>
              <a:ext cx="696111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/>
                <a:t>bit8</a:t>
              </a:r>
            </a:p>
          </p:txBody>
        </p:sp>
        <p:sp>
          <p:nvSpPr>
            <p:cNvPr id="23705" name="TextBox 202"/>
            <p:cNvSpPr txBox="1">
              <a:spLocks noChangeArrowheads="1"/>
            </p:cNvSpPr>
            <p:nvPr/>
          </p:nvSpPr>
          <p:spPr bwMode="auto">
            <a:xfrm>
              <a:off x="6300972" y="5783264"/>
              <a:ext cx="69399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/>
                <a:t>bit16</a:t>
              </a:r>
            </a:p>
          </p:txBody>
        </p:sp>
        <p:sp>
          <p:nvSpPr>
            <p:cNvPr id="23706" name="TextBox 203"/>
            <p:cNvSpPr txBox="1">
              <a:spLocks noChangeArrowheads="1"/>
            </p:cNvSpPr>
            <p:nvPr/>
          </p:nvSpPr>
          <p:spPr bwMode="auto">
            <a:xfrm>
              <a:off x="4100498" y="5783264"/>
              <a:ext cx="69399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/>
                <a:t>bit24</a:t>
              </a:r>
            </a:p>
          </p:txBody>
        </p:sp>
        <p:sp>
          <p:nvSpPr>
            <p:cNvPr id="23707" name="TextBox 204"/>
            <p:cNvSpPr txBox="1">
              <a:spLocks noChangeArrowheads="1"/>
            </p:cNvSpPr>
            <p:nvPr/>
          </p:nvSpPr>
          <p:spPr bwMode="auto">
            <a:xfrm>
              <a:off x="2598252" y="5783264"/>
              <a:ext cx="69399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/>
                <a:t>bit31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3692142" y="3303589"/>
              <a:ext cx="266596" cy="2936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 smtClean="0">
                  <a:cs typeface="Arial" charset="0"/>
                </a:rPr>
                <a:t>Q</a:t>
              </a:r>
              <a:endParaRPr lang="en-GB" b="0" dirty="0">
                <a:cs typeface="Arial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3962970" y="5327176"/>
              <a:ext cx="526843" cy="2957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0" dirty="0" smtClean="0">
                  <a:cs typeface="Arial" charset="0"/>
                </a:rPr>
                <a:t>ICI/IT</a:t>
              </a:r>
              <a:endParaRPr lang="en-GB" sz="1200" b="0" dirty="0">
                <a:cs typeface="Arial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4489812" y="5327176"/>
              <a:ext cx="264481" cy="2957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T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634222" y="5327653"/>
              <a:ext cx="264479" cy="2957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N</a:t>
              </a: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898701" y="5327653"/>
              <a:ext cx="266596" cy="2957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Z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3158950" y="5327653"/>
              <a:ext cx="266596" cy="2957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C</a:t>
              </a: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3425546" y="5327653"/>
              <a:ext cx="266596" cy="2957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>
                  <a:cs typeface="Arial" charset="0"/>
                </a:rPr>
                <a:t>V</a:t>
              </a: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3692142" y="5327653"/>
              <a:ext cx="266596" cy="2957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b="0" dirty="0" smtClean="0">
                  <a:cs typeface="Arial" charset="0"/>
                </a:rPr>
                <a:t>Q</a:t>
              </a:r>
              <a:endParaRPr lang="en-GB" b="0" dirty="0">
                <a:cs typeface="Arial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8191475" y="4502150"/>
              <a:ext cx="526843" cy="2936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0" dirty="0" smtClean="0">
                  <a:cs typeface="Arial" charset="0"/>
                </a:rPr>
                <a:t>ICI/IT</a:t>
              </a:r>
              <a:endParaRPr lang="en-GB" sz="1200" b="0" dirty="0">
                <a:cs typeface="Arial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8191475" y="5329464"/>
              <a:ext cx="526843" cy="2936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0" dirty="0" smtClean="0">
                  <a:cs typeface="Arial" charset="0"/>
                </a:rPr>
                <a:t>ICI/IT</a:t>
              </a:r>
              <a:endParaRPr lang="en-GB" sz="1200" b="0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4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79813" y="1295400"/>
            <a:ext cx="11155973" cy="4680000"/>
          </a:xfrm>
        </p:spPr>
        <p:txBody>
          <a:bodyPr/>
          <a:lstStyle/>
          <a:p>
            <a:r>
              <a:rPr lang="en-US" sz="1800" dirty="0" smtClean="0"/>
              <a:t>APSR</a:t>
            </a:r>
          </a:p>
          <a:p>
            <a:pPr lvl="1"/>
            <a:r>
              <a:rPr lang="en-US" sz="1600" dirty="0" smtClean="0"/>
              <a:t>N: negative flag – set to one if the result from ALU is negative</a:t>
            </a:r>
          </a:p>
          <a:p>
            <a:pPr lvl="1"/>
            <a:r>
              <a:rPr lang="en-US" sz="1600" dirty="0" smtClean="0"/>
              <a:t>Z: zero flag – set to one if the result from ALU is zero</a:t>
            </a:r>
          </a:p>
          <a:p>
            <a:pPr lvl="1"/>
            <a:r>
              <a:rPr lang="en-US" sz="1600" dirty="0" smtClean="0"/>
              <a:t>C: carry flag – set to one if an unsigned overflow occurs</a:t>
            </a:r>
          </a:p>
          <a:p>
            <a:pPr lvl="1"/>
            <a:r>
              <a:rPr lang="en-US" sz="1600" dirty="0" smtClean="0"/>
              <a:t>V: overflow flag – set to one if a signed overflow occurs</a:t>
            </a:r>
          </a:p>
          <a:p>
            <a:pPr lvl="1"/>
            <a:r>
              <a:rPr lang="en-US" sz="1600" dirty="0" smtClean="0"/>
              <a:t>Q: sticky saturation flag – set to one if</a:t>
            </a:r>
            <a:r>
              <a:rPr lang="en-GB" sz="1600" dirty="0" smtClean="0"/>
              <a:t> saturation has occurred in saturating arithmetic instructions, or overflow has occurred in certain multiply instructions</a:t>
            </a:r>
            <a:endParaRPr lang="en-US" sz="1600" dirty="0" smtClean="0"/>
          </a:p>
          <a:p>
            <a:r>
              <a:rPr lang="en-US" sz="1800" dirty="0" smtClean="0"/>
              <a:t>IPSR</a:t>
            </a:r>
          </a:p>
          <a:p>
            <a:pPr lvl="1"/>
            <a:r>
              <a:rPr lang="en-US" sz="1600" dirty="0" smtClean="0"/>
              <a:t>ISR number – current executing interrupt service routine number</a:t>
            </a:r>
          </a:p>
          <a:p>
            <a:r>
              <a:rPr lang="en-US" sz="1800" dirty="0" smtClean="0"/>
              <a:t>EPSR</a:t>
            </a:r>
          </a:p>
          <a:p>
            <a:pPr lvl="1"/>
            <a:r>
              <a:rPr lang="en-US" sz="1600" dirty="0" smtClean="0"/>
              <a:t>T: Thumb state – always one since Cortex-M4 only supports the Thumb state (more on processor states in the next module)</a:t>
            </a:r>
          </a:p>
          <a:p>
            <a:pPr lvl="1"/>
            <a:r>
              <a:rPr lang="en-US" sz="1600" dirty="0" smtClean="0"/>
              <a:t>IC/IT: Interrupt-</a:t>
            </a:r>
            <a:r>
              <a:rPr lang="en-US" sz="1600" dirty="0" err="1" smtClean="0"/>
              <a:t>Continuable</a:t>
            </a:r>
            <a:r>
              <a:rPr lang="en-US" sz="1600" dirty="0" smtClean="0"/>
              <a:t> Instruction (ICI) bit, IF-THEN instruction status bit</a:t>
            </a:r>
          </a:p>
        </p:txBody>
      </p:sp>
    </p:spTree>
    <p:extLst>
      <p:ext uri="{BB962C8B-B14F-4D97-AF65-F5344CB8AC3E}">
        <p14:creationId xmlns:p14="http://schemas.microsoft.com/office/powerpoint/2010/main" val="37534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Registers</a:t>
            </a:r>
          </a:p>
        </p:txBody>
      </p:sp>
      <p:sp>
        <p:nvSpPr>
          <p:cNvPr id="25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Interrupt mask registers</a:t>
            </a:r>
          </a:p>
          <a:p>
            <a:pPr lvl="1"/>
            <a:r>
              <a:rPr lang="en-GB" dirty="0" smtClean="0"/>
              <a:t>1-bit PRIMASK </a:t>
            </a:r>
          </a:p>
          <a:p>
            <a:pPr lvl="5"/>
            <a:r>
              <a:rPr lang="en-GB" dirty="0" smtClean="0"/>
              <a:t>Set to one will block all the interrupts apart from </a:t>
            </a:r>
            <a:r>
              <a:rPr lang="en-GB" dirty="0" err="1" smtClean="0"/>
              <a:t>nonmaskable</a:t>
            </a:r>
            <a:r>
              <a:rPr lang="en-GB" dirty="0" smtClean="0"/>
              <a:t> interrupt (NMI) and the hard fault exception</a:t>
            </a:r>
          </a:p>
          <a:p>
            <a:pPr lvl="1"/>
            <a:r>
              <a:rPr lang="en-GB" dirty="0" smtClean="0"/>
              <a:t>1-bit FAULTMASK </a:t>
            </a:r>
          </a:p>
          <a:p>
            <a:pPr lvl="5"/>
            <a:r>
              <a:rPr lang="en-GB" dirty="0" smtClean="0"/>
              <a:t>Set to one will block all the interrupts apart from NMI</a:t>
            </a:r>
          </a:p>
          <a:p>
            <a:pPr lvl="1"/>
            <a:r>
              <a:rPr lang="en-GB" dirty="0" smtClean="0"/>
              <a:t>1-bit BASEPRI </a:t>
            </a:r>
          </a:p>
          <a:p>
            <a:pPr lvl="5"/>
            <a:r>
              <a:rPr lang="en-GB" dirty="0" smtClean="0"/>
              <a:t>Set to one will block all interrupts of the same or lower level (only allow for interrupts with higher priorities)</a:t>
            </a:r>
          </a:p>
          <a:p>
            <a:r>
              <a:rPr lang="en-GB" dirty="0" smtClean="0"/>
              <a:t>CONTROL: special register</a:t>
            </a:r>
          </a:p>
          <a:p>
            <a:pPr lvl="1"/>
            <a:r>
              <a:rPr lang="en-GB" dirty="0" smtClean="0"/>
              <a:t>1-bit stack definition</a:t>
            </a:r>
          </a:p>
          <a:p>
            <a:pPr lvl="5"/>
            <a:r>
              <a:rPr lang="en-GB" dirty="0" smtClean="0"/>
              <a:t>Set to one: use the process stack pointer (PSP)</a:t>
            </a:r>
          </a:p>
          <a:p>
            <a:pPr lvl="5"/>
            <a:r>
              <a:rPr lang="en-GB" dirty="0" smtClean="0"/>
              <a:t>Clear to zero: use the main stack pointer (MSP)</a:t>
            </a:r>
          </a:p>
        </p:txBody>
      </p:sp>
    </p:spTree>
    <p:extLst>
      <p:ext uri="{BB962C8B-B14F-4D97-AF65-F5344CB8AC3E}">
        <p14:creationId xmlns:p14="http://schemas.microsoft.com/office/powerpoint/2010/main" val="2249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 bwMode="auto">
          <a:xfrm>
            <a:off x="3438241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704837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965085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4231680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376089" y="478789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642685" y="478789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902933" y="478789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3169529" y="478789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4231680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2561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Registers</a:t>
            </a:r>
          </a:p>
        </p:txBody>
      </p:sp>
      <p:grpSp>
        <p:nvGrpSpPr>
          <p:cNvPr id="25613" name="Group 155"/>
          <p:cNvGrpSpPr>
            <a:grpSpLocks/>
          </p:cNvGrpSpPr>
          <p:nvPr/>
        </p:nvGrpSpPr>
        <p:grpSpPr bwMode="auto">
          <a:xfrm>
            <a:off x="2376089" y="2005013"/>
            <a:ext cx="8461243" cy="3395662"/>
            <a:chOff x="1975669" y="3282630"/>
            <a:chExt cx="6347853" cy="2695589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1975669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8323522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567791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161500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6739337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Rectangle 77"/>
          <p:cNvSpPr/>
          <p:nvPr/>
        </p:nvSpPr>
        <p:spPr bwMode="auto">
          <a:xfrm>
            <a:off x="2376089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642685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902933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169529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438241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704837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965085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491929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58525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018773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285369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551965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818560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078809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345405" y="3876674"/>
            <a:ext cx="264479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603538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870134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30381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396977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663573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7930169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190418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457013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717261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8983857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9244106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9510702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9777298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0043893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0304141" y="3876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0570737" y="3876674"/>
            <a:ext cx="266596" cy="293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376089" y="3876674"/>
            <a:ext cx="8461243" cy="2936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646" name="TextBox 109"/>
          <p:cNvSpPr txBox="1">
            <a:spLocks noChangeArrowheads="1"/>
          </p:cNvSpPr>
          <p:nvPr/>
        </p:nvSpPr>
        <p:spPr bwMode="auto">
          <a:xfrm>
            <a:off x="5915888" y="3876675"/>
            <a:ext cx="139010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4491929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4758525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5018773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5285369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551965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5818560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078809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345405" y="4789488"/>
            <a:ext cx="264479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03538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870134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7130381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7396977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663573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930169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190418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457013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717261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983857" y="4789488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665" name="TextBox 132"/>
          <p:cNvSpPr txBox="1">
            <a:spLocks noChangeArrowheads="1"/>
          </p:cNvSpPr>
          <p:nvPr/>
        </p:nvSpPr>
        <p:spPr bwMode="auto">
          <a:xfrm>
            <a:off x="5915888" y="4789488"/>
            <a:ext cx="139010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9244106" y="47910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9510702" y="47910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9777298" y="47910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10043893" y="47910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10304141" y="4791074"/>
            <a:ext cx="266596" cy="293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10570737" y="47910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672" name="TextBox 144"/>
          <p:cNvSpPr txBox="1">
            <a:spLocks noChangeArrowheads="1"/>
          </p:cNvSpPr>
          <p:nvPr/>
        </p:nvSpPr>
        <p:spPr bwMode="auto">
          <a:xfrm>
            <a:off x="10061878" y="3325813"/>
            <a:ext cx="16228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BASEPRI 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2376089" y="4789488"/>
            <a:ext cx="8461243" cy="29368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674" name="TextBox 148"/>
          <p:cNvSpPr txBox="1">
            <a:spLocks noChangeArrowheads="1"/>
          </p:cNvSpPr>
          <p:nvPr/>
        </p:nvSpPr>
        <p:spPr bwMode="auto">
          <a:xfrm>
            <a:off x="873843" y="3862388"/>
            <a:ext cx="139010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BASEPRI</a:t>
            </a:r>
          </a:p>
        </p:txBody>
      </p:sp>
      <p:sp>
        <p:nvSpPr>
          <p:cNvPr id="25675" name="TextBox 149"/>
          <p:cNvSpPr txBox="1">
            <a:spLocks noChangeArrowheads="1"/>
          </p:cNvSpPr>
          <p:nvPr/>
        </p:nvSpPr>
        <p:spPr bwMode="auto">
          <a:xfrm>
            <a:off x="873843" y="4770438"/>
            <a:ext cx="1466276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CONTROL</a:t>
            </a:r>
          </a:p>
        </p:txBody>
      </p:sp>
      <p:sp>
        <p:nvSpPr>
          <p:cNvPr id="25676" name="TextBox 151"/>
          <p:cNvSpPr txBox="1">
            <a:spLocks noChangeArrowheads="1"/>
          </p:cNvSpPr>
          <p:nvPr/>
        </p:nvSpPr>
        <p:spPr bwMode="auto">
          <a:xfrm>
            <a:off x="8243313" y="5243513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/>
              <a:t>bit8</a:t>
            </a:r>
          </a:p>
        </p:txBody>
      </p:sp>
      <p:sp>
        <p:nvSpPr>
          <p:cNvPr id="25677" name="TextBox 152"/>
          <p:cNvSpPr txBox="1">
            <a:spLocks noChangeArrowheads="1"/>
          </p:cNvSpPr>
          <p:nvPr/>
        </p:nvSpPr>
        <p:spPr bwMode="auto">
          <a:xfrm>
            <a:off x="6042839" y="5243513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/>
              <a:t>bit16</a:t>
            </a:r>
          </a:p>
        </p:txBody>
      </p:sp>
      <p:sp>
        <p:nvSpPr>
          <p:cNvPr id="25678" name="TextBox 153"/>
          <p:cNvSpPr txBox="1">
            <a:spLocks noChangeArrowheads="1"/>
          </p:cNvSpPr>
          <p:nvPr/>
        </p:nvSpPr>
        <p:spPr bwMode="auto">
          <a:xfrm>
            <a:off x="3842366" y="5243513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/>
              <a:t>bit24</a:t>
            </a:r>
          </a:p>
        </p:txBody>
      </p:sp>
      <p:sp>
        <p:nvSpPr>
          <p:cNvPr id="25679" name="TextBox 154"/>
          <p:cNvSpPr txBox="1">
            <a:spLocks noChangeArrowheads="1"/>
          </p:cNvSpPr>
          <p:nvPr/>
        </p:nvSpPr>
        <p:spPr bwMode="auto">
          <a:xfrm>
            <a:off x="2340119" y="5243513"/>
            <a:ext cx="69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/>
              <a:t>bit31</a:t>
            </a:r>
          </a:p>
        </p:txBody>
      </p:sp>
      <p:sp>
        <p:nvSpPr>
          <p:cNvPr id="25680" name="TextBox 156"/>
          <p:cNvSpPr txBox="1">
            <a:spLocks noChangeArrowheads="1"/>
          </p:cNvSpPr>
          <p:nvPr/>
        </p:nvSpPr>
        <p:spPr bwMode="auto">
          <a:xfrm>
            <a:off x="9409141" y="5495925"/>
            <a:ext cx="18767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Stack definition</a:t>
            </a:r>
          </a:p>
        </p:txBody>
      </p:sp>
      <p:cxnSp>
        <p:nvCxnSpPr>
          <p:cNvPr id="161" name="Straight Arrow Connector 160"/>
          <p:cNvCxnSpPr/>
          <p:nvPr/>
        </p:nvCxnSpPr>
        <p:spPr bwMode="auto">
          <a:xfrm flipH="1">
            <a:off x="10695572" y="3617913"/>
            <a:ext cx="8463" cy="2444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 flipV="1">
            <a:off x="10437439" y="5097463"/>
            <a:ext cx="0" cy="4222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4231680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2376089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42685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902933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169529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438241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3704837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3965085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4491929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4758525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018773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5285369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5551965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5818560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078809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345405" y="2914649"/>
            <a:ext cx="264479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603538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870134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7130381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7396977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7663573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7930169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8190418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8457013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717261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8983857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9244106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9510702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9777298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10043893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10304141" y="2914649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10570737" y="2914649"/>
            <a:ext cx="266596" cy="293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376089" y="2914649"/>
            <a:ext cx="8461243" cy="2936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79" name="TextBox 109"/>
          <p:cNvSpPr txBox="1">
            <a:spLocks noChangeArrowheads="1"/>
          </p:cNvSpPr>
          <p:nvPr/>
        </p:nvSpPr>
        <p:spPr bwMode="auto">
          <a:xfrm>
            <a:off x="5915888" y="2914650"/>
            <a:ext cx="139010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80" name="TextBox 144"/>
          <p:cNvSpPr txBox="1">
            <a:spLocks noChangeArrowheads="1"/>
          </p:cNvSpPr>
          <p:nvPr/>
        </p:nvSpPr>
        <p:spPr bwMode="auto">
          <a:xfrm>
            <a:off x="9938101" y="2363788"/>
            <a:ext cx="179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FAULTMASK </a:t>
            </a:r>
          </a:p>
        </p:txBody>
      </p:sp>
      <p:sp>
        <p:nvSpPr>
          <p:cNvPr id="181" name="TextBox 148"/>
          <p:cNvSpPr txBox="1">
            <a:spLocks noChangeArrowheads="1"/>
          </p:cNvSpPr>
          <p:nvPr/>
        </p:nvSpPr>
        <p:spPr bwMode="auto">
          <a:xfrm>
            <a:off x="583972" y="2900363"/>
            <a:ext cx="16799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FAULTMASK</a:t>
            </a:r>
          </a:p>
        </p:txBody>
      </p:sp>
      <p:cxnSp>
        <p:nvCxnSpPr>
          <p:cNvPr id="182" name="Straight Arrow Connector 181"/>
          <p:cNvCxnSpPr/>
          <p:nvPr/>
        </p:nvCxnSpPr>
        <p:spPr bwMode="auto">
          <a:xfrm flipH="1">
            <a:off x="10695572" y="2655888"/>
            <a:ext cx="8463" cy="2444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3" name="Rectangle 182"/>
          <p:cNvSpPr/>
          <p:nvPr/>
        </p:nvSpPr>
        <p:spPr bwMode="auto">
          <a:xfrm>
            <a:off x="4231680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2376089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42685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902933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3169529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3438241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3704837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3965085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4491929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4758525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5018773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5285369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5551965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5818560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6078809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6345405" y="1971674"/>
            <a:ext cx="264479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6603538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6870134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7130381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7396977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7663573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7930169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8190418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8457013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8717261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8983857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9244106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9510702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9777298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10043893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13" name="Rectangle 212"/>
          <p:cNvSpPr/>
          <p:nvPr/>
        </p:nvSpPr>
        <p:spPr bwMode="auto">
          <a:xfrm>
            <a:off x="10304141" y="1971674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14" name="Rectangle 213"/>
          <p:cNvSpPr/>
          <p:nvPr/>
        </p:nvSpPr>
        <p:spPr bwMode="auto">
          <a:xfrm>
            <a:off x="10570737" y="1971674"/>
            <a:ext cx="266596" cy="293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2376089" y="1971674"/>
            <a:ext cx="8461243" cy="2936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16" name="TextBox 109"/>
          <p:cNvSpPr txBox="1">
            <a:spLocks noChangeArrowheads="1"/>
          </p:cNvSpPr>
          <p:nvPr/>
        </p:nvSpPr>
        <p:spPr bwMode="auto">
          <a:xfrm>
            <a:off x="5915888" y="1971674"/>
            <a:ext cx="139010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217" name="TextBox 144"/>
          <p:cNvSpPr txBox="1">
            <a:spLocks noChangeArrowheads="1"/>
          </p:cNvSpPr>
          <p:nvPr/>
        </p:nvSpPr>
        <p:spPr bwMode="auto">
          <a:xfrm>
            <a:off x="9938101" y="1420813"/>
            <a:ext cx="16228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PRIMASK</a:t>
            </a:r>
          </a:p>
        </p:txBody>
      </p:sp>
      <p:sp>
        <p:nvSpPr>
          <p:cNvPr id="218" name="TextBox 148"/>
          <p:cNvSpPr txBox="1">
            <a:spLocks noChangeArrowheads="1"/>
          </p:cNvSpPr>
          <p:nvPr/>
        </p:nvSpPr>
        <p:spPr bwMode="auto">
          <a:xfrm>
            <a:off x="873843" y="1957387"/>
            <a:ext cx="139010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PRIMASK</a:t>
            </a:r>
          </a:p>
        </p:txBody>
      </p:sp>
      <p:cxnSp>
        <p:nvCxnSpPr>
          <p:cNvPr id="219" name="Straight Arrow Connector 218"/>
          <p:cNvCxnSpPr/>
          <p:nvPr/>
        </p:nvCxnSpPr>
        <p:spPr bwMode="auto">
          <a:xfrm flipH="1">
            <a:off x="10695572" y="1712913"/>
            <a:ext cx="8463" cy="2444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600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Useful Resources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79813" y="1219200"/>
            <a:ext cx="11155973" cy="4680000"/>
          </a:xfrm>
        </p:spPr>
        <p:txBody>
          <a:bodyPr/>
          <a:lstStyle/>
          <a:p>
            <a:r>
              <a:rPr lang="en-GB" sz="2200" dirty="0" smtClean="0"/>
              <a:t>Architecture </a:t>
            </a:r>
            <a:r>
              <a:rPr lang="en-GB" sz="2200" dirty="0" smtClean="0"/>
              <a:t>Reference Manual:</a:t>
            </a:r>
          </a:p>
          <a:p>
            <a:pPr marL="538162" lvl="1" indent="0">
              <a:buNone/>
            </a:pPr>
            <a:r>
              <a:rPr lang="en-GB" sz="1800" smtClean="0"/>
              <a:t>	</a:t>
            </a:r>
            <a:r>
              <a:rPr lang="en-GB" sz="1800" smtClean="0"/>
              <a:t>http://infocenter.arm.com/help/index.jsp?topic=/com.arm.doc.ddi0403c/index.html</a:t>
            </a:r>
            <a:endParaRPr lang="en-GB" sz="1800" dirty="0" smtClean="0"/>
          </a:p>
          <a:p>
            <a:r>
              <a:rPr lang="en-GB" sz="2200" dirty="0" smtClean="0"/>
              <a:t/>
            </a:r>
            <a:r>
              <a:rPr lang="en-GB" sz="2200" dirty="0" smtClean="0"/>
              <a:t>Cortex-M4 Technical Reference Manual:</a:t>
            </a:r>
          </a:p>
          <a:p>
            <a:pPr marL="538162" lvl="1" indent="0">
              <a:buNone/>
            </a:pPr>
            <a:r>
              <a:rPr lang="en-GB" sz="1800" dirty="0" smtClean="0"/>
              <a:t>	http://infocenter.arm.com/help/topic/com.arm.doc.ddi0439d/DDI0439D_cortex_m4_processor_r0p1_trm.pdf</a:t>
            </a:r>
          </a:p>
          <a:p>
            <a:r>
              <a:rPr lang="en-GB" sz="2200" dirty="0" smtClean="0"/>
              <a:t/>
            </a:r>
            <a:r>
              <a:rPr lang="en-GB" sz="2200" dirty="0" smtClean="0"/>
              <a:t>Cortex-M4 Devices Generic User Guide:</a:t>
            </a:r>
          </a:p>
          <a:p>
            <a:pPr marL="538162" lvl="1" indent="0">
              <a:buNone/>
            </a:pPr>
            <a:r>
              <a:rPr lang="en-GB" sz="1800" dirty="0" smtClean="0"/>
              <a:t>	http://infocenter.arm.com/help/topic/com.arm.doc.dui0553a/DUI0553A_cortex_m4_dgug.pdf</a:t>
            </a:r>
          </a:p>
        </p:txBody>
      </p:sp>
    </p:spTree>
    <p:extLst>
      <p:ext uri="{BB962C8B-B14F-4D97-AF65-F5344CB8AC3E}">
        <p14:creationId xmlns:p14="http://schemas.microsoft.com/office/powerpoint/2010/main" val="8182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ARM Architectures and </a:t>
            </a:r>
            <a:br>
              <a:rPr lang="en-GB" smtClean="0"/>
            </a:br>
            <a:r>
              <a:rPr lang="en-GB" smtClean="0"/>
              <a:t>Processors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2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\\mars\groups\ir\2011\Analyst Day\Images\Internet_Connected_Screens_v2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19" y="5144293"/>
            <a:ext cx="91440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What is ARM Architecture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79813" y="1219200"/>
            <a:ext cx="11328806" cy="4680000"/>
          </a:xfrm>
        </p:spPr>
        <p:txBody>
          <a:bodyPr/>
          <a:lstStyle/>
          <a:p>
            <a:r>
              <a:rPr lang="en-GB" sz="2000" dirty="0" smtClean="0"/>
              <a:t>ARM architecture is a family of RISC-based processor architectures</a:t>
            </a:r>
          </a:p>
          <a:p>
            <a:pPr lvl="1"/>
            <a:r>
              <a:rPr lang="en-GB" sz="1800" dirty="0" smtClean="0"/>
              <a:t>Well-known for its power efficiency;</a:t>
            </a:r>
          </a:p>
          <a:p>
            <a:pPr lvl="1"/>
            <a:r>
              <a:rPr lang="en-GB" sz="1800" dirty="0" smtClean="0"/>
              <a:t>Hence widely used in mobile devices, such as  smartphones and tablets</a:t>
            </a:r>
          </a:p>
          <a:p>
            <a:pPr lvl="1"/>
            <a:r>
              <a:rPr lang="en-GB" sz="1800" dirty="0" smtClean="0"/>
              <a:t>Designed and licensed to a wide eco-system by ARM</a:t>
            </a:r>
          </a:p>
          <a:p>
            <a:r>
              <a:rPr lang="en-GB" sz="2000" dirty="0" smtClean="0"/>
              <a:t>ARM Holdings</a:t>
            </a:r>
          </a:p>
          <a:p>
            <a:pPr lvl="1"/>
            <a:r>
              <a:rPr lang="en-GB" sz="1800" dirty="0" smtClean="0"/>
              <a:t>The company designs ARM-based processors;</a:t>
            </a:r>
          </a:p>
          <a:p>
            <a:pPr lvl="1"/>
            <a:r>
              <a:rPr lang="en-GB" sz="1800" dirty="0" smtClean="0"/>
              <a:t>Does not manufacture, but licenses designs to semiconductor partners who add their own Intellectual Property (IP) on top of ARM’s IP, fabricate and sell to customers;</a:t>
            </a:r>
          </a:p>
          <a:p>
            <a:pPr lvl="1"/>
            <a:r>
              <a:rPr lang="en-GB" sz="1800" dirty="0" smtClean="0"/>
              <a:t>Also offer other IP apart from processors, such as physical IPs, interconnect IPs, graphics cores, and development tools.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40811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ARM Processor Families</a:t>
            </a:r>
            <a:endParaRPr lang="en-GB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79814" y="1066800"/>
            <a:ext cx="7290206" cy="4680000"/>
          </a:xfrm>
        </p:spPr>
        <p:txBody>
          <a:bodyPr/>
          <a:lstStyle/>
          <a:p>
            <a:r>
              <a:rPr lang="en-GB" sz="1600" dirty="0" smtClean="0"/>
              <a:t>Cortex-A series (Application)</a:t>
            </a:r>
          </a:p>
          <a:p>
            <a:pPr lvl="1"/>
            <a:r>
              <a:rPr lang="en-GB" sz="1400" dirty="0" smtClean="0"/>
              <a:t>High performance processors capable of full Operating System (OS) support;</a:t>
            </a:r>
          </a:p>
          <a:p>
            <a:pPr lvl="1"/>
            <a:r>
              <a:rPr lang="en-GB" sz="1400" dirty="0" smtClean="0"/>
              <a:t>Applications include smartphones, digital TV, smart books, home gateways etc.</a:t>
            </a:r>
          </a:p>
          <a:p>
            <a:r>
              <a:rPr lang="en-GB" sz="1600" dirty="0" smtClean="0"/>
              <a:t>Cortex-R series (Real-time)</a:t>
            </a:r>
          </a:p>
          <a:p>
            <a:pPr lvl="1"/>
            <a:r>
              <a:rPr lang="en-GB" sz="1400" dirty="0" smtClean="0"/>
              <a:t>High performance for real-time applications;</a:t>
            </a:r>
          </a:p>
          <a:p>
            <a:pPr lvl="1"/>
            <a:r>
              <a:rPr lang="en-GB" sz="1400" dirty="0" smtClean="0"/>
              <a:t>High reliability</a:t>
            </a:r>
          </a:p>
          <a:p>
            <a:pPr lvl="1"/>
            <a:r>
              <a:rPr lang="en-GB" sz="1400" dirty="0" smtClean="0"/>
              <a:t>Applications include automotive braking system, powertrains etc.</a:t>
            </a:r>
          </a:p>
          <a:p>
            <a:r>
              <a:rPr lang="en-GB" sz="1600" dirty="0" smtClean="0"/>
              <a:t>Cortex-M series (Microcontroller)</a:t>
            </a:r>
          </a:p>
          <a:p>
            <a:pPr lvl="1"/>
            <a:r>
              <a:rPr lang="en-GB" sz="1400" dirty="0" smtClean="0"/>
              <a:t>Cost-sensitive solutions for deterministic microcontroller applications;</a:t>
            </a:r>
          </a:p>
          <a:p>
            <a:pPr lvl="1"/>
            <a:r>
              <a:rPr lang="en-GB" sz="1400" dirty="0" smtClean="0"/>
              <a:t>Applications include microcontrollers, mixed signal devices, smart sensors, automotive body electronics and airbags;</a:t>
            </a:r>
          </a:p>
          <a:p>
            <a:r>
              <a:rPr lang="en-GB" sz="1600" dirty="0" err="1" smtClean="0"/>
              <a:t>SecurCore</a:t>
            </a:r>
            <a:r>
              <a:rPr lang="en-GB" sz="1600" dirty="0" smtClean="0"/>
              <a:t> series</a:t>
            </a:r>
          </a:p>
          <a:p>
            <a:pPr lvl="1"/>
            <a:r>
              <a:rPr lang="en-GB" sz="1400" dirty="0" smtClean="0"/>
              <a:t>High security applications.</a:t>
            </a:r>
          </a:p>
          <a:p>
            <a:r>
              <a:rPr lang="en-GB" sz="1600" dirty="0" smtClean="0"/>
              <a:t>Previous classic processors </a:t>
            </a:r>
          </a:p>
          <a:p>
            <a:pPr lvl="1"/>
            <a:r>
              <a:rPr lang="en-GB" sz="1400" dirty="0" smtClean="0"/>
              <a:t>Include ARM7, ARM9, ARM11 families</a:t>
            </a:r>
          </a:p>
        </p:txBody>
      </p:sp>
      <p:pic>
        <p:nvPicPr>
          <p:cNvPr id="717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11" y="5681664"/>
            <a:ext cx="1734989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7928054" y="4281488"/>
            <a:ext cx="3742920" cy="685800"/>
          </a:xfrm>
          <a:prstGeom prst="rect">
            <a:avLst/>
          </a:prstGeom>
          <a:solidFill>
            <a:srgbClr val="0096B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4" name="Rectangle 28"/>
          <p:cNvSpPr>
            <a:spLocks noChangeArrowheads="1"/>
          </p:cNvSpPr>
          <p:nvPr/>
        </p:nvSpPr>
        <p:spPr bwMode="auto">
          <a:xfrm>
            <a:off x="7928054" y="3154364"/>
            <a:ext cx="3742920" cy="1127125"/>
          </a:xfrm>
          <a:prstGeom prst="rect">
            <a:avLst/>
          </a:prstGeom>
          <a:solidFill>
            <a:srgbClr val="6CBB68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5" name="Rectangle 29"/>
          <p:cNvSpPr>
            <a:spLocks noChangeArrowheads="1"/>
          </p:cNvSpPr>
          <p:nvPr/>
        </p:nvSpPr>
        <p:spPr bwMode="auto">
          <a:xfrm>
            <a:off x="7928054" y="2501901"/>
            <a:ext cx="3742920" cy="652463"/>
          </a:xfrm>
          <a:prstGeom prst="rect">
            <a:avLst/>
          </a:prstGeom>
          <a:solidFill>
            <a:srgbClr val="F8A15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6" name="Rectangle 30"/>
          <p:cNvSpPr>
            <a:spLocks noChangeArrowheads="1"/>
          </p:cNvSpPr>
          <p:nvPr/>
        </p:nvSpPr>
        <p:spPr bwMode="auto">
          <a:xfrm>
            <a:off x="7928054" y="1382714"/>
            <a:ext cx="3742920" cy="1119187"/>
          </a:xfrm>
          <a:prstGeom prst="rect">
            <a:avLst/>
          </a:prstGeom>
          <a:solidFill>
            <a:srgbClr val="F786A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7928054" y="4959351"/>
            <a:ext cx="3742920" cy="7223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78" name="TextBox 5"/>
          <p:cNvSpPr txBox="1">
            <a:spLocks noChangeArrowheads="1"/>
          </p:cNvSpPr>
          <p:nvPr/>
        </p:nvSpPr>
        <p:spPr bwMode="auto">
          <a:xfrm>
            <a:off x="9419719" y="1423989"/>
            <a:ext cx="225125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2400">
                <a:solidFill>
                  <a:schemeClr val="bg1"/>
                </a:solidFill>
              </a:rPr>
              <a:t>Cortex-A</a:t>
            </a:r>
          </a:p>
        </p:txBody>
      </p:sp>
      <p:sp>
        <p:nvSpPr>
          <p:cNvPr id="7179" name="Rectangle 32"/>
          <p:cNvSpPr>
            <a:spLocks noChangeArrowheads="1"/>
          </p:cNvSpPr>
          <p:nvPr/>
        </p:nvSpPr>
        <p:spPr bwMode="auto">
          <a:xfrm>
            <a:off x="7928054" y="909638"/>
            <a:ext cx="3742920" cy="473075"/>
          </a:xfrm>
          <a:prstGeom prst="rect">
            <a:avLst/>
          </a:prstGeom>
          <a:solidFill>
            <a:srgbClr val="F56F9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8190418" y="892175"/>
            <a:ext cx="1804811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Cortex-A57</a:t>
            </a:r>
          </a:p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en-GB" sz="1100" b="0" dirty="0"/>
              <a:t>Cortex-A53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Cortex-A15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Cortex-A9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Cortex-A8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Cortex-A7</a:t>
            </a:r>
          </a:p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en-GB" sz="1100" b="0" dirty="0"/>
              <a:t>Cortex-A5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Cortex-R7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Cortex-R5</a:t>
            </a:r>
          </a:p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en-GB" sz="1100" b="0" dirty="0"/>
              <a:t>Cortex-R4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Cortex-M4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Cortex-M3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Cortex-M1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Cortex-M0+</a:t>
            </a:r>
          </a:p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en-GB" sz="1100" b="0" dirty="0"/>
              <a:t>Cortex-M0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SC000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SC100</a:t>
            </a:r>
          </a:p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en-GB" sz="1100" b="0" dirty="0"/>
              <a:t>SC300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ARM11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ARM9</a:t>
            </a:r>
          </a:p>
          <a:p>
            <a:pPr eaLnBrk="1" hangingPunct="1">
              <a:spcBef>
                <a:spcPts val="300"/>
              </a:spcBef>
            </a:pPr>
            <a:r>
              <a:rPr lang="en-GB" sz="1100" b="0" dirty="0"/>
              <a:t>ARM7</a:t>
            </a:r>
          </a:p>
        </p:txBody>
      </p:sp>
      <p:sp>
        <p:nvSpPr>
          <p:cNvPr id="7181" name="TextBox 33"/>
          <p:cNvSpPr txBox="1">
            <a:spLocks noChangeArrowheads="1"/>
          </p:cNvSpPr>
          <p:nvPr/>
        </p:nvSpPr>
        <p:spPr bwMode="auto">
          <a:xfrm>
            <a:off x="9419719" y="2597151"/>
            <a:ext cx="225125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2400">
                <a:solidFill>
                  <a:schemeClr val="bg1"/>
                </a:solidFill>
              </a:rPr>
              <a:t>Cortex-R</a:t>
            </a:r>
          </a:p>
        </p:txBody>
      </p:sp>
      <p:sp>
        <p:nvSpPr>
          <p:cNvPr id="7182" name="TextBox 34"/>
          <p:cNvSpPr txBox="1">
            <a:spLocks noChangeArrowheads="1"/>
          </p:cNvSpPr>
          <p:nvPr/>
        </p:nvSpPr>
        <p:spPr bwMode="auto">
          <a:xfrm>
            <a:off x="9419719" y="3487739"/>
            <a:ext cx="225125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2400">
                <a:solidFill>
                  <a:schemeClr val="bg1"/>
                </a:solidFill>
              </a:rPr>
              <a:t>Cortex-M</a:t>
            </a:r>
          </a:p>
        </p:txBody>
      </p:sp>
      <p:sp>
        <p:nvSpPr>
          <p:cNvPr id="7183" name="TextBox 35"/>
          <p:cNvSpPr txBox="1">
            <a:spLocks noChangeArrowheads="1"/>
          </p:cNvSpPr>
          <p:nvPr/>
        </p:nvSpPr>
        <p:spPr bwMode="auto">
          <a:xfrm>
            <a:off x="9343550" y="4394201"/>
            <a:ext cx="238243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2400">
                <a:solidFill>
                  <a:schemeClr val="bg1"/>
                </a:solidFill>
              </a:rPr>
              <a:t>SecurCore</a:t>
            </a:r>
          </a:p>
        </p:txBody>
      </p:sp>
      <p:sp>
        <p:nvSpPr>
          <p:cNvPr id="7184" name="TextBox 36"/>
          <p:cNvSpPr txBox="1">
            <a:spLocks noChangeArrowheads="1"/>
          </p:cNvSpPr>
          <p:nvPr/>
        </p:nvSpPr>
        <p:spPr bwMode="auto">
          <a:xfrm>
            <a:off x="9614377" y="5089526"/>
            <a:ext cx="199100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2400">
                <a:solidFill>
                  <a:schemeClr val="bg1"/>
                </a:solidFill>
              </a:rPr>
              <a:t>Classic</a:t>
            </a:r>
          </a:p>
        </p:txBody>
      </p:sp>
      <p:sp>
        <p:nvSpPr>
          <p:cNvPr id="7185" name="Rectangle 6"/>
          <p:cNvSpPr>
            <a:spLocks noChangeArrowheads="1"/>
          </p:cNvSpPr>
          <p:nvPr/>
        </p:nvSpPr>
        <p:spPr bwMode="auto">
          <a:xfrm>
            <a:off x="8040193" y="971551"/>
            <a:ext cx="150225" cy="112713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86" name="Rectangle 37"/>
          <p:cNvSpPr>
            <a:spLocks noChangeArrowheads="1"/>
          </p:cNvSpPr>
          <p:nvPr/>
        </p:nvSpPr>
        <p:spPr bwMode="auto">
          <a:xfrm>
            <a:off x="8040193" y="1179513"/>
            <a:ext cx="150225" cy="112712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87" name="Rectangle 38"/>
          <p:cNvSpPr>
            <a:spLocks noChangeArrowheads="1"/>
          </p:cNvSpPr>
          <p:nvPr/>
        </p:nvSpPr>
        <p:spPr bwMode="auto">
          <a:xfrm>
            <a:off x="8040193" y="1449388"/>
            <a:ext cx="150225" cy="112712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88" name="Rectangle 39"/>
          <p:cNvSpPr>
            <a:spLocks noChangeArrowheads="1"/>
          </p:cNvSpPr>
          <p:nvPr/>
        </p:nvSpPr>
        <p:spPr bwMode="auto">
          <a:xfrm>
            <a:off x="8040193" y="1665288"/>
            <a:ext cx="150225" cy="112712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89" name="Rectangle 40"/>
          <p:cNvSpPr>
            <a:spLocks noChangeArrowheads="1"/>
          </p:cNvSpPr>
          <p:nvPr/>
        </p:nvSpPr>
        <p:spPr bwMode="auto">
          <a:xfrm>
            <a:off x="8040193" y="1868488"/>
            <a:ext cx="150225" cy="112712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0" name="Rectangle 41"/>
          <p:cNvSpPr>
            <a:spLocks noChangeArrowheads="1"/>
          </p:cNvSpPr>
          <p:nvPr/>
        </p:nvSpPr>
        <p:spPr bwMode="auto">
          <a:xfrm>
            <a:off x="8040193" y="2081213"/>
            <a:ext cx="150225" cy="112712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1" name="Rectangle 42"/>
          <p:cNvSpPr>
            <a:spLocks noChangeArrowheads="1"/>
          </p:cNvSpPr>
          <p:nvPr/>
        </p:nvSpPr>
        <p:spPr bwMode="auto">
          <a:xfrm>
            <a:off x="8040193" y="2284413"/>
            <a:ext cx="150225" cy="112712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2" name="Rectangle 43"/>
          <p:cNvSpPr>
            <a:spLocks noChangeArrowheads="1"/>
          </p:cNvSpPr>
          <p:nvPr/>
        </p:nvSpPr>
        <p:spPr bwMode="auto">
          <a:xfrm>
            <a:off x="8040193" y="3248026"/>
            <a:ext cx="150225" cy="11271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3" name="Rectangle 44"/>
          <p:cNvSpPr>
            <a:spLocks noChangeArrowheads="1"/>
          </p:cNvSpPr>
          <p:nvPr/>
        </p:nvSpPr>
        <p:spPr bwMode="auto">
          <a:xfrm>
            <a:off x="8040193" y="3463926"/>
            <a:ext cx="150225" cy="11271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4" name="Rectangle 45"/>
          <p:cNvSpPr>
            <a:spLocks noChangeArrowheads="1"/>
          </p:cNvSpPr>
          <p:nvPr/>
        </p:nvSpPr>
        <p:spPr bwMode="auto">
          <a:xfrm>
            <a:off x="8040193" y="3667126"/>
            <a:ext cx="150225" cy="11271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5" name="Rectangle 46"/>
          <p:cNvSpPr>
            <a:spLocks noChangeArrowheads="1"/>
          </p:cNvSpPr>
          <p:nvPr/>
        </p:nvSpPr>
        <p:spPr bwMode="auto">
          <a:xfrm>
            <a:off x="8040193" y="3879850"/>
            <a:ext cx="150225" cy="11271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6" name="Rectangle 47"/>
          <p:cNvSpPr>
            <a:spLocks noChangeArrowheads="1"/>
          </p:cNvSpPr>
          <p:nvPr/>
        </p:nvSpPr>
        <p:spPr bwMode="auto">
          <a:xfrm>
            <a:off x="8040193" y="4083051"/>
            <a:ext cx="150225" cy="11271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7" name="Rectangle 48"/>
          <p:cNvSpPr>
            <a:spLocks noChangeArrowheads="1"/>
          </p:cNvSpPr>
          <p:nvPr/>
        </p:nvSpPr>
        <p:spPr bwMode="auto">
          <a:xfrm>
            <a:off x="8040193" y="4359276"/>
            <a:ext cx="150225" cy="112713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8" name="Rectangle 49"/>
          <p:cNvSpPr>
            <a:spLocks noChangeArrowheads="1"/>
          </p:cNvSpPr>
          <p:nvPr/>
        </p:nvSpPr>
        <p:spPr bwMode="auto">
          <a:xfrm>
            <a:off x="8040193" y="4575176"/>
            <a:ext cx="150225" cy="112713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9" name="Rectangle 50"/>
          <p:cNvSpPr>
            <a:spLocks noChangeArrowheads="1"/>
          </p:cNvSpPr>
          <p:nvPr/>
        </p:nvSpPr>
        <p:spPr bwMode="auto">
          <a:xfrm>
            <a:off x="8040193" y="4778376"/>
            <a:ext cx="150225" cy="112713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8040193" y="5056188"/>
            <a:ext cx="150225" cy="1127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40193" y="5259388"/>
            <a:ext cx="150225" cy="1127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040193" y="5462588"/>
            <a:ext cx="150225" cy="1127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03" name="Rectangle 54"/>
          <p:cNvSpPr>
            <a:spLocks noChangeArrowheads="1"/>
          </p:cNvSpPr>
          <p:nvPr/>
        </p:nvSpPr>
        <p:spPr bwMode="auto">
          <a:xfrm>
            <a:off x="8040193" y="2555876"/>
            <a:ext cx="150225" cy="112713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04" name="Rectangle 55"/>
          <p:cNvSpPr>
            <a:spLocks noChangeArrowheads="1"/>
          </p:cNvSpPr>
          <p:nvPr/>
        </p:nvSpPr>
        <p:spPr bwMode="auto">
          <a:xfrm>
            <a:off x="8040193" y="2768601"/>
            <a:ext cx="150225" cy="112713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05" name="Rectangle 56"/>
          <p:cNvSpPr>
            <a:spLocks noChangeArrowheads="1"/>
          </p:cNvSpPr>
          <p:nvPr/>
        </p:nvSpPr>
        <p:spPr bwMode="auto">
          <a:xfrm>
            <a:off x="8040193" y="2971801"/>
            <a:ext cx="150225" cy="112713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06" name="TextBox 1"/>
          <p:cNvSpPr txBox="1">
            <a:spLocks noChangeArrowheads="1"/>
          </p:cNvSpPr>
          <p:nvPr/>
        </p:nvSpPr>
        <p:spPr bwMode="auto">
          <a:xfrm>
            <a:off x="9925407" y="6062663"/>
            <a:ext cx="17455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As of </a:t>
            </a:r>
            <a:r>
              <a:rPr lang="en-GB" sz="1200" b="0" dirty="0" smtClean="0"/>
              <a:t>Dec 2013</a:t>
            </a:r>
            <a:endParaRPr lang="en-GB" sz="1200" b="0" dirty="0"/>
          </a:p>
        </p:txBody>
      </p:sp>
    </p:spTree>
    <p:extLst>
      <p:ext uri="{BB962C8B-B14F-4D97-AF65-F5344CB8AC3E}">
        <p14:creationId xmlns:p14="http://schemas.microsoft.com/office/powerpoint/2010/main" val="16623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Design an ARM-based SoC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Select a set of IP cores from ARM and/or other third-party IP vendors</a:t>
            </a:r>
          </a:p>
          <a:p>
            <a:r>
              <a:rPr lang="en-GB" smtClean="0"/>
              <a:t>Integrate IP cores into a single chip design</a:t>
            </a:r>
          </a:p>
          <a:p>
            <a:r>
              <a:rPr lang="en-GB" smtClean="0"/>
              <a:t>Give design to semiconductor foundries for chip fabrication</a:t>
            </a:r>
          </a:p>
          <a:p>
            <a:endParaRPr lang="en-GB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4889707" y="3348039"/>
            <a:ext cx="3156833" cy="22240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grpSp>
        <p:nvGrpSpPr>
          <p:cNvPr id="8197" name="Group 6"/>
          <p:cNvGrpSpPr>
            <a:grpSpLocks/>
          </p:cNvGrpSpPr>
          <p:nvPr/>
        </p:nvGrpSpPr>
        <p:grpSpPr bwMode="auto">
          <a:xfrm>
            <a:off x="9468385" y="3852864"/>
            <a:ext cx="1637660" cy="1227137"/>
            <a:chOff x="6790786" y="4391025"/>
            <a:chExt cx="1227904" cy="1227904"/>
          </a:xfrm>
        </p:grpSpPr>
        <p:grpSp>
          <p:nvGrpSpPr>
            <p:cNvPr id="8232" name="Group 7"/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</p:grpSp>
        <p:grpSp>
          <p:nvGrpSpPr>
            <p:cNvPr id="8233" name="Group 8"/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cs typeface="Arial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100" dirty="0">
                  <a:cs typeface="Arial" charset="0"/>
                </a:rPr>
                <a:t>ARM-based</a:t>
              </a:r>
            </a:p>
            <a:p>
              <a:pPr algn="ctr">
                <a:defRPr/>
              </a:pPr>
              <a:r>
                <a:rPr lang="en-GB" sz="1100" dirty="0" err="1" smtClean="0">
                  <a:cs typeface="Arial" charset="0"/>
                </a:rPr>
                <a:t>SoC</a:t>
              </a:r>
              <a:endParaRPr lang="en-GB" sz="1100" dirty="0"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5023005" y="3652839"/>
            <a:ext cx="782861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Arial" charset="0"/>
              </a:rPr>
              <a:t>ROM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879921" y="3652839"/>
            <a:ext cx="1070615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Arial" charset="0"/>
              </a:rPr>
              <a:t>ARM</a:t>
            </a:r>
          </a:p>
          <a:p>
            <a:pPr algn="ctr">
              <a:defRPr/>
            </a:pPr>
            <a:r>
              <a:rPr lang="en-GB" sz="1100" b="0" dirty="0">
                <a:cs typeface="Arial" charset="0"/>
              </a:rPr>
              <a:t>processor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075369" y="3652839"/>
            <a:ext cx="780746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Arial" charset="0"/>
              </a:rPr>
              <a:t>RAM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023005" y="4198939"/>
            <a:ext cx="2833110" cy="219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Arial" charset="0"/>
              </a:rPr>
              <a:t>System bus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023005" y="4614864"/>
            <a:ext cx="2833110" cy="34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Arial" charset="0"/>
              </a:rPr>
              <a:t>Peripherals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023005" y="5154614"/>
            <a:ext cx="2833110" cy="219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Arial" charset="0"/>
              </a:rPr>
              <a:t>External Interface</a:t>
            </a:r>
          </a:p>
        </p:txBody>
      </p:sp>
      <p:sp>
        <p:nvSpPr>
          <p:cNvPr id="8204" name="TextBox 62"/>
          <p:cNvSpPr txBox="1">
            <a:spLocks noChangeArrowheads="1"/>
          </p:cNvSpPr>
          <p:nvPr/>
        </p:nvSpPr>
        <p:spPr bwMode="auto">
          <a:xfrm>
            <a:off x="5410204" y="3317876"/>
            <a:ext cx="205024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/>
              <a:t>SoC</a:t>
            </a:r>
          </a:p>
        </p:txBody>
      </p:sp>
      <p:sp>
        <p:nvSpPr>
          <p:cNvPr id="8205" name="TextBox 63"/>
          <p:cNvSpPr txBox="1">
            <a:spLocks noChangeArrowheads="1"/>
          </p:cNvSpPr>
          <p:nvPr/>
        </p:nvSpPr>
        <p:spPr bwMode="auto">
          <a:xfrm>
            <a:off x="5410204" y="5922964"/>
            <a:ext cx="205024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SoC Design</a:t>
            </a:r>
          </a:p>
        </p:txBody>
      </p:sp>
      <p:sp>
        <p:nvSpPr>
          <p:cNvPr id="8206" name="TextBox 64"/>
          <p:cNvSpPr txBox="1">
            <a:spLocks noChangeArrowheads="1"/>
          </p:cNvSpPr>
          <p:nvPr/>
        </p:nvSpPr>
        <p:spPr bwMode="auto">
          <a:xfrm>
            <a:off x="9362593" y="5922964"/>
            <a:ext cx="205024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Chip Manufacture</a:t>
            </a:r>
          </a:p>
        </p:txBody>
      </p:sp>
      <p:sp>
        <p:nvSpPr>
          <p:cNvPr id="8207" name="TextBox 65"/>
          <p:cNvSpPr txBox="1">
            <a:spLocks noChangeArrowheads="1"/>
          </p:cNvSpPr>
          <p:nvPr/>
        </p:nvSpPr>
        <p:spPr bwMode="auto">
          <a:xfrm>
            <a:off x="452790" y="5922964"/>
            <a:ext cx="3975664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Licensable IPs</a:t>
            </a:r>
          </a:p>
        </p:txBody>
      </p:sp>
      <p:sp>
        <p:nvSpPr>
          <p:cNvPr id="121" name="Right Arrow 120"/>
          <p:cNvSpPr/>
          <p:nvPr/>
        </p:nvSpPr>
        <p:spPr bwMode="auto">
          <a:xfrm>
            <a:off x="8429507" y="4308476"/>
            <a:ext cx="571277" cy="195263"/>
          </a:xfrm>
          <a:prstGeom prst="rightArrow">
            <a:avLst/>
          </a:prstGeom>
          <a:solidFill>
            <a:schemeClr val="accent6">
              <a:lumMod val="9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26738" y="3348039"/>
            <a:ext cx="3156833" cy="22240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10" name="TextBox 60"/>
          <p:cNvSpPr txBox="1">
            <a:spLocks noChangeArrowheads="1"/>
          </p:cNvSpPr>
          <p:nvPr/>
        </p:nvSpPr>
        <p:spPr bwMode="auto">
          <a:xfrm>
            <a:off x="1756147" y="3303589"/>
            <a:ext cx="154033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/>
              <a:t>IP libraries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034647" y="3606801"/>
            <a:ext cx="899231" cy="290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Cortex-A9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001584" y="3606801"/>
            <a:ext cx="899233" cy="290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Cortex-R5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012956" y="3606801"/>
            <a:ext cx="899233" cy="290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 smtClean="0">
                <a:cs typeface="Arial" charset="0"/>
              </a:rPr>
              <a:t>Cortex-M4</a:t>
            </a:r>
            <a:endParaRPr lang="en-GB" sz="1000" b="0" dirty="0"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034647" y="4013201"/>
            <a:ext cx="899231" cy="290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ARM7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2001584" y="4013201"/>
            <a:ext cx="899233" cy="290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ARM9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012956" y="4013201"/>
            <a:ext cx="899233" cy="290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ARM11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034647" y="4789488"/>
            <a:ext cx="899231" cy="29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AXI bus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001584" y="4789488"/>
            <a:ext cx="899233" cy="29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AHB bus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012956" y="4789488"/>
            <a:ext cx="899233" cy="29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APB bus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034647" y="5189538"/>
            <a:ext cx="899231" cy="29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GPIO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2001584" y="5189538"/>
            <a:ext cx="899233" cy="29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I/O blocks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3012956" y="5189538"/>
            <a:ext cx="899233" cy="29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Timer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034647" y="4405313"/>
            <a:ext cx="899231" cy="292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DRAM ctrl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001584" y="4405313"/>
            <a:ext cx="899233" cy="292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FLASH ctrl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012956" y="4405313"/>
            <a:ext cx="899233" cy="292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sx="105000" sy="105000" algn="tl" rotWithShape="0">
              <a:schemeClr val="tx1">
                <a:lumMod val="75000"/>
                <a:lumOff val="25000"/>
                <a:alpha val="54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cs typeface="Arial" charset="0"/>
              </a:rPr>
              <a:t>SRAM ctrl</a:t>
            </a:r>
          </a:p>
        </p:txBody>
      </p:sp>
      <p:cxnSp>
        <p:nvCxnSpPr>
          <p:cNvPr id="73" name="Curved Connector 72"/>
          <p:cNvCxnSpPr>
            <a:stCxn id="66" idx="0"/>
            <a:endCxn id="38" idx="0"/>
          </p:cNvCxnSpPr>
          <p:nvPr/>
        </p:nvCxnSpPr>
        <p:spPr bwMode="auto">
          <a:xfrm rot="16200000" flipH="1">
            <a:off x="4916410" y="2154021"/>
            <a:ext cx="46038" cy="2951596"/>
          </a:xfrm>
          <a:prstGeom prst="curvedConnector3">
            <a:avLst>
              <a:gd name="adj1" fmla="val -502771"/>
            </a:avLst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1" name="Curved Connector 80"/>
          <p:cNvCxnSpPr>
            <a:stCxn id="78" idx="0"/>
            <a:endCxn id="37" idx="2"/>
          </p:cNvCxnSpPr>
          <p:nvPr/>
        </p:nvCxnSpPr>
        <p:spPr bwMode="auto">
          <a:xfrm rot="5400000" flipH="1" flipV="1">
            <a:off x="3728295" y="2720761"/>
            <a:ext cx="407987" cy="296429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2" name="Curved Connector 91"/>
          <p:cNvCxnSpPr>
            <a:stCxn id="71" idx="0"/>
            <a:endCxn id="40" idx="1"/>
          </p:cNvCxnSpPr>
          <p:nvPr/>
        </p:nvCxnSpPr>
        <p:spPr bwMode="auto">
          <a:xfrm rot="5400000" flipH="1" flipV="1">
            <a:off x="3496067" y="3262552"/>
            <a:ext cx="481013" cy="2572861"/>
          </a:xfrm>
          <a:prstGeom prst="curvedConnector2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5" name="Curved Connector 94"/>
          <p:cNvCxnSpPr>
            <a:stCxn id="76" idx="0"/>
            <a:endCxn id="42" idx="2"/>
          </p:cNvCxnSpPr>
          <p:nvPr/>
        </p:nvCxnSpPr>
        <p:spPr bwMode="auto">
          <a:xfrm rot="5400000" flipH="1" flipV="1">
            <a:off x="4837824" y="3586745"/>
            <a:ext cx="228600" cy="297698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8" name="Curved Connector 97"/>
          <p:cNvCxnSpPr>
            <a:stCxn id="75" idx="2"/>
            <a:endCxn id="44" idx="2"/>
          </p:cNvCxnSpPr>
          <p:nvPr/>
        </p:nvCxnSpPr>
        <p:spPr bwMode="auto">
          <a:xfrm rot="5400000" flipH="1" flipV="1">
            <a:off x="4391141" y="3432689"/>
            <a:ext cx="106362" cy="3988359"/>
          </a:xfrm>
          <a:prstGeom prst="curvedConnector3">
            <a:avLst>
              <a:gd name="adj1" fmla="val -216307"/>
            </a:avLst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7" name="Curved Connector 106"/>
          <p:cNvCxnSpPr>
            <a:stCxn id="79" idx="3"/>
            <a:endCxn id="39" idx="2"/>
          </p:cNvCxnSpPr>
          <p:nvPr/>
        </p:nvCxnSpPr>
        <p:spPr bwMode="auto">
          <a:xfrm flipV="1">
            <a:off x="3912189" y="3998913"/>
            <a:ext cx="3554611" cy="552450"/>
          </a:xfrm>
          <a:prstGeom prst="curvedConnector2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8846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ARM Cortex-M Series</a:t>
            </a:r>
            <a:endParaRPr lang="en-GB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79813" y="1066800"/>
            <a:ext cx="11155973" cy="4680000"/>
          </a:xfrm>
        </p:spPr>
        <p:txBody>
          <a:bodyPr/>
          <a:lstStyle/>
          <a:p>
            <a:r>
              <a:rPr lang="en-GB" dirty="0" smtClean="0"/>
              <a:t>Cortex-M series: Cortex-M0, M0+, M1, M3, M4.</a:t>
            </a:r>
          </a:p>
          <a:p>
            <a:r>
              <a:rPr lang="en-GB" dirty="0" smtClean="0"/>
              <a:t>Energy-efficiency</a:t>
            </a:r>
          </a:p>
          <a:p>
            <a:pPr lvl="1"/>
            <a:r>
              <a:rPr lang="en-GB" dirty="0" smtClean="0"/>
              <a:t>Lower energy cost, longer battery life</a:t>
            </a:r>
          </a:p>
          <a:p>
            <a:r>
              <a:rPr lang="en-GB" dirty="0" smtClean="0"/>
              <a:t>Smaller code</a:t>
            </a:r>
          </a:p>
          <a:p>
            <a:pPr lvl="1"/>
            <a:r>
              <a:rPr lang="en-GB" dirty="0" smtClean="0"/>
              <a:t>Lower silicon costs</a:t>
            </a:r>
          </a:p>
          <a:p>
            <a:r>
              <a:rPr lang="en-GB" dirty="0" smtClean="0"/>
              <a:t>Ease of use</a:t>
            </a:r>
          </a:p>
          <a:p>
            <a:pPr lvl="1"/>
            <a:r>
              <a:rPr lang="en-GB" dirty="0" smtClean="0"/>
              <a:t>Faster software development and reuse</a:t>
            </a:r>
          </a:p>
          <a:p>
            <a:r>
              <a:rPr lang="en-GB" dirty="0" smtClean="0"/>
              <a:t>Embedded applications</a:t>
            </a:r>
          </a:p>
          <a:p>
            <a:pPr lvl="1"/>
            <a:r>
              <a:rPr lang="en-GB" dirty="0" smtClean="0"/>
              <a:t>Smart metering, human interface devices, automotive and industrial control systems, white goods, consumer products and medical instrumentation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71" y="5869946"/>
            <a:ext cx="6911248" cy="98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9065419" y="6363973"/>
            <a:ext cx="17455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As of </a:t>
            </a:r>
            <a:r>
              <a:rPr lang="en-GB" sz="1200" b="0" dirty="0" smtClean="0"/>
              <a:t>Dec 2013</a:t>
            </a:r>
            <a:endParaRPr lang="en-GB" sz="1200" b="0" dirty="0"/>
          </a:p>
        </p:txBody>
      </p:sp>
    </p:spTree>
    <p:extLst>
      <p:ext uri="{BB962C8B-B14F-4D97-AF65-F5344CB8AC3E}">
        <p14:creationId xmlns:p14="http://schemas.microsoft.com/office/powerpoint/2010/main" val="24059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ARM Processors vs. ARM Architectures  </a:t>
            </a:r>
            <a:endParaRPr lang="en-GB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79813" y="1295400"/>
            <a:ext cx="11155973" cy="3165035"/>
          </a:xfrm>
        </p:spPr>
        <p:txBody>
          <a:bodyPr/>
          <a:lstStyle/>
          <a:p>
            <a:r>
              <a:rPr lang="en-GB" sz="2000" dirty="0" smtClean="0"/>
              <a:t>ARM architecture </a:t>
            </a:r>
          </a:p>
          <a:p>
            <a:pPr lvl="1"/>
            <a:r>
              <a:rPr lang="en-GB" sz="1800" dirty="0" smtClean="0"/>
              <a:t>Describes the details of instruction set, programmer’s model, exception model, and memory map</a:t>
            </a:r>
          </a:p>
          <a:p>
            <a:pPr lvl="1"/>
            <a:r>
              <a:rPr lang="en-GB" sz="1800" dirty="0" smtClean="0"/>
              <a:t>Documented in the Architecture Reference Manual</a:t>
            </a:r>
          </a:p>
          <a:p>
            <a:r>
              <a:rPr lang="en-GB" sz="2000" dirty="0" smtClean="0"/>
              <a:t>ARM processor</a:t>
            </a:r>
          </a:p>
          <a:p>
            <a:pPr lvl="1"/>
            <a:r>
              <a:rPr lang="en-GB" sz="1800" dirty="0" smtClean="0"/>
              <a:t>Developed using one of the ARM architectures</a:t>
            </a:r>
          </a:p>
          <a:p>
            <a:pPr lvl="1"/>
            <a:r>
              <a:rPr lang="en-GB" sz="1800" dirty="0" smtClean="0"/>
              <a:t>More implementation details, such as timing information</a:t>
            </a:r>
          </a:p>
          <a:p>
            <a:pPr lvl="1"/>
            <a:r>
              <a:rPr lang="en-GB" sz="1800" dirty="0" smtClean="0"/>
              <a:t>Documented in processor’s Technical Reference Manual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50451" y="4423922"/>
            <a:ext cx="8762768" cy="2434078"/>
            <a:chOff x="225599" y="3988755"/>
            <a:chExt cx="8762768" cy="2434078"/>
          </a:xfrm>
        </p:grpSpPr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4408661" y="3988755"/>
              <a:ext cx="2247900" cy="2139950"/>
            </a:xfrm>
            <a:prstGeom prst="rect">
              <a:avLst/>
            </a:prstGeom>
            <a:solidFill>
              <a:srgbClr val="B8C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6656561" y="3988755"/>
              <a:ext cx="2231757" cy="2139950"/>
            </a:xfrm>
            <a:prstGeom prst="rect">
              <a:avLst/>
            </a:prstGeom>
            <a:solidFill>
              <a:srgbClr val="A2C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030711" y="3988755"/>
              <a:ext cx="1377950" cy="2139950"/>
            </a:xfrm>
            <a:prstGeom prst="rect">
              <a:avLst/>
            </a:prstGeom>
            <a:solidFill>
              <a:srgbClr val="AAC5D2">
                <a:lumMod val="60000"/>
                <a:lumOff val="40000"/>
              </a:srgbClr>
            </a:solidFill>
            <a:ln w="1905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5565969" y="5321291"/>
              <a:ext cx="1112837" cy="404813"/>
            </a:xfrm>
            <a:prstGeom prst="roundRect">
              <a:avLst/>
            </a:prstGeom>
            <a:solidFill>
              <a:srgbClr val="911B1D">
                <a:lumMod val="20000"/>
                <a:lumOff val="80000"/>
              </a:srgbClr>
            </a:solidFill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81161" y="3988755"/>
              <a:ext cx="1377950" cy="2139950"/>
            </a:xfrm>
            <a:prstGeom prst="rect">
              <a:avLst/>
            </a:prstGeom>
            <a:solidFill>
              <a:srgbClr val="AAC5D2">
                <a:lumMod val="20000"/>
                <a:lumOff val="80000"/>
              </a:srgbClr>
            </a:solidFill>
            <a:ln w="1905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59111" y="3988755"/>
              <a:ext cx="1377950" cy="2139950"/>
            </a:xfrm>
            <a:prstGeom prst="rect">
              <a:avLst/>
            </a:prstGeom>
            <a:solidFill>
              <a:srgbClr val="AAC5D2">
                <a:lumMod val="40000"/>
                <a:lumOff val="60000"/>
              </a:srgbClr>
            </a:solidFill>
            <a:ln w="1905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0" name="TextBox 3"/>
            <p:cNvSpPr txBox="1">
              <a:spLocks noChangeArrowheads="1"/>
            </p:cNvSpPr>
            <p:nvPr/>
          </p:nvSpPr>
          <p:spPr bwMode="auto">
            <a:xfrm>
              <a:off x="282749" y="4025268"/>
              <a:ext cx="140970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ARMv4/v4T 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Architecture</a:t>
              </a:r>
            </a:p>
          </p:txBody>
        </p:sp>
        <p:sp>
          <p:nvSpPr>
            <p:cNvPr id="51" name="TextBox 4"/>
            <p:cNvSpPr txBox="1">
              <a:spLocks noChangeArrowheads="1"/>
            </p:cNvSpPr>
            <p:nvPr/>
          </p:nvSpPr>
          <p:spPr bwMode="auto">
            <a:xfrm>
              <a:off x="1681336" y="4025268"/>
              <a:ext cx="14192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ARMv5/ v4E Architecture</a:t>
              </a:r>
            </a:p>
          </p:txBody>
        </p:sp>
        <p:sp>
          <p:nvSpPr>
            <p:cNvPr id="52" name="TextBox 5"/>
            <p:cNvSpPr txBox="1">
              <a:spLocks noChangeArrowheads="1"/>
            </p:cNvSpPr>
            <p:nvPr/>
          </p:nvSpPr>
          <p:spPr bwMode="auto">
            <a:xfrm>
              <a:off x="3059286" y="4025268"/>
              <a:ext cx="1277938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ARMv6 Architecture</a:t>
              </a:r>
            </a:p>
          </p:txBody>
        </p:sp>
        <p:sp>
          <p:nvSpPr>
            <p:cNvPr id="53" name="TextBox 6"/>
            <p:cNvSpPr txBox="1">
              <a:spLocks noChangeArrowheads="1"/>
            </p:cNvSpPr>
            <p:nvPr/>
          </p:nvSpPr>
          <p:spPr bwMode="auto">
            <a:xfrm>
              <a:off x="4559474" y="4025268"/>
              <a:ext cx="1128712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ARMv7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Architecture</a:t>
              </a:r>
            </a:p>
          </p:txBody>
        </p:sp>
        <p:sp>
          <p:nvSpPr>
            <p:cNvPr id="54" name="TextBox 37"/>
            <p:cNvSpPr txBox="1">
              <a:spLocks noChangeArrowheads="1"/>
            </p:cNvSpPr>
            <p:nvPr/>
          </p:nvSpPr>
          <p:spPr bwMode="auto">
            <a:xfrm>
              <a:off x="2940224" y="5341306"/>
              <a:ext cx="146843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 v6-M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e.g. Cortex-M0, M1</a:t>
              </a:r>
            </a:p>
          </p:txBody>
        </p:sp>
        <p:sp>
          <p:nvSpPr>
            <p:cNvPr id="55" name="TextBox 3"/>
            <p:cNvSpPr txBox="1">
              <a:spLocks noChangeArrowheads="1"/>
            </p:cNvSpPr>
            <p:nvPr/>
          </p:nvSpPr>
          <p:spPr bwMode="auto">
            <a:xfrm>
              <a:off x="225599" y="5885818"/>
              <a:ext cx="14097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e.g. ARM7TDMI</a:t>
              </a:r>
            </a:p>
          </p:txBody>
        </p:sp>
        <p:sp>
          <p:nvSpPr>
            <p:cNvPr id="56" name="TextBox 4"/>
            <p:cNvSpPr txBox="1">
              <a:spLocks noChangeArrowheads="1"/>
            </p:cNvSpPr>
            <p:nvPr/>
          </p:nvSpPr>
          <p:spPr bwMode="auto">
            <a:xfrm>
              <a:off x="1652761" y="5866768"/>
              <a:ext cx="14192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e.g. ARM9926EJ-S</a:t>
              </a:r>
            </a:p>
          </p:txBody>
        </p:sp>
        <p:sp>
          <p:nvSpPr>
            <p:cNvPr id="57" name="TextBox 5"/>
            <p:cNvSpPr txBox="1">
              <a:spLocks noChangeArrowheads="1"/>
            </p:cNvSpPr>
            <p:nvPr/>
          </p:nvSpPr>
          <p:spPr bwMode="auto">
            <a:xfrm>
              <a:off x="3049761" y="5857243"/>
              <a:ext cx="12779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e.g. ARM1136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474836" y="4950780"/>
              <a:ext cx="99060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1852786" y="4950780"/>
              <a:ext cx="99060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3202161" y="4950780"/>
              <a:ext cx="99060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4562649" y="4950780"/>
              <a:ext cx="99060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4562649" y="4506280"/>
              <a:ext cx="987425" cy="29845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4562649" y="5068255"/>
              <a:ext cx="987425" cy="339725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3521249" y="4995230"/>
              <a:ext cx="176212" cy="319088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5" name="TextBox 3"/>
            <p:cNvSpPr txBox="1">
              <a:spLocks noChangeArrowheads="1"/>
            </p:cNvSpPr>
            <p:nvPr/>
          </p:nvSpPr>
          <p:spPr bwMode="auto">
            <a:xfrm>
              <a:off x="6561980" y="4025268"/>
              <a:ext cx="140970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ARMv8 Architecture</a:t>
              </a:r>
            </a:p>
          </p:txBody>
        </p:sp>
        <p:sp>
          <p:nvSpPr>
            <p:cNvPr id="66" name="TextBox 33"/>
            <p:cNvSpPr txBox="1">
              <a:spLocks noChangeArrowheads="1"/>
            </p:cNvSpPr>
            <p:nvPr/>
          </p:nvSpPr>
          <p:spPr bwMode="auto">
            <a:xfrm>
              <a:off x="5492924" y="4206243"/>
              <a:ext cx="1169987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ARMv7-A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e.g. Cortex-A9</a:t>
              </a:r>
            </a:p>
          </p:txBody>
        </p:sp>
        <p:sp>
          <p:nvSpPr>
            <p:cNvPr id="67" name="TextBox 34"/>
            <p:cNvSpPr txBox="1">
              <a:spLocks noChangeArrowheads="1"/>
            </p:cNvSpPr>
            <p:nvPr/>
          </p:nvSpPr>
          <p:spPr bwMode="auto">
            <a:xfrm>
              <a:off x="5492924" y="4723768"/>
              <a:ext cx="1169987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ARMv7-R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e.g. Cortex-R4</a:t>
              </a:r>
            </a:p>
          </p:txBody>
        </p:sp>
        <p:sp>
          <p:nvSpPr>
            <p:cNvPr id="68" name="TextBox 35"/>
            <p:cNvSpPr txBox="1">
              <a:spLocks noChangeArrowheads="1"/>
            </p:cNvSpPr>
            <p:nvPr/>
          </p:nvSpPr>
          <p:spPr bwMode="auto">
            <a:xfrm>
              <a:off x="5492924" y="5311143"/>
              <a:ext cx="1169987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ARMv7-M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e.g. </a:t>
              </a: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Cortex-M4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6810090" y="4950780"/>
              <a:ext cx="99060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V="1">
              <a:off x="6810090" y="4506280"/>
              <a:ext cx="987425" cy="29845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71" name="TextBox 33"/>
            <p:cNvSpPr txBox="1">
              <a:spLocks noChangeArrowheads="1"/>
            </p:cNvSpPr>
            <p:nvPr/>
          </p:nvSpPr>
          <p:spPr bwMode="auto">
            <a:xfrm>
              <a:off x="7729348" y="4206243"/>
              <a:ext cx="1169987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ARMv8-A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e.g. </a:t>
              </a: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Cortex-A53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Cortex-A57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2" name="TextBox 34"/>
            <p:cNvSpPr txBox="1">
              <a:spLocks noChangeArrowheads="1"/>
            </p:cNvSpPr>
            <p:nvPr/>
          </p:nvSpPr>
          <p:spPr bwMode="auto">
            <a:xfrm>
              <a:off x="7718331" y="4841120"/>
              <a:ext cx="116998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ARMv8-R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06337" y="6161223"/>
              <a:ext cx="1282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10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As of Dec 2013</a:t>
              </a:r>
              <a:endParaRPr lang="en-GB" sz="1100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68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ARM Cortex-M Series Family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017403"/>
              </p:ext>
            </p:extLst>
          </p:nvPr>
        </p:nvGraphicFramePr>
        <p:xfrm>
          <a:off x="531019" y="1143000"/>
          <a:ext cx="10972800" cy="492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341"/>
                <a:gridCol w="1202071"/>
                <a:gridCol w="1233294"/>
                <a:gridCol w="884095"/>
                <a:gridCol w="1055258"/>
                <a:gridCol w="1070334"/>
                <a:gridCol w="1025108"/>
                <a:gridCol w="994957"/>
                <a:gridCol w="1160785"/>
                <a:gridCol w="1115557"/>
              </a:tblGrid>
              <a:tr h="906585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smtClean="0">
                          <a:effectLst/>
                        </a:rPr>
                        <a:t>Processor </a:t>
                      </a:r>
                      <a:endParaRPr lang="en-GB" sz="1050" dirty="0"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effectLst/>
                        </a:rPr>
                        <a:t>ARM</a:t>
                      </a:r>
                      <a:br>
                        <a:rPr lang="en-GB" sz="1050" dirty="0">
                          <a:effectLst/>
                        </a:rPr>
                      </a:br>
                      <a:r>
                        <a:rPr lang="en-GB" sz="1050" dirty="0">
                          <a:effectLst/>
                        </a:rPr>
                        <a:t>Architecture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effectLst/>
                        </a:rPr>
                        <a:t>Core</a:t>
                      </a:r>
                      <a:br>
                        <a:rPr lang="en-GB" sz="1050" dirty="0">
                          <a:effectLst/>
                        </a:rPr>
                      </a:br>
                      <a:r>
                        <a:rPr lang="en-GB" sz="1050" dirty="0">
                          <a:effectLst/>
                        </a:rPr>
                        <a:t>Architecture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smtClean="0">
                          <a:effectLst/>
                        </a:rPr>
                        <a:t>Thumb</a:t>
                      </a:r>
                      <a:r>
                        <a:rPr lang="en-GB" sz="1050" baseline="30000" dirty="0" smtClean="0">
                          <a:effectLst/>
                        </a:rPr>
                        <a:t>®</a:t>
                      </a:r>
                      <a:endParaRPr lang="en-GB" sz="1050" baseline="30000" dirty="0"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>
                          <a:effectLst/>
                        </a:rPr>
                        <a:t>Thumb</a:t>
                      </a:r>
                      <a:r>
                        <a:rPr lang="en-GB" sz="1050" baseline="30000" dirty="0" smtClean="0">
                          <a:effectLst/>
                        </a:rPr>
                        <a:t>®</a:t>
                      </a:r>
                      <a:r>
                        <a:rPr lang="en-GB" sz="1050" dirty="0" smtClean="0">
                          <a:effectLst/>
                        </a:rPr>
                        <a:t>-</a:t>
                      </a:r>
                      <a:r>
                        <a:rPr lang="en-GB" sz="1050" dirty="0">
                          <a:effectLst/>
                        </a:rPr>
                        <a:t>2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effectLst/>
                        </a:rPr>
                        <a:t>Hardware</a:t>
                      </a:r>
                      <a:br>
                        <a:rPr lang="en-GB" sz="1050" dirty="0">
                          <a:effectLst/>
                        </a:rPr>
                      </a:br>
                      <a:r>
                        <a:rPr lang="en-GB" sz="1050" dirty="0">
                          <a:effectLst/>
                        </a:rPr>
                        <a:t>Multiply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effectLst/>
                        </a:rPr>
                        <a:t>Hardware</a:t>
                      </a:r>
                      <a:br>
                        <a:rPr lang="en-GB" sz="1050" dirty="0">
                          <a:effectLst/>
                        </a:rPr>
                      </a:br>
                      <a:r>
                        <a:rPr lang="en-GB" sz="1050" dirty="0">
                          <a:effectLst/>
                        </a:rPr>
                        <a:t>Divide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effectLst/>
                        </a:rPr>
                        <a:t>Saturated</a:t>
                      </a:r>
                      <a:br>
                        <a:rPr lang="en-GB" sz="1050" dirty="0">
                          <a:effectLst/>
                        </a:rPr>
                      </a:br>
                      <a:r>
                        <a:rPr lang="en-GB" sz="1050" dirty="0">
                          <a:effectLst/>
                        </a:rPr>
                        <a:t>Math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effectLst/>
                        </a:rPr>
                        <a:t>DSP</a:t>
                      </a:r>
                      <a:br>
                        <a:rPr lang="en-GB" sz="1050" dirty="0">
                          <a:effectLst/>
                        </a:rPr>
                      </a:br>
                      <a:r>
                        <a:rPr lang="en-GB" sz="1050" dirty="0">
                          <a:effectLst/>
                        </a:rPr>
                        <a:t>Extensions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>
                          <a:effectLst/>
                        </a:rPr>
                        <a:t>Floating</a:t>
                      </a:r>
                      <a:br>
                        <a:rPr lang="en-GB" sz="1050" dirty="0">
                          <a:effectLst/>
                        </a:rPr>
                      </a:br>
                      <a:r>
                        <a:rPr lang="en-GB" sz="1050" dirty="0">
                          <a:effectLst/>
                        </a:rPr>
                        <a:t>Point</a:t>
                      </a:r>
                    </a:p>
                  </a:txBody>
                  <a:tcPr marL="121872" marR="121872" anchor="ctr"/>
                </a:tc>
              </a:tr>
              <a:tr h="8029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Cortex-M0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ARMv6-M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Von Neumann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Most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Subset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 or 32 cycle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</a:tr>
              <a:tr h="8029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Cortex-M0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ARMv6-M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Von Neumann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Most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Subset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 or 32 cycle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</a:tr>
              <a:tr h="8029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Cortex-M1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ARMv6-M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Von Neumann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Most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Subset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3 or 33 cycle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</a:tr>
              <a:tr h="8029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Cortex-M3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ARMv7-M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Harvard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Entire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Entire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 cycle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121872" marR="121872" anchor="ctr"/>
                </a:tc>
              </a:tr>
              <a:tr h="8029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Cortex-M4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ARMv7E-M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Harvard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Entire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Entire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 cycle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121872" marR="121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21872" marR="12187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529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392</TotalTime>
  <Words>2045</Words>
  <Application>Microsoft Office PowerPoint</Application>
  <PresentationFormat>Custom</PresentationFormat>
  <Paragraphs>526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ARM Interim Template Confidential</vt:lpstr>
      <vt:lpstr>The ARM Cortex-M4 Processor Architecture</vt:lpstr>
      <vt:lpstr>Module Syllabus</vt:lpstr>
      <vt:lpstr>ARM Architectures and  Processors</vt:lpstr>
      <vt:lpstr>What is ARM Architecture</vt:lpstr>
      <vt:lpstr>ARM Processor Families</vt:lpstr>
      <vt:lpstr>Design an ARM-based SoC</vt:lpstr>
      <vt:lpstr>ARM Cortex-M Series</vt:lpstr>
      <vt:lpstr>ARM Processors vs. ARM Architectures  </vt:lpstr>
      <vt:lpstr>ARM Cortex-M Series Family</vt:lpstr>
      <vt:lpstr>ARM Cortex-M4 Processor Overview</vt:lpstr>
      <vt:lpstr>Cortex-M4 Processor Overview</vt:lpstr>
      <vt:lpstr>Cortex-M4 Processor Features</vt:lpstr>
      <vt:lpstr>Cortex-M4 Processor Features</vt:lpstr>
      <vt:lpstr>Cortex-M4 Processor Features</vt:lpstr>
      <vt:lpstr>Cortex-M4 Block Diagram</vt:lpstr>
      <vt:lpstr>Cortex-M4 Block Diagram</vt:lpstr>
      <vt:lpstr>Cortex-M4 Block Diagram</vt:lpstr>
      <vt:lpstr>Cortex-M4 Block Diagram</vt:lpstr>
      <vt:lpstr>ARM Cortex-M4 Processor Registers</vt:lpstr>
      <vt:lpstr>Cortex-M4 Registers</vt:lpstr>
      <vt:lpstr>Cortex-M4 Registers</vt:lpstr>
      <vt:lpstr>Cortex-M4 Registers</vt:lpstr>
      <vt:lpstr>Cortex-M4 Registers</vt:lpstr>
      <vt:lpstr>Cortex-M4 Registers</vt:lpstr>
      <vt:lpstr>Cortex-M4 Registers</vt:lpstr>
      <vt:lpstr>Cortex-M4 Registers</vt:lpstr>
      <vt:lpstr>Cortex-M4 Registers</vt:lpstr>
      <vt:lpstr>Useful Resources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Cortex-M4 Processor Architecture</dc:title>
  <dc:creator>Sean Hong;Domantas Cibas</dc:creator>
  <cp:lastModifiedBy>Domantas Cibas</cp:lastModifiedBy>
  <cp:revision>179</cp:revision>
  <dcterms:created xsi:type="dcterms:W3CDTF">2006-08-16T00:00:00Z</dcterms:created>
  <dcterms:modified xsi:type="dcterms:W3CDTF">2014-07-30T14:45:34Z</dcterms:modified>
</cp:coreProperties>
</file>