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872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94660"/>
  </p:normalViewPr>
  <p:slideViewPr>
    <p:cSldViewPr>
      <p:cViewPr>
        <p:scale>
          <a:sx n="100" d="100"/>
          <a:sy n="100" d="100"/>
        </p:scale>
        <p:origin x="-1386" y="-432"/>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D68C9E-3462-4530-B9A9-578AF793F7D9}" type="datetimeFigureOut">
              <a:rPr lang="en-GB" smtClean="0"/>
              <a:t>30/07/2014</a:t>
            </a:fld>
            <a:endParaRPr lang="en-GB"/>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30B4F9-F56B-4B1F-A7F6-68D0E6BDFCA5}" type="slidenum">
              <a:rPr lang="en-GB" smtClean="0"/>
              <a:t>‹#›</a:t>
            </a:fld>
            <a:endParaRPr lang="en-GB"/>
          </a:p>
        </p:txBody>
      </p:sp>
    </p:spTree>
    <p:extLst>
      <p:ext uri="{BB962C8B-B14F-4D97-AF65-F5344CB8AC3E}">
        <p14:creationId xmlns:p14="http://schemas.microsoft.com/office/powerpoint/2010/main" val="104264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8032" y="6495778"/>
            <a:ext cx="3734309" cy="226497"/>
          </a:xfrm>
          <a:prstGeom prst="rect">
            <a:avLst/>
          </a:prstGeom>
        </p:spPr>
      </p:pic>
      <p:sp>
        <p:nvSpPr>
          <p:cNvPr id="5" name="Title 4"/>
          <p:cNvSpPr>
            <a:spLocks noGrp="1"/>
          </p:cNvSpPr>
          <p:nvPr>
            <p:ph type="ctrTitle" hasCustomPrompt="1"/>
          </p:nvPr>
        </p:nvSpPr>
        <p:spPr>
          <a:xfrm>
            <a:off x="899883" y="1440000"/>
            <a:ext cx="11035688" cy="1920000"/>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
        <p:nvSpPr>
          <p:cNvPr id="20" name="Subtitle 19"/>
          <p:cNvSpPr>
            <a:spLocks noGrp="1"/>
          </p:cNvSpPr>
          <p:nvPr>
            <p:ph type="subTitle" idx="1" hasCustomPrompt="1"/>
          </p:nvPr>
        </p:nvSpPr>
        <p:spPr>
          <a:xfrm>
            <a:off x="899883" y="3600000"/>
            <a:ext cx="11035688"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smtClean="0"/>
              <a:t>Click to edit subtitle</a:t>
            </a:r>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769696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708" y="4406901"/>
            <a:ext cx="10359152"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2708" y="2906713"/>
            <a:ext cx="1035915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772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7796278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5408" y="1440000"/>
            <a:ext cx="556037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9974534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484" y="1440000"/>
            <a:ext cx="111543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544" y="920442"/>
            <a:ext cx="11158547"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39" y="1197429"/>
            <a:ext cx="914281"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6788071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13" y="1440000"/>
            <a:ext cx="1115597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7" name="Rectangle 6"/>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
        <p:nvSpPr>
          <p:cNvPr id="11" name="Rectangle 10"/>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2" name="Rectangle 11"/>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5" name="Rectangle 4"/>
          <p:cNvSpPr/>
          <p:nvPr/>
        </p:nvSpPr>
        <p:spPr bwMode="auto">
          <a:xfrm>
            <a:off x="0" y="1524002"/>
            <a:ext cx="12187238"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3987766" y="1023286"/>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7" name="Rectangle 6"/>
          <p:cNvSpPr/>
          <p:nvPr/>
        </p:nvSpPr>
        <p:spPr bwMode="auto">
          <a:xfrm>
            <a:off x="3987766" y="6105409"/>
            <a:ext cx="4082117"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1" name="Straight Connector 10"/>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14" y="1440000"/>
            <a:ext cx="5273651"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3" name="Content Placeholder 3"/>
          <p:cNvSpPr>
            <a:spLocks noGrp="1"/>
          </p:cNvSpPr>
          <p:nvPr>
            <p:ph sz="half" idx="2" hasCustomPrompt="1"/>
          </p:nvPr>
        </p:nvSpPr>
        <p:spPr>
          <a:xfrm>
            <a:off x="6076009" y="1440000"/>
            <a:ext cx="5559776"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0" name="Rectangle 9"/>
          <p:cNvSpPr/>
          <p:nvPr/>
        </p:nvSpPr>
        <p:spPr bwMode="auto">
          <a:xfrm>
            <a:off x="3987766" y="835138"/>
            <a:ext cx="4082117"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4" name="Rectangle 13"/>
          <p:cNvSpPr/>
          <p:nvPr/>
        </p:nvSpPr>
        <p:spPr bwMode="auto">
          <a:xfrm>
            <a:off x="3987766" y="6153729"/>
            <a:ext cx="4082117"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5" name="Straight Connector 14"/>
          <p:cNvCxnSpPr/>
          <p:nvPr/>
        </p:nvCxnSpPr>
        <p:spPr>
          <a:xfrm>
            <a:off x="468602"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606493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899883" y="2796214"/>
            <a:ext cx="11035688" cy="1013625"/>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790" y="2540002"/>
            <a:ext cx="9275000" cy="1479663"/>
          </a:xfrm>
        </p:spPr>
        <p:txBody>
          <a:bodyPr lIns="0" tIns="0" rIns="0" bIns="0">
            <a:noAutofit/>
          </a:bodyPr>
          <a:lstStyle>
            <a:lvl1pPr algn="l">
              <a:defRPr sz="3200" b="0" baseline="0">
                <a:solidFill>
                  <a:schemeClr val="accent1"/>
                </a:solidFill>
                <a:effectLst/>
              </a:defRPr>
            </a:lvl1pPr>
          </a:lstStyle>
          <a:p>
            <a:r>
              <a:rPr kumimoji="0" lang="en-GB" dirty="0" smtClean="0"/>
              <a:t>Type or insert a quote into this box ensuring each line of text is as equal as possible.  There are three line to fill so please edit as required.  Character count </a:t>
            </a:r>
            <a:r>
              <a:rPr kumimoji="0" lang="en-GB" dirty="0" err="1" smtClean="0"/>
              <a:t>approx</a:t>
            </a:r>
            <a:r>
              <a:rPr kumimoji="0" lang="en-GB" dirty="0" smtClean="0"/>
              <a:t> 160</a:t>
            </a:r>
            <a:endParaRPr kumimoji="0" lang="en-US" dirty="0"/>
          </a:p>
        </p:txBody>
      </p:sp>
      <p:sp>
        <p:nvSpPr>
          <p:cNvPr id="12" name="TextBox 11"/>
          <p:cNvSpPr txBox="1"/>
          <p:nvPr/>
        </p:nvSpPr>
        <p:spPr>
          <a:xfrm>
            <a:off x="3358105" y="4515556"/>
            <a:ext cx="914281" cy="914400"/>
          </a:xfrm>
          <a:prstGeom prst="rect">
            <a:avLst/>
          </a:prstGeom>
        </p:spPr>
        <p:txBody>
          <a:bodyPr vert="horz" wrap="none" lIns="0" tIns="0" rIns="0" bIns="0" rtlCol="0" anchor="t">
            <a:normAutofit/>
          </a:bodyPr>
          <a:lstStyle/>
          <a:p>
            <a:endParaRPr lang="en-US" dirty="0" smtClean="0"/>
          </a:p>
        </p:txBody>
      </p:sp>
      <p:sp>
        <p:nvSpPr>
          <p:cNvPr id="14" name="Text Placeholder 13"/>
          <p:cNvSpPr>
            <a:spLocks noGrp="1"/>
          </p:cNvSpPr>
          <p:nvPr>
            <p:ph type="body" sz="quarter" idx="11" hasCustomPrompt="1"/>
          </p:nvPr>
        </p:nvSpPr>
        <p:spPr>
          <a:xfrm>
            <a:off x="6180041" y="4524560"/>
            <a:ext cx="4710378"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smtClean="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11" y="336000"/>
            <a:ext cx="11158547" cy="576000"/>
          </a:xfrm>
          <a:prstGeom prst="rect">
            <a:avLst/>
          </a:prstGeom>
        </p:spPr>
        <p:txBody>
          <a:bodyPr vert="horz" lIns="0" tIns="0" rIns="0" bIns="0" anchor="t">
            <a:normAutofit/>
          </a:bodyPr>
          <a:lstStyle/>
          <a:p>
            <a:r>
              <a:rPr kumimoji="0" lang="en-GB" dirty="0" smtClean="0"/>
              <a:t>Click to Edit Title</a:t>
            </a:r>
            <a:endParaRPr kumimoji="0" lang="en-US" dirty="0"/>
          </a:p>
        </p:txBody>
      </p:sp>
      <p:sp>
        <p:nvSpPr>
          <p:cNvPr id="4" name="Text Placeholder 3"/>
          <p:cNvSpPr>
            <a:spLocks noGrp="1"/>
          </p:cNvSpPr>
          <p:nvPr>
            <p:ph type="body" idx="1"/>
          </p:nvPr>
        </p:nvSpPr>
        <p:spPr>
          <a:xfrm>
            <a:off x="479813" y="1440000"/>
            <a:ext cx="11155973" cy="4680000"/>
          </a:xfrm>
          <a:prstGeom prst="rect">
            <a:avLst/>
          </a:prstGeom>
        </p:spPr>
        <p:txBody>
          <a:bodyPr vert="horz" lIns="0" tIns="0" rIns="0" bIns="0">
            <a:noAutofit/>
          </a:bodyPr>
          <a:lstStyle/>
          <a:p>
            <a:pPr lvl="0" eaLnBrk="1" latinLnBrk="0" hangingPunct="1"/>
            <a:r>
              <a:rPr kumimoji="0" lang="en-GB" dirty="0" smtClean="0"/>
              <a:t>Click to edit text</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7" name="Slide Number Placeholder 4"/>
          <p:cNvSpPr txBox="1">
            <a:spLocks/>
          </p:cNvSpPr>
          <p:nvPr/>
        </p:nvSpPr>
        <p:spPr>
          <a:xfrm>
            <a:off x="477726" y="6559369"/>
            <a:ext cx="130287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smtClean="0"/>
          </a:p>
          <a:p>
            <a:endParaRPr lang="en-US" b="0" dirty="0"/>
          </a:p>
        </p:txBody>
      </p:sp>
      <p:pic>
        <p:nvPicPr>
          <p:cNvPr id="5" name="Picture 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751344" y="6313932"/>
            <a:ext cx="1164431" cy="36369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r>
              <a:rPr lang="en-GB" dirty="0" smtClean="0"/>
              <a:t>The ARM Cortex-M4 Processor Architecture</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04119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Bit-band Operation Example</a:t>
            </a:r>
            <a:endParaRPr lang="en-GB" dirty="0"/>
          </a:p>
        </p:txBody>
      </p:sp>
      <p:sp>
        <p:nvSpPr>
          <p:cNvPr id="3" name="Content Placeholder 2"/>
          <p:cNvSpPr>
            <a:spLocks noGrp="1"/>
          </p:cNvSpPr>
          <p:nvPr>
            <p:ph idx="1"/>
          </p:nvPr>
        </p:nvSpPr>
        <p:spPr>
          <a:xfrm>
            <a:off x="479813" y="1066800"/>
            <a:ext cx="11155973" cy="4680000"/>
          </a:xfrm>
        </p:spPr>
        <p:txBody>
          <a:bodyPr/>
          <a:lstStyle/>
          <a:p>
            <a:r>
              <a:rPr lang="en-GB" sz="2000" dirty="0" smtClean="0"/>
              <a:t>For example, in order to set bit[3] in word data in address 0x20000000:</a:t>
            </a:r>
          </a:p>
          <a:p>
            <a:pPr lvl="1"/>
            <a:endParaRPr lang="en-GB" sz="1800" dirty="0" smtClean="0"/>
          </a:p>
          <a:p>
            <a:pPr lvl="1"/>
            <a:endParaRPr lang="en-GB" sz="1800" dirty="0" smtClean="0"/>
          </a:p>
          <a:p>
            <a:pPr marL="538162" lvl="1" indent="0">
              <a:buNone/>
            </a:pPr>
            <a:endParaRPr lang="en-GB" sz="1800" dirty="0" smtClean="0"/>
          </a:p>
          <a:p>
            <a:r>
              <a:rPr lang="en-GB" sz="2000" dirty="0" smtClean="0"/>
              <a:t>Read-Modify-Write operation</a:t>
            </a:r>
          </a:p>
          <a:p>
            <a:pPr lvl="1"/>
            <a:r>
              <a:rPr lang="en-GB" sz="1800" dirty="0" smtClean="0"/>
              <a:t>Read the real data address (0x20000000)</a:t>
            </a:r>
          </a:p>
          <a:p>
            <a:pPr lvl="1"/>
            <a:r>
              <a:rPr lang="en-GB" sz="1800" dirty="0" smtClean="0"/>
              <a:t>Modify the desired bit (retain other bits unchanged)</a:t>
            </a:r>
          </a:p>
          <a:p>
            <a:pPr lvl="1"/>
            <a:r>
              <a:rPr lang="en-GB" sz="1800" dirty="0" smtClean="0"/>
              <a:t>Write the modified data back</a:t>
            </a:r>
          </a:p>
          <a:p>
            <a:r>
              <a:rPr lang="en-GB" sz="2000" dirty="0" smtClean="0"/>
              <a:t>Bit-band operation</a:t>
            </a:r>
          </a:p>
          <a:p>
            <a:pPr lvl="1"/>
            <a:r>
              <a:rPr lang="en-GB" sz="1800" dirty="0" smtClean="0"/>
              <a:t>Directly set the bit by writing ‘1’ to address 0x2200000C, which is the alias address of the fourth bit of the 32-bit data at 0x20000000 </a:t>
            </a:r>
          </a:p>
          <a:p>
            <a:pPr lvl="5"/>
            <a:r>
              <a:rPr lang="en-GB" sz="1600" dirty="0" smtClean="0"/>
              <a:t>In effect, this single instruction is  mapped to 2 bus transfers: read data from 0x20000000 to the buffer, and then write to 0x20000000 from the buffer with bit [3] set</a:t>
            </a:r>
          </a:p>
          <a:p>
            <a:endParaRPr lang="en-GB" sz="2000" dirty="0"/>
          </a:p>
        </p:txBody>
      </p:sp>
      <p:sp>
        <p:nvSpPr>
          <p:cNvPr id="11" name="Rectangle 10"/>
          <p:cNvSpPr/>
          <p:nvPr/>
        </p:nvSpPr>
        <p:spPr bwMode="auto">
          <a:xfrm>
            <a:off x="1750219" y="1531800"/>
            <a:ext cx="3906259" cy="1211400"/>
          </a:xfrm>
          <a:prstGeom prst="rect">
            <a:avLst/>
          </a:prstGeom>
          <a:solidFill>
            <a:srgbClr val="AAC5D2">
              <a:lumMod val="20000"/>
              <a:lumOff val="80000"/>
            </a:srgbClr>
          </a:solidFill>
          <a:ln w="12700" cap="flat" cmpd="sng" algn="ctr">
            <a:solidFill>
              <a:srgbClr val="000000">
                <a:lumMod val="75000"/>
                <a:lumOff val="2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72000" tIns="72000" rIns="72000" bIns="7200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pt-BR" sz="1200" b="0" i="0" u="none" strike="noStrike" kern="0" cap="none" spc="0" normalizeH="0" baseline="0" noProof="0" dirty="0" smtClean="0">
                <a:ln>
                  <a:noFill/>
                </a:ln>
                <a:solidFill>
                  <a:srgbClr val="000000"/>
                </a:solidFill>
                <a:effectLst/>
                <a:uLnTx/>
                <a:uFillTx/>
                <a:latin typeface="Lucida Console" panose="020B0609040504020204" pitchFamily="49" charset="0"/>
                <a:ea typeface="MS PGothic" pitchFamily="34" charset="-128"/>
              </a:rPr>
              <a:t>;Read-Modify-Write Operation</a:t>
            </a:r>
          </a:p>
          <a:p>
            <a:pPr marL="0" marR="0" lvl="0" indent="0" defTabSz="914400" eaLnBrk="1" fontAlgn="base" latinLnBrk="0" hangingPunct="1">
              <a:lnSpc>
                <a:spcPct val="100000"/>
              </a:lnSpc>
              <a:spcBef>
                <a:spcPct val="0"/>
              </a:spcBef>
              <a:spcAft>
                <a:spcPct val="0"/>
              </a:spcAft>
              <a:buClrTx/>
              <a:buSzTx/>
              <a:buFontTx/>
              <a:buNone/>
              <a:tabLst/>
              <a:defRPr/>
            </a:pPr>
            <a:endParaRPr kumimoji="0" lang="pt-BR" sz="1200" b="0" i="0" u="none" strike="noStrike" kern="0" cap="none" spc="0" normalizeH="0" baseline="0" noProof="0" dirty="0" smtClean="0">
              <a:ln>
                <a:noFill/>
              </a:ln>
              <a:solidFill>
                <a:srgbClr val="000000"/>
              </a:solidFill>
              <a:effectLst/>
              <a:uLnTx/>
              <a:uFillTx/>
              <a:latin typeface="Lucida Console" panose="020B0609040504020204" pitchFamily="49" charset="0"/>
              <a:ea typeface="MS PGothic" pitchFamily="34" charset="-128"/>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pt-BR" sz="1200" b="0" i="0" u="none" strike="noStrike" kern="0" cap="none" spc="0" normalizeH="0" baseline="0" noProof="0" dirty="0" smtClean="0">
                <a:ln>
                  <a:noFill/>
                </a:ln>
                <a:solidFill>
                  <a:srgbClr val="000000"/>
                </a:solidFill>
                <a:effectLst/>
                <a:uLnTx/>
                <a:uFillTx/>
                <a:latin typeface="Lucida Console" panose="020B0609040504020204" pitchFamily="49" charset="0"/>
                <a:ea typeface="MS PGothic" pitchFamily="34" charset="-128"/>
              </a:rPr>
              <a:t>LDR     R1, =0x20000000  ;Setup address</a:t>
            </a:r>
          </a:p>
          <a:p>
            <a:pPr marL="0" marR="0" lvl="0" indent="0" defTabSz="914400" eaLnBrk="1" fontAlgn="base" latinLnBrk="0" hangingPunct="1">
              <a:lnSpc>
                <a:spcPct val="100000"/>
              </a:lnSpc>
              <a:spcBef>
                <a:spcPct val="0"/>
              </a:spcBef>
              <a:spcAft>
                <a:spcPct val="0"/>
              </a:spcAft>
              <a:buClrTx/>
              <a:buSzTx/>
              <a:buFontTx/>
              <a:buNone/>
              <a:tabLst/>
              <a:defRPr/>
            </a:pPr>
            <a:r>
              <a:rPr kumimoji="0" lang="pt-BR" sz="1200" b="0" i="0" u="none" strike="noStrike" kern="0" cap="none" spc="0" normalizeH="0" baseline="0" noProof="0" dirty="0" smtClean="0">
                <a:ln>
                  <a:noFill/>
                </a:ln>
                <a:solidFill>
                  <a:srgbClr val="000000"/>
                </a:solidFill>
                <a:effectLst/>
                <a:uLnTx/>
                <a:uFillTx/>
                <a:latin typeface="Lucida Console" panose="020B0609040504020204" pitchFamily="49" charset="0"/>
                <a:ea typeface="MS PGothic" pitchFamily="34" charset="-128"/>
              </a:rPr>
              <a:t>LDR     R0, [R1]	     ;Read</a:t>
            </a:r>
          </a:p>
          <a:p>
            <a:pPr marL="0" marR="0" lvl="0" indent="0" defTabSz="914400" eaLnBrk="1" fontAlgn="base" latinLnBrk="0" hangingPunct="1">
              <a:lnSpc>
                <a:spcPct val="100000"/>
              </a:lnSpc>
              <a:spcBef>
                <a:spcPct val="0"/>
              </a:spcBef>
              <a:spcAft>
                <a:spcPct val="0"/>
              </a:spcAft>
              <a:buClrTx/>
              <a:buSzTx/>
              <a:buFontTx/>
              <a:buNone/>
              <a:tabLst/>
              <a:defRPr/>
            </a:pPr>
            <a:r>
              <a:rPr kumimoji="0" lang="pt-BR" sz="1200" b="0" i="0" u="none" strike="noStrike" kern="0" cap="none" spc="0" normalizeH="0" baseline="0" noProof="0" dirty="0" smtClean="0">
                <a:ln>
                  <a:noFill/>
                </a:ln>
                <a:solidFill>
                  <a:srgbClr val="000000"/>
                </a:solidFill>
                <a:effectLst/>
                <a:uLnTx/>
                <a:uFillTx/>
                <a:latin typeface="Lucida Console" panose="020B0609040504020204" pitchFamily="49" charset="0"/>
                <a:ea typeface="MS PGothic" pitchFamily="34" charset="-128"/>
              </a:rPr>
              <a:t>ORR.W   R0, #0x8	     ;Modify bit</a:t>
            </a:r>
          </a:p>
          <a:p>
            <a:pPr marL="0" marR="0" lvl="0" indent="0" defTabSz="914400" eaLnBrk="1" fontAlgn="base" latinLnBrk="0" hangingPunct="1">
              <a:lnSpc>
                <a:spcPct val="100000"/>
              </a:lnSpc>
              <a:spcBef>
                <a:spcPct val="0"/>
              </a:spcBef>
              <a:spcAft>
                <a:spcPct val="0"/>
              </a:spcAft>
              <a:buClrTx/>
              <a:buSzTx/>
              <a:buFontTx/>
              <a:buNone/>
              <a:tabLst/>
              <a:defRPr/>
            </a:pPr>
            <a:r>
              <a:rPr kumimoji="0" lang="pt-BR" sz="1200" b="0" i="0" u="none" strike="noStrike" kern="0" cap="none" spc="0" normalizeH="0" baseline="0" noProof="0" dirty="0" smtClean="0">
                <a:ln>
                  <a:noFill/>
                </a:ln>
                <a:solidFill>
                  <a:srgbClr val="000000"/>
                </a:solidFill>
                <a:effectLst/>
                <a:uLnTx/>
                <a:uFillTx/>
                <a:latin typeface="Lucida Console" panose="020B0609040504020204" pitchFamily="49" charset="0"/>
                <a:ea typeface="MS PGothic" pitchFamily="34" charset="-128"/>
              </a:rPr>
              <a:t>STR     R0, [R1]	     ;Write back</a:t>
            </a:r>
          </a:p>
        </p:txBody>
      </p:sp>
      <p:sp>
        <p:nvSpPr>
          <p:cNvPr id="12" name="Rectangle 11"/>
          <p:cNvSpPr/>
          <p:nvPr/>
        </p:nvSpPr>
        <p:spPr bwMode="auto">
          <a:xfrm>
            <a:off x="5945701" y="1531800"/>
            <a:ext cx="3906259" cy="1211400"/>
          </a:xfrm>
          <a:prstGeom prst="rect">
            <a:avLst/>
          </a:prstGeom>
          <a:solidFill>
            <a:srgbClr val="AAC5D2">
              <a:lumMod val="20000"/>
              <a:lumOff val="80000"/>
            </a:srgbClr>
          </a:solidFill>
          <a:ln w="12700" cap="flat" cmpd="sng" algn="ctr">
            <a:solidFill>
              <a:srgbClr val="000000">
                <a:lumMod val="75000"/>
                <a:lumOff val="25000"/>
              </a:srgb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72000" tIns="72000" rIns="72000" bIns="72000" numCol="1" rtlCol="0"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pt-BR" sz="1200" b="0" i="0" u="none" strike="noStrike" kern="0" cap="none" spc="0" normalizeH="0" baseline="0" noProof="0" dirty="0" smtClean="0">
                <a:ln>
                  <a:noFill/>
                </a:ln>
                <a:solidFill>
                  <a:srgbClr val="000000"/>
                </a:solidFill>
                <a:effectLst/>
                <a:uLnTx/>
                <a:uFillTx/>
                <a:latin typeface="Lucida Console" panose="020B0609040504020204" pitchFamily="49" charset="0"/>
                <a:ea typeface="MS PGothic" pitchFamily="34" charset="-128"/>
              </a:rPr>
              <a:t>;Bit-band Operation</a:t>
            </a:r>
          </a:p>
          <a:p>
            <a:pPr marL="0" marR="0" lvl="0" indent="0" defTabSz="914400" eaLnBrk="1" fontAlgn="base" latinLnBrk="0" hangingPunct="1">
              <a:lnSpc>
                <a:spcPct val="100000"/>
              </a:lnSpc>
              <a:spcBef>
                <a:spcPct val="0"/>
              </a:spcBef>
              <a:spcAft>
                <a:spcPct val="0"/>
              </a:spcAft>
              <a:buClrTx/>
              <a:buSzTx/>
              <a:buFontTx/>
              <a:buNone/>
              <a:tabLst/>
              <a:defRPr/>
            </a:pPr>
            <a:endParaRPr kumimoji="0" lang="pt-BR" sz="1200" b="0" i="0" u="none" strike="noStrike" kern="0" cap="none" spc="0" normalizeH="0" baseline="0" noProof="0" dirty="0" smtClean="0">
              <a:ln>
                <a:noFill/>
              </a:ln>
              <a:solidFill>
                <a:srgbClr val="000000"/>
              </a:solidFill>
              <a:effectLst/>
              <a:uLnTx/>
              <a:uFillTx/>
              <a:latin typeface="Lucida Console" panose="020B0609040504020204" pitchFamily="49" charset="0"/>
              <a:ea typeface="MS PGothic" pitchFamily="34" charset="-128"/>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pt-BR" sz="1200" b="0" i="0" u="none" strike="noStrike" kern="0" cap="none" spc="0" normalizeH="0" baseline="0" noProof="0" dirty="0" smtClean="0">
                <a:ln>
                  <a:noFill/>
                </a:ln>
                <a:solidFill>
                  <a:srgbClr val="000000"/>
                </a:solidFill>
                <a:effectLst/>
                <a:uLnTx/>
                <a:uFillTx/>
                <a:latin typeface="Lucida Console" panose="020B0609040504020204" pitchFamily="49" charset="0"/>
                <a:ea typeface="MS PGothic" pitchFamily="34" charset="-128"/>
              </a:rPr>
              <a:t>LDR     R1, =0x2200000C  ;Setup address</a:t>
            </a:r>
          </a:p>
          <a:p>
            <a:pPr marL="0" marR="0" lvl="0" indent="0" defTabSz="914400" eaLnBrk="1" fontAlgn="base" latinLnBrk="0" hangingPunct="1">
              <a:lnSpc>
                <a:spcPct val="100000"/>
              </a:lnSpc>
              <a:spcBef>
                <a:spcPct val="0"/>
              </a:spcBef>
              <a:spcAft>
                <a:spcPct val="0"/>
              </a:spcAft>
              <a:buClrTx/>
              <a:buSzTx/>
              <a:buFontTx/>
              <a:buNone/>
              <a:tabLst/>
              <a:defRPr/>
            </a:pPr>
            <a:r>
              <a:rPr kumimoji="0" lang="pt-BR" sz="1200" b="0" i="0" u="none" strike="noStrike" kern="0" cap="none" spc="0" normalizeH="0" baseline="0" noProof="0" dirty="0" smtClean="0">
                <a:ln>
                  <a:noFill/>
                </a:ln>
                <a:solidFill>
                  <a:srgbClr val="000000"/>
                </a:solidFill>
                <a:effectLst/>
                <a:uLnTx/>
                <a:uFillTx/>
                <a:latin typeface="Lucida Console" panose="020B0609040504020204" pitchFamily="49" charset="0"/>
                <a:ea typeface="MS PGothic" pitchFamily="34" charset="-128"/>
              </a:rPr>
              <a:t>MOV     R0, #1	     ;Load data</a:t>
            </a:r>
          </a:p>
          <a:p>
            <a:pPr marL="0" marR="0" lvl="0" indent="0" defTabSz="914400" eaLnBrk="1" fontAlgn="base" latinLnBrk="0" hangingPunct="1">
              <a:lnSpc>
                <a:spcPct val="100000"/>
              </a:lnSpc>
              <a:spcBef>
                <a:spcPct val="0"/>
              </a:spcBef>
              <a:spcAft>
                <a:spcPct val="0"/>
              </a:spcAft>
              <a:buClrTx/>
              <a:buSzTx/>
              <a:buFontTx/>
              <a:buNone/>
              <a:tabLst/>
              <a:defRPr/>
            </a:pPr>
            <a:r>
              <a:rPr kumimoji="0" lang="pt-BR" sz="1200" b="0" i="0" u="none" strike="noStrike" kern="0" cap="none" spc="0" normalizeH="0" baseline="0" noProof="0" dirty="0" smtClean="0">
                <a:ln>
                  <a:noFill/>
                </a:ln>
                <a:solidFill>
                  <a:srgbClr val="000000"/>
                </a:solidFill>
                <a:effectLst/>
                <a:uLnTx/>
                <a:uFillTx/>
                <a:latin typeface="Lucida Console" panose="020B0609040504020204" pitchFamily="49" charset="0"/>
                <a:ea typeface="MS PGothic" pitchFamily="34" charset="-128"/>
              </a:rPr>
              <a:t>STR     R0, [R1]	     ;Write</a:t>
            </a:r>
          </a:p>
        </p:txBody>
      </p:sp>
    </p:spTree>
    <p:extLst>
      <p:ext uri="{BB962C8B-B14F-4D97-AF65-F5344CB8AC3E}">
        <p14:creationId xmlns:p14="http://schemas.microsoft.com/office/powerpoint/2010/main" val="968755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Bit-band Alias Address</a:t>
            </a:r>
            <a:endParaRPr lang="en-GB" dirty="0"/>
          </a:p>
        </p:txBody>
      </p:sp>
      <p:sp>
        <p:nvSpPr>
          <p:cNvPr id="3" name="Content Placeholder 2"/>
          <p:cNvSpPr>
            <a:spLocks noGrp="1"/>
          </p:cNvSpPr>
          <p:nvPr>
            <p:ph idx="1"/>
          </p:nvPr>
        </p:nvSpPr>
        <p:spPr>
          <a:xfrm>
            <a:off x="479813" y="1143000"/>
            <a:ext cx="11155973" cy="2514600"/>
          </a:xfrm>
        </p:spPr>
        <p:txBody>
          <a:bodyPr/>
          <a:lstStyle/>
          <a:p>
            <a:r>
              <a:rPr lang="en-GB" dirty="0" smtClean="0"/>
              <a:t>Each bit of the 32-bit data is one-to-one mapped to the bit-band alias address</a:t>
            </a:r>
          </a:p>
          <a:p>
            <a:pPr lvl="1"/>
            <a:r>
              <a:rPr lang="en-GB" dirty="0" smtClean="0"/>
              <a:t>For example, the fourth bit (bit [3]) of the data at 0x20000000 is mapped to the bit-band alias address at 0x2200000C</a:t>
            </a:r>
          </a:p>
          <a:p>
            <a:pPr lvl="1"/>
            <a:r>
              <a:rPr lang="en-GB" dirty="0" smtClean="0"/>
              <a:t>Hence, to set bit [3] of the data at 0x20000000, we only need to write ‘1’ to address 0x2200000C</a:t>
            </a:r>
          </a:p>
          <a:p>
            <a:pPr lvl="1"/>
            <a:r>
              <a:rPr lang="en-GB" dirty="0" smtClean="0"/>
              <a:t>In Cortex-M4, there are two pre-defined bit-band alias regions: one for SRAM region, and one for peripherals region</a:t>
            </a:r>
            <a:endParaRPr lang="en-GB" dirty="0"/>
          </a:p>
        </p:txBody>
      </p:sp>
      <p:grpSp>
        <p:nvGrpSpPr>
          <p:cNvPr id="110" name="Group 109"/>
          <p:cNvGrpSpPr/>
          <p:nvPr/>
        </p:nvGrpSpPr>
        <p:grpSpPr>
          <a:xfrm>
            <a:off x="471223" y="3616543"/>
            <a:ext cx="11107742" cy="2649516"/>
            <a:chOff x="471223" y="3616543"/>
            <a:chExt cx="11107742" cy="2649516"/>
          </a:xfrm>
        </p:grpSpPr>
        <p:sp>
          <p:nvSpPr>
            <p:cNvPr id="4" name="Rectangle 3"/>
            <p:cNvSpPr/>
            <p:nvPr/>
          </p:nvSpPr>
          <p:spPr bwMode="auto">
            <a:xfrm>
              <a:off x="3804875" y="5324978"/>
              <a:ext cx="242539" cy="233274"/>
            </a:xfrm>
            <a:prstGeom prst="rect">
              <a:avLst/>
            </a:prstGeom>
            <a:solidFill>
              <a:schemeClr val="bg1">
                <a:lumMod val="95000"/>
              </a:schemeClr>
            </a:solidFill>
            <a:ln w="12700" cap="flat" cmpd="sng" algn="ctr">
              <a:solidFill>
                <a:schemeClr val="bg1">
                  <a:lumMod val="9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 name="Rectangle 4"/>
            <p:cNvSpPr/>
            <p:nvPr/>
          </p:nvSpPr>
          <p:spPr bwMode="auto">
            <a:xfrm>
              <a:off x="2116728"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6" name="Rectangle 5"/>
            <p:cNvSpPr/>
            <p:nvPr/>
          </p:nvSpPr>
          <p:spPr bwMode="auto">
            <a:xfrm>
              <a:off x="2359267"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7" name="Rectangle 6"/>
            <p:cNvSpPr/>
            <p:nvPr/>
          </p:nvSpPr>
          <p:spPr bwMode="auto">
            <a:xfrm>
              <a:off x="2596030"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 name="Rectangle 7"/>
            <p:cNvSpPr/>
            <p:nvPr/>
          </p:nvSpPr>
          <p:spPr bwMode="auto">
            <a:xfrm>
              <a:off x="2838570"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9" name="Rectangle 8"/>
            <p:cNvSpPr/>
            <p:nvPr/>
          </p:nvSpPr>
          <p:spPr bwMode="auto">
            <a:xfrm>
              <a:off x="3083033"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a:cs typeface="Arial" charset="0"/>
              </a:endParaRPr>
            </a:p>
          </p:txBody>
        </p:sp>
        <p:sp>
          <p:nvSpPr>
            <p:cNvPr id="10" name="Rectangle 9"/>
            <p:cNvSpPr/>
            <p:nvPr/>
          </p:nvSpPr>
          <p:spPr bwMode="auto">
            <a:xfrm>
              <a:off x="3325573"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 name="Rectangle 10"/>
            <p:cNvSpPr/>
            <p:nvPr/>
          </p:nvSpPr>
          <p:spPr bwMode="auto">
            <a:xfrm>
              <a:off x="3562337"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 name="Rectangle 11"/>
            <p:cNvSpPr/>
            <p:nvPr/>
          </p:nvSpPr>
          <p:spPr bwMode="auto">
            <a:xfrm>
              <a:off x="4041640"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 name="Rectangle 12"/>
            <p:cNvSpPr/>
            <p:nvPr/>
          </p:nvSpPr>
          <p:spPr bwMode="auto">
            <a:xfrm>
              <a:off x="4284178"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 name="Rectangle 13"/>
            <p:cNvSpPr/>
            <p:nvPr/>
          </p:nvSpPr>
          <p:spPr bwMode="auto">
            <a:xfrm>
              <a:off x="4520942"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 name="Rectangle 14"/>
            <p:cNvSpPr/>
            <p:nvPr/>
          </p:nvSpPr>
          <p:spPr bwMode="auto">
            <a:xfrm>
              <a:off x="4763481"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 name="Rectangle 15"/>
            <p:cNvSpPr/>
            <p:nvPr/>
          </p:nvSpPr>
          <p:spPr bwMode="auto">
            <a:xfrm>
              <a:off x="5006019"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7" name="Rectangle 16"/>
            <p:cNvSpPr/>
            <p:nvPr/>
          </p:nvSpPr>
          <p:spPr bwMode="auto">
            <a:xfrm>
              <a:off x="5248559"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8" name="Rectangle 17"/>
            <p:cNvSpPr/>
            <p:nvPr/>
          </p:nvSpPr>
          <p:spPr bwMode="auto">
            <a:xfrm>
              <a:off x="5485322"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9" name="Rectangle 18"/>
            <p:cNvSpPr/>
            <p:nvPr/>
          </p:nvSpPr>
          <p:spPr bwMode="auto">
            <a:xfrm>
              <a:off x="5727863" y="5324978"/>
              <a:ext cx="240614"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0" name="Rectangle 19"/>
            <p:cNvSpPr/>
            <p:nvPr/>
          </p:nvSpPr>
          <p:spPr bwMode="auto">
            <a:xfrm>
              <a:off x="5962701"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1" name="Rectangle 20"/>
            <p:cNvSpPr/>
            <p:nvPr/>
          </p:nvSpPr>
          <p:spPr bwMode="auto">
            <a:xfrm>
              <a:off x="6205240"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2" name="Rectangle 21"/>
            <p:cNvSpPr/>
            <p:nvPr/>
          </p:nvSpPr>
          <p:spPr bwMode="auto">
            <a:xfrm>
              <a:off x="6442003"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3" name="Rectangle 22"/>
            <p:cNvSpPr/>
            <p:nvPr/>
          </p:nvSpPr>
          <p:spPr bwMode="auto">
            <a:xfrm>
              <a:off x="6684542"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4" name="Rectangle 23"/>
            <p:cNvSpPr/>
            <p:nvPr/>
          </p:nvSpPr>
          <p:spPr bwMode="auto">
            <a:xfrm>
              <a:off x="6927082"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5" name="Rectangle 24"/>
            <p:cNvSpPr/>
            <p:nvPr/>
          </p:nvSpPr>
          <p:spPr bwMode="auto">
            <a:xfrm>
              <a:off x="7169620"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6" name="Rectangle 25"/>
            <p:cNvSpPr/>
            <p:nvPr/>
          </p:nvSpPr>
          <p:spPr bwMode="auto">
            <a:xfrm>
              <a:off x="7406385"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7" name="Rectangle 26"/>
            <p:cNvSpPr/>
            <p:nvPr/>
          </p:nvSpPr>
          <p:spPr bwMode="auto">
            <a:xfrm>
              <a:off x="7648924"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8" name="Rectangle 27"/>
            <p:cNvSpPr/>
            <p:nvPr/>
          </p:nvSpPr>
          <p:spPr bwMode="auto">
            <a:xfrm>
              <a:off x="7885687"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9" name="Rectangle 28"/>
            <p:cNvSpPr/>
            <p:nvPr/>
          </p:nvSpPr>
          <p:spPr bwMode="auto">
            <a:xfrm>
              <a:off x="8128226" y="5324978"/>
              <a:ext cx="242539" cy="233274"/>
            </a:xfrm>
            <a:prstGeom prst="rect">
              <a:avLst/>
            </a:prstGeom>
            <a:solidFill>
              <a:schemeClr val="accent2">
                <a:lumMod val="40000"/>
                <a:lumOff val="60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0" name="Rectangle 29"/>
            <p:cNvSpPr/>
            <p:nvPr/>
          </p:nvSpPr>
          <p:spPr bwMode="auto">
            <a:xfrm>
              <a:off x="8364991" y="5324978"/>
              <a:ext cx="242539" cy="233274"/>
            </a:xfrm>
            <a:prstGeom prst="rect">
              <a:avLst/>
            </a:prstGeom>
            <a:solidFill>
              <a:schemeClr val="bg1">
                <a:lumMod val="9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1" name="Rectangle 30"/>
            <p:cNvSpPr/>
            <p:nvPr/>
          </p:nvSpPr>
          <p:spPr bwMode="auto">
            <a:xfrm>
              <a:off x="8607529"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2" name="Rectangle 31"/>
            <p:cNvSpPr/>
            <p:nvPr/>
          </p:nvSpPr>
          <p:spPr bwMode="auto">
            <a:xfrm>
              <a:off x="8850068" y="5324978"/>
              <a:ext cx="242539" cy="233274"/>
            </a:xfrm>
            <a:prstGeom prst="rect">
              <a:avLst/>
            </a:prstGeom>
            <a:solidFill>
              <a:schemeClr val="accent2">
                <a:lumMod val="40000"/>
                <a:lumOff val="60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3" name="Rectangle 32"/>
            <p:cNvSpPr/>
            <p:nvPr/>
          </p:nvSpPr>
          <p:spPr bwMode="auto">
            <a:xfrm>
              <a:off x="9092608" y="5324978"/>
              <a:ext cx="242539" cy="233274"/>
            </a:xfrm>
            <a:prstGeom prst="rect">
              <a:avLst/>
            </a:prstGeom>
            <a:solidFill>
              <a:schemeClr val="bg1">
                <a:lumMod val="9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4" name="Rectangle 33"/>
            <p:cNvSpPr/>
            <p:nvPr/>
          </p:nvSpPr>
          <p:spPr bwMode="auto">
            <a:xfrm>
              <a:off x="9329371" y="5324978"/>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5" name="Rectangle 34"/>
            <p:cNvSpPr/>
            <p:nvPr/>
          </p:nvSpPr>
          <p:spPr bwMode="auto">
            <a:xfrm>
              <a:off x="9571910" y="5324978"/>
              <a:ext cx="242539" cy="233274"/>
            </a:xfrm>
            <a:prstGeom prst="rect">
              <a:avLst/>
            </a:prstGeom>
            <a:solidFill>
              <a:schemeClr val="accent2">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6" name="Rectangle 35"/>
            <p:cNvSpPr/>
            <p:nvPr/>
          </p:nvSpPr>
          <p:spPr bwMode="auto">
            <a:xfrm>
              <a:off x="2116728" y="5324978"/>
              <a:ext cx="7697720" cy="233274"/>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8" name="Rectangle 37"/>
            <p:cNvSpPr/>
            <p:nvPr/>
          </p:nvSpPr>
          <p:spPr bwMode="auto">
            <a:xfrm>
              <a:off x="3804875" y="4837929"/>
              <a:ext cx="242539" cy="233274"/>
            </a:xfrm>
            <a:prstGeom prst="rect">
              <a:avLst/>
            </a:prstGeom>
            <a:solidFill>
              <a:schemeClr val="bg1">
                <a:lumMod val="95000"/>
              </a:schemeClr>
            </a:solidFill>
            <a:ln w="12700" cap="flat" cmpd="sng" algn="ctr">
              <a:solidFill>
                <a:schemeClr val="bg1">
                  <a:lumMod val="9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39" name="Rectangle 38"/>
            <p:cNvSpPr/>
            <p:nvPr/>
          </p:nvSpPr>
          <p:spPr bwMode="auto">
            <a:xfrm>
              <a:off x="2116728"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40" name="Rectangle 39"/>
            <p:cNvSpPr/>
            <p:nvPr/>
          </p:nvSpPr>
          <p:spPr bwMode="auto">
            <a:xfrm>
              <a:off x="2359267"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41" name="Rectangle 40"/>
            <p:cNvSpPr/>
            <p:nvPr/>
          </p:nvSpPr>
          <p:spPr bwMode="auto">
            <a:xfrm>
              <a:off x="2596030"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42" name="Rectangle 41"/>
            <p:cNvSpPr/>
            <p:nvPr/>
          </p:nvSpPr>
          <p:spPr bwMode="auto">
            <a:xfrm>
              <a:off x="2838570"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43" name="Rectangle 42"/>
            <p:cNvSpPr/>
            <p:nvPr/>
          </p:nvSpPr>
          <p:spPr bwMode="auto">
            <a:xfrm>
              <a:off x="3083033"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a:cs typeface="Arial" charset="0"/>
              </a:endParaRPr>
            </a:p>
          </p:txBody>
        </p:sp>
        <p:sp>
          <p:nvSpPr>
            <p:cNvPr id="44" name="Rectangle 43"/>
            <p:cNvSpPr/>
            <p:nvPr/>
          </p:nvSpPr>
          <p:spPr bwMode="auto">
            <a:xfrm>
              <a:off x="3325573"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5" name="Rectangle 44"/>
            <p:cNvSpPr/>
            <p:nvPr/>
          </p:nvSpPr>
          <p:spPr bwMode="auto">
            <a:xfrm>
              <a:off x="3562337"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6" name="Rectangle 45"/>
            <p:cNvSpPr/>
            <p:nvPr/>
          </p:nvSpPr>
          <p:spPr bwMode="auto">
            <a:xfrm>
              <a:off x="4041640"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7" name="Rectangle 46"/>
            <p:cNvSpPr/>
            <p:nvPr/>
          </p:nvSpPr>
          <p:spPr bwMode="auto">
            <a:xfrm>
              <a:off x="4284178"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8" name="Rectangle 47"/>
            <p:cNvSpPr/>
            <p:nvPr/>
          </p:nvSpPr>
          <p:spPr bwMode="auto">
            <a:xfrm>
              <a:off x="4520942"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9" name="Rectangle 48"/>
            <p:cNvSpPr/>
            <p:nvPr/>
          </p:nvSpPr>
          <p:spPr bwMode="auto">
            <a:xfrm>
              <a:off x="4763481"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0" name="Rectangle 49"/>
            <p:cNvSpPr/>
            <p:nvPr/>
          </p:nvSpPr>
          <p:spPr bwMode="auto">
            <a:xfrm>
              <a:off x="5006019"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1" name="Rectangle 50"/>
            <p:cNvSpPr/>
            <p:nvPr/>
          </p:nvSpPr>
          <p:spPr bwMode="auto">
            <a:xfrm>
              <a:off x="5248559"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2" name="Rectangle 51"/>
            <p:cNvSpPr/>
            <p:nvPr/>
          </p:nvSpPr>
          <p:spPr bwMode="auto">
            <a:xfrm>
              <a:off x="5485322"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3" name="Rectangle 52"/>
            <p:cNvSpPr/>
            <p:nvPr/>
          </p:nvSpPr>
          <p:spPr bwMode="auto">
            <a:xfrm>
              <a:off x="5727863" y="4837929"/>
              <a:ext cx="240614"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4" name="Rectangle 53"/>
            <p:cNvSpPr/>
            <p:nvPr/>
          </p:nvSpPr>
          <p:spPr bwMode="auto">
            <a:xfrm>
              <a:off x="5962701"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5" name="Rectangle 54"/>
            <p:cNvSpPr/>
            <p:nvPr/>
          </p:nvSpPr>
          <p:spPr bwMode="auto">
            <a:xfrm>
              <a:off x="6205240"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6" name="Rectangle 55"/>
            <p:cNvSpPr/>
            <p:nvPr/>
          </p:nvSpPr>
          <p:spPr bwMode="auto">
            <a:xfrm>
              <a:off x="6442003"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7" name="Rectangle 56"/>
            <p:cNvSpPr/>
            <p:nvPr/>
          </p:nvSpPr>
          <p:spPr bwMode="auto">
            <a:xfrm>
              <a:off x="6684542"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8" name="Rectangle 57"/>
            <p:cNvSpPr/>
            <p:nvPr/>
          </p:nvSpPr>
          <p:spPr bwMode="auto">
            <a:xfrm>
              <a:off x="6927082"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9" name="Rectangle 58"/>
            <p:cNvSpPr/>
            <p:nvPr/>
          </p:nvSpPr>
          <p:spPr bwMode="auto">
            <a:xfrm>
              <a:off x="7169620"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0" name="Rectangle 59"/>
            <p:cNvSpPr/>
            <p:nvPr/>
          </p:nvSpPr>
          <p:spPr bwMode="auto">
            <a:xfrm>
              <a:off x="7406385"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1" name="Rectangle 60"/>
            <p:cNvSpPr/>
            <p:nvPr/>
          </p:nvSpPr>
          <p:spPr bwMode="auto">
            <a:xfrm>
              <a:off x="7648924"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2" name="Rectangle 61"/>
            <p:cNvSpPr/>
            <p:nvPr/>
          </p:nvSpPr>
          <p:spPr bwMode="auto">
            <a:xfrm>
              <a:off x="7885687"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3" name="Rectangle 62"/>
            <p:cNvSpPr/>
            <p:nvPr/>
          </p:nvSpPr>
          <p:spPr bwMode="auto">
            <a:xfrm>
              <a:off x="8128226"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4" name="Rectangle 63"/>
            <p:cNvSpPr/>
            <p:nvPr/>
          </p:nvSpPr>
          <p:spPr bwMode="auto">
            <a:xfrm>
              <a:off x="8364991"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5" name="Rectangle 64"/>
            <p:cNvSpPr/>
            <p:nvPr/>
          </p:nvSpPr>
          <p:spPr bwMode="auto">
            <a:xfrm>
              <a:off x="8607529"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6" name="Rectangle 65"/>
            <p:cNvSpPr/>
            <p:nvPr/>
          </p:nvSpPr>
          <p:spPr bwMode="auto">
            <a:xfrm>
              <a:off x="8850068"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7" name="Rectangle 66"/>
            <p:cNvSpPr/>
            <p:nvPr/>
          </p:nvSpPr>
          <p:spPr bwMode="auto">
            <a:xfrm>
              <a:off x="9092608"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8" name="Rectangle 67"/>
            <p:cNvSpPr/>
            <p:nvPr/>
          </p:nvSpPr>
          <p:spPr bwMode="auto">
            <a:xfrm>
              <a:off x="9329371" y="483792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9" name="Rectangle 68"/>
            <p:cNvSpPr/>
            <p:nvPr/>
          </p:nvSpPr>
          <p:spPr bwMode="auto">
            <a:xfrm>
              <a:off x="9571910" y="4837929"/>
              <a:ext cx="242539" cy="233274"/>
            </a:xfrm>
            <a:prstGeom prst="rect">
              <a:avLst/>
            </a:prstGeom>
            <a:solidFill>
              <a:schemeClr val="accent2">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0" name="Rectangle 69"/>
            <p:cNvSpPr/>
            <p:nvPr/>
          </p:nvSpPr>
          <p:spPr bwMode="auto">
            <a:xfrm>
              <a:off x="2116728" y="4837929"/>
              <a:ext cx="7697720" cy="233274"/>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1" name="Rectangle 70"/>
            <p:cNvSpPr/>
            <p:nvPr/>
          </p:nvSpPr>
          <p:spPr bwMode="auto">
            <a:xfrm>
              <a:off x="3804875" y="4367969"/>
              <a:ext cx="242539" cy="233274"/>
            </a:xfrm>
            <a:prstGeom prst="rect">
              <a:avLst/>
            </a:prstGeom>
            <a:solidFill>
              <a:schemeClr val="bg1">
                <a:lumMod val="95000"/>
              </a:schemeClr>
            </a:solidFill>
            <a:ln w="12700" cap="flat" cmpd="sng" algn="ctr">
              <a:solidFill>
                <a:schemeClr val="bg1">
                  <a:lumMod val="9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72" name="Rectangle 71"/>
            <p:cNvSpPr/>
            <p:nvPr/>
          </p:nvSpPr>
          <p:spPr bwMode="auto">
            <a:xfrm>
              <a:off x="2116728"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73" name="Rectangle 72"/>
            <p:cNvSpPr/>
            <p:nvPr/>
          </p:nvSpPr>
          <p:spPr bwMode="auto">
            <a:xfrm>
              <a:off x="2359267"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74" name="Rectangle 73"/>
            <p:cNvSpPr/>
            <p:nvPr/>
          </p:nvSpPr>
          <p:spPr bwMode="auto">
            <a:xfrm>
              <a:off x="2596030"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75" name="Rectangle 74"/>
            <p:cNvSpPr/>
            <p:nvPr/>
          </p:nvSpPr>
          <p:spPr bwMode="auto">
            <a:xfrm>
              <a:off x="2838570"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76" name="Rectangle 75"/>
            <p:cNvSpPr/>
            <p:nvPr/>
          </p:nvSpPr>
          <p:spPr bwMode="auto">
            <a:xfrm>
              <a:off x="3083033"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a:cs typeface="Arial" charset="0"/>
              </a:endParaRPr>
            </a:p>
          </p:txBody>
        </p:sp>
        <p:sp>
          <p:nvSpPr>
            <p:cNvPr id="77" name="Rectangle 76"/>
            <p:cNvSpPr/>
            <p:nvPr/>
          </p:nvSpPr>
          <p:spPr bwMode="auto">
            <a:xfrm>
              <a:off x="3325573"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8" name="Rectangle 77"/>
            <p:cNvSpPr/>
            <p:nvPr/>
          </p:nvSpPr>
          <p:spPr bwMode="auto">
            <a:xfrm>
              <a:off x="3562337"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9" name="Rectangle 78"/>
            <p:cNvSpPr/>
            <p:nvPr/>
          </p:nvSpPr>
          <p:spPr bwMode="auto">
            <a:xfrm>
              <a:off x="4041640"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0" name="Rectangle 79"/>
            <p:cNvSpPr/>
            <p:nvPr/>
          </p:nvSpPr>
          <p:spPr bwMode="auto">
            <a:xfrm>
              <a:off x="4284178"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1" name="Rectangle 80"/>
            <p:cNvSpPr/>
            <p:nvPr/>
          </p:nvSpPr>
          <p:spPr bwMode="auto">
            <a:xfrm>
              <a:off x="4520942"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2" name="Rectangle 81"/>
            <p:cNvSpPr/>
            <p:nvPr/>
          </p:nvSpPr>
          <p:spPr bwMode="auto">
            <a:xfrm>
              <a:off x="4763481"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3" name="Rectangle 82"/>
            <p:cNvSpPr/>
            <p:nvPr/>
          </p:nvSpPr>
          <p:spPr bwMode="auto">
            <a:xfrm>
              <a:off x="5006019"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4" name="Rectangle 83"/>
            <p:cNvSpPr/>
            <p:nvPr/>
          </p:nvSpPr>
          <p:spPr bwMode="auto">
            <a:xfrm>
              <a:off x="5248559"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5" name="Rectangle 84"/>
            <p:cNvSpPr/>
            <p:nvPr/>
          </p:nvSpPr>
          <p:spPr bwMode="auto">
            <a:xfrm>
              <a:off x="5485322"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6" name="Rectangle 85"/>
            <p:cNvSpPr/>
            <p:nvPr/>
          </p:nvSpPr>
          <p:spPr bwMode="auto">
            <a:xfrm>
              <a:off x="5727863" y="4367969"/>
              <a:ext cx="240614"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7" name="Rectangle 86"/>
            <p:cNvSpPr/>
            <p:nvPr/>
          </p:nvSpPr>
          <p:spPr bwMode="auto">
            <a:xfrm>
              <a:off x="5962701"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8" name="Rectangle 87"/>
            <p:cNvSpPr/>
            <p:nvPr/>
          </p:nvSpPr>
          <p:spPr bwMode="auto">
            <a:xfrm>
              <a:off x="6205240"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9" name="Rectangle 88"/>
            <p:cNvSpPr/>
            <p:nvPr/>
          </p:nvSpPr>
          <p:spPr bwMode="auto">
            <a:xfrm>
              <a:off x="6442003"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0" name="Rectangle 89"/>
            <p:cNvSpPr/>
            <p:nvPr/>
          </p:nvSpPr>
          <p:spPr bwMode="auto">
            <a:xfrm>
              <a:off x="6684542"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1" name="Rectangle 90"/>
            <p:cNvSpPr/>
            <p:nvPr/>
          </p:nvSpPr>
          <p:spPr bwMode="auto">
            <a:xfrm>
              <a:off x="6927082"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2" name="Rectangle 91"/>
            <p:cNvSpPr/>
            <p:nvPr/>
          </p:nvSpPr>
          <p:spPr bwMode="auto">
            <a:xfrm>
              <a:off x="7169620"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3" name="Rectangle 92"/>
            <p:cNvSpPr/>
            <p:nvPr/>
          </p:nvSpPr>
          <p:spPr bwMode="auto">
            <a:xfrm>
              <a:off x="7406385"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4" name="Rectangle 93"/>
            <p:cNvSpPr/>
            <p:nvPr/>
          </p:nvSpPr>
          <p:spPr bwMode="auto">
            <a:xfrm>
              <a:off x="7648924"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5" name="Rectangle 94"/>
            <p:cNvSpPr/>
            <p:nvPr/>
          </p:nvSpPr>
          <p:spPr bwMode="auto">
            <a:xfrm>
              <a:off x="7885687"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6" name="Rectangle 95"/>
            <p:cNvSpPr/>
            <p:nvPr/>
          </p:nvSpPr>
          <p:spPr bwMode="auto">
            <a:xfrm>
              <a:off x="8128226"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7" name="Rectangle 96"/>
            <p:cNvSpPr/>
            <p:nvPr/>
          </p:nvSpPr>
          <p:spPr bwMode="auto">
            <a:xfrm>
              <a:off x="8364991"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8" name="Rectangle 97"/>
            <p:cNvSpPr/>
            <p:nvPr/>
          </p:nvSpPr>
          <p:spPr bwMode="auto">
            <a:xfrm>
              <a:off x="8607529"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9" name="Rectangle 98"/>
            <p:cNvSpPr/>
            <p:nvPr/>
          </p:nvSpPr>
          <p:spPr bwMode="auto">
            <a:xfrm>
              <a:off x="8850068"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0" name="Rectangle 99"/>
            <p:cNvSpPr/>
            <p:nvPr/>
          </p:nvSpPr>
          <p:spPr bwMode="auto">
            <a:xfrm>
              <a:off x="9092608"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1" name="Rectangle 100"/>
            <p:cNvSpPr/>
            <p:nvPr/>
          </p:nvSpPr>
          <p:spPr bwMode="auto">
            <a:xfrm>
              <a:off x="9329371" y="4367969"/>
              <a:ext cx="242539" cy="233274"/>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2" name="Rectangle 101"/>
            <p:cNvSpPr/>
            <p:nvPr/>
          </p:nvSpPr>
          <p:spPr bwMode="auto">
            <a:xfrm>
              <a:off x="9571910" y="4367969"/>
              <a:ext cx="242539" cy="233274"/>
            </a:xfrm>
            <a:prstGeom prst="rect">
              <a:avLst/>
            </a:prstGeom>
            <a:solidFill>
              <a:schemeClr val="accent2">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3" name="Rectangle 102"/>
            <p:cNvSpPr/>
            <p:nvPr/>
          </p:nvSpPr>
          <p:spPr bwMode="auto">
            <a:xfrm>
              <a:off x="2116728" y="4367969"/>
              <a:ext cx="7697720" cy="233274"/>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4" name="TextBox 103"/>
            <p:cNvSpPr txBox="1"/>
            <p:nvPr/>
          </p:nvSpPr>
          <p:spPr>
            <a:xfrm>
              <a:off x="471223" y="5319383"/>
              <a:ext cx="954107" cy="276999"/>
            </a:xfrm>
            <a:prstGeom prst="rect">
              <a:avLst/>
            </a:prstGeom>
            <a:noFill/>
          </p:spPr>
          <p:txBody>
            <a:bodyPr wrap="none" rtlCol="0">
              <a:spAutoFit/>
            </a:bodyPr>
            <a:lstStyle/>
            <a:p>
              <a:r>
                <a:rPr lang="en-GB" sz="1200" b="0" dirty="0" smtClean="0"/>
                <a:t>0x20000000</a:t>
              </a:r>
              <a:endParaRPr lang="en-GB" sz="1200" b="0" dirty="0"/>
            </a:p>
          </p:txBody>
        </p:sp>
        <p:sp>
          <p:nvSpPr>
            <p:cNvPr id="105" name="TextBox 104"/>
            <p:cNvSpPr txBox="1"/>
            <p:nvPr/>
          </p:nvSpPr>
          <p:spPr>
            <a:xfrm>
              <a:off x="471223" y="4824257"/>
              <a:ext cx="954107" cy="276999"/>
            </a:xfrm>
            <a:prstGeom prst="rect">
              <a:avLst/>
            </a:prstGeom>
            <a:noFill/>
          </p:spPr>
          <p:txBody>
            <a:bodyPr wrap="none" rtlCol="0">
              <a:spAutoFit/>
            </a:bodyPr>
            <a:lstStyle/>
            <a:p>
              <a:r>
                <a:rPr lang="en-GB" sz="1200" b="0" dirty="0" smtClean="0"/>
                <a:t>0x20000004</a:t>
              </a:r>
              <a:endParaRPr lang="en-GB" sz="1200" b="0" dirty="0"/>
            </a:p>
          </p:txBody>
        </p:sp>
        <p:sp>
          <p:nvSpPr>
            <p:cNvPr id="106" name="TextBox 105"/>
            <p:cNvSpPr txBox="1"/>
            <p:nvPr/>
          </p:nvSpPr>
          <p:spPr>
            <a:xfrm>
              <a:off x="471223" y="4367970"/>
              <a:ext cx="954107" cy="276999"/>
            </a:xfrm>
            <a:prstGeom prst="rect">
              <a:avLst/>
            </a:prstGeom>
            <a:noFill/>
          </p:spPr>
          <p:txBody>
            <a:bodyPr wrap="none" rtlCol="0">
              <a:spAutoFit/>
            </a:bodyPr>
            <a:lstStyle/>
            <a:p>
              <a:r>
                <a:rPr lang="en-GB" sz="1200" b="0" dirty="0" smtClean="0"/>
                <a:t>0x20000008</a:t>
              </a:r>
              <a:endParaRPr lang="en-GB" sz="1200" b="0" dirty="0"/>
            </a:p>
          </p:txBody>
        </p:sp>
        <p:sp>
          <p:nvSpPr>
            <p:cNvPr id="107" name="TextBox 106"/>
            <p:cNvSpPr txBox="1"/>
            <p:nvPr/>
          </p:nvSpPr>
          <p:spPr>
            <a:xfrm>
              <a:off x="471223" y="3616543"/>
              <a:ext cx="1526161" cy="461665"/>
            </a:xfrm>
            <a:prstGeom prst="rect">
              <a:avLst/>
            </a:prstGeom>
            <a:noFill/>
          </p:spPr>
          <p:txBody>
            <a:bodyPr wrap="square" rtlCol="0">
              <a:spAutoFit/>
            </a:bodyPr>
            <a:lstStyle/>
            <a:p>
              <a:r>
                <a:rPr lang="en-GB" sz="1200" b="0" dirty="0" smtClean="0"/>
                <a:t>Real 32-bit data address</a:t>
              </a:r>
              <a:endParaRPr lang="en-GB" sz="1200" b="0" dirty="0"/>
            </a:p>
          </p:txBody>
        </p:sp>
        <p:cxnSp>
          <p:nvCxnSpPr>
            <p:cNvPr id="109" name="Straight Connector 108"/>
            <p:cNvCxnSpPr/>
            <p:nvPr/>
          </p:nvCxnSpPr>
          <p:spPr bwMode="auto">
            <a:xfrm>
              <a:off x="5962701" y="4040156"/>
              <a:ext cx="0" cy="205074"/>
            </a:xfrm>
            <a:prstGeom prst="line">
              <a:avLst/>
            </a:prstGeom>
            <a:noFill/>
            <a:ln w="28575" cap="flat" cmpd="sng" algn="ctr">
              <a:solidFill>
                <a:schemeClr val="tx1">
                  <a:lumMod val="75000"/>
                  <a:lumOff val="25000"/>
                </a:schemeClr>
              </a:solidFill>
              <a:prstDash val="sysDot"/>
              <a:round/>
              <a:headEnd type="none" w="med" len="med"/>
              <a:tailEnd type="none" w="med" len="med"/>
            </a:ln>
            <a:effectLst/>
          </p:spPr>
        </p:cxnSp>
        <p:cxnSp>
          <p:nvCxnSpPr>
            <p:cNvPr id="112" name="Straight Arrow Connector 111"/>
            <p:cNvCxnSpPr>
              <a:stCxn id="35" idx="3"/>
            </p:cNvCxnSpPr>
            <p:nvPr/>
          </p:nvCxnSpPr>
          <p:spPr bwMode="auto">
            <a:xfrm>
              <a:off x="9814448" y="5441615"/>
              <a:ext cx="330724" cy="0"/>
            </a:xfrm>
            <a:prstGeom prst="straightConnector1">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113" name="TextBox 112"/>
            <p:cNvSpPr txBox="1"/>
            <p:nvPr/>
          </p:nvSpPr>
          <p:spPr>
            <a:xfrm>
              <a:off x="10145172" y="5301312"/>
              <a:ext cx="954107" cy="276999"/>
            </a:xfrm>
            <a:prstGeom prst="rect">
              <a:avLst/>
            </a:prstGeom>
            <a:noFill/>
          </p:spPr>
          <p:txBody>
            <a:bodyPr wrap="none" rtlCol="0">
              <a:spAutoFit/>
            </a:bodyPr>
            <a:lstStyle/>
            <a:p>
              <a:r>
                <a:rPr lang="en-GB" sz="1200" b="0" dirty="0" smtClean="0"/>
                <a:t>0x22000000</a:t>
              </a:r>
              <a:endParaRPr lang="en-GB" sz="1200" b="0" dirty="0"/>
            </a:p>
          </p:txBody>
        </p:sp>
        <p:cxnSp>
          <p:nvCxnSpPr>
            <p:cNvPr id="115" name="Straight Arrow Connector 114"/>
            <p:cNvCxnSpPr/>
            <p:nvPr/>
          </p:nvCxnSpPr>
          <p:spPr bwMode="auto">
            <a:xfrm>
              <a:off x="9814448" y="4954566"/>
              <a:ext cx="330724" cy="0"/>
            </a:xfrm>
            <a:prstGeom prst="straightConnector1">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116" name="TextBox 115"/>
            <p:cNvSpPr txBox="1"/>
            <p:nvPr/>
          </p:nvSpPr>
          <p:spPr>
            <a:xfrm>
              <a:off x="10145172" y="4814263"/>
              <a:ext cx="954107" cy="276999"/>
            </a:xfrm>
            <a:prstGeom prst="rect">
              <a:avLst/>
            </a:prstGeom>
            <a:noFill/>
          </p:spPr>
          <p:txBody>
            <a:bodyPr wrap="none" rtlCol="0">
              <a:spAutoFit/>
            </a:bodyPr>
            <a:lstStyle/>
            <a:p>
              <a:r>
                <a:rPr lang="en-GB" sz="1200" b="0" dirty="0" smtClean="0"/>
                <a:t>0x22000080</a:t>
              </a:r>
              <a:endParaRPr lang="en-GB" sz="1200" b="0" dirty="0"/>
            </a:p>
          </p:txBody>
        </p:sp>
        <p:cxnSp>
          <p:nvCxnSpPr>
            <p:cNvPr id="117" name="Straight Arrow Connector 116"/>
            <p:cNvCxnSpPr/>
            <p:nvPr/>
          </p:nvCxnSpPr>
          <p:spPr bwMode="auto">
            <a:xfrm>
              <a:off x="9814448" y="4506468"/>
              <a:ext cx="330724" cy="0"/>
            </a:xfrm>
            <a:prstGeom prst="straightConnector1">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118" name="TextBox 117"/>
            <p:cNvSpPr txBox="1"/>
            <p:nvPr/>
          </p:nvSpPr>
          <p:spPr>
            <a:xfrm>
              <a:off x="10145172" y="4366165"/>
              <a:ext cx="954107" cy="276999"/>
            </a:xfrm>
            <a:prstGeom prst="rect">
              <a:avLst/>
            </a:prstGeom>
            <a:noFill/>
          </p:spPr>
          <p:txBody>
            <a:bodyPr wrap="none" rtlCol="0">
              <a:spAutoFit/>
            </a:bodyPr>
            <a:lstStyle/>
            <a:p>
              <a:r>
                <a:rPr lang="en-GB" sz="1200" b="0" dirty="0" smtClean="0"/>
                <a:t>0x22000100</a:t>
              </a:r>
              <a:endParaRPr lang="en-GB" sz="1200" b="0" dirty="0"/>
            </a:p>
          </p:txBody>
        </p:sp>
        <p:cxnSp>
          <p:nvCxnSpPr>
            <p:cNvPr id="120" name="Elbow Connector 119"/>
            <p:cNvCxnSpPr>
              <a:stCxn id="32" idx="2"/>
            </p:cNvCxnSpPr>
            <p:nvPr/>
          </p:nvCxnSpPr>
          <p:spPr bwMode="auto">
            <a:xfrm rot="16200000" flipH="1">
              <a:off x="9413052" y="5116538"/>
              <a:ext cx="290406" cy="1173835"/>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122" name="TextBox 121"/>
            <p:cNvSpPr txBox="1"/>
            <p:nvPr/>
          </p:nvSpPr>
          <p:spPr>
            <a:xfrm>
              <a:off x="10145172" y="5701303"/>
              <a:ext cx="986167" cy="276999"/>
            </a:xfrm>
            <a:prstGeom prst="rect">
              <a:avLst/>
            </a:prstGeom>
            <a:noFill/>
          </p:spPr>
          <p:txBody>
            <a:bodyPr wrap="none" rtlCol="0">
              <a:spAutoFit/>
            </a:bodyPr>
            <a:lstStyle/>
            <a:p>
              <a:r>
                <a:rPr lang="en-GB" sz="1200" b="0" dirty="0" smtClean="0"/>
                <a:t>0x2200000C</a:t>
              </a:r>
              <a:endParaRPr lang="en-GB" sz="1200" b="0" dirty="0"/>
            </a:p>
          </p:txBody>
        </p:sp>
        <p:cxnSp>
          <p:nvCxnSpPr>
            <p:cNvPr id="123" name="Elbow Connector 122"/>
            <p:cNvCxnSpPr>
              <a:stCxn id="29" idx="2"/>
              <a:endCxn id="127" idx="1"/>
            </p:cNvCxnSpPr>
            <p:nvPr/>
          </p:nvCxnSpPr>
          <p:spPr bwMode="auto">
            <a:xfrm rot="16200000" flipH="1">
              <a:off x="8912680" y="4895068"/>
              <a:ext cx="569308" cy="1895676"/>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127" name="TextBox 126"/>
            <p:cNvSpPr txBox="1"/>
            <p:nvPr/>
          </p:nvSpPr>
          <p:spPr>
            <a:xfrm>
              <a:off x="10145172" y="5989060"/>
              <a:ext cx="954107" cy="276999"/>
            </a:xfrm>
            <a:prstGeom prst="rect">
              <a:avLst/>
            </a:prstGeom>
            <a:noFill/>
          </p:spPr>
          <p:txBody>
            <a:bodyPr wrap="none" rtlCol="0">
              <a:spAutoFit/>
            </a:bodyPr>
            <a:lstStyle/>
            <a:p>
              <a:r>
                <a:rPr lang="en-GB" sz="1200" b="0" dirty="0" smtClean="0"/>
                <a:t>0x22000018</a:t>
              </a:r>
              <a:endParaRPr lang="en-GB" sz="1200" b="0" dirty="0"/>
            </a:p>
          </p:txBody>
        </p:sp>
        <p:sp>
          <p:nvSpPr>
            <p:cNvPr id="130" name="TextBox 129"/>
            <p:cNvSpPr txBox="1"/>
            <p:nvPr/>
          </p:nvSpPr>
          <p:spPr>
            <a:xfrm>
              <a:off x="10052804" y="3616543"/>
              <a:ext cx="1526161" cy="276999"/>
            </a:xfrm>
            <a:prstGeom prst="rect">
              <a:avLst/>
            </a:prstGeom>
            <a:noFill/>
          </p:spPr>
          <p:txBody>
            <a:bodyPr wrap="square" rtlCol="0">
              <a:spAutoFit/>
            </a:bodyPr>
            <a:lstStyle/>
            <a:p>
              <a:r>
                <a:rPr lang="en-GB" sz="1200" b="0" dirty="0" smtClean="0"/>
                <a:t>Bit-band alias address</a:t>
              </a:r>
              <a:endParaRPr lang="en-GB" sz="1200" b="0" dirty="0"/>
            </a:p>
          </p:txBody>
        </p:sp>
      </p:grpSp>
    </p:spTree>
    <p:extLst>
      <p:ext uri="{BB962C8B-B14F-4D97-AF65-F5344CB8AC3E}">
        <p14:creationId xmlns:p14="http://schemas.microsoft.com/office/powerpoint/2010/main" val="21514472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Bit-band Alias Address</a:t>
            </a:r>
            <a:endParaRPr lang="en-GB" dirty="0"/>
          </a:p>
        </p:txBody>
      </p:sp>
      <p:sp>
        <p:nvSpPr>
          <p:cNvPr id="3" name="Content Placeholder 2"/>
          <p:cNvSpPr>
            <a:spLocks noGrp="1"/>
          </p:cNvSpPr>
          <p:nvPr>
            <p:ph idx="1"/>
          </p:nvPr>
        </p:nvSpPr>
        <p:spPr>
          <a:xfrm>
            <a:off x="479813" y="1066800"/>
            <a:ext cx="11155973" cy="2871617"/>
          </a:xfrm>
        </p:spPr>
        <p:txBody>
          <a:bodyPr/>
          <a:lstStyle/>
          <a:p>
            <a:r>
              <a:rPr lang="en-GB" dirty="0" smtClean="0"/>
              <a:t>SRAM region</a:t>
            </a:r>
          </a:p>
          <a:p>
            <a:pPr lvl="1"/>
            <a:r>
              <a:rPr lang="en-GB" dirty="0" smtClean="0"/>
              <a:t>32MB memory space (0x22000000 – 0x23FFFFFF) is used as the bit-band alias region for 1MB data (0x20000000 – 0x200FFFFF)</a:t>
            </a:r>
          </a:p>
          <a:p>
            <a:r>
              <a:rPr lang="en-GB" dirty="0" smtClean="0"/>
              <a:t>Peripherals region</a:t>
            </a:r>
          </a:p>
          <a:p>
            <a:pPr lvl="1"/>
            <a:r>
              <a:rPr lang="en-GB" dirty="0" smtClean="0"/>
              <a:t>32MB memory space (0x42000000 – 0x43FFFFFF) is used as the bit-band alias region for 1MB data (0x40000000 – 0x400FFFFF)</a:t>
            </a:r>
          </a:p>
          <a:p>
            <a:endParaRPr lang="en-GB" dirty="0"/>
          </a:p>
        </p:txBody>
      </p:sp>
      <p:grpSp>
        <p:nvGrpSpPr>
          <p:cNvPr id="6" name="Group 5"/>
          <p:cNvGrpSpPr/>
          <p:nvPr/>
        </p:nvGrpSpPr>
        <p:grpSpPr>
          <a:xfrm>
            <a:off x="2055019" y="3591548"/>
            <a:ext cx="7720706" cy="2885452"/>
            <a:chOff x="991420" y="3297861"/>
            <a:chExt cx="7720706" cy="2885452"/>
          </a:xfrm>
        </p:grpSpPr>
        <p:sp>
          <p:nvSpPr>
            <p:cNvPr id="52" name="Rectangle 51"/>
            <p:cNvSpPr/>
            <p:nvPr/>
          </p:nvSpPr>
          <p:spPr bwMode="auto">
            <a:xfrm>
              <a:off x="5472748" y="4083049"/>
              <a:ext cx="1504950" cy="601663"/>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External RAM</a:t>
              </a:r>
            </a:p>
          </p:txBody>
        </p:sp>
        <p:sp>
          <p:nvSpPr>
            <p:cNvPr id="54" name="Rectangle 53"/>
            <p:cNvSpPr/>
            <p:nvPr/>
          </p:nvSpPr>
          <p:spPr bwMode="auto">
            <a:xfrm>
              <a:off x="5472748" y="4684713"/>
              <a:ext cx="1504950"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Peripherals</a:t>
              </a:r>
            </a:p>
          </p:txBody>
        </p:sp>
        <p:sp>
          <p:nvSpPr>
            <p:cNvPr id="56" name="Rectangle 55"/>
            <p:cNvSpPr/>
            <p:nvPr/>
          </p:nvSpPr>
          <p:spPr bwMode="auto">
            <a:xfrm>
              <a:off x="5472748" y="5160963"/>
              <a:ext cx="1504950"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SRAM</a:t>
              </a:r>
            </a:p>
          </p:txBody>
        </p:sp>
        <p:sp>
          <p:nvSpPr>
            <p:cNvPr id="58" name="Rectangle 57"/>
            <p:cNvSpPr/>
            <p:nvPr/>
          </p:nvSpPr>
          <p:spPr bwMode="auto">
            <a:xfrm>
              <a:off x="5472748" y="5637213"/>
              <a:ext cx="1504950"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Code</a:t>
              </a:r>
            </a:p>
          </p:txBody>
        </p:sp>
        <p:sp>
          <p:nvSpPr>
            <p:cNvPr id="60" name="TextBox 59"/>
            <p:cNvSpPr txBox="1"/>
            <p:nvPr/>
          </p:nvSpPr>
          <p:spPr>
            <a:xfrm>
              <a:off x="6956351" y="4492625"/>
              <a:ext cx="1009650" cy="230188"/>
            </a:xfrm>
            <a:prstGeom prst="rect">
              <a:avLst/>
            </a:prstGeom>
            <a:noFill/>
          </p:spPr>
          <p:txBody>
            <a:bodyPr>
              <a:spAutoFit/>
            </a:bodyPr>
            <a:lstStyle/>
            <a:p>
              <a:pPr>
                <a:defRPr/>
              </a:pPr>
              <a:r>
                <a:rPr lang="en-GB" sz="900" b="0" spc="10" dirty="0"/>
                <a:t>0x60000000</a:t>
              </a:r>
            </a:p>
          </p:txBody>
        </p:sp>
        <p:sp>
          <p:nvSpPr>
            <p:cNvPr id="61" name="TextBox 60"/>
            <p:cNvSpPr txBox="1"/>
            <p:nvPr/>
          </p:nvSpPr>
          <p:spPr>
            <a:xfrm>
              <a:off x="6951589" y="4654550"/>
              <a:ext cx="1009650" cy="230188"/>
            </a:xfrm>
            <a:prstGeom prst="rect">
              <a:avLst/>
            </a:prstGeom>
            <a:noFill/>
          </p:spPr>
          <p:txBody>
            <a:bodyPr>
              <a:spAutoFit/>
            </a:bodyPr>
            <a:lstStyle/>
            <a:p>
              <a:pPr>
                <a:defRPr/>
              </a:pPr>
              <a:r>
                <a:rPr lang="en-GB" sz="900" b="0" spc="10" dirty="0"/>
                <a:t>0x5FFFFFFF</a:t>
              </a:r>
            </a:p>
          </p:txBody>
        </p:sp>
        <p:sp>
          <p:nvSpPr>
            <p:cNvPr id="62" name="TextBox 61"/>
            <p:cNvSpPr txBox="1"/>
            <p:nvPr/>
          </p:nvSpPr>
          <p:spPr>
            <a:xfrm>
              <a:off x="6951589" y="4986338"/>
              <a:ext cx="1009650" cy="230187"/>
            </a:xfrm>
            <a:prstGeom prst="rect">
              <a:avLst/>
            </a:prstGeom>
            <a:noFill/>
          </p:spPr>
          <p:txBody>
            <a:bodyPr>
              <a:spAutoFit/>
            </a:bodyPr>
            <a:lstStyle/>
            <a:p>
              <a:pPr>
                <a:defRPr/>
              </a:pPr>
              <a:r>
                <a:rPr lang="en-GB" sz="900" b="0" spc="10" dirty="0"/>
                <a:t>0x40000000</a:t>
              </a:r>
            </a:p>
          </p:txBody>
        </p:sp>
        <p:sp>
          <p:nvSpPr>
            <p:cNvPr id="63" name="TextBox 62"/>
            <p:cNvSpPr txBox="1"/>
            <p:nvPr/>
          </p:nvSpPr>
          <p:spPr>
            <a:xfrm>
              <a:off x="6951589" y="5118100"/>
              <a:ext cx="1009650" cy="230188"/>
            </a:xfrm>
            <a:prstGeom prst="rect">
              <a:avLst/>
            </a:prstGeom>
            <a:noFill/>
          </p:spPr>
          <p:txBody>
            <a:bodyPr>
              <a:spAutoFit/>
            </a:bodyPr>
            <a:lstStyle/>
            <a:p>
              <a:pPr>
                <a:defRPr/>
              </a:pPr>
              <a:r>
                <a:rPr lang="en-GB" sz="900" b="0" spc="10" dirty="0"/>
                <a:t>0x3FFFFFFF</a:t>
              </a:r>
            </a:p>
          </p:txBody>
        </p:sp>
        <p:sp>
          <p:nvSpPr>
            <p:cNvPr id="64" name="TextBox 63"/>
            <p:cNvSpPr txBox="1"/>
            <p:nvPr/>
          </p:nvSpPr>
          <p:spPr>
            <a:xfrm>
              <a:off x="6959526" y="5602288"/>
              <a:ext cx="1009650" cy="230187"/>
            </a:xfrm>
            <a:prstGeom prst="rect">
              <a:avLst/>
            </a:prstGeom>
            <a:noFill/>
          </p:spPr>
          <p:txBody>
            <a:bodyPr>
              <a:spAutoFit/>
            </a:bodyPr>
            <a:lstStyle/>
            <a:p>
              <a:pPr>
                <a:defRPr/>
              </a:pPr>
              <a:r>
                <a:rPr lang="en-GB" sz="900" b="0" spc="10" dirty="0"/>
                <a:t>0x1FFFFFFF</a:t>
              </a:r>
            </a:p>
          </p:txBody>
        </p:sp>
        <p:sp>
          <p:nvSpPr>
            <p:cNvPr id="65" name="TextBox 64"/>
            <p:cNvSpPr txBox="1"/>
            <p:nvPr/>
          </p:nvSpPr>
          <p:spPr>
            <a:xfrm>
              <a:off x="6957939" y="5467350"/>
              <a:ext cx="1009650" cy="230188"/>
            </a:xfrm>
            <a:prstGeom prst="rect">
              <a:avLst/>
            </a:prstGeom>
            <a:noFill/>
          </p:spPr>
          <p:txBody>
            <a:bodyPr>
              <a:spAutoFit/>
            </a:bodyPr>
            <a:lstStyle/>
            <a:p>
              <a:pPr>
                <a:defRPr/>
              </a:pPr>
              <a:r>
                <a:rPr lang="en-GB" sz="900" b="0" spc="10" dirty="0"/>
                <a:t>0x20000000</a:t>
              </a:r>
            </a:p>
          </p:txBody>
        </p:sp>
        <p:sp>
          <p:nvSpPr>
            <p:cNvPr id="66" name="TextBox 65"/>
            <p:cNvSpPr txBox="1"/>
            <p:nvPr/>
          </p:nvSpPr>
          <p:spPr>
            <a:xfrm>
              <a:off x="6956351" y="5953125"/>
              <a:ext cx="1009650" cy="230188"/>
            </a:xfrm>
            <a:prstGeom prst="rect">
              <a:avLst/>
            </a:prstGeom>
            <a:noFill/>
          </p:spPr>
          <p:txBody>
            <a:bodyPr>
              <a:spAutoFit/>
            </a:bodyPr>
            <a:lstStyle/>
            <a:p>
              <a:pPr>
                <a:defRPr/>
              </a:pPr>
              <a:r>
                <a:rPr lang="en-GB" sz="900" b="0" spc="10" dirty="0"/>
                <a:t>0x00000000</a:t>
              </a:r>
            </a:p>
          </p:txBody>
        </p:sp>
        <p:sp>
          <p:nvSpPr>
            <p:cNvPr id="67" name="Right Brace 66"/>
            <p:cNvSpPr/>
            <p:nvPr/>
          </p:nvSpPr>
          <p:spPr bwMode="auto">
            <a:xfrm>
              <a:off x="7902501" y="5659438"/>
              <a:ext cx="90488"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p>
          </p:txBody>
        </p:sp>
        <p:sp>
          <p:nvSpPr>
            <p:cNvPr id="68" name="Right Brace 67"/>
            <p:cNvSpPr/>
            <p:nvPr/>
          </p:nvSpPr>
          <p:spPr bwMode="auto">
            <a:xfrm>
              <a:off x="7902501" y="5183188"/>
              <a:ext cx="90488"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p>
          </p:txBody>
        </p:sp>
        <p:sp>
          <p:nvSpPr>
            <p:cNvPr id="69" name="Right Brace 68"/>
            <p:cNvSpPr/>
            <p:nvPr/>
          </p:nvSpPr>
          <p:spPr bwMode="auto">
            <a:xfrm>
              <a:off x="7902501" y="4714875"/>
              <a:ext cx="90488"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p>
          </p:txBody>
        </p:sp>
        <p:sp>
          <p:nvSpPr>
            <p:cNvPr id="70" name="TextBox 69"/>
            <p:cNvSpPr txBox="1"/>
            <p:nvPr/>
          </p:nvSpPr>
          <p:spPr>
            <a:xfrm>
              <a:off x="8010451" y="5761038"/>
              <a:ext cx="701675" cy="230187"/>
            </a:xfrm>
            <a:prstGeom prst="rect">
              <a:avLst/>
            </a:prstGeom>
            <a:noFill/>
          </p:spPr>
          <p:txBody>
            <a:bodyPr>
              <a:spAutoFit/>
            </a:bodyPr>
            <a:lstStyle/>
            <a:p>
              <a:pPr>
                <a:defRPr/>
              </a:pPr>
              <a:r>
                <a:rPr lang="en-GB" sz="900" b="0" spc="10" dirty="0"/>
                <a:t>512MB</a:t>
              </a:r>
            </a:p>
          </p:txBody>
        </p:sp>
        <p:sp>
          <p:nvSpPr>
            <p:cNvPr id="71" name="TextBox 70"/>
            <p:cNvSpPr txBox="1"/>
            <p:nvPr/>
          </p:nvSpPr>
          <p:spPr>
            <a:xfrm>
              <a:off x="8010451" y="5294313"/>
              <a:ext cx="701675" cy="231775"/>
            </a:xfrm>
            <a:prstGeom prst="rect">
              <a:avLst/>
            </a:prstGeom>
            <a:noFill/>
          </p:spPr>
          <p:txBody>
            <a:bodyPr>
              <a:spAutoFit/>
            </a:bodyPr>
            <a:lstStyle/>
            <a:p>
              <a:pPr>
                <a:defRPr/>
              </a:pPr>
              <a:r>
                <a:rPr lang="en-GB" sz="900" b="0" spc="10" dirty="0"/>
                <a:t>512MB</a:t>
              </a:r>
            </a:p>
          </p:txBody>
        </p:sp>
        <p:sp>
          <p:nvSpPr>
            <p:cNvPr id="72" name="TextBox 71"/>
            <p:cNvSpPr txBox="1"/>
            <p:nvPr/>
          </p:nvSpPr>
          <p:spPr>
            <a:xfrm>
              <a:off x="8010451" y="4848225"/>
              <a:ext cx="701675" cy="231775"/>
            </a:xfrm>
            <a:prstGeom prst="rect">
              <a:avLst/>
            </a:prstGeom>
            <a:noFill/>
          </p:spPr>
          <p:txBody>
            <a:bodyPr>
              <a:spAutoFit/>
            </a:bodyPr>
            <a:lstStyle/>
            <a:p>
              <a:pPr>
                <a:defRPr/>
              </a:pPr>
              <a:r>
                <a:rPr lang="en-GB" sz="900" b="0" spc="10" dirty="0"/>
                <a:t>512MB</a:t>
              </a:r>
            </a:p>
          </p:txBody>
        </p:sp>
        <p:sp>
          <p:nvSpPr>
            <p:cNvPr id="73" name="Rectangle 72"/>
            <p:cNvSpPr/>
            <p:nvPr/>
          </p:nvSpPr>
          <p:spPr bwMode="auto">
            <a:xfrm>
              <a:off x="1828949" y="5886450"/>
              <a:ext cx="1910697" cy="227013"/>
            </a:xfrm>
            <a:prstGeom prst="rect">
              <a:avLst/>
            </a:prstGeom>
            <a:solidFill>
              <a:srgbClr val="B8CFDA"/>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smtClean="0"/>
                <a:t>1MB Bit-band region</a:t>
              </a:r>
              <a:endParaRPr lang="en-GB" sz="1200" b="0" dirty="0"/>
            </a:p>
          </p:txBody>
        </p:sp>
        <p:cxnSp>
          <p:nvCxnSpPr>
            <p:cNvPr id="74" name="Straight Connector 73"/>
            <p:cNvCxnSpPr/>
            <p:nvPr/>
          </p:nvCxnSpPr>
          <p:spPr bwMode="auto">
            <a:xfrm>
              <a:off x="6223815" y="3790638"/>
              <a:ext cx="0" cy="205074"/>
            </a:xfrm>
            <a:prstGeom prst="line">
              <a:avLst/>
            </a:prstGeom>
            <a:noFill/>
            <a:ln w="28575" cap="flat" cmpd="sng" algn="ctr">
              <a:solidFill>
                <a:schemeClr val="tx1">
                  <a:lumMod val="75000"/>
                  <a:lumOff val="25000"/>
                </a:schemeClr>
              </a:solidFill>
              <a:prstDash val="sysDot"/>
              <a:round/>
              <a:headEnd type="none" w="med" len="med"/>
              <a:tailEnd type="none" w="med" len="med"/>
            </a:ln>
            <a:effectLst/>
          </p:spPr>
        </p:cxnSp>
        <p:sp>
          <p:nvSpPr>
            <p:cNvPr id="75" name="Rectangle 74"/>
            <p:cNvSpPr/>
            <p:nvPr/>
          </p:nvSpPr>
          <p:spPr bwMode="auto">
            <a:xfrm>
              <a:off x="1828948" y="4826355"/>
              <a:ext cx="1910697" cy="640276"/>
            </a:xfrm>
            <a:prstGeom prst="rect">
              <a:avLst/>
            </a:prstGeom>
            <a:solidFill>
              <a:srgbClr val="B8CFDA"/>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smtClean="0"/>
                <a:t>32MB Bit-band alias</a:t>
              </a:r>
              <a:endParaRPr lang="en-GB" sz="1200" b="0" dirty="0"/>
            </a:p>
          </p:txBody>
        </p:sp>
        <p:sp>
          <p:nvSpPr>
            <p:cNvPr id="76" name="Rectangle 75"/>
            <p:cNvSpPr/>
            <p:nvPr/>
          </p:nvSpPr>
          <p:spPr bwMode="auto">
            <a:xfrm>
              <a:off x="1828949" y="5467350"/>
              <a:ext cx="1910697" cy="419101"/>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smtClean="0"/>
                <a:t>31MB non-bit-band region</a:t>
              </a:r>
              <a:endParaRPr lang="en-GB" sz="1200" b="0" dirty="0"/>
            </a:p>
          </p:txBody>
        </p:sp>
        <p:sp>
          <p:nvSpPr>
            <p:cNvPr id="77" name="TextBox 76"/>
            <p:cNvSpPr txBox="1"/>
            <p:nvPr/>
          </p:nvSpPr>
          <p:spPr>
            <a:xfrm>
              <a:off x="991420" y="5940819"/>
              <a:ext cx="1009650" cy="230188"/>
            </a:xfrm>
            <a:prstGeom prst="rect">
              <a:avLst/>
            </a:prstGeom>
            <a:noFill/>
          </p:spPr>
          <p:txBody>
            <a:bodyPr>
              <a:spAutoFit/>
            </a:bodyPr>
            <a:lstStyle/>
            <a:p>
              <a:pPr>
                <a:defRPr/>
              </a:pPr>
              <a:r>
                <a:rPr lang="en-GB" sz="900" b="0" spc="10" dirty="0"/>
                <a:t>0x20000000</a:t>
              </a:r>
            </a:p>
          </p:txBody>
        </p:sp>
        <p:sp>
          <p:nvSpPr>
            <p:cNvPr id="78" name="TextBox 77"/>
            <p:cNvSpPr txBox="1"/>
            <p:nvPr/>
          </p:nvSpPr>
          <p:spPr>
            <a:xfrm>
              <a:off x="991420" y="5693663"/>
              <a:ext cx="1009650" cy="230188"/>
            </a:xfrm>
            <a:prstGeom prst="rect">
              <a:avLst/>
            </a:prstGeom>
            <a:noFill/>
          </p:spPr>
          <p:txBody>
            <a:bodyPr>
              <a:spAutoFit/>
            </a:bodyPr>
            <a:lstStyle/>
            <a:p>
              <a:pPr>
                <a:defRPr/>
              </a:pPr>
              <a:r>
                <a:rPr lang="en-GB" sz="900" b="0" spc="10" dirty="0" smtClean="0"/>
                <a:t>0x20100000</a:t>
              </a:r>
              <a:endParaRPr lang="en-GB" sz="900" b="0" spc="10" dirty="0"/>
            </a:p>
          </p:txBody>
        </p:sp>
        <p:sp>
          <p:nvSpPr>
            <p:cNvPr id="79" name="TextBox 78"/>
            <p:cNvSpPr txBox="1"/>
            <p:nvPr/>
          </p:nvSpPr>
          <p:spPr>
            <a:xfrm>
              <a:off x="991420" y="5265468"/>
              <a:ext cx="1009650" cy="230188"/>
            </a:xfrm>
            <a:prstGeom prst="rect">
              <a:avLst/>
            </a:prstGeom>
            <a:noFill/>
          </p:spPr>
          <p:txBody>
            <a:bodyPr>
              <a:spAutoFit/>
            </a:bodyPr>
            <a:lstStyle/>
            <a:p>
              <a:pPr>
                <a:defRPr/>
              </a:pPr>
              <a:r>
                <a:rPr lang="en-GB" sz="900" b="0" spc="10" dirty="0" smtClean="0"/>
                <a:t>0x22000000</a:t>
              </a:r>
              <a:endParaRPr lang="en-GB" sz="900" b="0" spc="10" dirty="0"/>
            </a:p>
          </p:txBody>
        </p:sp>
        <p:sp>
          <p:nvSpPr>
            <p:cNvPr id="80" name="TextBox 79"/>
            <p:cNvSpPr txBox="1"/>
            <p:nvPr/>
          </p:nvSpPr>
          <p:spPr>
            <a:xfrm>
              <a:off x="991420" y="4786228"/>
              <a:ext cx="1009650" cy="230188"/>
            </a:xfrm>
            <a:prstGeom prst="rect">
              <a:avLst/>
            </a:prstGeom>
            <a:noFill/>
          </p:spPr>
          <p:txBody>
            <a:bodyPr>
              <a:spAutoFit/>
            </a:bodyPr>
            <a:lstStyle/>
            <a:p>
              <a:pPr>
                <a:defRPr/>
              </a:pPr>
              <a:r>
                <a:rPr lang="en-GB" sz="900" b="0" spc="10" dirty="0" smtClean="0"/>
                <a:t>0x23FFFFFF</a:t>
              </a:r>
              <a:endParaRPr lang="en-GB" sz="900" b="0" spc="10" dirty="0"/>
            </a:p>
          </p:txBody>
        </p:sp>
        <p:sp>
          <p:nvSpPr>
            <p:cNvPr id="81" name="TextBox 80"/>
            <p:cNvSpPr txBox="1"/>
            <p:nvPr/>
          </p:nvSpPr>
          <p:spPr>
            <a:xfrm>
              <a:off x="991420" y="5425196"/>
              <a:ext cx="1009650" cy="230188"/>
            </a:xfrm>
            <a:prstGeom prst="rect">
              <a:avLst/>
            </a:prstGeom>
            <a:noFill/>
          </p:spPr>
          <p:txBody>
            <a:bodyPr>
              <a:spAutoFit/>
            </a:bodyPr>
            <a:lstStyle/>
            <a:p>
              <a:pPr>
                <a:defRPr/>
              </a:pPr>
              <a:r>
                <a:rPr lang="en-GB" sz="900" b="0" spc="10" dirty="0" smtClean="0"/>
                <a:t>0x21FFFFFF</a:t>
              </a:r>
              <a:endParaRPr lang="en-GB" sz="900" b="0" spc="10" dirty="0"/>
            </a:p>
          </p:txBody>
        </p:sp>
        <p:sp>
          <p:nvSpPr>
            <p:cNvPr id="82" name="Rectangle 81"/>
            <p:cNvSpPr/>
            <p:nvPr/>
          </p:nvSpPr>
          <p:spPr bwMode="auto">
            <a:xfrm>
              <a:off x="1828949" y="4398083"/>
              <a:ext cx="1910697" cy="227013"/>
            </a:xfrm>
            <a:prstGeom prst="rect">
              <a:avLst/>
            </a:prstGeom>
            <a:solidFill>
              <a:srgbClr val="B8CFDA"/>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smtClean="0"/>
                <a:t>1MB Bit-band region</a:t>
              </a:r>
              <a:endParaRPr lang="en-GB" sz="1200" b="0" dirty="0"/>
            </a:p>
          </p:txBody>
        </p:sp>
        <p:sp>
          <p:nvSpPr>
            <p:cNvPr id="83" name="Rectangle 82"/>
            <p:cNvSpPr/>
            <p:nvPr/>
          </p:nvSpPr>
          <p:spPr bwMode="auto">
            <a:xfrm>
              <a:off x="1828948" y="3337988"/>
              <a:ext cx="1910697" cy="640276"/>
            </a:xfrm>
            <a:prstGeom prst="rect">
              <a:avLst/>
            </a:prstGeom>
            <a:solidFill>
              <a:srgbClr val="B8CFDA"/>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smtClean="0"/>
                <a:t>32MB Bit-band alias</a:t>
              </a:r>
              <a:endParaRPr lang="en-GB" sz="1200" b="0" dirty="0"/>
            </a:p>
          </p:txBody>
        </p:sp>
        <p:sp>
          <p:nvSpPr>
            <p:cNvPr id="84" name="Rectangle 83"/>
            <p:cNvSpPr/>
            <p:nvPr/>
          </p:nvSpPr>
          <p:spPr bwMode="auto">
            <a:xfrm>
              <a:off x="1828949" y="3978983"/>
              <a:ext cx="1910697" cy="419101"/>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smtClean="0"/>
                <a:t>31MB non-bit-band region</a:t>
              </a:r>
              <a:endParaRPr lang="en-GB" sz="1200" b="0" dirty="0"/>
            </a:p>
          </p:txBody>
        </p:sp>
        <p:sp>
          <p:nvSpPr>
            <p:cNvPr id="85" name="TextBox 84"/>
            <p:cNvSpPr txBox="1"/>
            <p:nvPr/>
          </p:nvSpPr>
          <p:spPr>
            <a:xfrm>
              <a:off x="991420" y="4452452"/>
              <a:ext cx="1009650" cy="230188"/>
            </a:xfrm>
            <a:prstGeom prst="rect">
              <a:avLst/>
            </a:prstGeom>
            <a:noFill/>
          </p:spPr>
          <p:txBody>
            <a:bodyPr>
              <a:spAutoFit/>
            </a:bodyPr>
            <a:lstStyle/>
            <a:p>
              <a:pPr>
                <a:defRPr/>
              </a:pPr>
              <a:r>
                <a:rPr lang="en-GB" sz="900" b="0" spc="10" dirty="0" smtClean="0"/>
                <a:t>0x40000000</a:t>
              </a:r>
              <a:endParaRPr lang="en-GB" sz="900" b="0" spc="10" dirty="0"/>
            </a:p>
          </p:txBody>
        </p:sp>
        <p:sp>
          <p:nvSpPr>
            <p:cNvPr id="86" name="TextBox 85"/>
            <p:cNvSpPr txBox="1"/>
            <p:nvPr/>
          </p:nvSpPr>
          <p:spPr>
            <a:xfrm>
              <a:off x="991420" y="4205296"/>
              <a:ext cx="1009650" cy="230188"/>
            </a:xfrm>
            <a:prstGeom prst="rect">
              <a:avLst/>
            </a:prstGeom>
            <a:noFill/>
          </p:spPr>
          <p:txBody>
            <a:bodyPr>
              <a:spAutoFit/>
            </a:bodyPr>
            <a:lstStyle/>
            <a:p>
              <a:pPr>
                <a:defRPr/>
              </a:pPr>
              <a:r>
                <a:rPr lang="en-GB" sz="900" b="0" spc="10" dirty="0" smtClean="0"/>
                <a:t>0x40100000</a:t>
              </a:r>
              <a:endParaRPr lang="en-GB" sz="900" b="0" spc="10" dirty="0"/>
            </a:p>
          </p:txBody>
        </p:sp>
        <p:sp>
          <p:nvSpPr>
            <p:cNvPr id="87" name="TextBox 86"/>
            <p:cNvSpPr txBox="1"/>
            <p:nvPr/>
          </p:nvSpPr>
          <p:spPr>
            <a:xfrm>
              <a:off x="991420" y="3777101"/>
              <a:ext cx="1009650" cy="230188"/>
            </a:xfrm>
            <a:prstGeom prst="rect">
              <a:avLst/>
            </a:prstGeom>
            <a:noFill/>
          </p:spPr>
          <p:txBody>
            <a:bodyPr>
              <a:spAutoFit/>
            </a:bodyPr>
            <a:lstStyle/>
            <a:p>
              <a:pPr>
                <a:defRPr/>
              </a:pPr>
              <a:r>
                <a:rPr lang="en-GB" sz="900" b="0" spc="10" dirty="0" smtClean="0"/>
                <a:t>0x42000000</a:t>
              </a:r>
              <a:endParaRPr lang="en-GB" sz="900" b="0" spc="10" dirty="0"/>
            </a:p>
          </p:txBody>
        </p:sp>
        <p:sp>
          <p:nvSpPr>
            <p:cNvPr id="88" name="TextBox 87"/>
            <p:cNvSpPr txBox="1"/>
            <p:nvPr/>
          </p:nvSpPr>
          <p:spPr>
            <a:xfrm>
              <a:off x="991420" y="3297861"/>
              <a:ext cx="1009650" cy="230188"/>
            </a:xfrm>
            <a:prstGeom prst="rect">
              <a:avLst/>
            </a:prstGeom>
            <a:noFill/>
          </p:spPr>
          <p:txBody>
            <a:bodyPr>
              <a:spAutoFit/>
            </a:bodyPr>
            <a:lstStyle/>
            <a:p>
              <a:pPr>
                <a:defRPr/>
              </a:pPr>
              <a:r>
                <a:rPr lang="en-GB" sz="900" b="0" spc="10" dirty="0" smtClean="0"/>
                <a:t>0x43FFFFFF</a:t>
              </a:r>
              <a:endParaRPr lang="en-GB" sz="900" b="0" spc="10" dirty="0"/>
            </a:p>
          </p:txBody>
        </p:sp>
        <p:sp>
          <p:nvSpPr>
            <p:cNvPr id="89" name="TextBox 88"/>
            <p:cNvSpPr txBox="1"/>
            <p:nvPr/>
          </p:nvSpPr>
          <p:spPr>
            <a:xfrm>
              <a:off x="991420" y="3936829"/>
              <a:ext cx="1009650" cy="230188"/>
            </a:xfrm>
            <a:prstGeom prst="rect">
              <a:avLst/>
            </a:prstGeom>
            <a:noFill/>
          </p:spPr>
          <p:txBody>
            <a:bodyPr>
              <a:spAutoFit/>
            </a:bodyPr>
            <a:lstStyle/>
            <a:p>
              <a:pPr>
                <a:defRPr/>
              </a:pPr>
              <a:r>
                <a:rPr lang="en-GB" sz="900" b="0" spc="10" dirty="0" smtClean="0"/>
                <a:t>0x41FFFFFF</a:t>
              </a:r>
              <a:endParaRPr lang="en-GB" sz="900" b="0" spc="10" dirty="0"/>
            </a:p>
          </p:txBody>
        </p:sp>
        <p:cxnSp>
          <p:nvCxnSpPr>
            <p:cNvPr id="90" name="Straight Connector 89"/>
            <p:cNvCxnSpPr/>
            <p:nvPr/>
          </p:nvCxnSpPr>
          <p:spPr bwMode="auto">
            <a:xfrm flipV="1">
              <a:off x="3739646" y="5637213"/>
              <a:ext cx="1733102" cy="47625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91" name="Straight Connector 90"/>
            <p:cNvCxnSpPr/>
            <p:nvPr/>
          </p:nvCxnSpPr>
          <p:spPr bwMode="auto">
            <a:xfrm>
              <a:off x="3739646" y="4805671"/>
              <a:ext cx="1733102" cy="720417"/>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92" name="Straight Connector 91"/>
            <p:cNvCxnSpPr/>
            <p:nvPr/>
          </p:nvCxnSpPr>
          <p:spPr bwMode="auto">
            <a:xfrm>
              <a:off x="3739646" y="4622276"/>
              <a:ext cx="1733102" cy="532521"/>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cxnSp>
          <p:nvCxnSpPr>
            <p:cNvPr id="93" name="Straight Connector 92"/>
            <p:cNvCxnSpPr/>
            <p:nvPr/>
          </p:nvCxnSpPr>
          <p:spPr bwMode="auto">
            <a:xfrm>
              <a:off x="3739645" y="3337988"/>
              <a:ext cx="1733103" cy="1704860"/>
            </a:xfrm>
            <a:prstGeom prst="line">
              <a:avLst/>
            </a:prstGeom>
            <a:noFill/>
            <a:ln w="19050" cap="flat" cmpd="sng" algn="ctr">
              <a:solidFill>
                <a:schemeClr val="tx1">
                  <a:lumMod val="50000"/>
                  <a:lumOff val="50000"/>
                </a:schemeClr>
              </a:solidFill>
              <a:prstDash val="sysDot"/>
              <a:round/>
              <a:headEnd type="none" w="med" len="med"/>
              <a:tailEnd type="none" w="med" len="med"/>
            </a:ln>
            <a:effectLst/>
          </p:spPr>
        </p:cxnSp>
      </p:grpSp>
    </p:spTree>
    <p:extLst>
      <p:ext uri="{BB962C8B-B14F-4D97-AF65-F5344CB8AC3E}">
        <p14:creationId xmlns:p14="http://schemas.microsoft.com/office/powerpoint/2010/main" val="1925603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Benefits of Bit-Band Operations</a:t>
            </a:r>
            <a:endParaRPr lang="en-GB" dirty="0"/>
          </a:p>
        </p:txBody>
      </p:sp>
      <p:sp>
        <p:nvSpPr>
          <p:cNvPr id="3" name="Content Placeholder 2"/>
          <p:cNvSpPr>
            <a:spLocks noGrp="1"/>
          </p:cNvSpPr>
          <p:nvPr>
            <p:ph idx="1"/>
          </p:nvPr>
        </p:nvSpPr>
        <p:spPr/>
        <p:txBody>
          <a:bodyPr/>
          <a:lstStyle/>
          <a:p>
            <a:r>
              <a:rPr lang="en-GB" smtClean="0"/>
              <a:t>Faster bit operations</a:t>
            </a:r>
          </a:p>
          <a:p>
            <a:r>
              <a:rPr lang="en-GB" smtClean="0"/>
              <a:t>Fewer instructions</a:t>
            </a:r>
          </a:p>
          <a:p>
            <a:r>
              <a:rPr lang="en-GB" smtClean="0"/>
              <a:t>Atomic operation, avoid hazards</a:t>
            </a:r>
          </a:p>
          <a:p>
            <a:pPr lvl="1"/>
            <a:r>
              <a:rPr lang="en-GB" smtClean="0"/>
              <a:t>For example, if an interrupt is triggered and served during the Read-Modify-Write operations, and the interrupt service routine modifies the same data, a data conflict will occur</a:t>
            </a:r>
          </a:p>
          <a:p>
            <a:pPr lvl="1"/>
            <a:endParaRPr lang="en-GB" dirty="0"/>
          </a:p>
        </p:txBody>
      </p:sp>
      <p:sp>
        <p:nvSpPr>
          <p:cNvPr id="20" name="TextBox 19"/>
          <p:cNvSpPr txBox="1"/>
          <p:nvPr/>
        </p:nvSpPr>
        <p:spPr>
          <a:xfrm>
            <a:off x="3453919" y="4508501"/>
            <a:ext cx="1164530" cy="461665"/>
          </a:xfrm>
          <a:prstGeom prst="rect">
            <a:avLst/>
          </a:prstGeom>
          <a:noFill/>
        </p:spPr>
        <p:txBody>
          <a:bodyPr wrap="square" rtlCol="0">
            <a:spAutoFit/>
          </a:bodyPr>
          <a:lstStyle/>
          <a:p>
            <a:r>
              <a:rPr lang="en-GB" sz="1200" b="0" dirty="0" smtClean="0"/>
              <a:t>Interrupt occurs</a:t>
            </a:r>
            <a:endParaRPr lang="en-GB" sz="1200" b="0" dirty="0"/>
          </a:p>
        </p:txBody>
      </p:sp>
      <p:sp>
        <p:nvSpPr>
          <p:cNvPr id="4" name="Rounded Rectangle 3"/>
          <p:cNvSpPr/>
          <p:nvPr/>
        </p:nvSpPr>
        <p:spPr bwMode="auto">
          <a:xfrm>
            <a:off x="1083312" y="5003800"/>
            <a:ext cx="1846161" cy="266700"/>
          </a:xfrm>
          <a:prstGeom prst="roundRect">
            <a:avLst/>
          </a:prstGeom>
          <a:solidFill>
            <a:srgbClr val="B8CFDA"/>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MS PGothic" pitchFamily="34" charset="-128"/>
              </a:rPr>
              <a:t>Read data at 0x00</a:t>
            </a:r>
          </a:p>
        </p:txBody>
      </p:sp>
      <p:sp>
        <p:nvSpPr>
          <p:cNvPr id="5" name="Rounded Rectangle 4"/>
          <p:cNvSpPr/>
          <p:nvPr/>
        </p:nvSpPr>
        <p:spPr bwMode="auto">
          <a:xfrm>
            <a:off x="2929472" y="5003800"/>
            <a:ext cx="1434208" cy="266700"/>
          </a:xfrm>
          <a:prstGeom prst="roundRect">
            <a:avLst/>
          </a:prstGeom>
          <a:solidFill>
            <a:srgbClr val="B8CFDA"/>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MS PGothic" pitchFamily="34" charset="-128"/>
              </a:rPr>
              <a:t>Modify bit [1]</a:t>
            </a:r>
          </a:p>
        </p:txBody>
      </p:sp>
      <p:sp>
        <p:nvSpPr>
          <p:cNvPr id="6" name="Rounded Rectangle 5"/>
          <p:cNvSpPr/>
          <p:nvPr/>
        </p:nvSpPr>
        <p:spPr bwMode="auto">
          <a:xfrm>
            <a:off x="4668831" y="4305300"/>
            <a:ext cx="1846161" cy="266700"/>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MS PGothic" pitchFamily="34" charset="-128"/>
              </a:rPr>
              <a:t>Read data at</a:t>
            </a:r>
            <a:r>
              <a:rPr kumimoji="0" lang="en-GB" sz="1200" b="0" i="0" u="none" strike="noStrike" cap="none" normalizeH="0" dirty="0" smtClean="0">
                <a:ln>
                  <a:noFill/>
                </a:ln>
                <a:solidFill>
                  <a:srgbClr val="000000"/>
                </a:solidFill>
                <a:effectLst/>
                <a:latin typeface="Arial" charset="0"/>
                <a:ea typeface="MS PGothic" pitchFamily="34" charset="-128"/>
              </a:rPr>
              <a:t> 0x00</a:t>
            </a:r>
            <a:endParaRPr kumimoji="0" lang="en-GB" sz="1200" b="0" i="0" u="none" strike="noStrike" cap="none" normalizeH="0" baseline="0" dirty="0" smtClean="0">
              <a:ln>
                <a:noFill/>
              </a:ln>
              <a:solidFill>
                <a:srgbClr val="000000"/>
              </a:solidFill>
              <a:effectLst/>
              <a:latin typeface="Arial" charset="0"/>
              <a:ea typeface="MS PGothic" pitchFamily="34" charset="-128"/>
            </a:endParaRPr>
          </a:p>
        </p:txBody>
      </p:sp>
      <p:sp>
        <p:nvSpPr>
          <p:cNvPr id="7" name="Rounded Rectangle 6"/>
          <p:cNvSpPr/>
          <p:nvPr/>
        </p:nvSpPr>
        <p:spPr bwMode="auto">
          <a:xfrm>
            <a:off x="6514991" y="4305300"/>
            <a:ext cx="1296891" cy="266700"/>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MS PGothic" pitchFamily="34" charset="-128"/>
              </a:rPr>
              <a:t>Modify bit [1]</a:t>
            </a:r>
          </a:p>
        </p:txBody>
      </p:sp>
      <p:sp>
        <p:nvSpPr>
          <p:cNvPr id="8" name="Rounded Rectangle 7"/>
          <p:cNvSpPr/>
          <p:nvPr/>
        </p:nvSpPr>
        <p:spPr bwMode="auto">
          <a:xfrm>
            <a:off x="7811882" y="4305300"/>
            <a:ext cx="1541011" cy="266700"/>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MS PGothic" pitchFamily="34" charset="-128"/>
              </a:rPr>
              <a:t>Write data back</a:t>
            </a:r>
          </a:p>
        </p:txBody>
      </p:sp>
      <p:sp>
        <p:nvSpPr>
          <p:cNvPr id="10" name="Rounded Rectangle 9"/>
          <p:cNvSpPr/>
          <p:nvPr/>
        </p:nvSpPr>
        <p:spPr bwMode="auto">
          <a:xfrm>
            <a:off x="9715259" y="5003800"/>
            <a:ext cx="1541011" cy="266700"/>
          </a:xfrm>
          <a:prstGeom prst="round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MS PGothic" pitchFamily="34" charset="-128"/>
              </a:rPr>
              <a:t>Write data back</a:t>
            </a:r>
          </a:p>
        </p:txBody>
      </p:sp>
      <p:cxnSp>
        <p:nvCxnSpPr>
          <p:cNvPr id="12" name="Elbow Connector 11"/>
          <p:cNvCxnSpPr>
            <a:stCxn id="5" idx="3"/>
            <a:endCxn id="6" idx="1"/>
          </p:cNvCxnSpPr>
          <p:nvPr/>
        </p:nvCxnSpPr>
        <p:spPr bwMode="auto">
          <a:xfrm flipV="1">
            <a:off x="4363680" y="4438650"/>
            <a:ext cx="305150" cy="698500"/>
          </a:xfrm>
          <a:prstGeom prst="bentConnector3">
            <a:avLst>
              <a:gd name="adj1" fmla="val 30000"/>
            </a:avLst>
          </a:prstGeom>
          <a:noFill/>
          <a:ln w="19050" cap="flat" cmpd="sng" algn="ctr">
            <a:solidFill>
              <a:schemeClr val="tx1">
                <a:lumMod val="65000"/>
                <a:lumOff val="35000"/>
              </a:schemeClr>
            </a:solidFill>
            <a:prstDash val="solid"/>
            <a:round/>
            <a:headEnd type="none" w="med" len="med"/>
            <a:tailEnd type="triangle" w="lg" len="med"/>
          </a:ln>
          <a:effectLst/>
        </p:spPr>
      </p:cxnSp>
      <p:cxnSp>
        <p:nvCxnSpPr>
          <p:cNvPr id="15" name="Elbow Connector 14"/>
          <p:cNvCxnSpPr>
            <a:stCxn id="8" idx="3"/>
            <a:endCxn id="10" idx="1"/>
          </p:cNvCxnSpPr>
          <p:nvPr/>
        </p:nvCxnSpPr>
        <p:spPr bwMode="auto">
          <a:xfrm>
            <a:off x="9352894" y="4438650"/>
            <a:ext cx="362366" cy="698500"/>
          </a:xfrm>
          <a:prstGeom prst="bentConnector3">
            <a:avLst>
              <a:gd name="adj1" fmla="val 50000"/>
            </a:avLst>
          </a:prstGeom>
          <a:noFill/>
          <a:ln w="19050" cap="flat" cmpd="sng" algn="ctr">
            <a:solidFill>
              <a:schemeClr val="tx1">
                <a:lumMod val="65000"/>
                <a:lumOff val="35000"/>
              </a:schemeClr>
            </a:solidFill>
            <a:prstDash val="solid"/>
            <a:round/>
            <a:headEnd type="none" w="med" len="med"/>
            <a:tailEnd type="triangle" w="lg" len="med"/>
          </a:ln>
          <a:effectLst/>
        </p:spPr>
      </p:cxnSp>
      <p:sp>
        <p:nvSpPr>
          <p:cNvPr id="21" name="TextBox 20"/>
          <p:cNvSpPr txBox="1"/>
          <p:nvPr/>
        </p:nvSpPr>
        <p:spPr>
          <a:xfrm>
            <a:off x="9534077" y="4508501"/>
            <a:ext cx="1164530" cy="461665"/>
          </a:xfrm>
          <a:prstGeom prst="rect">
            <a:avLst/>
          </a:prstGeom>
          <a:noFill/>
        </p:spPr>
        <p:txBody>
          <a:bodyPr wrap="square" rtlCol="0">
            <a:spAutoFit/>
          </a:bodyPr>
          <a:lstStyle/>
          <a:p>
            <a:r>
              <a:rPr lang="en-GB" sz="1200" b="0" dirty="0" smtClean="0"/>
              <a:t>Interrupt returns</a:t>
            </a:r>
            <a:endParaRPr lang="en-GB" sz="1200" b="0" dirty="0"/>
          </a:p>
        </p:txBody>
      </p:sp>
      <p:sp>
        <p:nvSpPr>
          <p:cNvPr id="22" name="Rectangular Callout 21"/>
          <p:cNvSpPr/>
          <p:nvPr/>
        </p:nvSpPr>
        <p:spPr bwMode="auto">
          <a:xfrm>
            <a:off x="6016974" y="5518150"/>
            <a:ext cx="3698287" cy="444500"/>
          </a:xfrm>
          <a:prstGeom prst="wedgeRectCallout">
            <a:avLst>
              <a:gd name="adj1" fmla="val 43978"/>
              <a:gd name="adj2" fmla="val -108929"/>
            </a:avLst>
          </a:prstGeom>
          <a:solidFill>
            <a:schemeClr val="bg2">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rgbClr val="000000"/>
                </a:solidFill>
                <a:effectLst/>
                <a:latin typeface="Arial" charset="0"/>
                <a:ea typeface="MS PGothic" pitchFamily="34" charset="-128"/>
              </a:rPr>
              <a:t>Bit [1] modified</a:t>
            </a:r>
            <a:r>
              <a:rPr kumimoji="0" lang="en-GB" sz="1200" b="0" i="0" u="none" strike="noStrike" cap="none" normalizeH="0" dirty="0" smtClean="0">
                <a:ln>
                  <a:noFill/>
                </a:ln>
                <a:solidFill>
                  <a:srgbClr val="000000"/>
                </a:solidFill>
                <a:effectLst/>
                <a:latin typeface="Arial" charset="0"/>
                <a:ea typeface="MS PGothic" pitchFamily="34" charset="-128"/>
              </a:rPr>
              <a:t> by ISR is overwritten </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dirty="0" smtClean="0">
                <a:ln>
                  <a:noFill/>
                </a:ln>
                <a:solidFill>
                  <a:srgbClr val="000000"/>
                </a:solidFill>
                <a:effectLst/>
                <a:latin typeface="Arial" charset="0"/>
                <a:ea typeface="MS PGothic" pitchFamily="34" charset="-128"/>
              </a:rPr>
              <a:t>by the main program</a:t>
            </a:r>
            <a:endParaRPr kumimoji="0" lang="en-GB" sz="1200" b="0" i="0" u="none" strike="noStrike" cap="none" normalizeH="0" baseline="0" dirty="0" smtClean="0">
              <a:ln>
                <a:noFill/>
              </a:ln>
              <a:solidFill>
                <a:srgbClr val="000000"/>
              </a:solidFill>
              <a:effectLst/>
              <a:latin typeface="Arial" charset="0"/>
              <a:ea typeface="MS PGothic" pitchFamily="34" charset="-128"/>
            </a:endParaRPr>
          </a:p>
        </p:txBody>
      </p:sp>
      <p:sp>
        <p:nvSpPr>
          <p:cNvPr id="23" name="TextBox 22"/>
          <p:cNvSpPr txBox="1"/>
          <p:nvPr/>
        </p:nvSpPr>
        <p:spPr>
          <a:xfrm>
            <a:off x="4516255" y="3830229"/>
            <a:ext cx="2647182" cy="276999"/>
          </a:xfrm>
          <a:prstGeom prst="rect">
            <a:avLst/>
          </a:prstGeom>
          <a:noFill/>
        </p:spPr>
        <p:txBody>
          <a:bodyPr wrap="square" rtlCol="0">
            <a:spAutoFit/>
          </a:bodyPr>
          <a:lstStyle/>
          <a:p>
            <a:r>
              <a:rPr lang="en-GB" sz="1200" b="0" dirty="0" smtClean="0"/>
              <a:t>Interrupt Service Routine</a:t>
            </a:r>
            <a:endParaRPr lang="en-GB" sz="1200" b="0" dirty="0"/>
          </a:p>
        </p:txBody>
      </p:sp>
      <p:sp>
        <p:nvSpPr>
          <p:cNvPr id="24" name="TextBox 23"/>
          <p:cNvSpPr txBox="1"/>
          <p:nvPr/>
        </p:nvSpPr>
        <p:spPr>
          <a:xfrm>
            <a:off x="999395" y="5379650"/>
            <a:ext cx="2647182" cy="276999"/>
          </a:xfrm>
          <a:prstGeom prst="rect">
            <a:avLst/>
          </a:prstGeom>
          <a:noFill/>
        </p:spPr>
        <p:txBody>
          <a:bodyPr wrap="square" rtlCol="0">
            <a:spAutoFit/>
          </a:bodyPr>
          <a:lstStyle/>
          <a:p>
            <a:r>
              <a:rPr lang="en-GB" sz="1200" b="0" dirty="0" smtClean="0"/>
              <a:t>Main program</a:t>
            </a:r>
            <a:endParaRPr lang="en-GB" sz="1200" b="0" dirty="0"/>
          </a:p>
        </p:txBody>
      </p:sp>
    </p:spTree>
    <p:extLst>
      <p:ext uri="{BB962C8B-B14F-4D97-AF65-F5344CB8AC3E}">
        <p14:creationId xmlns:p14="http://schemas.microsoft.com/office/powerpoint/2010/main" val="1394337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r>
              <a:rPr lang="en-GB" dirty="0" smtClean="0"/>
              <a:t>Cortex-M4 Program Image</a:t>
            </a:r>
          </a:p>
        </p:txBody>
      </p:sp>
      <p:sp>
        <p:nvSpPr>
          <p:cNvPr id="32771" name="Content Placeholder 2"/>
          <p:cNvSpPr>
            <a:spLocks noGrp="1"/>
          </p:cNvSpPr>
          <p:nvPr>
            <p:ph idx="1"/>
          </p:nvPr>
        </p:nvSpPr>
        <p:spPr>
          <a:xfrm>
            <a:off x="479813" y="1219200"/>
            <a:ext cx="11155973" cy="2244588"/>
          </a:xfrm>
        </p:spPr>
        <p:txBody>
          <a:bodyPr/>
          <a:lstStyle/>
          <a:p>
            <a:r>
              <a:rPr lang="en-GB" sz="2000" dirty="0" smtClean="0"/>
              <a:t>The program image in Cortex-M4 contains </a:t>
            </a:r>
          </a:p>
          <a:p>
            <a:pPr lvl="1"/>
            <a:r>
              <a:rPr lang="en-GB" sz="1800" dirty="0" smtClean="0"/>
              <a:t>Vector table -- includes the starting addresses of exceptions (vectors) and the value of the main stack point (MSP);</a:t>
            </a:r>
          </a:p>
          <a:p>
            <a:pPr lvl="1"/>
            <a:r>
              <a:rPr lang="en-GB" sz="1800" dirty="0" smtClean="0"/>
              <a:t>C start-up routine;</a:t>
            </a:r>
          </a:p>
          <a:p>
            <a:pPr lvl="1"/>
            <a:r>
              <a:rPr lang="en-GB" sz="1800" dirty="0" smtClean="0"/>
              <a:t>Program code – application code and data;</a:t>
            </a:r>
          </a:p>
          <a:p>
            <a:pPr lvl="1"/>
            <a:r>
              <a:rPr lang="en-GB" sz="1800" dirty="0" smtClean="0"/>
              <a:t>C library code – program codes for C library functions.</a:t>
            </a:r>
          </a:p>
        </p:txBody>
      </p:sp>
      <p:grpSp>
        <p:nvGrpSpPr>
          <p:cNvPr id="5" name="Group 4"/>
          <p:cNvGrpSpPr/>
          <p:nvPr/>
        </p:nvGrpSpPr>
        <p:grpSpPr>
          <a:xfrm>
            <a:off x="2255044" y="3684588"/>
            <a:ext cx="6581775" cy="2716212"/>
            <a:chOff x="1065290" y="3446463"/>
            <a:chExt cx="6581775" cy="2716212"/>
          </a:xfrm>
        </p:grpSpPr>
        <p:sp>
          <p:nvSpPr>
            <p:cNvPr id="30" name="Rectangle 29"/>
            <p:cNvSpPr/>
            <p:nvPr/>
          </p:nvSpPr>
          <p:spPr bwMode="auto">
            <a:xfrm>
              <a:off x="2277347" y="3446463"/>
              <a:ext cx="1797844" cy="2687637"/>
            </a:xfrm>
            <a:prstGeom prst="rect">
              <a:avLst/>
            </a:prstGeom>
            <a:solidFill>
              <a:schemeClr val="bg1">
                <a:lumMod val="9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200" b="0" dirty="0"/>
            </a:p>
          </p:txBody>
        </p:sp>
        <p:sp>
          <p:nvSpPr>
            <p:cNvPr id="31" name="TextBox 30"/>
            <p:cNvSpPr txBox="1"/>
            <p:nvPr/>
          </p:nvSpPr>
          <p:spPr>
            <a:xfrm>
              <a:off x="1065290" y="5908675"/>
              <a:ext cx="1009650" cy="254000"/>
            </a:xfrm>
            <a:prstGeom prst="rect">
              <a:avLst/>
            </a:prstGeom>
            <a:noFill/>
          </p:spPr>
          <p:txBody>
            <a:bodyPr>
              <a:spAutoFit/>
            </a:bodyPr>
            <a:lstStyle/>
            <a:p>
              <a:pPr>
                <a:defRPr/>
              </a:pPr>
              <a:r>
                <a:rPr lang="en-GB" sz="1050" b="0" spc="10" dirty="0"/>
                <a:t>0x00000000</a:t>
              </a:r>
            </a:p>
          </p:txBody>
        </p:sp>
        <p:sp>
          <p:nvSpPr>
            <p:cNvPr id="32" name="TextBox 31"/>
            <p:cNvSpPr txBox="1"/>
            <p:nvPr/>
          </p:nvSpPr>
          <p:spPr>
            <a:xfrm>
              <a:off x="2699953" y="3459163"/>
              <a:ext cx="1110125" cy="254000"/>
            </a:xfrm>
            <a:prstGeom prst="rect">
              <a:avLst/>
            </a:prstGeom>
            <a:noFill/>
          </p:spPr>
          <p:txBody>
            <a:bodyPr wrap="square">
              <a:spAutoFit/>
            </a:bodyPr>
            <a:lstStyle/>
            <a:p>
              <a:pPr>
                <a:defRPr/>
              </a:pPr>
              <a:r>
                <a:rPr lang="en-GB" sz="1050" b="0" spc="10" dirty="0"/>
                <a:t>Code region</a:t>
              </a:r>
            </a:p>
          </p:txBody>
        </p:sp>
        <p:sp>
          <p:nvSpPr>
            <p:cNvPr id="33" name="Rectangle 32"/>
            <p:cNvSpPr/>
            <p:nvPr/>
          </p:nvSpPr>
          <p:spPr bwMode="auto">
            <a:xfrm>
              <a:off x="2355388" y="3773488"/>
              <a:ext cx="1654715" cy="16621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Start-up routine &amp;</a:t>
              </a:r>
            </a:p>
            <a:p>
              <a:pPr algn="ctr">
                <a:defRPr/>
              </a:pPr>
              <a:r>
                <a:rPr lang="en-GB" sz="1100" b="0" dirty="0"/>
                <a:t>Program code &amp;</a:t>
              </a:r>
            </a:p>
            <a:p>
              <a:pPr algn="ctr">
                <a:defRPr/>
              </a:pPr>
              <a:r>
                <a:rPr lang="en-GB" sz="1100" b="0" dirty="0"/>
                <a:t>C library code</a:t>
              </a:r>
              <a:endParaRPr lang="en-GB" sz="1100" dirty="0"/>
            </a:p>
          </p:txBody>
        </p:sp>
        <p:sp>
          <p:nvSpPr>
            <p:cNvPr id="34" name="Rectangle 33"/>
            <p:cNvSpPr/>
            <p:nvPr/>
          </p:nvSpPr>
          <p:spPr bwMode="auto">
            <a:xfrm>
              <a:off x="2355388" y="5567363"/>
              <a:ext cx="1654715" cy="512762"/>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100" b="0" dirty="0"/>
                <a:t>Vector table</a:t>
              </a:r>
            </a:p>
          </p:txBody>
        </p:sp>
        <p:sp>
          <p:nvSpPr>
            <p:cNvPr id="35" name="Left Brace 34"/>
            <p:cNvSpPr/>
            <p:nvPr/>
          </p:nvSpPr>
          <p:spPr bwMode="auto">
            <a:xfrm>
              <a:off x="1952702" y="3773488"/>
              <a:ext cx="176213" cy="2262187"/>
            </a:xfrm>
            <a:prstGeom prst="leftBrace">
              <a:avLst>
                <a:gd name="adj1" fmla="val 26409"/>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a:defRPr/>
              </a:pPr>
              <a:endParaRPr lang="en-GB"/>
            </a:p>
          </p:txBody>
        </p:sp>
        <p:sp>
          <p:nvSpPr>
            <p:cNvPr id="36" name="TextBox 35"/>
            <p:cNvSpPr txBox="1"/>
            <p:nvPr/>
          </p:nvSpPr>
          <p:spPr>
            <a:xfrm>
              <a:off x="1131965" y="4730750"/>
              <a:ext cx="792162" cy="415925"/>
            </a:xfrm>
            <a:prstGeom prst="rect">
              <a:avLst/>
            </a:prstGeom>
            <a:noFill/>
          </p:spPr>
          <p:txBody>
            <a:bodyPr>
              <a:spAutoFit/>
            </a:bodyPr>
            <a:lstStyle/>
            <a:p>
              <a:pPr algn="ctr">
                <a:defRPr/>
              </a:pPr>
              <a:r>
                <a:rPr lang="en-GB" sz="1050" b="0" spc="10" dirty="0"/>
                <a:t>Program</a:t>
              </a:r>
            </a:p>
            <a:p>
              <a:pPr algn="ctr">
                <a:defRPr/>
              </a:pPr>
              <a:r>
                <a:rPr lang="en-GB" sz="1050" b="0" spc="10" dirty="0"/>
                <a:t>Image </a:t>
              </a:r>
            </a:p>
          </p:txBody>
        </p:sp>
        <p:cxnSp>
          <p:nvCxnSpPr>
            <p:cNvPr id="37" name="Straight Connector 36"/>
            <p:cNvCxnSpPr/>
            <p:nvPr/>
          </p:nvCxnSpPr>
          <p:spPr bwMode="auto">
            <a:xfrm flipV="1">
              <a:off x="4010103" y="3446463"/>
              <a:ext cx="1611312" cy="2120900"/>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38" name="Straight Connector 37"/>
            <p:cNvCxnSpPr/>
            <p:nvPr/>
          </p:nvCxnSpPr>
          <p:spPr bwMode="auto">
            <a:xfrm>
              <a:off x="4010103" y="6080125"/>
              <a:ext cx="1611312" cy="0"/>
            </a:xfrm>
            <a:prstGeom prst="line">
              <a:avLst/>
            </a:prstGeom>
            <a:noFill/>
            <a:ln w="19050" cap="flat" cmpd="sng" algn="ctr">
              <a:solidFill>
                <a:schemeClr val="bg1">
                  <a:lumMod val="75000"/>
                </a:schemeClr>
              </a:solidFill>
              <a:prstDash val="sysDot"/>
              <a:round/>
              <a:headEnd type="none" w="med" len="med"/>
              <a:tailEnd type="none" w="med" len="med"/>
            </a:ln>
            <a:effectLst/>
          </p:spPr>
        </p:cxnSp>
        <p:grpSp>
          <p:nvGrpSpPr>
            <p:cNvPr id="39" name="Group 38"/>
            <p:cNvGrpSpPr/>
            <p:nvPr/>
          </p:nvGrpSpPr>
          <p:grpSpPr>
            <a:xfrm>
              <a:off x="5621415" y="3446463"/>
              <a:ext cx="2025650" cy="2633662"/>
              <a:chOff x="5621415" y="2800351"/>
              <a:chExt cx="2025650" cy="3279774"/>
            </a:xfrm>
          </p:grpSpPr>
          <p:sp>
            <p:nvSpPr>
              <p:cNvPr id="40" name="Rectangle 39"/>
              <p:cNvSpPr/>
              <p:nvPr/>
            </p:nvSpPr>
            <p:spPr bwMode="auto">
              <a:xfrm>
                <a:off x="5621415" y="5875338"/>
                <a:ext cx="2025650" cy="20478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a:t>Initial MSP value</a:t>
                </a:r>
              </a:p>
            </p:txBody>
          </p:sp>
          <p:sp>
            <p:nvSpPr>
              <p:cNvPr id="41" name="Rectangle 40"/>
              <p:cNvSpPr/>
              <p:nvPr/>
            </p:nvSpPr>
            <p:spPr bwMode="auto">
              <a:xfrm>
                <a:off x="5621415" y="5678488"/>
                <a:ext cx="2025650" cy="2032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a:t>Reset vector</a:t>
                </a:r>
              </a:p>
            </p:txBody>
          </p:sp>
          <p:sp>
            <p:nvSpPr>
              <p:cNvPr id="42" name="Rectangle 41"/>
              <p:cNvSpPr/>
              <p:nvPr/>
            </p:nvSpPr>
            <p:spPr bwMode="auto">
              <a:xfrm>
                <a:off x="5621415" y="5483225"/>
                <a:ext cx="2025650" cy="2047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a:t>NMI vector</a:t>
                </a:r>
              </a:p>
            </p:txBody>
          </p:sp>
          <p:sp>
            <p:nvSpPr>
              <p:cNvPr id="43" name="Rectangle 42"/>
              <p:cNvSpPr/>
              <p:nvPr/>
            </p:nvSpPr>
            <p:spPr bwMode="auto">
              <a:xfrm>
                <a:off x="5621415" y="5286375"/>
                <a:ext cx="2025650" cy="204788"/>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a:t>Hard fault vector</a:t>
                </a:r>
              </a:p>
            </p:txBody>
          </p:sp>
          <p:sp>
            <p:nvSpPr>
              <p:cNvPr id="44" name="Rectangle 43"/>
              <p:cNvSpPr/>
              <p:nvPr/>
            </p:nvSpPr>
            <p:spPr bwMode="auto">
              <a:xfrm>
                <a:off x="5621415" y="5074487"/>
                <a:ext cx="2025650" cy="2063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err="1"/>
                  <a:t>MemManage</a:t>
                </a:r>
                <a:r>
                  <a:rPr lang="en-GB" sz="1050" b="0" dirty="0"/>
                  <a:t> f</a:t>
                </a:r>
                <a:r>
                  <a:rPr lang="en-GB" sz="1050" b="0" dirty="0" smtClean="0"/>
                  <a:t>ault</a:t>
                </a:r>
                <a:endParaRPr lang="en-GB" sz="1050" b="0" dirty="0"/>
              </a:p>
            </p:txBody>
          </p:sp>
          <p:sp>
            <p:nvSpPr>
              <p:cNvPr id="45" name="Rectangle 44"/>
              <p:cNvSpPr/>
              <p:nvPr/>
            </p:nvSpPr>
            <p:spPr bwMode="auto">
              <a:xfrm>
                <a:off x="5621415" y="3713163"/>
                <a:ext cx="2025650" cy="23494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a:t>Reserved</a:t>
                </a:r>
              </a:p>
            </p:txBody>
          </p:sp>
          <p:sp>
            <p:nvSpPr>
              <p:cNvPr id="46" name="Rectangle 45"/>
              <p:cNvSpPr/>
              <p:nvPr/>
            </p:nvSpPr>
            <p:spPr bwMode="auto">
              <a:xfrm>
                <a:off x="5621415" y="3546476"/>
                <a:ext cx="2025650" cy="204787"/>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err="1" smtClean="0"/>
                  <a:t>PendSV</a:t>
                </a:r>
                <a:endParaRPr lang="en-GB" sz="1050" b="0" dirty="0"/>
              </a:p>
            </p:txBody>
          </p:sp>
          <p:sp>
            <p:nvSpPr>
              <p:cNvPr id="48" name="Rectangle 47"/>
              <p:cNvSpPr/>
              <p:nvPr/>
            </p:nvSpPr>
            <p:spPr bwMode="auto">
              <a:xfrm>
                <a:off x="5621415" y="3352801"/>
                <a:ext cx="2025650" cy="2032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err="1" smtClean="0"/>
                  <a:t>SysTick</a:t>
                </a:r>
                <a:endParaRPr lang="en-GB" sz="1050" b="0" dirty="0"/>
              </a:p>
            </p:txBody>
          </p:sp>
          <p:sp>
            <p:nvSpPr>
              <p:cNvPr id="49" name="Rectangle 48"/>
              <p:cNvSpPr/>
              <p:nvPr/>
            </p:nvSpPr>
            <p:spPr bwMode="auto">
              <a:xfrm>
                <a:off x="5621415" y="2800351"/>
                <a:ext cx="2025650" cy="5524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smtClean="0"/>
                  <a:t>External Interrupts</a:t>
                </a:r>
                <a:endParaRPr lang="en-GB" sz="1050" b="0" dirty="0"/>
              </a:p>
            </p:txBody>
          </p:sp>
          <p:sp>
            <p:nvSpPr>
              <p:cNvPr id="50" name="Rectangle 49"/>
              <p:cNvSpPr/>
              <p:nvPr/>
            </p:nvSpPr>
            <p:spPr bwMode="auto">
              <a:xfrm>
                <a:off x="5621415" y="4879975"/>
                <a:ext cx="2025650" cy="204788"/>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a:t>Bus fault</a:t>
                </a:r>
              </a:p>
            </p:txBody>
          </p:sp>
          <p:sp>
            <p:nvSpPr>
              <p:cNvPr id="51" name="Rectangle 50"/>
              <p:cNvSpPr/>
              <p:nvPr/>
            </p:nvSpPr>
            <p:spPr bwMode="auto">
              <a:xfrm>
                <a:off x="5621415" y="4671982"/>
                <a:ext cx="2025650" cy="2063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a:t>Usage fault</a:t>
                </a:r>
              </a:p>
            </p:txBody>
          </p:sp>
          <p:sp>
            <p:nvSpPr>
              <p:cNvPr id="52" name="Rectangle 51"/>
              <p:cNvSpPr/>
              <p:nvPr/>
            </p:nvSpPr>
            <p:spPr bwMode="auto">
              <a:xfrm>
                <a:off x="5621415" y="4359274"/>
                <a:ext cx="2025650" cy="319089"/>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smtClean="0"/>
                  <a:t>Reserved </a:t>
                </a:r>
                <a:endParaRPr lang="en-GB" sz="1050" b="0" dirty="0"/>
              </a:p>
            </p:txBody>
          </p:sp>
          <p:sp>
            <p:nvSpPr>
              <p:cNvPr id="53" name="Rectangle 52"/>
              <p:cNvSpPr/>
              <p:nvPr/>
            </p:nvSpPr>
            <p:spPr bwMode="auto">
              <a:xfrm>
                <a:off x="5621415" y="4152899"/>
                <a:ext cx="2025650" cy="2063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err="1" smtClean="0"/>
                  <a:t>SVCall</a:t>
                </a:r>
                <a:endParaRPr lang="en-GB" sz="1050" b="0" dirty="0"/>
              </a:p>
            </p:txBody>
          </p:sp>
          <p:sp>
            <p:nvSpPr>
              <p:cNvPr id="57" name="Rectangle 56"/>
              <p:cNvSpPr/>
              <p:nvPr/>
            </p:nvSpPr>
            <p:spPr bwMode="auto">
              <a:xfrm>
                <a:off x="5621415" y="3948111"/>
                <a:ext cx="2025650" cy="204788"/>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050" b="0" dirty="0" smtClean="0"/>
                  <a:t>Debug monitor</a:t>
                </a:r>
                <a:endParaRPr lang="en-GB" sz="1050" b="0" dirty="0"/>
              </a:p>
            </p:txBody>
          </p:sp>
        </p:grpSp>
      </p:grpSp>
    </p:spTree>
    <p:extLst>
      <p:ext uri="{BB962C8B-B14F-4D97-AF65-F5344CB8AC3E}">
        <p14:creationId xmlns:p14="http://schemas.microsoft.com/office/powerpoint/2010/main" val="38881729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r>
              <a:rPr lang="en-GB" dirty="0" smtClean="0"/>
              <a:t>Cortex-M4 Program Image</a:t>
            </a:r>
          </a:p>
        </p:txBody>
      </p:sp>
      <p:sp>
        <p:nvSpPr>
          <p:cNvPr id="30723" name="Content Placeholder 2"/>
          <p:cNvSpPr>
            <a:spLocks noGrp="1"/>
          </p:cNvSpPr>
          <p:nvPr>
            <p:ph idx="1"/>
          </p:nvPr>
        </p:nvSpPr>
        <p:spPr>
          <a:xfrm>
            <a:off x="479814" y="1440000"/>
            <a:ext cx="7595006" cy="4680000"/>
          </a:xfrm>
        </p:spPr>
        <p:txBody>
          <a:bodyPr/>
          <a:lstStyle/>
          <a:p>
            <a:r>
              <a:rPr lang="en-GB" dirty="0" smtClean="0"/>
              <a:t>After Reset, the processor:</a:t>
            </a:r>
          </a:p>
          <a:p>
            <a:pPr lvl="1"/>
            <a:r>
              <a:rPr lang="en-GB" dirty="0" smtClean="0"/>
              <a:t>First reads the initial MSP value;</a:t>
            </a:r>
          </a:p>
          <a:p>
            <a:pPr lvl="1"/>
            <a:r>
              <a:rPr lang="en-GB" dirty="0" smtClean="0"/>
              <a:t>Then reads the reset vector;</a:t>
            </a:r>
          </a:p>
          <a:p>
            <a:pPr lvl="1"/>
            <a:r>
              <a:rPr lang="en-GB" dirty="0" smtClean="0"/>
              <a:t>Branches to the start of the programme execution address (reset handler);</a:t>
            </a:r>
          </a:p>
          <a:p>
            <a:pPr lvl="1"/>
            <a:r>
              <a:rPr lang="en-GB" dirty="0" smtClean="0"/>
              <a:t>Subsequently executes program instructions</a:t>
            </a:r>
          </a:p>
          <a:p>
            <a:endParaRPr lang="en-GB" dirty="0" smtClean="0"/>
          </a:p>
        </p:txBody>
      </p:sp>
      <p:grpSp>
        <p:nvGrpSpPr>
          <p:cNvPr id="28" name="Group 29"/>
          <p:cNvGrpSpPr>
            <a:grpSpLocks/>
          </p:cNvGrpSpPr>
          <p:nvPr/>
        </p:nvGrpSpPr>
        <p:grpSpPr bwMode="auto">
          <a:xfrm>
            <a:off x="8455819" y="1379537"/>
            <a:ext cx="2882900" cy="4294187"/>
            <a:chOff x="5880100" y="3159125"/>
            <a:chExt cx="2882900" cy="3054350"/>
          </a:xfrm>
          <a:effectLst>
            <a:outerShdw blurRad="50800" dist="38100" dir="2700000" algn="tl" rotWithShape="0">
              <a:prstClr val="black">
                <a:alpha val="40000"/>
              </a:prstClr>
            </a:outerShdw>
          </a:effectLst>
        </p:grpSpPr>
        <p:sp>
          <p:nvSpPr>
            <p:cNvPr id="29" name="Rectangle 28"/>
            <p:cNvSpPr/>
            <p:nvPr/>
          </p:nvSpPr>
          <p:spPr bwMode="auto">
            <a:xfrm>
              <a:off x="5880100" y="3159125"/>
              <a:ext cx="2882900" cy="266479"/>
            </a:xfrm>
            <a:prstGeom prst="rect">
              <a:avLst/>
            </a:prstGeom>
            <a:solidFill>
              <a:srgbClr val="AAC5D2">
                <a:lumMod val="40000"/>
                <a:lumOff val="60000"/>
              </a:srgbClr>
            </a:solidFill>
            <a:ln w="19050" cap="flat" cmpd="sng" algn="ctr">
              <a:solidFill>
                <a:srgbClr val="000000">
                  <a:lumMod val="50000"/>
                  <a:lumOff val="50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Reset</a:t>
              </a:r>
            </a:p>
          </p:txBody>
        </p:sp>
        <p:sp>
          <p:nvSpPr>
            <p:cNvPr id="30" name="Rectangle 29"/>
            <p:cNvSpPr/>
            <p:nvPr/>
          </p:nvSpPr>
          <p:spPr bwMode="auto">
            <a:xfrm>
              <a:off x="5880100" y="3648047"/>
              <a:ext cx="2882900" cy="482147"/>
            </a:xfrm>
            <a:prstGeom prst="rect">
              <a:avLst/>
            </a:prstGeom>
            <a:solidFill>
              <a:srgbClr val="AAC5D2">
                <a:lumMod val="40000"/>
                <a:lumOff val="60000"/>
              </a:srgbClr>
            </a:solidFill>
            <a:ln w="19050" cap="flat" cmpd="sng" algn="ctr">
              <a:solidFill>
                <a:srgbClr val="000000">
                  <a:lumMod val="50000"/>
                  <a:lumOff val="50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Fetch initial value for MSP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(Read address 0x00000000)</a:t>
              </a:r>
            </a:p>
          </p:txBody>
        </p:sp>
        <p:sp>
          <p:nvSpPr>
            <p:cNvPr id="31" name="Rectangle 30"/>
            <p:cNvSpPr/>
            <p:nvPr/>
          </p:nvSpPr>
          <p:spPr bwMode="auto">
            <a:xfrm>
              <a:off x="5880100" y="4352636"/>
              <a:ext cx="2882900" cy="469726"/>
            </a:xfrm>
            <a:prstGeom prst="rect">
              <a:avLst/>
            </a:prstGeom>
            <a:solidFill>
              <a:srgbClr val="AAC5D2">
                <a:lumMod val="40000"/>
                <a:lumOff val="60000"/>
              </a:srgbClr>
            </a:solidFill>
            <a:ln w="19050" cap="flat" cmpd="sng" algn="ctr">
              <a:solidFill>
                <a:srgbClr val="000000">
                  <a:lumMod val="50000"/>
                  <a:lumOff val="50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Fetch reset vector</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(Read address 0x00000004)</a:t>
              </a:r>
            </a:p>
          </p:txBody>
        </p:sp>
        <p:sp>
          <p:nvSpPr>
            <p:cNvPr id="32" name="Rectangle 31"/>
            <p:cNvSpPr/>
            <p:nvPr/>
          </p:nvSpPr>
          <p:spPr bwMode="auto">
            <a:xfrm>
              <a:off x="5880100" y="5051580"/>
              <a:ext cx="2882900" cy="469726"/>
            </a:xfrm>
            <a:prstGeom prst="rect">
              <a:avLst/>
            </a:prstGeom>
            <a:solidFill>
              <a:srgbClr val="AAC5D2">
                <a:lumMod val="40000"/>
                <a:lumOff val="60000"/>
              </a:srgbClr>
            </a:solidFill>
            <a:ln w="19050" cap="flat" cmpd="sng" algn="ctr">
              <a:solidFill>
                <a:srgbClr val="000000">
                  <a:lumMod val="50000"/>
                  <a:lumOff val="50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Fetch 1</a:t>
              </a:r>
              <a:r>
                <a:rPr kumimoji="0" lang="en-GB" sz="1400" b="0" i="0" u="none" strike="noStrike" kern="0" cap="none" spc="0" normalizeH="0" baseline="30000" noProof="0" dirty="0">
                  <a:ln>
                    <a:noFill/>
                  </a:ln>
                  <a:solidFill>
                    <a:srgbClr val="000000"/>
                  </a:solidFill>
                  <a:effectLst/>
                  <a:uLnTx/>
                  <a:uFillTx/>
                  <a:latin typeface="Arial" charset="0"/>
                  <a:ea typeface="MS PGothic" pitchFamily="34" charset="-128"/>
                </a:rPr>
                <a:t>st</a:t>
              </a: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 instruction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(Read address of reset vector)</a:t>
              </a:r>
            </a:p>
          </p:txBody>
        </p:sp>
        <p:cxnSp>
          <p:nvCxnSpPr>
            <p:cNvPr id="33" name="Straight Arrow Connector 32"/>
            <p:cNvCxnSpPr>
              <a:stCxn id="29" idx="2"/>
              <a:endCxn id="30" idx="0"/>
            </p:cNvCxnSpPr>
            <p:nvPr/>
          </p:nvCxnSpPr>
          <p:spPr bwMode="auto">
            <a:xfrm>
              <a:off x="7321550" y="3425604"/>
              <a:ext cx="0" cy="222442"/>
            </a:xfrm>
            <a:prstGeom prst="straightConnector1">
              <a:avLst/>
            </a:prstGeom>
            <a:noFill/>
            <a:ln w="19050" cap="flat" cmpd="sng" algn="ctr">
              <a:solidFill>
                <a:srgbClr val="000000">
                  <a:lumMod val="50000"/>
                  <a:lumOff val="50000"/>
                </a:srgbClr>
              </a:solidFill>
              <a:prstDash val="solid"/>
              <a:round/>
              <a:headEnd type="none" w="med" len="med"/>
              <a:tailEnd type="triangle" w="lg" len="lg"/>
            </a:ln>
            <a:effectLst/>
          </p:spPr>
        </p:cxnSp>
        <p:cxnSp>
          <p:nvCxnSpPr>
            <p:cNvPr id="34" name="Straight Arrow Connector 33"/>
            <p:cNvCxnSpPr>
              <a:stCxn id="30" idx="2"/>
              <a:endCxn id="31" idx="0"/>
            </p:cNvCxnSpPr>
            <p:nvPr/>
          </p:nvCxnSpPr>
          <p:spPr bwMode="auto">
            <a:xfrm>
              <a:off x="7321550" y="4130194"/>
              <a:ext cx="0" cy="222442"/>
            </a:xfrm>
            <a:prstGeom prst="straightConnector1">
              <a:avLst/>
            </a:prstGeom>
            <a:noFill/>
            <a:ln w="19050" cap="flat" cmpd="sng" algn="ctr">
              <a:solidFill>
                <a:srgbClr val="000000">
                  <a:lumMod val="50000"/>
                  <a:lumOff val="50000"/>
                </a:srgbClr>
              </a:solidFill>
              <a:prstDash val="solid"/>
              <a:round/>
              <a:headEnd type="none" w="med" len="med"/>
              <a:tailEnd type="triangle" w="lg" len="lg"/>
            </a:ln>
            <a:effectLst/>
          </p:spPr>
        </p:cxnSp>
        <p:cxnSp>
          <p:nvCxnSpPr>
            <p:cNvPr id="35" name="Straight Arrow Connector 34"/>
            <p:cNvCxnSpPr>
              <a:stCxn id="31" idx="2"/>
              <a:endCxn id="32" idx="0"/>
            </p:cNvCxnSpPr>
            <p:nvPr/>
          </p:nvCxnSpPr>
          <p:spPr bwMode="auto">
            <a:xfrm>
              <a:off x="7321550" y="4822362"/>
              <a:ext cx="0" cy="229218"/>
            </a:xfrm>
            <a:prstGeom prst="straightConnector1">
              <a:avLst/>
            </a:prstGeom>
            <a:noFill/>
            <a:ln w="19050" cap="flat" cmpd="sng" algn="ctr">
              <a:solidFill>
                <a:srgbClr val="000000">
                  <a:lumMod val="50000"/>
                  <a:lumOff val="50000"/>
                </a:srgbClr>
              </a:solidFill>
              <a:prstDash val="solid"/>
              <a:round/>
              <a:headEnd type="none" w="med" len="med"/>
              <a:tailEnd type="triangle" w="lg" len="lg"/>
            </a:ln>
            <a:effectLst/>
          </p:spPr>
        </p:cxnSp>
        <p:sp>
          <p:nvSpPr>
            <p:cNvPr id="36" name="Rectangle 35"/>
            <p:cNvSpPr/>
            <p:nvPr/>
          </p:nvSpPr>
          <p:spPr bwMode="auto">
            <a:xfrm>
              <a:off x="5880100" y="5743749"/>
              <a:ext cx="2882900" cy="469726"/>
            </a:xfrm>
            <a:prstGeom prst="rect">
              <a:avLst/>
            </a:prstGeom>
            <a:solidFill>
              <a:srgbClr val="AAC5D2">
                <a:lumMod val="40000"/>
                <a:lumOff val="60000"/>
              </a:srgbClr>
            </a:solidFill>
            <a:ln w="19050" cap="flat" cmpd="sng" algn="ctr">
              <a:solidFill>
                <a:srgbClr val="000000">
                  <a:lumMod val="50000"/>
                  <a:lumOff val="50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Fetch 2</a:t>
              </a:r>
              <a:r>
                <a:rPr kumimoji="0" lang="en-GB" sz="1400" b="0" i="0" u="none" strike="noStrike" kern="0" cap="none" spc="0" normalizeH="0" baseline="30000" noProof="0" dirty="0">
                  <a:ln>
                    <a:noFill/>
                  </a:ln>
                  <a:solidFill>
                    <a:srgbClr val="000000"/>
                  </a:solidFill>
                  <a:effectLst/>
                  <a:uLnTx/>
                  <a:uFillTx/>
                  <a:latin typeface="Arial" charset="0"/>
                  <a:ea typeface="MS PGothic" pitchFamily="34" charset="-128"/>
                </a:rPr>
                <a:t>nd</a:t>
              </a: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 instruction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(Read subsequent instructions)</a:t>
              </a:r>
            </a:p>
          </p:txBody>
        </p:sp>
        <p:cxnSp>
          <p:nvCxnSpPr>
            <p:cNvPr id="37" name="Straight Arrow Connector 36"/>
            <p:cNvCxnSpPr>
              <a:stCxn id="32" idx="2"/>
              <a:endCxn id="36" idx="0"/>
            </p:cNvCxnSpPr>
            <p:nvPr/>
          </p:nvCxnSpPr>
          <p:spPr bwMode="auto">
            <a:xfrm>
              <a:off x="7321550" y="5521306"/>
              <a:ext cx="0" cy="222442"/>
            </a:xfrm>
            <a:prstGeom prst="straightConnector1">
              <a:avLst/>
            </a:prstGeom>
            <a:noFill/>
            <a:ln w="19050" cap="flat" cmpd="sng" algn="ctr">
              <a:solidFill>
                <a:srgbClr val="000000">
                  <a:lumMod val="50000"/>
                  <a:lumOff val="50000"/>
                </a:srgbClr>
              </a:solidFill>
              <a:prstDash val="solid"/>
              <a:round/>
              <a:headEnd type="none" w="med" len="med"/>
              <a:tailEnd type="triangle" w="lg" len="lg"/>
            </a:ln>
            <a:effectLst/>
          </p:spPr>
        </p:cxnSp>
      </p:grpSp>
    </p:spTree>
    <p:extLst>
      <p:ext uri="{BB962C8B-B14F-4D97-AF65-F5344CB8AC3E}">
        <p14:creationId xmlns:p14="http://schemas.microsoft.com/office/powerpoint/2010/main" val="10103881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r>
              <a:rPr lang="en-GB" dirty="0" smtClean="0"/>
              <a:t>Cortex-M4 </a:t>
            </a:r>
            <a:r>
              <a:rPr lang="en-GB" dirty="0" err="1" smtClean="0"/>
              <a:t>Endianness</a:t>
            </a:r>
            <a:endParaRPr lang="en-GB" dirty="0" smtClean="0"/>
          </a:p>
        </p:txBody>
      </p:sp>
      <p:sp>
        <p:nvSpPr>
          <p:cNvPr id="34819" name="Content Placeholder 2"/>
          <p:cNvSpPr>
            <a:spLocks noGrp="1"/>
          </p:cNvSpPr>
          <p:nvPr>
            <p:ph idx="1"/>
          </p:nvPr>
        </p:nvSpPr>
        <p:spPr>
          <a:xfrm>
            <a:off x="479813" y="1219200"/>
            <a:ext cx="11155973" cy="2366963"/>
          </a:xfrm>
        </p:spPr>
        <p:txBody>
          <a:bodyPr/>
          <a:lstStyle/>
          <a:p>
            <a:r>
              <a:rPr lang="en-GB" dirty="0" smtClean="0"/>
              <a:t>Endian refers to the order of bytes stored in memory</a:t>
            </a:r>
          </a:p>
          <a:p>
            <a:pPr lvl="1"/>
            <a:r>
              <a:rPr lang="en-GB" dirty="0" smtClean="0"/>
              <a:t>Big endian: lowest byte of a word-size data is stored in bit 0 to bit 7</a:t>
            </a:r>
          </a:p>
          <a:p>
            <a:pPr lvl="1"/>
            <a:r>
              <a:rPr lang="en-GB" dirty="0" smtClean="0"/>
              <a:t>Big endian: lowest byte of a word-size data is stored in bit 24 to bit 31</a:t>
            </a:r>
          </a:p>
          <a:p>
            <a:r>
              <a:rPr lang="en-GB" dirty="0" smtClean="0"/>
              <a:t>Cortex-M4 supports both little endian and big endian</a:t>
            </a:r>
          </a:p>
          <a:p>
            <a:r>
              <a:rPr lang="en-GB" dirty="0" smtClean="0"/>
              <a:t>However, </a:t>
            </a:r>
            <a:r>
              <a:rPr lang="en-GB" dirty="0" err="1" smtClean="0"/>
              <a:t>Endianness</a:t>
            </a:r>
            <a:r>
              <a:rPr lang="en-GB" dirty="0" smtClean="0"/>
              <a:t> only exists in the hardware level</a:t>
            </a:r>
          </a:p>
        </p:txBody>
      </p:sp>
      <p:grpSp>
        <p:nvGrpSpPr>
          <p:cNvPr id="34820" name="Group 109"/>
          <p:cNvGrpSpPr>
            <a:grpSpLocks/>
          </p:cNvGrpSpPr>
          <p:nvPr/>
        </p:nvGrpSpPr>
        <p:grpSpPr bwMode="auto">
          <a:xfrm>
            <a:off x="903465" y="3748088"/>
            <a:ext cx="10462828" cy="2347912"/>
            <a:chOff x="247650" y="3812865"/>
            <a:chExt cx="8773716" cy="2348035"/>
          </a:xfrm>
        </p:grpSpPr>
        <p:grpSp>
          <p:nvGrpSpPr>
            <p:cNvPr id="34821" name="Group 55"/>
            <p:cNvGrpSpPr>
              <a:grpSpLocks/>
            </p:cNvGrpSpPr>
            <p:nvPr/>
          </p:nvGrpSpPr>
          <p:grpSpPr bwMode="auto">
            <a:xfrm>
              <a:off x="1690092" y="5269539"/>
              <a:ext cx="3271838" cy="200025"/>
              <a:chOff x="2328862" y="3228975"/>
              <a:chExt cx="4076700" cy="200025"/>
            </a:xfrm>
          </p:grpSpPr>
          <p:sp>
            <p:nvSpPr>
              <p:cNvPr id="57" name="Rectangle 56"/>
              <p:cNvSpPr/>
              <p:nvPr/>
            </p:nvSpPr>
            <p:spPr bwMode="auto">
              <a:xfrm>
                <a:off x="5386332" y="3229702"/>
                <a:ext cx="1019143"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Byte0</a:t>
                </a:r>
              </a:p>
            </p:txBody>
          </p:sp>
          <p:sp>
            <p:nvSpPr>
              <p:cNvPr id="58" name="Rectangle 57"/>
              <p:cNvSpPr/>
              <p:nvPr/>
            </p:nvSpPr>
            <p:spPr bwMode="auto">
              <a:xfrm>
                <a:off x="4367188" y="3229702"/>
                <a:ext cx="1019144"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Byte1</a:t>
                </a:r>
              </a:p>
            </p:txBody>
          </p:sp>
          <p:sp>
            <p:nvSpPr>
              <p:cNvPr id="59" name="Rectangle 58"/>
              <p:cNvSpPr/>
              <p:nvPr/>
            </p:nvSpPr>
            <p:spPr bwMode="auto">
              <a:xfrm>
                <a:off x="3348045" y="3229702"/>
                <a:ext cx="1019143"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Byte2</a:t>
                </a:r>
              </a:p>
            </p:txBody>
          </p:sp>
          <p:sp>
            <p:nvSpPr>
              <p:cNvPr id="60" name="Rectangle 59"/>
              <p:cNvSpPr/>
              <p:nvPr/>
            </p:nvSpPr>
            <p:spPr bwMode="auto">
              <a:xfrm>
                <a:off x="2328901" y="3229702"/>
                <a:ext cx="1019144"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Byte3</a:t>
                </a:r>
              </a:p>
            </p:txBody>
          </p:sp>
        </p:grpSp>
        <p:grpSp>
          <p:nvGrpSpPr>
            <p:cNvPr id="34822" name="Group 60"/>
            <p:cNvGrpSpPr>
              <a:grpSpLocks/>
            </p:cNvGrpSpPr>
            <p:nvPr/>
          </p:nvGrpSpPr>
          <p:grpSpPr bwMode="auto">
            <a:xfrm>
              <a:off x="1690092" y="4760277"/>
              <a:ext cx="3271838" cy="200025"/>
              <a:chOff x="2328862" y="3228975"/>
              <a:chExt cx="4076700" cy="200025"/>
            </a:xfrm>
          </p:grpSpPr>
          <p:sp>
            <p:nvSpPr>
              <p:cNvPr id="62" name="Rectangle 61"/>
              <p:cNvSpPr/>
              <p:nvPr/>
            </p:nvSpPr>
            <p:spPr bwMode="auto">
              <a:xfrm>
                <a:off x="5386332" y="3229350"/>
                <a:ext cx="1019143"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Byte0</a:t>
                </a:r>
              </a:p>
            </p:txBody>
          </p:sp>
          <p:sp>
            <p:nvSpPr>
              <p:cNvPr id="63" name="Rectangle 62"/>
              <p:cNvSpPr/>
              <p:nvPr/>
            </p:nvSpPr>
            <p:spPr bwMode="auto">
              <a:xfrm>
                <a:off x="4367188" y="3229350"/>
                <a:ext cx="1019144"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Byte1</a:t>
                </a:r>
              </a:p>
            </p:txBody>
          </p:sp>
          <p:sp>
            <p:nvSpPr>
              <p:cNvPr id="64" name="Rectangle 63"/>
              <p:cNvSpPr/>
              <p:nvPr/>
            </p:nvSpPr>
            <p:spPr bwMode="auto">
              <a:xfrm>
                <a:off x="3348045" y="3229350"/>
                <a:ext cx="1019143"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Byte2</a:t>
                </a:r>
              </a:p>
            </p:txBody>
          </p:sp>
          <p:sp>
            <p:nvSpPr>
              <p:cNvPr id="65" name="Rectangle 64"/>
              <p:cNvSpPr/>
              <p:nvPr/>
            </p:nvSpPr>
            <p:spPr bwMode="auto">
              <a:xfrm>
                <a:off x="2328901" y="3229350"/>
                <a:ext cx="1019144"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Byte3</a:t>
                </a:r>
              </a:p>
            </p:txBody>
          </p:sp>
        </p:grpSp>
        <p:grpSp>
          <p:nvGrpSpPr>
            <p:cNvPr id="34823" name="Group 65"/>
            <p:cNvGrpSpPr>
              <a:grpSpLocks/>
            </p:cNvGrpSpPr>
            <p:nvPr/>
          </p:nvGrpSpPr>
          <p:grpSpPr bwMode="auto">
            <a:xfrm>
              <a:off x="1690092" y="4231636"/>
              <a:ext cx="3271838" cy="200025"/>
              <a:chOff x="2328862" y="3228975"/>
              <a:chExt cx="4076700" cy="200025"/>
            </a:xfrm>
          </p:grpSpPr>
          <p:sp>
            <p:nvSpPr>
              <p:cNvPr id="67" name="Rectangle 66"/>
              <p:cNvSpPr/>
              <p:nvPr/>
            </p:nvSpPr>
            <p:spPr bwMode="auto">
              <a:xfrm>
                <a:off x="5386332" y="3229326"/>
                <a:ext cx="1019143"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Byte0</a:t>
                </a:r>
              </a:p>
            </p:txBody>
          </p:sp>
          <p:sp>
            <p:nvSpPr>
              <p:cNvPr id="68" name="Rectangle 67"/>
              <p:cNvSpPr/>
              <p:nvPr/>
            </p:nvSpPr>
            <p:spPr bwMode="auto">
              <a:xfrm>
                <a:off x="4367188" y="3229326"/>
                <a:ext cx="1019144"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Byte1</a:t>
                </a:r>
              </a:p>
            </p:txBody>
          </p:sp>
          <p:sp>
            <p:nvSpPr>
              <p:cNvPr id="69" name="Rectangle 68"/>
              <p:cNvSpPr/>
              <p:nvPr/>
            </p:nvSpPr>
            <p:spPr bwMode="auto">
              <a:xfrm>
                <a:off x="3348045" y="3229326"/>
                <a:ext cx="1019143"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Byte2</a:t>
                </a:r>
              </a:p>
            </p:txBody>
          </p:sp>
          <p:sp>
            <p:nvSpPr>
              <p:cNvPr id="70" name="Rectangle 69"/>
              <p:cNvSpPr/>
              <p:nvPr/>
            </p:nvSpPr>
            <p:spPr bwMode="auto">
              <a:xfrm>
                <a:off x="2328901" y="3229326"/>
                <a:ext cx="1019144"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Byte3</a:t>
                </a:r>
              </a:p>
            </p:txBody>
          </p:sp>
        </p:grpSp>
        <p:sp>
          <p:nvSpPr>
            <p:cNvPr id="34824" name="TextBox 70"/>
            <p:cNvSpPr txBox="1">
              <a:spLocks noChangeArrowheads="1"/>
            </p:cNvSpPr>
            <p:nvPr/>
          </p:nvSpPr>
          <p:spPr bwMode="auto">
            <a:xfrm>
              <a:off x="280987" y="5245726"/>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a:t>0x00000000</a:t>
              </a:r>
            </a:p>
          </p:txBody>
        </p:sp>
        <p:sp>
          <p:nvSpPr>
            <p:cNvPr id="34825" name="TextBox 71"/>
            <p:cNvSpPr txBox="1">
              <a:spLocks noChangeArrowheads="1"/>
            </p:cNvSpPr>
            <p:nvPr/>
          </p:nvSpPr>
          <p:spPr bwMode="auto">
            <a:xfrm>
              <a:off x="280987" y="4719632"/>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a:t>0x00000004</a:t>
              </a:r>
            </a:p>
          </p:txBody>
        </p:sp>
        <p:sp>
          <p:nvSpPr>
            <p:cNvPr id="34826" name="TextBox 72"/>
            <p:cNvSpPr txBox="1">
              <a:spLocks noChangeArrowheads="1"/>
            </p:cNvSpPr>
            <p:nvPr/>
          </p:nvSpPr>
          <p:spPr bwMode="auto">
            <a:xfrm>
              <a:off x="280987" y="4174813"/>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b="0"/>
                <a:t>0x00000008</a:t>
              </a:r>
            </a:p>
          </p:txBody>
        </p:sp>
        <p:sp>
          <p:nvSpPr>
            <p:cNvPr id="34827" name="TextBox 73"/>
            <p:cNvSpPr txBox="1">
              <a:spLocks noChangeArrowheads="1"/>
            </p:cNvSpPr>
            <p:nvPr/>
          </p:nvSpPr>
          <p:spPr bwMode="auto">
            <a:xfrm>
              <a:off x="247650" y="3812865"/>
              <a:ext cx="10763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200" b="0"/>
                <a:t>Address </a:t>
              </a:r>
            </a:p>
          </p:txBody>
        </p:sp>
        <p:sp>
          <p:nvSpPr>
            <p:cNvPr id="34828" name="TextBox 74"/>
            <p:cNvSpPr txBox="1">
              <a:spLocks noChangeArrowheads="1"/>
            </p:cNvSpPr>
            <p:nvPr/>
          </p:nvSpPr>
          <p:spPr bwMode="auto">
            <a:xfrm>
              <a:off x="4039791"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a:t>[7:0]</a:t>
              </a:r>
            </a:p>
          </p:txBody>
        </p:sp>
        <p:sp>
          <p:nvSpPr>
            <p:cNvPr id="34829" name="TextBox 75"/>
            <p:cNvSpPr txBox="1">
              <a:spLocks noChangeArrowheads="1"/>
            </p:cNvSpPr>
            <p:nvPr/>
          </p:nvSpPr>
          <p:spPr bwMode="auto">
            <a:xfrm>
              <a:off x="3212307"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a:t>[15:8]</a:t>
              </a:r>
            </a:p>
          </p:txBody>
        </p:sp>
        <p:sp>
          <p:nvSpPr>
            <p:cNvPr id="34830" name="TextBox 76"/>
            <p:cNvSpPr txBox="1">
              <a:spLocks noChangeArrowheads="1"/>
            </p:cNvSpPr>
            <p:nvPr/>
          </p:nvSpPr>
          <p:spPr bwMode="auto">
            <a:xfrm>
              <a:off x="2386013"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a:t>[23:16]</a:t>
              </a:r>
            </a:p>
          </p:txBody>
        </p:sp>
        <p:sp>
          <p:nvSpPr>
            <p:cNvPr id="34831" name="TextBox 77"/>
            <p:cNvSpPr txBox="1">
              <a:spLocks noChangeArrowheads="1"/>
            </p:cNvSpPr>
            <p:nvPr/>
          </p:nvSpPr>
          <p:spPr bwMode="auto">
            <a:xfrm>
              <a:off x="1540669"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a:t>[31:24]</a:t>
              </a:r>
            </a:p>
          </p:txBody>
        </p:sp>
        <p:sp>
          <p:nvSpPr>
            <p:cNvPr id="81" name="Rectangle 80"/>
            <p:cNvSpPr/>
            <p:nvPr/>
          </p:nvSpPr>
          <p:spPr bwMode="auto">
            <a:xfrm>
              <a:off x="5582850" y="5270266"/>
              <a:ext cx="817934"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Byte0</a:t>
              </a:r>
            </a:p>
          </p:txBody>
        </p:sp>
        <p:sp>
          <p:nvSpPr>
            <p:cNvPr id="82" name="Rectangle 81"/>
            <p:cNvSpPr/>
            <p:nvPr/>
          </p:nvSpPr>
          <p:spPr bwMode="auto">
            <a:xfrm>
              <a:off x="6400784" y="5270266"/>
              <a:ext cx="817933"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Byte1</a:t>
              </a:r>
            </a:p>
          </p:txBody>
        </p:sp>
        <p:sp>
          <p:nvSpPr>
            <p:cNvPr id="83" name="Rectangle 82"/>
            <p:cNvSpPr/>
            <p:nvPr/>
          </p:nvSpPr>
          <p:spPr bwMode="auto">
            <a:xfrm>
              <a:off x="7218718" y="5270266"/>
              <a:ext cx="817934"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Byte2</a:t>
              </a:r>
            </a:p>
          </p:txBody>
        </p:sp>
        <p:sp>
          <p:nvSpPr>
            <p:cNvPr id="84" name="Rectangle 83"/>
            <p:cNvSpPr/>
            <p:nvPr/>
          </p:nvSpPr>
          <p:spPr bwMode="auto">
            <a:xfrm>
              <a:off x="8036652" y="5270266"/>
              <a:ext cx="817933"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Byte3</a:t>
              </a:r>
            </a:p>
          </p:txBody>
        </p:sp>
        <p:sp>
          <p:nvSpPr>
            <p:cNvPr id="85" name="Rectangle 84"/>
            <p:cNvSpPr/>
            <p:nvPr/>
          </p:nvSpPr>
          <p:spPr bwMode="auto">
            <a:xfrm>
              <a:off x="5582850" y="4760652"/>
              <a:ext cx="817934"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Byte0</a:t>
              </a:r>
            </a:p>
          </p:txBody>
        </p:sp>
        <p:sp>
          <p:nvSpPr>
            <p:cNvPr id="86" name="Rectangle 85"/>
            <p:cNvSpPr/>
            <p:nvPr/>
          </p:nvSpPr>
          <p:spPr bwMode="auto">
            <a:xfrm>
              <a:off x="6400784" y="4760652"/>
              <a:ext cx="817933"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Byte1</a:t>
              </a:r>
            </a:p>
          </p:txBody>
        </p:sp>
        <p:sp>
          <p:nvSpPr>
            <p:cNvPr id="87" name="Rectangle 86"/>
            <p:cNvSpPr/>
            <p:nvPr/>
          </p:nvSpPr>
          <p:spPr bwMode="auto">
            <a:xfrm>
              <a:off x="7218718" y="4760652"/>
              <a:ext cx="817934"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Byte2</a:t>
              </a:r>
            </a:p>
          </p:txBody>
        </p:sp>
        <p:sp>
          <p:nvSpPr>
            <p:cNvPr id="88" name="Rectangle 87"/>
            <p:cNvSpPr/>
            <p:nvPr/>
          </p:nvSpPr>
          <p:spPr bwMode="auto">
            <a:xfrm>
              <a:off x="8036652" y="4760652"/>
              <a:ext cx="817933"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Byte3</a:t>
              </a:r>
            </a:p>
          </p:txBody>
        </p:sp>
        <p:sp>
          <p:nvSpPr>
            <p:cNvPr id="89" name="Rectangle 88"/>
            <p:cNvSpPr/>
            <p:nvPr/>
          </p:nvSpPr>
          <p:spPr bwMode="auto">
            <a:xfrm>
              <a:off x="5582850" y="4231987"/>
              <a:ext cx="817934"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Byte0</a:t>
              </a:r>
            </a:p>
          </p:txBody>
        </p:sp>
        <p:sp>
          <p:nvSpPr>
            <p:cNvPr id="90" name="Rectangle 89"/>
            <p:cNvSpPr/>
            <p:nvPr/>
          </p:nvSpPr>
          <p:spPr bwMode="auto">
            <a:xfrm>
              <a:off x="6400784" y="4231987"/>
              <a:ext cx="817933"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Byte1</a:t>
              </a:r>
            </a:p>
          </p:txBody>
        </p:sp>
        <p:sp>
          <p:nvSpPr>
            <p:cNvPr id="91" name="Rectangle 90"/>
            <p:cNvSpPr/>
            <p:nvPr/>
          </p:nvSpPr>
          <p:spPr bwMode="auto">
            <a:xfrm>
              <a:off x="7218718" y="4231987"/>
              <a:ext cx="817934"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Byte2</a:t>
              </a:r>
            </a:p>
          </p:txBody>
        </p:sp>
        <p:sp>
          <p:nvSpPr>
            <p:cNvPr id="92" name="Rectangle 91"/>
            <p:cNvSpPr/>
            <p:nvPr/>
          </p:nvSpPr>
          <p:spPr bwMode="auto">
            <a:xfrm>
              <a:off x="8036652" y="4231987"/>
              <a:ext cx="817933"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t>Byte3</a:t>
              </a:r>
            </a:p>
          </p:txBody>
        </p:sp>
        <p:sp>
          <p:nvSpPr>
            <p:cNvPr id="34844" name="TextBox 96"/>
            <p:cNvSpPr txBox="1">
              <a:spLocks noChangeArrowheads="1"/>
            </p:cNvSpPr>
            <p:nvPr/>
          </p:nvSpPr>
          <p:spPr bwMode="auto">
            <a:xfrm>
              <a:off x="7945041"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a:t>[7:0]</a:t>
              </a:r>
            </a:p>
          </p:txBody>
        </p:sp>
        <p:sp>
          <p:nvSpPr>
            <p:cNvPr id="34845" name="TextBox 97"/>
            <p:cNvSpPr txBox="1">
              <a:spLocks noChangeArrowheads="1"/>
            </p:cNvSpPr>
            <p:nvPr/>
          </p:nvSpPr>
          <p:spPr bwMode="auto">
            <a:xfrm>
              <a:off x="7117557"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a:t>[15:8]</a:t>
              </a:r>
            </a:p>
          </p:txBody>
        </p:sp>
        <p:sp>
          <p:nvSpPr>
            <p:cNvPr id="34846" name="TextBox 98"/>
            <p:cNvSpPr txBox="1">
              <a:spLocks noChangeArrowheads="1"/>
            </p:cNvSpPr>
            <p:nvPr/>
          </p:nvSpPr>
          <p:spPr bwMode="auto">
            <a:xfrm>
              <a:off x="6291263"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a:t>[23:16]</a:t>
              </a:r>
            </a:p>
          </p:txBody>
        </p:sp>
        <p:sp>
          <p:nvSpPr>
            <p:cNvPr id="34847" name="TextBox 99"/>
            <p:cNvSpPr txBox="1">
              <a:spLocks noChangeArrowheads="1"/>
            </p:cNvSpPr>
            <p:nvPr/>
          </p:nvSpPr>
          <p:spPr bwMode="auto">
            <a:xfrm>
              <a:off x="5445919"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100" b="0"/>
                <a:t>[31:24]</a:t>
              </a:r>
            </a:p>
          </p:txBody>
        </p:sp>
        <p:sp>
          <p:nvSpPr>
            <p:cNvPr id="34848" name="TextBox 100"/>
            <p:cNvSpPr txBox="1">
              <a:spLocks noChangeArrowheads="1"/>
            </p:cNvSpPr>
            <p:nvPr/>
          </p:nvSpPr>
          <p:spPr bwMode="auto">
            <a:xfrm>
              <a:off x="2963466" y="5479412"/>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a:t>Word 1</a:t>
              </a:r>
            </a:p>
          </p:txBody>
        </p:sp>
        <p:sp>
          <p:nvSpPr>
            <p:cNvPr id="34849" name="TextBox 102"/>
            <p:cNvSpPr txBox="1">
              <a:spLocks noChangeArrowheads="1"/>
            </p:cNvSpPr>
            <p:nvPr/>
          </p:nvSpPr>
          <p:spPr bwMode="auto">
            <a:xfrm>
              <a:off x="2963466" y="4955541"/>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a:t>Word 2</a:t>
              </a:r>
            </a:p>
          </p:txBody>
        </p:sp>
        <p:sp>
          <p:nvSpPr>
            <p:cNvPr id="34850" name="TextBox 103"/>
            <p:cNvSpPr txBox="1">
              <a:spLocks noChangeArrowheads="1"/>
            </p:cNvSpPr>
            <p:nvPr/>
          </p:nvSpPr>
          <p:spPr bwMode="auto">
            <a:xfrm>
              <a:off x="2963466" y="4431660"/>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a:t>Word 3</a:t>
              </a:r>
            </a:p>
          </p:txBody>
        </p:sp>
        <p:sp>
          <p:nvSpPr>
            <p:cNvPr id="34851" name="TextBox 104"/>
            <p:cNvSpPr txBox="1">
              <a:spLocks noChangeArrowheads="1"/>
            </p:cNvSpPr>
            <p:nvPr/>
          </p:nvSpPr>
          <p:spPr bwMode="auto">
            <a:xfrm>
              <a:off x="6868716" y="5479412"/>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a:t>Word 1</a:t>
              </a:r>
            </a:p>
          </p:txBody>
        </p:sp>
        <p:sp>
          <p:nvSpPr>
            <p:cNvPr id="34852" name="TextBox 105"/>
            <p:cNvSpPr txBox="1">
              <a:spLocks noChangeArrowheads="1"/>
            </p:cNvSpPr>
            <p:nvPr/>
          </p:nvSpPr>
          <p:spPr bwMode="auto">
            <a:xfrm>
              <a:off x="6868716" y="4955541"/>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a:t>Word 2</a:t>
              </a:r>
            </a:p>
          </p:txBody>
        </p:sp>
        <p:sp>
          <p:nvSpPr>
            <p:cNvPr id="34853" name="TextBox 106"/>
            <p:cNvSpPr txBox="1">
              <a:spLocks noChangeArrowheads="1"/>
            </p:cNvSpPr>
            <p:nvPr/>
          </p:nvSpPr>
          <p:spPr bwMode="auto">
            <a:xfrm>
              <a:off x="6868716" y="4431660"/>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100" b="0"/>
                <a:t>Word 3</a:t>
              </a:r>
            </a:p>
          </p:txBody>
        </p:sp>
        <p:sp>
          <p:nvSpPr>
            <p:cNvPr id="34854" name="TextBox 107"/>
            <p:cNvSpPr txBox="1">
              <a:spLocks noChangeArrowheads="1"/>
            </p:cNvSpPr>
            <p:nvPr/>
          </p:nvSpPr>
          <p:spPr bwMode="auto">
            <a:xfrm>
              <a:off x="2099071" y="5883901"/>
              <a:ext cx="2453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a:t>Little endian 32-bit memory</a:t>
              </a:r>
            </a:p>
          </p:txBody>
        </p:sp>
        <p:sp>
          <p:nvSpPr>
            <p:cNvPr id="34855" name="TextBox 108"/>
            <p:cNvSpPr txBox="1">
              <a:spLocks noChangeArrowheads="1"/>
            </p:cNvSpPr>
            <p:nvPr/>
          </p:nvSpPr>
          <p:spPr bwMode="auto">
            <a:xfrm>
              <a:off x="6058933" y="5883901"/>
              <a:ext cx="24043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200"/>
                <a:t>Big endian 32-bit memory</a:t>
              </a:r>
            </a:p>
          </p:txBody>
        </p:sp>
      </p:grpSp>
    </p:spTree>
    <p:extLst>
      <p:ext uri="{BB962C8B-B14F-4D97-AF65-F5344CB8AC3E}">
        <p14:creationId xmlns:p14="http://schemas.microsoft.com/office/powerpoint/2010/main" val="2497597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ARM Cortex-M4 Processor</a:t>
            </a:r>
            <a:br>
              <a:rPr lang="en-GB" dirty="0" smtClean="0"/>
            </a:br>
            <a:r>
              <a:rPr lang="en-GB" dirty="0" smtClean="0"/>
              <a:t>Instruction Set</a:t>
            </a:r>
            <a:endParaRPr lang="en-GB" dirty="0"/>
          </a:p>
        </p:txBody>
      </p:sp>
      <p:sp>
        <p:nvSpPr>
          <p:cNvPr id="4" name="Text Placeholder 3"/>
          <p:cNvSpPr>
            <a:spLocks noGrp="1"/>
          </p:cNvSpPr>
          <p:nvPr>
            <p:ph type="body" idx="1"/>
          </p:nvPr>
        </p:nvSpPr>
        <p:spPr/>
        <p:txBody>
          <a:bodyPr/>
          <a:lstStyle/>
          <a:p>
            <a:endParaRPr lang="en-GB"/>
          </a:p>
        </p:txBody>
      </p:sp>
    </p:spTree>
    <p:extLst>
      <p:ext uri="{BB962C8B-B14F-4D97-AF65-F5344CB8AC3E}">
        <p14:creationId xmlns:p14="http://schemas.microsoft.com/office/powerpoint/2010/main" val="3994026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normAutofit fontScale="90000"/>
          </a:bodyPr>
          <a:lstStyle/>
          <a:p>
            <a:r>
              <a:rPr lang="en-GB" smtClean="0"/>
              <a:t>ARM and Thumb® Instruction Set</a:t>
            </a:r>
            <a:endParaRPr lang="en-GB" dirty="0" smtClean="0"/>
          </a:p>
        </p:txBody>
      </p:sp>
      <p:sp>
        <p:nvSpPr>
          <p:cNvPr id="40963" name="Content Placeholder 2"/>
          <p:cNvSpPr>
            <a:spLocks noGrp="1"/>
          </p:cNvSpPr>
          <p:nvPr>
            <p:ph idx="1"/>
          </p:nvPr>
        </p:nvSpPr>
        <p:spPr>
          <a:xfrm>
            <a:off x="479813" y="1295400"/>
            <a:ext cx="11155973" cy="4680000"/>
          </a:xfrm>
        </p:spPr>
        <p:txBody>
          <a:bodyPr/>
          <a:lstStyle/>
          <a:p>
            <a:r>
              <a:rPr lang="en-US" dirty="0" smtClean="0"/>
              <a:t>Early ARM instruction set</a:t>
            </a:r>
          </a:p>
          <a:p>
            <a:pPr lvl="1"/>
            <a:r>
              <a:rPr lang="en-US" dirty="0" smtClean="0"/>
              <a:t>32-bit instruction set, called the ARM instructions</a:t>
            </a:r>
          </a:p>
          <a:p>
            <a:pPr lvl="1"/>
            <a:r>
              <a:rPr lang="en-US" dirty="0" smtClean="0"/>
              <a:t>Powerful and good performance</a:t>
            </a:r>
          </a:p>
          <a:p>
            <a:pPr lvl="1"/>
            <a:r>
              <a:rPr lang="en-US" dirty="0" smtClean="0"/>
              <a:t>Larger program memory compared to 8-bit and 16-bit processors</a:t>
            </a:r>
          </a:p>
          <a:p>
            <a:pPr lvl="1"/>
            <a:r>
              <a:rPr lang="en-US" dirty="0" smtClean="0"/>
              <a:t>Larger power consumption</a:t>
            </a:r>
          </a:p>
          <a:p>
            <a:pPr lvl="1"/>
            <a:endParaRPr lang="en-US" dirty="0" smtClean="0"/>
          </a:p>
          <a:p>
            <a:r>
              <a:rPr lang="en-US" dirty="0" smtClean="0"/>
              <a:t>Thumb-1 instruction set</a:t>
            </a:r>
          </a:p>
          <a:p>
            <a:pPr lvl="1"/>
            <a:r>
              <a:rPr lang="en-US" dirty="0" smtClean="0"/>
              <a:t>16-bit instruction set, first used in ARM7TDMI processor in 1995</a:t>
            </a:r>
          </a:p>
          <a:p>
            <a:pPr lvl="1"/>
            <a:r>
              <a:rPr lang="en-US" dirty="0" smtClean="0"/>
              <a:t>Provides a subset of the ARM instructions, giving better code density compared to 32-bit RISC architecture</a:t>
            </a:r>
          </a:p>
          <a:p>
            <a:pPr lvl="1"/>
            <a:r>
              <a:rPr lang="en-US" dirty="0" smtClean="0"/>
              <a:t>Code size is reduced by ~30%, but performance is also reduced by ~20%</a:t>
            </a:r>
          </a:p>
        </p:txBody>
      </p:sp>
    </p:spTree>
    <p:extLst>
      <p:ext uri="{BB962C8B-B14F-4D97-AF65-F5344CB8AC3E}">
        <p14:creationId xmlns:p14="http://schemas.microsoft.com/office/powerpoint/2010/main" val="2086141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fontScale="90000"/>
          </a:bodyPr>
          <a:lstStyle/>
          <a:p>
            <a:r>
              <a:rPr lang="en-GB" smtClean="0"/>
              <a:t>ARM and Thumb Instruction Set</a:t>
            </a:r>
            <a:endParaRPr lang="en-GB" dirty="0" smtClean="0"/>
          </a:p>
        </p:txBody>
      </p:sp>
      <p:sp>
        <p:nvSpPr>
          <p:cNvPr id="41987" name="Content Placeholder 2"/>
          <p:cNvSpPr>
            <a:spLocks noGrp="1"/>
          </p:cNvSpPr>
          <p:nvPr>
            <p:ph idx="1"/>
          </p:nvPr>
        </p:nvSpPr>
        <p:spPr/>
        <p:txBody>
          <a:bodyPr/>
          <a:lstStyle/>
          <a:p>
            <a:r>
              <a:rPr lang="en-GB" sz="2000" dirty="0" smtClean="0"/>
              <a:t>Mix of ARM and Thumb-1 Instruction sets</a:t>
            </a:r>
          </a:p>
          <a:p>
            <a:pPr lvl="1"/>
            <a:r>
              <a:rPr lang="en-GB" sz="1800" dirty="0" smtClean="0"/>
              <a:t>Benefit from both 32-bit ARM (high performance) and 16-bit Thumb-1 (high code density) </a:t>
            </a:r>
          </a:p>
          <a:p>
            <a:pPr lvl="1"/>
            <a:r>
              <a:rPr lang="en-GB" sz="1800" dirty="0" smtClean="0"/>
              <a:t>A multiplexer is used to switch between two states: ARM state (32-bit) and Thumb state (16-bit), which requires a switching overhead</a:t>
            </a:r>
          </a:p>
          <a:p>
            <a:pPr lvl="1"/>
            <a:endParaRPr lang="en-GB" sz="1800" dirty="0" smtClean="0"/>
          </a:p>
          <a:p>
            <a:pPr lvl="1"/>
            <a:endParaRPr lang="en-GB" sz="1800" dirty="0" smtClean="0"/>
          </a:p>
          <a:p>
            <a:pPr lvl="1"/>
            <a:endParaRPr lang="en-GB" sz="1800" dirty="0" smtClean="0"/>
          </a:p>
          <a:p>
            <a:r>
              <a:rPr lang="en-GB" sz="2000" dirty="0" smtClean="0"/>
              <a:t>Thumb-2 instruction set</a:t>
            </a:r>
          </a:p>
          <a:p>
            <a:pPr lvl="1"/>
            <a:r>
              <a:rPr lang="en-GB" sz="1800" dirty="0" smtClean="0"/>
              <a:t>Consists of both 32-bit Thumb instructions and original 16-bit Thumb-1 instruction sets</a:t>
            </a:r>
          </a:p>
          <a:p>
            <a:pPr lvl="1"/>
            <a:r>
              <a:rPr lang="en-GB" sz="1800" dirty="0" smtClean="0"/>
              <a:t>Compared to 32-bit ARM instructions set, code size is reduced by ~26%, while keeping a similar performance</a:t>
            </a:r>
          </a:p>
          <a:p>
            <a:pPr lvl="1"/>
            <a:r>
              <a:rPr lang="en-GB" sz="1800" dirty="0" smtClean="0"/>
              <a:t>Capable of handling all processing requirements in one operation state</a:t>
            </a:r>
          </a:p>
          <a:p>
            <a:pPr lvl="1"/>
            <a:endParaRPr lang="en-GB" sz="1800" dirty="0" smtClean="0"/>
          </a:p>
          <a:p>
            <a:pPr lvl="1"/>
            <a:endParaRPr lang="en-GB" sz="1800" dirty="0" smtClean="0"/>
          </a:p>
        </p:txBody>
      </p:sp>
      <p:grpSp>
        <p:nvGrpSpPr>
          <p:cNvPr id="36" name="Group 15"/>
          <p:cNvGrpSpPr>
            <a:grpSpLocks/>
          </p:cNvGrpSpPr>
          <p:nvPr/>
        </p:nvGrpSpPr>
        <p:grpSpPr bwMode="auto">
          <a:xfrm>
            <a:off x="2588419" y="3092450"/>
            <a:ext cx="6696075" cy="1479550"/>
            <a:chOff x="1038225" y="4733924"/>
            <a:chExt cx="7219950" cy="1595141"/>
          </a:xfrm>
        </p:grpSpPr>
        <p:sp>
          <p:nvSpPr>
            <p:cNvPr id="37" name="Rectangle 36"/>
            <p:cNvSpPr/>
            <p:nvPr/>
          </p:nvSpPr>
          <p:spPr bwMode="auto">
            <a:xfrm>
              <a:off x="1038225" y="4744193"/>
              <a:ext cx="1047560" cy="1085107"/>
            </a:xfrm>
            <a:prstGeom prst="rect">
              <a:avLst/>
            </a:prstGeom>
            <a:solidFill>
              <a:srgbClr val="AAC5D2">
                <a:lumMod val="40000"/>
                <a:lumOff val="6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Incoming</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Instructions</a:t>
              </a:r>
            </a:p>
          </p:txBody>
        </p:sp>
        <p:sp>
          <p:nvSpPr>
            <p:cNvPr id="38" name="Rectangle 37"/>
            <p:cNvSpPr/>
            <p:nvPr/>
          </p:nvSpPr>
          <p:spPr bwMode="auto">
            <a:xfrm>
              <a:off x="2796141" y="5428803"/>
              <a:ext cx="1047560" cy="400497"/>
            </a:xfrm>
            <a:prstGeom prst="rect">
              <a:avLst/>
            </a:prstGeom>
            <a:solidFill>
              <a:srgbClr val="AAC5D2">
                <a:lumMod val="40000"/>
                <a:lumOff val="6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Thumb remap</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to ARM</a:t>
              </a:r>
            </a:p>
          </p:txBody>
        </p:sp>
        <p:sp>
          <p:nvSpPr>
            <p:cNvPr id="39" name="Trapezoid 38"/>
            <p:cNvSpPr/>
            <p:nvPr/>
          </p:nvSpPr>
          <p:spPr bwMode="auto">
            <a:xfrm rot="5400000">
              <a:off x="4071414" y="5129270"/>
              <a:ext cx="1095376" cy="304683"/>
            </a:xfrm>
            <a:prstGeom prst="trapezoid">
              <a:avLst>
                <a:gd name="adj" fmla="val 75000"/>
              </a:avLst>
            </a:prstGeom>
            <a:solidFill>
              <a:srgbClr val="AAC5D2">
                <a:lumMod val="40000"/>
                <a:lumOff val="6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40" name="Right Arrow 39"/>
            <p:cNvSpPr/>
            <p:nvPr/>
          </p:nvSpPr>
          <p:spPr bwMode="auto">
            <a:xfrm>
              <a:off x="2205604" y="4857154"/>
              <a:ext cx="2185841" cy="172863"/>
            </a:xfrm>
            <a:prstGeom prst="rightArrow">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41" name="Right Arrow 40"/>
            <p:cNvSpPr/>
            <p:nvPr/>
          </p:nvSpPr>
          <p:spPr bwMode="auto">
            <a:xfrm>
              <a:off x="2205604" y="5543475"/>
              <a:ext cx="518646" cy="171152"/>
            </a:xfrm>
            <a:prstGeom prst="rightArrow">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42" name="Right Arrow 41"/>
            <p:cNvSpPr/>
            <p:nvPr/>
          </p:nvSpPr>
          <p:spPr bwMode="auto">
            <a:xfrm>
              <a:off x="3891629" y="5543475"/>
              <a:ext cx="518645" cy="171152"/>
            </a:xfrm>
            <a:prstGeom prst="rightArrow">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43" name="Rectangle 42"/>
            <p:cNvSpPr/>
            <p:nvPr/>
          </p:nvSpPr>
          <p:spPr bwMode="auto">
            <a:xfrm>
              <a:off x="5505762" y="4942730"/>
              <a:ext cx="1047560" cy="686321"/>
            </a:xfrm>
            <a:prstGeom prst="rect">
              <a:avLst/>
            </a:prstGeom>
            <a:solidFill>
              <a:srgbClr val="AAC5D2">
                <a:lumMod val="40000"/>
                <a:lumOff val="6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ARM</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Instruction</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decoder</a:t>
              </a:r>
            </a:p>
          </p:txBody>
        </p:sp>
        <p:sp>
          <p:nvSpPr>
            <p:cNvPr id="44" name="Rectangle 43"/>
            <p:cNvSpPr/>
            <p:nvPr/>
          </p:nvSpPr>
          <p:spPr bwMode="auto">
            <a:xfrm>
              <a:off x="7210615" y="4942730"/>
              <a:ext cx="1047560" cy="686321"/>
            </a:xfrm>
            <a:prstGeom prst="rect">
              <a:avLst/>
            </a:prstGeom>
            <a:solidFill>
              <a:srgbClr val="AAC5D2">
                <a:lumMod val="40000"/>
                <a:lumOff val="60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Instructions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cs typeface="Arial" charset="0"/>
                </a:rPr>
                <a:t>Executing</a:t>
              </a:r>
            </a:p>
          </p:txBody>
        </p:sp>
        <p:sp>
          <p:nvSpPr>
            <p:cNvPr id="45" name="Right Arrow 44"/>
            <p:cNvSpPr/>
            <p:nvPr/>
          </p:nvSpPr>
          <p:spPr bwMode="auto">
            <a:xfrm>
              <a:off x="4853605" y="5201170"/>
              <a:ext cx="518645" cy="171152"/>
            </a:xfrm>
            <a:prstGeom prst="rightArrow">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sp>
          <p:nvSpPr>
            <p:cNvPr id="46" name="Right Arrow 45"/>
            <p:cNvSpPr/>
            <p:nvPr/>
          </p:nvSpPr>
          <p:spPr bwMode="auto">
            <a:xfrm>
              <a:off x="6625213" y="5201170"/>
              <a:ext cx="518646" cy="171152"/>
            </a:xfrm>
            <a:prstGeom prst="rightArrow">
              <a:avLst/>
            </a:prstGeom>
            <a:solidFill>
              <a:srgbClr val="FFFFFF">
                <a:lumMod val="95000"/>
              </a:srgbClr>
            </a:solidFill>
            <a:ln w="19050" cap="flat" cmpd="sng" algn="ctr">
              <a:solidFill>
                <a:srgbClr val="000000">
                  <a:lumMod val="75000"/>
                  <a:lumOff val="25000"/>
                </a:srgbClr>
              </a:solidFill>
              <a:prstDash val="solid"/>
              <a:round/>
              <a:headEnd type="none" w="med" len="med"/>
              <a:tailEnd type="none" w="med" len="me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400" b="1" i="0" u="none" strike="noStrike" kern="0" cap="none" spc="0" normalizeH="0" baseline="0" noProof="0" dirty="0">
                <a:ln>
                  <a:noFill/>
                </a:ln>
                <a:solidFill>
                  <a:srgbClr val="000000"/>
                </a:solidFill>
                <a:effectLst/>
                <a:uLnTx/>
                <a:uFillTx/>
                <a:latin typeface="Arial" charset="0"/>
                <a:ea typeface="MS PGothic" pitchFamily="34" charset="-128"/>
                <a:cs typeface="Arial" charset="0"/>
              </a:endParaRPr>
            </a:p>
          </p:txBody>
        </p:sp>
        <p:cxnSp>
          <p:nvCxnSpPr>
            <p:cNvPr id="47" name="Straight Arrow Connector 46"/>
            <p:cNvCxnSpPr/>
            <p:nvPr/>
          </p:nvCxnSpPr>
          <p:spPr bwMode="auto">
            <a:xfrm flipV="1">
              <a:off x="4648201" y="5706070"/>
              <a:ext cx="0" cy="285824"/>
            </a:xfrm>
            <a:prstGeom prst="straightConnector1">
              <a:avLst/>
            </a:prstGeom>
            <a:noFill/>
            <a:ln w="19050" cap="flat" cmpd="sng" algn="ctr">
              <a:solidFill>
                <a:srgbClr val="000000">
                  <a:lumMod val="75000"/>
                  <a:lumOff val="25000"/>
                </a:srgbClr>
              </a:solidFill>
              <a:prstDash val="solid"/>
              <a:round/>
              <a:headEnd type="none" w="med" len="med"/>
              <a:tailEnd type="triangle" w="lg" len="lg"/>
            </a:ln>
            <a:effectLst/>
          </p:spPr>
        </p:cxnSp>
        <p:sp>
          <p:nvSpPr>
            <p:cNvPr id="48" name="TextBox 14"/>
            <p:cNvSpPr txBox="1">
              <a:spLocks noChangeArrowheads="1"/>
            </p:cNvSpPr>
            <p:nvPr/>
          </p:nvSpPr>
          <p:spPr bwMode="auto">
            <a:xfrm>
              <a:off x="4619624" y="5867400"/>
              <a:ext cx="1933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rPr>
                <a:t>T bit, 0: select ARM,</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Arial" charset="0"/>
                  <a:ea typeface="MS PGothic" pitchFamily="34" charset="-128"/>
                </a:rPr>
                <a:t>1: select Thumb</a:t>
              </a:r>
            </a:p>
          </p:txBody>
        </p:sp>
        <p:sp>
          <p:nvSpPr>
            <p:cNvPr id="49" name="TextBox 17"/>
            <p:cNvSpPr txBox="1">
              <a:spLocks noChangeArrowheads="1"/>
            </p:cNvSpPr>
            <p:nvPr/>
          </p:nvSpPr>
          <p:spPr bwMode="auto">
            <a:xfrm>
              <a:off x="4391023" y="4770536"/>
              <a:ext cx="3048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0</a:t>
              </a:r>
            </a:p>
          </p:txBody>
        </p:sp>
        <p:sp>
          <p:nvSpPr>
            <p:cNvPr id="50" name="TextBox 18"/>
            <p:cNvSpPr txBox="1">
              <a:spLocks noChangeArrowheads="1"/>
            </p:cNvSpPr>
            <p:nvPr/>
          </p:nvSpPr>
          <p:spPr bwMode="auto">
            <a:xfrm>
              <a:off x="4381498" y="5457825"/>
              <a:ext cx="3048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charset="0"/>
                  <a:ea typeface="MS PGothic" pitchFamily="34" charset="-128"/>
                </a:rPr>
                <a:t>1</a:t>
              </a:r>
            </a:p>
          </p:txBody>
        </p:sp>
      </p:grpSp>
    </p:spTree>
    <p:extLst>
      <p:ext uri="{BB962C8B-B14F-4D97-AF65-F5344CB8AC3E}">
        <p14:creationId xmlns:p14="http://schemas.microsoft.com/office/powerpoint/2010/main" val="1856209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r>
              <a:rPr lang="en-GB" smtClean="0"/>
              <a:t>Module Syllabus</a:t>
            </a:r>
            <a:endParaRPr lang="en-GB" dirty="0" smtClean="0"/>
          </a:p>
        </p:txBody>
      </p:sp>
      <p:sp>
        <p:nvSpPr>
          <p:cNvPr id="4099" name="Content Placeholder 2"/>
          <p:cNvSpPr>
            <a:spLocks noGrp="1"/>
          </p:cNvSpPr>
          <p:nvPr>
            <p:ph idx="1"/>
          </p:nvPr>
        </p:nvSpPr>
        <p:spPr/>
        <p:txBody>
          <a:bodyPr/>
          <a:lstStyle/>
          <a:p>
            <a:r>
              <a:rPr lang="en-GB" dirty="0" smtClean="0"/>
              <a:t>Cortex-M4 Memory Map</a:t>
            </a:r>
          </a:p>
          <a:p>
            <a:pPr lvl="1"/>
            <a:r>
              <a:rPr lang="en-GB" dirty="0" smtClean="0"/>
              <a:t>Cortex-M4 Memory Map</a:t>
            </a:r>
          </a:p>
          <a:p>
            <a:pPr lvl="1"/>
            <a:r>
              <a:rPr lang="en-GB" dirty="0" smtClean="0"/>
              <a:t>Bit-band Operations</a:t>
            </a:r>
          </a:p>
          <a:p>
            <a:pPr lvl="1"/>
            <a:r>
              <a:rPr lang="en-GB" dirty="0" smtClean="0"/>
              <a:t>Cortex-M4 Program Image and </a:t>
            </a:r>
            <a:r>
              <a:rPr lang="en-GB" dirty="0" err="1" smtClean="0"/>
              <a:t>Endianness</a:t>
            </a:r>
            <a:endParaRPr lang="en-GB" dirty="0" smtClean="0"/>
          </a:p>
          <a:p>
            <a:r>
              <a:rPr lang="en-GB" dirty="0" smtClean="0"/>
              <a:t>ARM Cortex-M4 Processor Instruction Set</a:t>
            </a:r>
          </a:p>
          <a:p>
            <a:pPr lvl="1"/>
            <a:r>
              <a:rPr lang="en-GB" dirty="0" smtClean="0"/>
              <a:t>ARM and Thumb Instruction Set</a:t>
            </a:r>
          </a:p>
          <a:p>
            <a:pPr lvl="1"/>
            <a:r>
              <a:rPr lang="en-GB" dirty="0" smtClean="0"/>
              <a:t>Cortex-M4 Instruction Set</a:t>
            </a:r>
            <a:endParaRPr lang="en-GB" dirty="0"/>
          </a:p>
        </p:txBody>
      </p:sp>
    </p:spTree>
    <p:extLst>
      <p:ext uri="{BB962C8B-B14F-4D97-AF65-F5344CB8AC3E}">
        <p14:creationId xmlns:p14="http://schemas.microsoft.com/office/powerpoint/2010/main" val="3062021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Cortex-M4 Instruction Set</a:t>
            </a:r>
            <a:endParaRPr lang="en-GB" dirty="0"/>
          </a:p>
        </p:txBody>
      </p:sp>
      <p:sp>
        <p:nvSpPr>
          <p:cNvPr id="3" name="Content Placeholder 2"/>
          <p:cNvSpPr>
            <a:spLocks noGrp="1"/>
          </p:cNvSpPr>
          <p:nvPr>
            <p:ph idx="1"/>
          </p:nvPr>
        </p:nvSpPr>
        <p:spPr/>
        <p:txBody>
          <a:bodyPr/>
          <a:lstStyle/>
          <a:p>
            <a:r>
              <a:rPr lang="en-GB" dirty="0" smtClean="0"/>
              <a:t>Cortex-M4 processor</a:t>
            </a:r>
          </a:p>
          <a:p>
            <a:pPr lvl="1"/>
            <a:r>
              <a:rPr lang="en-GB" dirty="0" smtClean="0"/>
              <a:t>ARMv7-M architecture </a:t>
            </a:r>
          </a:p>
          <a:p>
            <a:pPr lvl="1"/>
            <a:r>
              <a:rPr lang="en-GB" dirty="0" smtClean="0"/>
              <a:t>Supports 32-bit Thumb-2 instructions</a:t>
            </a:r>
          </a:p>
          <a:p>
            <a:pPr lvl="1"/>
            <a:r>
              <a:rPr lang="en-GB" dirty="0" smtClean="0"/>
              <a:t>Possible to handle all processing requirements in one operation state (Thumb state)</a:t>
            </a:r>
          </a:p>
          <a:p>
            <a:pPr lvl="1"/>
            <a:r>
              <a:rPr lang="en-GB" dirty="0" smtClean="0"/>
              <a:t>Compared with traditional ARM processors (use state switching), advantages include:</a:t>
            </a:r>
          </a:p>
          <a:p>
            <a:pPr lvl="5"/>
            <a:r>
              <a:rPr lang="en-GB" dirty="0" smtClean="0"/>
              <a:t>No state switching overhead – both execution time and instruction space are saved</a:t>
            </a:r>
          </a:p>
          <a:p>
            <a:pPr lvl="5"/>
            <a:r>
              <a:rPr lang="en-GB" dirty="0" smtClean="0"/>
              <a:t>No need to separate ARM code and Thumb code source files, which makes the development and maintenance of software easier</a:t>
            </a:r>
          </a:p>
          <a:p>
            <a:pPr lvl="5"/>
            <a:r>
              <a:rPr lang="en-GB" dirty="0" smtClean="0"/>
              <a:t>Easier to get optimised efficiency and performance</a:t>
            </a:r>
          </a:p>
          <a:p>
            <a:endParaRPr lang="en-GB" dirty="0"/>
          </a:p>
        </p:txBody>
      </p:sp>
    </p:spTree>
    <p:extLst>
      <p:ext uri="{BB962C8B-B14F-4D97-AF65-F5344CB8AC3E}">
        <p14:creationId xmlns:p14="http://schemas.microsoft.com/office/powerpoint/2010/main" val="4478402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fontScale="90000"/>
          </a:bodyPr>
          <a:lstStyle/>
          <a:p>
            <a:r>
              <a:rPr lang="en-GB" dirty="0" smtClean="0"/>
              <a:t>Cortex-M4 Instruction Set</a:t>
            </a:r>
          </a:p>
        </p:txBody>
      </p:sp>
      <p:sp>
        <p:nvSpPr>
          <p:cNvPr id="3" name="Content Placeholder 2"/>
          <p:cNvSpPr>
            <a:spLocks noGrp="1"/>
          </p:cNvSpPr>
          <p:nvPr>
            <p:ph idx="1"/>
          </p:nvPr>
        </p:nvSpPr>
        <p:spPr>
          <a:xfrm>
            <a:off x="479813" y="1143000"/>
            <a:ext cx="11155973" cy="4680000"/>
          </a:xfrm>
        </p:spPr>
        <p:txBody>
          <a:bodyPr/>
          <a:lstStyle/>
          <a:p>
            <a:r>
              <a:rPr lang="en-GB" sz="2000" dirty="0" smtClean="0"/>
              <a:t>ARM assembly syntax:</a:t>
            </a:r>
          </a:p>
          <a:p>
            <a:pPr marL="538162" lvl="1" indent="0">
              <a:buNone/>
            </a:pPr>
            <a:r>
              <a:rPr lang="en-GB" sz="1800" i="1" dirty="0" smtClean="0"/>
              <a:t>label</a:t>
            </a:r>
          </a:p>
          <a:p>
            <a:pPr marL="538162" lvl="2" indent="0">
              <a:buNone/>
            </a:pPr>
            <a:r>
              <a:rPr lang="en-GB" sz="1800" i="1" dirty="0" smtClean="0"/>
              <a:t>	mnemonic	operand1,	operand2, …	; Comments</a:t>
            </a:r>
          </a:p>
          <a:p>
            <a:pPr lvl="1"/>
            <a:r>
              <a:rPr lang="en-GB" sz="1800" dirty="0" smtClean="0"/>
              <a:t>Label is used as a reference to an address location;</a:t>
            </a:r>
          </a:p>
          <a:p>
            <a:pPr lvl="1"/>
            <a:r>
              <a:rPr lang="en-GB" sz="1800" dirty="0" smtClean="0"/>
              <a:t>Mnemonic is the name of the instruction;</a:t>
            </a:r>
          </a:p>
          <a:p>
            <a:pPr lvl="1"/>
            <a:r>
              <a:rPr lang="en-GB" sz="1800" dirty="0" smtClean="0"/>
              <a:t>Operand1 is the destination of the operation;</a:t>
            </a:r>
          </a:p>
          <a:p>
            <a:pPr lvl="1"/>
            <a:r>
              <a:rPr lang="en-GB" sz="1800" dirty="0" smtClean="0"/>
              <a:t>Operand2 is normally the source of the operation;</a:t>
            </a:r>
          </a:p>
          <a:p>
            <a:pPr lvl="1"/>
            <a:r>
              <a:rPr lang="en-GB" sz="1800" dirty="0" smtClean="0"/>
              <a:t>Comments are written after “ ; ”, which does not affect the program;</a:t>
            </a:r>
          </a:p>
          <a:p>
            <a:pPr lvl="1"/>
            <a:r>
              <a:rPr lang="en-GB" sz="1800" dirty="0" smtClean="0"/>
              <a:t>For example</a:t>
            </a:r>
          </a:p>
          <a:p>
            <a:pPr marL="538162" lvl="1" indent="0">
              <a:buNone/>
            </a:pPr>
            <a:r>
              <a:rPr lang="en-GB" sz="1800" i="1" dirty="0" smtClean="0"/>
              <a:t>	MOVS	R3,	#0x11		;Set register R3 to 0x11</a:t>
            </a:r>
          </a:p>
          <a:p>
            <a:pPr lvl="1"/>
            <a:r>
              <a:rPr lang="en-GB" sz="1800" dirty="0" smtClean="0"/>
              <a:t>Note that the assembly code can be assembled by either ARM assembler (</a:t>
            </a:r>
            <a:r>
              <a:rPr lang="en-GB" sz="1800" dirty="0" err="1" smtClean="0"/>
              <a:t>armasm</a:t>
            </a:r>
            <a:r>
              <a:rPr lang="en-GB" sz="1800" dirty="0" smtClean="0"/>
              <a:t>) or assembly tools from a variety of vendors (e.g. GNU tool chain). When using GNU tool chain, the syntax for labels and comments is slightly different</a:t>
            </a:r>
          </a:p>
          <a:p>
            <a:pPr lvl="1"/>
            <a:endParaRPr lang="en-GB" sz="1800" dirty="0" smtClean="0"/>
          </a:p>
          <a:p>
            <a:endParaRPr lang="en-GB" sz="2000" dirty="0"/>
          </a:p>
        </p:txBody>
      </p:sp>
    </p:spTree>
    <p:extLst>
      <p:ext uri="{BB962C8B-B14F-4D97-AF65-F5344CB8AC3E}">
        <p14:creationId xmlns:p14="http://schemas.microsoft.com/office/powerpoint/2010/main" val="2539038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Cortex-M4 Instruction Set</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21655751"/>
              </p:ext>
            </p:extLst>
          </p:nvPr>
        </p:nvGraphicFramePr>
        <p:xfrm>
          <a:off x="479425" y="895575"/>
          <a:ext cx="11297676" cy="5276625"/>
        </p:xfrm>
        <a:graphic>
          <a:graphicData uri="http://schemas.openxmlformats.org/drawingml/2006/table">
            <a:tbl>
              <a:tblPr firstRow="1" bandRow="1">
                <a:tableStyleId>{5C22544A-7EE6-4342-B048-85BDC9FD1C3A}</a:tableStyleId>
              </a:tblPr>
              <a:tblGrid>
                <a:gridCol w="2824419"/>
                <a:gridCol w="2824419"/>
                <a:gridCol w="4081910"/>
                <a:gridCol w="1566928"/>
              </a:tblGrid>
              <a:tr h="351775">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51775">
                <a:tc>
                  <a:txBody>
                    <a:bodyPr/>
                    <a:lstStyle/>
                    <a:p>
                      <a:r>
                        <a:rPr lang="en-GB" sz="1400" b="0" i="0" u="none" strike="noStrike" kern="1200" baseline="0" dirty="0" smtClean="0">
                          <a:solidFill>
                            <a:schemeClr val="dk1"/>
                          </a:solidFill>
                          <a:latin typeface="+mn-lt"/>
                          <a:ea typeface="+mn-ea"/>
                          <a:cs typeface="+mn-cs"/>
                        </a:rPr>
                        <a:t>ADC, ADCS</a:t>
                      </a:r>
                      <a:endParaRPr lang="en-GB" sz="1400" dirty="0"/>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Op2</a:t>
                      </a:r>
                      <a:endParaRPr lang="en-GB" sz="1400" dirty="0" smtClean="0"/>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i="0" u="none" strike="noStrike" kern="1200" baseline="0" dirty="0" smtClean="0">
                          <a:solidFill>
                            <a:schemeClr val="dk1"/>
                          </a:solidFill>
                          <a:latin typeface="+mn-lt"/>
                          <a:ea typeface="+mn-ea"/>
                          <a:cs typeface="+mn-cs"/>
                        </a:rPr>
                        <a:t>Add with Carry</a:t>
                      </a:r>
                      <a:endParaRPr lang="en-GB" sz="1400" dirty="0" smtClean="0"/>
                    </a:p>
                  </a:txBody>
                  <a:tcPr marL="121872" marR="121872"/>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0" i="0" u="none" strike="noStrike" kern="1200" baseline="0" dirty="0" smtClean="0">
                          <a:solidFill>
                            <a:schemeClr val="dk1"/>
                          </a:solidFill>
                          <a:latin typeface="+mn-lt"/>
                          <a:ea typeface="+mn-ea"/>
                          <a:cs typeface="+mn-cs"/>
                        </a:rPr>
                        <a:t>N,Z,C,V</a:t>
                      </a:r>
                      <a:endParaRPr lang="en-GB" sz="1400" dirty="0" smtClean="0"/>
                    </a:p>
                  </a:txBody>
                  <a:tcPr marL="121872" marR="121872"/>
                </a:tc>
              </a:tr>
              <a:tr h="351775">
                <a:tc>
                  <a:txBody>
                    <a:bodyPr/>
                    <a:lstStyle/>
                    <a:p>
                      <a:r>
                        <a:rPr lang="en-GB" sz="1400" b="0" i="0" u="none" strike="noStrike" kern="1200" baseline="0" dirty="0" smtClean="0">
                          <a:solidFill>
                            <a:schemeClr val="dk1"/>
                          </a:solidFill>
                          <a:latin typeface="+mn-lt"/>
                          <a:ea typeface="+mn-ea"/>
                          <a:cs typeface="+mn-cs"/>
                        </a:rPr>
                        <a:t>ADD, ADDS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Op2</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Add</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N,Z,C,V</a:t>
                      </a:r>
                      <a:endParaRPr lang="en-GB" sz="1400" dirty="0"/>
                    </a:p>
                  </a:txBody>
                  <a:tcPr marL="121872" marR="121872"/>
                </a:tc>
              </a:tr>
              <a:tr h="351775">
                <a:tc>
                  <a:txBody>
                    <a:bodyPr/>
                    <a:lstStyle/>
                    <a:p>
                      <a:r>
                        <a:rPr lang="en-GB" sz="1400" b="0" i="0" u="none" strike="noStrike" kern="1200" baseline="0" dirty="0" smtClean="0">
                          <a:solidFill>
                            <a:schemeClr val="dk1"/>
                          </a:solidFill>
                          <a:latin typeface="+mn-lt"/>
                          <a:ea typeface="+mn-ea"/>
                          <a:cs typeface="+mn-cs"/>
                        </a:rPr>
                        <a:t>ADD, ADDW</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#imm12</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Add</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N,Z,C,V</a:t>
                      </a:r>
                      <a:endParaRPr lang="en-GB" sz="1400" dirty="0"/>
                    </a:p>
                  </a:txBody>
                  <a:tcPr marL="121872" marR="121872"/>
                </a:tc>
              </a:tr>
              <a:tr h="351775">
                <a:tc>
                  <a:txBody>
                    <a:bodyPr/>
                    <a:lstStyle/>
                    <a:p>
                      <a:r>
                        <a:rPr lang="en-GB" sz="1400" b="0" i="0" u="none" strike="noStrike" kern="1200" baseline="0" dirty="0" smtClean="0">
                          <a:solidFill>
                            <a:schemeClr val="dk1"/>
                          </a:solidFill>
                          <a:latin typeface="+mn-lt"/>
                          <a:ea typeface="+mn-ea"/>
                          <a:cs typeface="+mn-cs"/>
                        </a:rPr>
                        <a:t>ADR</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label</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Load PC-relative Address</a:t>
                      </a:r>
                      <a:endParaRPr lang="en-GB" sz="1400" dirty="0"/>
                    </a:p>
                  </a:txBody>
                  <a:tcPr marL="121872" marR="121872"/>
                </a:tc>
                <a:tc>
                  <a:txBody>
                    <a:bodyPr/>
                    <a:lstStyle/>
                    <a:p>
                      <a:endParaRPr lang="en-GB" sz="1400"/>
                    </a:p>
                  </a:txBody>
                  <a:tcPr marL="121872" marR="121872"/>
                </a:tc>
              </a:tr>
              <a:tr h="351775">
                <a:tc>
                  <a:txBody>
                    <a:bodyPr/>
                    <a:lstStyle/>
                    <a:p>
                      <a:r>
                        <a:rPr lang="en-GB" sz="1400" b="0" i="0" u="none" strike="noStrike" kern="1200" baseline="0" dirty="0" smtClean="0">
                          <a:solidFill>
                            <a:schemeClr val="dk1"/>
                          </a:solidFill>
                          <a:latin typeface="+mn-lt"/>
                          <a:ea typeface="+mn-ea"/>
                          <a:cs typeface="+mn-cs"/>
                        </a:rPr>
                        <a:t>AND, ANDS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Op2</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Logical AND</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a:t>
                      </a:r>
                      <a:endParaRPr lang="en-GB" sz="1400" dirty="0"/>
                    </a:p>
                  </a:txBody>
                  <a:tcPr marL="121872" marR="121872"/>
                </a:tc>
              </a:tr>
              <a:tr h="351775">
                <a:tc>
                  <a:txBody>
                    <a:bodyPr/>
                    <a:lstStyle/>
                    <a:p>
                      <a:r>
                        <a:rPr lang="en-GB" sz="1400" b="0" i="0" u="none" strike="noStrike" kern="1200" baseline="0" dirty="0" smtClean="0">
                          <a:solidFill>
                            <a:schemeClr val="dk1"/>
                          </a:solidFill>
                          <a:latin typeface="+mn-lt"/>
                          <a:ea typeface="+mn-ea"/>
                          <a:cs typeface="+mn-cs"/>
                        </a:rPr>
                        <a:t>ASR, ASRS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Rm</a:t>
                      </a:r>
                      <a:r>
                        <a:rPr lang="en-GB" sz="1400" b="0" i="0" u="none" strike="noStrike" kern="1200" baseline="0" dirty="0" smtClean="0">
                          <a:solidFill>
                            <a:schemeClr val="dk1"/>
                          </a:solidFill>
                          <a:latin typeface="+mn-lt"/>
                          <a:ea typeface="+mn-ea"/>
                          <a:cs typeface="+mn-cs"/>
                        </a:rPr>
                        <a:t>, &lt;</a:t>
                      </a:r>
                      <a:r>
                        <a:rPr lang="en-GB" sz="1400" b="0" i="0" u="none" strike="noStrike" kern="1200" baseline="0" dirty="0" err="1" smtClean="0">
                          <a:solidFill>
                            <a:schemeClr val="dk1"/>
                          </a:solidFill>
                          <a:latin typeface="+mn-lt"/>
                          <a:ea typeface="+mn-ea"/>
                          <a:cs typeface="+mn-cs"/>
                        </a:rPr>
                        <a:t>Rs</a:t>
                      </a:r>
                      <a:r>
                        <a:rPr lang="en-GB" sz="1400" b="0" i="0" u="none" strike="noStrike" kern="1200" baseline="0" dirty="0" smtClean="0">
                          <a:solidFill>
                            <a:schemeClr val="dk1"/>
                          </a:solidFill>
                          <a:latin typeface="+mn-lt"/>
                          <a:ea typeface="+mn-ea"/>
                          <a:cs typeface="+mn-cs"/>
                        </a:rPr>
                        <a:t>|#n&gt;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Arithmetic Shift Right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a:t>
                      </a:r>
                      <a:endParaRPr lang="en-GB" sz="1400" dirty="0"/>
                    </a:p>
                  </a:txBody>
                  <a:tcPr marL="121872" marR="121872"/>
                </a:tc>
              </a:tr>
              <a:tr h="351775">
                <a:tc>
                  <a:txBody>
                    <a:bodyPr/>
                    <a:lstStyle/>
                    <a:p>
                      <a:r>
                        <a:rPr lang="en-GB" sz="1400" b="0" i="0" u="none" strike="noStrike" kern="1200" baseline="0" dirty="0" smtClean="0">
                          <a:solidFill>
                            <a:schemeClr val="dk1"/>
                          </a:solidFill>
                          <a:latin typeface="+mn-lt"/>
                          <a:ea typeface="+mn-ea"/>
                          <a:cs typeface="+mn-cs"/>
                        </a:rPr>
                        <a:t>B</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label</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Branch</a:t>
                      </a:r>
                      <a:endParaRPr lang="en-GB" sz="1400" dirty="0"/>
                    </a:p>
                  </a:txBody>
                  <a:tcPr marL="121872" marR="121872"/>
                </a:tc>
                <a:tc>
                  <a:txBody>
                    <a:bodyPr/>
                    <a:lstStyle/>
                    <a:p>
                      <a:endParaRPr lang="en-GB" sz="1400"/>
                    </a:p>
                  </a:txBody>
                  <a:tcPr marL="121872" marR="121872"/>
                </a:tc>
              </a:tr>
              <a:tr h="351775">
                <a:tc>
                  <a:txBody>
                    <a:bodyPr/>
                    <a:lstStyle/>
                    <a:p>
                      <a:r>
                        <a:rPr lang="en-GB" sz="1400" b="0" i="0" u="none" strike="noStrike" kern="1200" baseline="0" dirty="0" smtClean="0">
                          <a:solidFill>
                            <a:schemeClr val="dk1"/>
                          </a:solidFill>
                          <a:latin typeface="+mn-lt"/>
                          <a:ea typeface="+mn-ea"/>
                          <a:cs typeface="+mn-cs"/>
                        </a:rPr>
                        <a:t>BFC</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lsb</a:t>
                      </a:r>
                      <a:r>
                        <a:rPr lang="en-GB" sz="1400" b="0" i="0" u="none" strike="noStrike" kern="1200" baseline="0" dirty="0" smtClean="0">
                          <a:solidFill>
                            <a:schemeClr val="dk1"/>
                          </a:solidFill>
                          <a:latin typeface="+mn-lt"/>
                          <a:ea typeface="+mn-ea"/>
                          <a:cs typeface="+mn-cs"/>
                        </a:rPr>
                        <a:t>, #width</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Bit Field Clear</a:t>
                      </a:r>
                      <a:endParaRPr lang="en-GB" sz="1400" dirty="0"/>
                    </a:p>
                  </a:txBody>
                  <a:tcPr marL="121872" marR="121872"/>
                </a:tc>
                <a:tc>
                  <a:txBody>
                    <a:bodyPr/>
                    <a:lstStyle/>
                    <a:p>
                      <a:endParaRPr lang="en-GB" sz="1400"/>
                    </a:p>
                  </a:txBody>
                  <a:tcPr marL="121872" marR="121872"/>
                </a:tc>
              </a:tr>
              <a:tr h="351775">
                <a:tc>
                  <a:txBody>
                    <a:bodyPr/>
                    <a:lstStyle/>
                    <a:p>
                      <a:r>
                        <a:rPr lang="en-GB" sz="1400" b="0" i="0" u="none" strike="noStrike" kern="1200" baseline="0" dirty="0" smtClean="0">
                          <a:solidFill>
                            <a:schemeClr val="dk1"/>
                          </a:solidFill>
                          <a:latin typeface="+mn-lt"/>
                          <a:ea typeface="+mn-ea"/>
                          <a:cs typeface="+mn-cs"/>
                        </a:rPr>
                        <a:t>BFI</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lsb</a:t>
                      </a:r>
                      <a:r>
                        <a:rPr lang="en-GB" sz="1400" b="0" i="0" u="none" strike="noStrike" kern="1200" baseline="0" dirty="0" smtClean="0">
                          <a:solidFill>
                            <a:schemeClr val="dk1"/>
                          </a:solidFill>
                          <a:latin typeface="+mn-lt"/>
                          <a:ea typeface="+mn-ea"/>
                          <a:cs typeface="+mn-cs"/>
                        </a:rPr>
                        <a:t>, #width</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Bit Field Insert</a:t>
                      </a:r>
                      <a:endParaRPr lang="en-GB" sz="1400" dirty="0"/>
                    </a:p>
                  </a:txBody>
                  <a:tcPr marL="121872" marR="121872"/>
                </a:tc>
                <a:tc>
                  <a:txBody>
                    <a:bodyPr/>
                    <a:lstStyle/>
                    <a:p>
                      <a:endParaRPr lang="en-GB" sz="1400"/>
                    </a:p>
                  </a:txBody>
                  <a:tcPr marL="121872" marR="121872"/>
                </a:tc>
              </a:tr>
              <a:tr h="351775">
                <a:tc>
                  <a:txBody>
                    <a:bodyPr/>
                    <a:lstStyle/>
                    <a:p>
                      <a:r>
                        <a:rPr lang="en-GB" sz="1400" b="0" i="0" u="none" strike="noStrike" kern="1200" baseline="0" dirty="0" smtClean="0">
                          <a:solidFill>
                            <a:schemeClr val="dk1"/>
                          </a:solidFill>
                          <a:latin typeface="+mn-lt"/>
                          <a:ea typeface="+mn-ea"/>
                          <a:cs typeface="+mn-cs"/>
                        </a:rPr>
                        <a:t>BIC, BICS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Op2</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Bit Clear</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a:t>
                      </a:r>
                      <a:endParaRPr lang="en-GB" sz="1400" dirty="0"/>
                    </a:p>
                  </a:txBody>
                  <a:tcPr marL="121872" marR="121872"/>
                </a:tc>
              </a:tr>
              <a:tr h="351775">
                <a:tc>
                  <a:txBody>
                    <a:bodyPr/>
                    <a:lstStyle/>
                    <a:p>
                      <a:r>
                        <a:rPr lang="en-GB" sz="1400" b="0" i="0" u="none" strike="noStrike" kern="1200" baseline="0" dirty="0" smtClean="0">
                          <a:solidFill>
                            <a:schemeClr val="dk1"/>
                          </a:solidFill>
                          <a:latin typeface="+mn-lt"/>
                          <a:ea typeface="+mn-ea"/>
                          <a:cs typeface="+mn-cs"/>
                        </a:rPr>
                        <a:t>BKPT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a:t>
                      </a:r>
                      <a:r>
                        <a:rPr lang="en-GB" sz="1400" b="0" i="0" u="none" strike="noStrike" kern="1200" baseline="0" dirty="0" err="1" smtClean="0">
                          <a:solidFill>
                            <a:schemeClr val="dk1"/>
                          </a:solidFill>
                          <a:latin typeface="+mn-lt"/>
                          <a:ea typeface="+mn-ea"/>
                          <a:cs typeface="+mn-cs"/>
                        </a:rPr>
                        <a:t>imm</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Breakpoint</a:t>
                      </a:r>
                      <a:endParaRPr lang="en-GB" sz="1400" dirty="0"/>
                    </a:p>
                  </a:txBody>
                  <a:tcPr marL="121872" marR="121872"/>
                </a:tc>
                <a:tc>
                  <a:txBody>
                    <a:bodyPr/>
                    <a:lstStyle/>
                    <a:p>
                      <a:endParaRPr lang="en-GB" sz="1400"/>
                    </a:p>
                  </a:txBody>
                  <a:tcPr marL="121872" marR="121872"/>
                </a:tc>
              </a:tr>
              <a:tr h="351775">
                <a:tc>
                  <a:txBody>
                    <a:bodyPr/>
                    <a:lstStyle/>
                    <a:p>
                      <a:r>
                        <a:rPr lang="en-GB" sz="1400" b="0" i="0" u="none" strike="noStrike" kern="1200" baseline="0" dirty="0" smtClean="0">
                          <a:solidFill>
                            <a:schemeClr val="dk1"/>
                          </a:solidFill>
                          <a:latin typeface="+mn-lt"/>
                          <a:ea typeface="+mn-ea"/>
                          <a:cs typeface="+mn-cs"/>
                        </a:rPr>
                        <a:t>BL</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label</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Branch with Link</a:t>
                      </a:r>
                      <a:endParaRPr lang="en-GB" sz="1400" dirty="0"/>
                    </a:p>
                  </a:txBody>
                  <a:tcPr marL="121872" marR="121872"/>
                </a:tc>
                <a:tc>
                  <a:txBody>
                    <a:bodyPr/>
                    <a:lstStyle/>
                    <a:p>
                      <a:endParaRPr lang="en-GB" sz="1400" dirty="0"/>
                    </a:p>
                  </a:txBody>
                  <a:tcPr marL="121872" marR="121872"/>
                </a:tc>
              </a:tr>
              <a:tr h="351775">
                <a:tc>
                  <a:txBody>
                    <a:bodyPr/>
                    <a:lstStyle/>
                    <a:p>
                      <a:r>
                        <a:rPr lang="en-GB" sz="1400" b="0" i="0" u="none" strike="noStrike" kern="1200" baseline="0" dirty="0" smtClean="0">
                          <a:solidFill>
                            <a:schemeClr val="dk1"/>
                          </a:solidFill>
                          <a:latin typeface="+mn-lt"/>
                          <a:ea typeface="+mn-ea"/>
                          <a:cs typeface="+mn-cs"/>
                        </a:rPr>
                        <a:t>BLX</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Rm</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Branch indirect with Link</a:t>
                      </a:r>
                      <a:endParaRPr lang="en-GB" sz="1400" dirty="0"/>
                    </a:p>
                  </a:txBody>
                  <a:tcPr marL="121872" marR="121872"/>
                </a:tc>
                <a:tc>
                  <a:txBody>
                    <a:bodyPr/>
                    <a:lstStyle/>
                    <a:p>
                      <a:endParaRPr lang="en-GB" sz="1400" dirty="0"/>
                    </a:p>
                  </a:txBody>
                  <a:tcPr marL="121872" marR="121872"/>
                </a:tc>
              </a:tr>
              <a:tr h="351775">
                <a:tc>
                  <a:txBody>
                    <a:bodyPr/>
                    <a:lstStyle/>
                    <a:p>
                      <a:r>
                        <a:rPr lang="en-GB" sz="1400" b="0" i="0" u="none" strike="noStrike" kern="1200" baseline="0" dirty="0" smtClean="0">
                          <a:solidFill>
                            <a:schemeClr val="dk1"/>
                          </a:solidFill>
                          <a:latin typeface="+mn-lt"/>
                          <a:ea typeface="+mn-ea"/>
                          <a:cs typeface="+mn-cs"/>
                        </a:rPr>
                        <a:t>BX</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Rm</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Branch indirect</a:t>
                      </a:r>
                      <a:endParaRPr lang="en-GB" sz="1400" dirty="0"/>
                    </a:p>
                  </a:txBody>
                  <a:tcPr marL="121872" marR="121872"/>
                </a:tc>
                <a:tc>
                  <a:txBody>
                    <a:bodyPr/>
                    <a:lstStyle/>
                    <a:p>
                      <a:endParaRPr lang="en-GB" sz="1400" dirty="0"/>
                    </a:p>
                  </a:txBody>
                  <a:tcPr marL="121872" marR="121872"/>
                </a:tc>
              </a:tr>
            </a:tbl>
          </a:graphicData>
        </a:graphic>
      </p:graphicFrame>
    </p:spTree>
    <p:extLst>
      <p:ext uri="{BB962C8B-B14F-4D97-AF65-F5344CB8AC3E}">
        <p14:creationId xmlns:p14="http://schemas.microsoft.com/office/powerpoint/2010/main" val="954909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Cortex-M4 Instruction Set</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77377143"/>
              </p:ext>
            </p:extLst>
          </p:nvPr>
        </p:nvGraphicFramePr>
        <p:xfrm>
          <a:off x="479425" y="1143000"/>
          <a:ext cx="11297676" cy="4862029"/>
        </p:xfrm>
        <a:graphic>
          <a:graphicData uri="http://schemas.openxmlformats.org/drawingml/2006/table">
            <a:tbl>
              <a:tblPr firstRow="1" bandRow="1">
                <a:tableStyleId>{5C22544A-7EE6-4342-B048-85BDC9FD1C3A}</a:tableStyleId>
              </a:tblPr>
              <a:tblGrid>
                <a:gridCol w="2824419"/>
                <a:gridCol w="2824419"/>
                <a:gridCol w="4352738"/>
                <a:gridCol w="1296100"/>
              </a:tblGrid>
              <a:tr h="339841">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76849">
                <a:tc>
                  <a:txBody>
                    <a:bodyPr/>
                    <a:lstStyle/>
                    <a:p>
                      <a:r>
                        <a:rPr lang="en-GB" sz="1400" dirty="0"/>
                        <a:t>CBNZ</a:t>
                      </a:r>
                    </a:p>
                  </a:txBody>
                  <a:tcPr anchor="ctr"/>
                </a:tc>
                <a:tc>
                  <a:txBody>
                    <a:bodyPr/>
                    <a:lstStyle/>
                    <a:p>
                      <a:r>
                        <a:rPr lang="en-GB" sz="1400"/>
                        <a:t>Rn, label</a:t>
                      </a:r>
                    </a:p>
                  </a:txBody>
                  <a:tcPr anchor="ctr"/>
                </a:tc>
                <a:tc>
                  <a:txBody>
                    <a:bodyPr/>
                    <a:lstStyle/>
                    <a:p>
                      <a:r>
                        <a:rPr lang="en-GB" sz="1400" dirty="0"/>
                        <a:t>Compare and Branch if Non Zero</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400" dirty="0" smtClean="0"/>
                    </a:p>
                  </a:txBody>
                  <a:tcPr marL="121872" marR="121872"/>
                </a:tc>
              </a:tr>
              <a:tr h="376849">
                <a:tc>
                  <a:txBody>
                    <a:bodyPr/>
                    <a:lstStyle/>
                    <a:p>
                      <a:r>
                        <a:rPr lang="en-GB" sz="1400" dirty="0"/>
                        <a:t>CBZ</a:t>
                      </a:r>
                    </a:p>
                  </a:txBody>
                  <a:tcPr anchor="ctr"/>
                </a:tc>
                <a:tc>
                  <a:txBody>
                    <a:bodyPr/>
                    <a:lstStyle/>
                    <a:p>
                      <a:r>
                        <a:rPr lang="en-GB" sz="1400"/>
                        <a:t>Rn, label</a:t>
                      </a:r>
                    </a:p>
                  </a:txBody>
                  <a:tcPr anchor="ctr"/>
                </a:tc>
                <a:tc>
                  <a:txBody>
                    <a:bodyPr/>
                    <a:lstStyle/>
                    <a:p>
                      <a:r>
                        <a:rPr lang="en-GB" sz="1400" dirty="0"/>
                        <a:t>Compare and Branch if Zero</a:t>
                      </a:r>
                    </a:p>
                  </a:txBody>
                  <a:tcPr anchor="ctr"/>
                </a:tc>
                <a:tc>
                  <a:txBody>
                    <a:bodyPr/>
                    <a:lstStyle/>
                    <a:p>
                      <a:endParaRPr lang="en-GB" sz="1400" dirty="0"/>
                    </a:p>
                  </a:txBody>
                  <a:tcPr marL="121872" marR="121872"/>
                </a:tc>
              </a:tr>
              <a:tr h="376849">
                <a:tc>
                  <a:txBody>
                    <a:bodyPr/>
                    <a:lstStyle/>
                    <a:p>
                      <a:r>
                        <a:rPr lang="en-GB" sz="1400" dirty="0"/>
                        <a:t>CLREX</a:t>
                      </a:r>
                    </a:p>
                  </a:txBody>
                  <a:tcPr anchor="ctr"/>
                </a:tc>
                <a:tc>
                  <a:txBody>
                    <a:bodyPr/>
                    <a:lstStyle/>
                    <a:p>
                      <a:endParaRPr lang="en-GB" sz="1400" dirty="0"/>
                    </a:p>
                  </a:txBody>
                  <a:tcPr anchor="ctr"/>
                </a:tc>
                <a:tc>
                  <a:txBody>
                    <a:bodyPr/>
                    <a:lstStyle/>
                    <a:p>
                      <a:r>
                        <a:rPr lang="en-GB" sz="1400" dirty="0"/>
                        <a:t>Clear Exclusive</a:t>
                      </a:r>
                    </a:p>
                  </a:txBody>
                  <a:tcPr anchor="ctr"/>
                </a:tc>
                <a:tc>
                  <a:txBody>
                    <a:bodyPr/>
                    <a:lstStyle/>
                    <a:p>
                      <a:endParaRPr lang="en-GB" sz="1400" dirty="0"/>
                    </a:p>
                  </a:txBody>
                  <a:tcPr marL="121872" marR="121872"/>
                </a:tc>
              </a:tr>
              <a:tr h="376849">
                <a:tc>
                  <a:txBody>
                    <a:bodyPr/>
                    <a:lstStyle/>
                    <a:p>
                      <a:r>
                        <a:rPr lang="en-GB" sz="1400" dirty="0"/>
                        <a:t>CLZ</a:t>
                      </a:r>
                    </a:p>
                  </a:txBody>
                  <a:tcPr anchor="ctr"/>
                </a:tc>
                <a:tc>
                  <a:txBody>
                    <a:bodyPr/>
                    <a:lstStyle/>
                    <a:p>
                      <a:r>
                        <a:rPr lang="en-GB" sz="1400"/>
                        <a:t>Rd, Rm</a:t>
                      </a:r>
                    </a:p>
                  </a:txBody>
                  <a:tcPr anchor="ctr"/>
                </a:tc>
                <a:tc>
                  <a:txBody>
                    <a:bodyPr/>
                    <a:lstStyle/>
                    <a:p>
                      <a:r>
                        <a:rPr lang="en-GB" sz="1400" dirty="0"/>
                        <a:t>Count Leading </a:t>
                      </a:r>
                      <a:r>
                        <a:rPr lang="en-GB" sz="1400" dirty="0" err="1"/>
                        <a:t>Zeros</a:t>
                      </a:r>
                      <a:endParaRPr lang="en-GB" sz="1400" dirty="0"/>
                    </a:p>
                  </a:txBody>
                  <a:tcPr anchor="ctr"/>
                </a:tc>
                <a:tc>
                  <a:txBody>
                    <a:bodyPr/>
                    <a:lstStyle/>
                    <a:p>
                      <a:endParaRPr lang="en-GB" sz="1400"/>
                    </a:p>
                  </a:txBody>
                  <a:tcPr marL="121872" marR="121872"/>
                </a:tc>
              </a:tr>
              <a:tr h="376849">
                <a:tc>
                  <a:txBody>
                    <a:bodyPr/>
                    <a:lstStyle/>
                    <a:p>
                      <a:r>
                        <a:rPr lang="en-GB" sz="1400" dirty="0"/>
                        <a:t>CMN</a:t>
                      </a:r>
                    </a:p>
                  </a:txBody>
                  <a:tcPr anchor="ctr"/>
                </a:tc>
                <a:tc>
                  <a:txBody>
                    <a:bodyPr/>
                    <a:lstStyle/>
                    <a:p>
                      <a:r>
                        <a:rPr lang="en-GB" sz="1400"/>
                        <a:t>Rn, Op2</a:t>
                      </a:r>
                    </a:p>
                  </a:txBody>
                  <a:tcPr anchor="ctr"/>
                </a:tc>
                <a:tc>
                  <a:txBody>
                    <a:bodyPr/>
                    <a:lstStyle/>
                    <a:p>
                      <a:r>
                        <a:rPr lang="en-GB" sz="1400"/>
                        <a:t>Compare Negative</a:t>
                      </a:r>
                    </a:p>
                  </a:txBody>
                  <a:tcPr anchor="ctr"/>
                </a:tc>
                <a:tc>
                  <a:txBody>
                    <a:bodyPr/>
                    <a:lstStyle/>
                    <a:p>
                      <a:r>
                        <a:rPr lang="en-GB" sz="1400" dirty="0"/>
                        <a:t>N,Z,C,V</a:t>
                      </a:r>
                    </a:p>
                  </a:txBody>
                  <a:tcPr anchor="ctr"/>
                </a:tc>
              </a:tr>
              <a:tr h="376849">
                <a:tc>
                  <a:txBody>
                    <a:bodyPr/>
                    <a:lstStyle/>
                    <a:p>
                      <a:r>
                        <a:rPr lang="en-GB" sz="1400" dirty="0"/>
                        <a:t>CMP</a:t>
                      </a:r>
                    </a:p>
                  </a:txBody>
                  <a:tcPr anchor="ctr"/>
                </a:tc>
                <a:tc>
                  <a:txBody>
                    <a:bodyPr/>
                    <a:lstStyle/>
                    <a:p>
                      <a:r>
                        <a:rPr lang="en-GB" sz="1400" dirty="0"/>
                        <a:t>Rn, Op2</a:t>
                      </a:r>
                    </a:p>
                  </a:txBody>
                  <a:tcPr anchor="ctr"/>
                </a:tc>
                <a:tc>
                  <a:txBody>
                    <a:bodyPr/>
                    <a:lstStyle/>
                    <a:p>
                      <a:r>
                        <a:rPr lang="en-GB" sz="1400"/>
                        <a:t>Compare</a:t>
                      </a:r>
                    </a:p>
                  </a:txBody>
                  <a:tcPr anchor="ctr"/>
                </a:tc>
                <a:tc>
                  <a:txBody>
                    <a:bodyPr/>
                    <a:lstStyle/>
                    <a:p>
                      <a:r>
                        <a:rPr lang="en-GB" sz="1400" dirty="0"/>
                        <a:t>N,Z,C,V</a:t>
                      </a:r>
                    </a:p>
                  </a:txBody>
                  <a:tcPr anchor="ctr"/>
                </a:tc>
              </a:tr>
              <a:tr h="376849">
                <a:tc>
                  <a:txBody>
                    <a:bodyPr/>
                    <a:lstStyle/>
                    <a:p>
                      <a:r>
                        <a:rPr lang="en-GB" sz="1400" dirty="0"/>
                        <a:t>CPSID</a:t>
                      </a:r>
                    </a:p>
                  </a:txBody>
                  <a:tcPr anchor="ctr"/>
                </a:tc>
                <a:tc>
                  <a:txBody>
                    <a:bodyPr/>
                    <a:lstStyle/>
                    <a:p>
                      <a:r>
                        <a:rPr lang="en-GB" sz="1400" dirty="0" err="1"/>
                        <a:t>i</a:t>
                      </a:r>
                      <a:endParaRPr lang="en-GB" sz="1400" dirty="0"/>
                    </a:p>
                  </a:txBody>
                  <a:tcPr anchor="ctr"/>
                </a:tc>
                <a:tc>
                  <a:txBody>
                    <a:bodyPr/>
                    <a:lstStyle/>
                    <a:p>
                      <a:r>
                        <a:rPr lang="en-GB" sz="1400" dirty="0"/>
                        <a:t>Change Processor State, Disable Interrupts</a:t>
                      </a:r>
                    </a:p>
                  </a:txBody>
                  <a:tcPr anchor="ctr"/>
                </a:tc>
                <a:tc>
                  <a:txBody>
                    <a:bodyPr/>
                    <a:lstStyle/>
                    <a:p>
                      <a:endParaRPr lang="en-GB" sz="1400"/>
                    </a:p>
                  </a:txBody>
                  <a:tcPr marL="121872" marR="121872"/>
                </a:tc>
              </a:tr>
              <a:tr h="376849">
                <a:tc>
                  <a:txBody>
                    <a:bodyPr/>
                    <a:lstStyle/>
                    <a:p>
                      <a:r>
                        <a:rPr lang="en-GB" sz="1400" dirty="0"/>
                        <a:t>CPSIE</a:t>
                      </a:r>
                    </a:p>
                  </a:txBody>
                  <a:tcPr anchor="ctr"/>
                </a:tc>
                <a:tc>
                  <a:txBody>
                    <a:bodyPr/>
                    <a:lstStyle/>
                    <a:p>
                      <a:r>
                        <a:rPr lang="en-GB" sz="1400" dirty="0" err="1"/>
                        <a:t>i</a:t>
                      </a:r>
                      <a:endParaRPr lang="en-GB" sz="1400" dirty="0"/>
                    </a:p>
                  </a:txBody>
                  <a:tcPr anchor="ctr"/>
                </a:tc>
                <a:tc>
                  <a:txBody>
                    <a:bodyPr/>
                    <a:lstStyle/>
                    <a:p>
                      <a:r>
                        <a:rPr lang="en-GB" sz="1400"/>
                        <a:t>Change Processor State, Enable Interrupts</a:t>
                      </a:r>
                    </a:p>
                  </a:txBody>
                  <a:tcPr anchor="ctr"/>
                </a:tc>
                <a:tc>
                  <a:txBody>
                    <a:bodyPr/>
                    <a:lstStyle/>
                    <a:p>
                      <a:endParaRPr lang="en-GB" sz="1400" dirty="0"/>
                    </a:p>
                  </a:txBody>
                  <a:tcPr anchor="ctr"/>
                </a:tc>
              </a:tr>
              <a:tr h="376849">
                <a:tc>
                  <a:txBody>
                    <a:bodyPr/>
                    <a:lstStyle/>
                    <a:p>
                      <a:r>
                        <a:rPr lang="en-GB" sz="1400" dirty="0"/>
                        <a:t>DMB</a:t>
                      </a:r>
                    </a:p>
                  </a:txBody>
                  <a:tcPr anchor="ctr"/>
                </a:tc>
                <a:tc>
                  <a:txBody>
                    <a:bodyPr/>
                    <a:lstStyle/>
                    <a:p>
                      <a:endParaRPr lang="en-GB" sz="1400" dirty="0"/>
                    </a:p>
                  </a:txBody>
                  <a:tcPr anchor="ctr"/>
                </a:tc>
                <a:tc>
                  <a:txBody>
                    <a:bodyPr/>
                    <a:lstStyle/>
                    <a:p>
                      <a:r>
                        <a:rPr lang="en-GB" sz="1400" dirty="0"/>
                        <a:t>Data Memory Barrier</a:t>
                      </a:r>
                    </a:p>
                  </a:txBody>
                  <a:tcPr anchor="ctr"/>
                </a:tc>
                <a:tc>
                  <a:txBody>
                    <a:bodyPr/>
                    <a:lstStyle/>
                    <a:p>
                      <a:endParaRPr lang="en-GB" sz="1400"/>
                    </a:p>
                  </a:txBody>
                  <a:tcPr marL="121872" marR="121872"/>
                </a:tc>
              </a:tr>
              <a:tr h="376849">
                <a:tc>
                  <a:txBody>
                    <a:bodyPr/>
                    <a:lstStyle/>
                    <a:p>
                      <a:r>
                        <a:rPr lang="en-GB" sz="1400" dirty="0"/>
                        <a:t>DSB</a:t>
                      </a:r>
                    </a:p>
                  </a:txBody>
                  <a:tcPr anchor="ctr"/>
                </a:tc>
                <a:tc>
                  <a:txBody>
                    <a:bodyPr/>
                    <a:lstStyle/>
                    <a:p>
                      <a:endParaRPr lang="en-GB" sz="1400" dirty="0"/>
                    </a:p>
                  </a:txBody>
                  <a:tcPr anchor="ctr"/>
                </a:tc>
                <a:tc>
                  <a:txBody>
                    <a:bodyPr/>
                    <a:lstStyle/>
                    <a:p>
                      <a:r>
                        <a:rPr lang="en-GB" sz="1400" dirty="0"/>
                        <a:t>Data Synchronization Barrier</a:t>
                      </a:r>
                    </a:p>
                  </a:txBody>
                  <a:tcPr anchor="ctr"/>
                </a:tc>
                <a:tc>
                  <a:txBody>
                    <a:bodyPr/>
                    <a:lstStyle/>
                    <a:p>
                      <a:endParaRPr lang="en-GB" sz="1400" dirty="0"/>
                    </a:p>
                  </a:txBody>
                  <a:tcPr marL="121872" marR="121872"/>
                </a:tc>
              </a:tr>
              <a:tr h="376849">
                <a:tc>
                  <a:txBody>
                    <a:bodyPr/>
                    <a:lstStyle/>
                    <a:p>
                      <a:r>
                        <a:rPr lang="en-GB" sz="1400" dirty="0"/>
                        <a:t>EOR, EORS</a:t>
                      </a:r>
                    </a:p>
                  </a:txBody>
                  <a:tcPr anchor="ctr"/>
                </a:tc>
                <a:tc>
                  <a:txBody>
                    <a:bodyPr/>
                    <a:lstStyle/>
                    <a:p>
                      <a:r>
                        <a:rPr lang="en-GB" sz="1400"/>
                        <a:t>{Rd,} Rn, Op2</a:t>
                      </a:r>
                    </a:p>
                  </a:txBody>
                  <a:tcPr anchor="ctr"/>
                </a:tc>
                <a:tc>
                  <a:txBody>
                    <a:bodyPr/>
                    <a:lstStyle/>
                    <a:p>
                      <a:r>
                        <a:rPr lang="en-GB" sz="1400" dirty="0"/>
                        <a:t>Exclusive OR</a:t>
                      </a:r>
                    </a:p>
                  </a:txBody>
                  <a:tcPr anchor="ctr"/>
                </a:tc>
                <a:tc>
                  <a:txBody>
                    <a:bodyPr/>
                    <a:lstStyle/>
                    <a:p>
                      <a:r>
                        <a:rPr lang="en-GB" sz="1400" dirty="0"/>
                        <a:t>N,Z,C</a:t>
                      </a:r>
                    </a:p>
                  </a:txBody>
                  <a:tcPr anchor="ctr"/>
                </a:tc>
              </a:tr>
              <a:tr h="376849">
                <a:tc>
                  <a:txBody>
                    <a:bodyPr/>
                    <a:lstStyle/>
                    <a:p>
                      <a:r>
                        <a:rPr lang="en-GB" sz="1400" dirty="0"/>
                        <a:t>ISB</a:t>
                      </a:r>
                    </a:p>
                  </a:txBody>
                  <a:tcPr anchor="ctr"/>
                </a:tc>
                <a:tc>
                  <a:txBody>
                    <a:bodyPr/>
                    <a:lstStyle/>
                    <a:p>
                      <a:r>
                        <a:rPr lang="en-GB" sz="1400"/>
                        <a:t>-</a:t>
                      </a:r>
                    </a:p>
                  </a:txBody>
                  <a:tcPr anchor="ctr"/>
                </a:tc>
                <a:tc>
                  <a:txBody>
                    <a:bodyPr/>
                    <a:lstStyle/>
                    <a:p>
                      <a:r>
                        <a:rPr lang="en-GB" sz="1400" dirty="0"/>
                        <a:t>Instruction Synchronization Barrier</a:t>
                      </a:r>
                    </a:p>
                  </a:txBody>
                  <a:tcPr anchor="ctr"/>
                </a:tc>
                <a:tc>
                  <a:txBody>
                    <a:bodyPr/>
                    <a:lstStyle/>
                    <a:p>
                      <a:endParaRPr lang="en-GB" sz="1400" dirty="0"/>
                    </a:p>
                  </a:txBody>
                  <a:tcPr marL="121872" marR="121872"/>
                </a:tc>
              </a:tr>
            </a:tbl>
          </a:graphicData>
        </a:graphic>
      </p:graphicFrame>
    </p:spTree>
    <p:extLst>
      <p:ext uri="{BB962C8B-B14F-4D97-AF65-F5344CB8AC3E}">
        <p14:creationId xmlns:p14="http://schemas.microsoft.com/office/powerpoint/2010/main" val="2810445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Cortex-M4 Instruction Set</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37332063"/>
              </p:ext>
            </p:extLst>
          </p:nvPr>
        </p:nvGraphicFramePr>
        <p:xfrm>
          <a:off x="479425" y="969958"/>
          <a:ext cx="11258989" cy="5126042"/>
        </p:xfrm>
        <a:graphic>
          <a:graphicData uri="http://schemas.openxmlformats.org/drawingml/2006/table">
            <a:tbl>
              <a:tblPr firstRow="1" bandRow="1">
                <a:tableStyleId>{5C22544A-7EE6-4342-B048-85BDC9FD1C3A}</a:tableStyleId>
              </a:tblPr>
              <a:tblGrid>
                <a:gridCol w="2447837"/>
                <a:gridCol w="2598158"/>
                <a:gridCol w="5215148"/>
                <a:gridCol w="997846"/>
              </a:tblGrid>
              <a:tr h="372689">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432123">
                <a:tc>
                  <a:txBody>
                    <a:bodyPr/>
                    <a:lstStyle/>
                    <a:p>
                      <a:r>
                        <a:rPr lang="en-GB" sz="1400" b="0" i="0" u="none" strike="noStrike" kern="1200" baseline="0" dirty="0" smtClean="0">
                          <a:solidFill>
                            <a:schemeClr val="dk1"/>
                          </a:solidFill>
                          <a:latin typeface="+mn-lt"/>
                          <a:ea typeface="+mn-ea"/>
                          <a:cs typeface="+mn-cs"/>
                        </a:rPr>
                        <a:t>IT</a:t>
                      </a:r>
                      <a:endParaRPr lang="en-GB" sz="1400" dirty="0"/>
                    </a:p>
                  </a:txBody>
                  <a:tcPr marL="121872" marR="121872"/>
                </a:tc>
                <a:tc>
                  <a:txBody>
                    <a:bodyPr/>
                    <a:lstStyle/>
                    <a:p>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If-Then condition block</a:t>
                      </a:r>
                      <a:endParaRPr lang="en-GB" sz="1400" dirty="0"/>
                    </a:p>
                  </a:txBody>
                  <a:tcPr marL="121872" marR="121872"/>
                </a:tc>
                <a:tc>
                  <a:txBody>
                    <a:bodyPr/>
                    <a:lstStyle/>
                    <a:p>
                      <a:endParaRPr lang="en-GB" sz="1400" dirty="0"/>
                    </a:p>
                  </a:txBody>
                  <a:tcPr marL="121872" marR="121872"/>
                </a:tc>
              </a:tr>
              <a:tr h="432123">
                <a:tc>
                  <a:txBody>
                    <a:bodyPr/>
                    <a:lstStyle/>
                    <a:p>
                      <a:r>
                        <a:rPr lang="en-GB" sz="1400" b="0" i="0" u="none" strike="noStrike" kern="1200" baseline="0" dirty="0" smtClean="0">
                          <a:solidFill>
                            <a:schemeClr val="dk1"/>
                          </a:solidFill>
                          <a:latin typeface="+mn-lt"/>
                          <a:ea typeface="+mn-ea"/>
                          <a:cs typeface="+mn-cs"/>
                        </a:rPr>
                        <a:t>LDM</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reglist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Load Multiple registers, increment after</a:t>
                      </a:r>
                      <a:endParaRPr lang="en-GB" sz="1400" dirty="0"/>
                    </a:p>
                  </a:txBody>
                  <a:tcPr marL="121872" marR="121872"/>
                </a:tc>
                <a:tc>
                  <a:txBody>
                    <a:bodyPr/>
                    <a:lstStyle/>
                    <a:p>
                      <a:endParaRPr lang="en-GB" sz="1400" dirty="0"/>
                    </a:p>
                  </a:txBody>
                  <a:tcPr marL="121872" marR="121872"/>
                </a:tc>
              </a:tr>
              <a:tr h="432123">
                <a:tc>
                  <a:txBody>
                    <a:bodyPr/>
                    <a:lstStyle/>
                    <a:p>
                      <a:r>
                        <a:rPr lang="en-GB" sz="1400" b="0" i="0" u="none" strike="noStrike" kern="1200" baseline="0" dirty="0" smtClean="0">
                          <a:solidFill>
                            <a:schemeClr val="dk1"/>
                          </a:solidFill>
                          <a:latin typeface="+mn-lt"/>
                          <a:ea typeface="+mn-ea"/>
                          <a:cs typeface="+mn-cs"/>
                        </a:rPr>
                        <a:t>LDMDB, LDMEA</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reglist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Load Multiple registers, decrement before</a:t>
                      </a:r>
                      <a:endParaRPr lang="en-GB" sz="1400" dirty="0"/>
                    </a:p>
                  </a:txBody>
                  <a:tcPr marL="121872" marR="121872"/>
                </a:tc>
                <a:tc>
                  <a:txBody>
                    <a:bodyPr/>
                    <a:lstStyle/>
                    <a:p>
                      <a:endParaRPr lang="en-GB" sz="1400" dirty="0"/>
                    </a:p>
                  </a:txBody>
                  <a:tcPr marL="121872" marR="121872"/>
                </a:tc>
              </a:tr>
              <a:tr h="432123">
                <a:tc>
                  <a:txBody>
                    <a:bodyPr/>
                    <a:lstStyle/>
                    <a:p>
                      <a:r>
                        <a:rPr lang="en-GB" sz="1400" b="0" i="0" u="none" strike="noStrike" kern="1200" baseline="0" dirty="0" smtClean="0">
                          <a:solidFill>
                            <a:schemeClr val="dk1"/>
                          </a:solidFill>
                          <a:latin typeface="+mn-lt"/>
                          <a:ea typeface="+mn-ea"/>
                          <a:cs typeface="+mn-cs"/>
                        </a:rPr>
                        <a:t>LDMFD, LDMIA</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reglist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Load Multiple registers, increment after</a:t>
                      </a:r>
                      <a:endParaRPr lang="en-GB" sz="1400" dirty="0"/>
                    </a:p>
                  </a:txBody>
                  <a:tcPr marL="121872" marR="121872"/>
                </a:tc>
                <a:tc>
                  <a:txBody>
                    <a:bodyPr/>
                    <a:lstStyle/>
                    <a:p>
                      <a:endParaRPr lang="en-GB" sz="1400"/>
                    </a:p>
                  </a:txBody>
                  <a:tcPr marL="121872" marR="121872"/>
                </a:tc>
              </a:tr>
              <a:tr h="432123">
                <a:tc>
                  <a:txBody>
                    <a:bodyPr/>
                    <a:lstStyle/>
                    <a:p>
                      <a:r>
                        <a:rPr lang="en-GB" sz="1400" b="0" i="0" u="none" strike="noStrike" kern="1200" baseline="0" dirty="0" smtClean="0">
                          <a:solidFill>
                            <a:schemeClr val="dk1"/>
                          </a:solidFill>
                          <a:latin typeface="+mn-lt"/>
                          <a:ea typeface="+mn-ea"/>
                          <a:cs typeface="+mn-cs"/>
                        </a:rPr>
                        <a:t>LDR</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#offset]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Load Register with word</a:t>
                      </a:r>
                      <a:endParaRPr lang="en-GB" sz="1400" dirty="0"/>
                    </a:p>
                  </a:txBody>
                  <a:tcPr marL="121872" marR="121872"/>
                </a:tc>
                <a:tc>
                  <a:txBody>
                    <a:bodyPr/>
                    <a:lstStyle/>
                    <a:p>
                      <a:endParaRPr lang="en-GB" sz="1400" dirty="0"/>
                    </a:p>
                  </a:txBody>
                  <a:tcPr marL="121872" marR="121872"/>
                </a:tc>
              </a:tr>
              <a:tr h="432123">
                <a:tc>
                  <a:txBody>
                    <a:bodyPr/>
                    <a:lstStyle/>
                    <a:p>
                      <a:r>
                        <a:rPr lang="en-GB" sz="1400" b="0" i="0" u="none" strike="noStrike" kern="1200" baseline="0" dirty="0" smtClean="0">
                          <a:solidFill>
                            <a:schemeClr val="dk1"/>
                          </a:solidFill>
                          <a:latin typeface="+mn-lt"/>
                          <a:ea typeface="+mn-ea"/>
                          <a:cs typeface="+mn-cs"/>
                        </a:rPr>
                        <a:t>LDRB, LDRBT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#offset]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Load Register with byte</a:t>
                      </a:r>
                      <a:endParaRPr lang="en-GB" sz="1400" dirty="0"/>
                    </a:p>
                  </a:txBody>
                  <a:tcPr marL="121872" marR="121872"/>
                </a:tc>
                <a:tc>
                  <a:txBody>
                    <a:bodyPr/>
                    <a:lstStyle/>
                    <a:p>
                      <a:endParaRPr lang="en-GB" sz="1400" dirty="0"/>
                    </a:p>
                  </a:txBody>
                  <a:tcPr marL="121872" marR="121872"/>
                </a:tc>
              </a:tr>
              <a:tr h="432123">
                <a:tc>
                  <a:txBody>
                    <a:bodyPr/>
                    <a:lstStyle/>
                    <a:p>
                      <a:r>
                        <a:rPr lang="en-GB" sz="1400" b="0" i="0" u="none" strike="noStrike" kern="1200" baseline="0" dirty="0" smtClean="0">
                          <a:solidFill>
                            <a:schemeClr val="dk1"/>
                          </a:solidFill>
                          <a:latin typeface="+mn-lt"/>
                          <a:ea typeface="+mn-ea"/>
                          <a:cs typeface="+mn-cs"/>
                        </a:rPr>
                        <a:t>LDRD</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Rt2,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#offset]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Load Register with two bytes</a:t>
                      </a:r>
                      <a:endParaRPr lang="en-GB" sz="1400" dirty="0"/>
                    </a:p>
                  </a:txBody>
                  <a:tcPr marL="121872" marR="121872"/>
                </a:tc>
                <a:tc>
                  <a:txBody>
                    <a:bodyPr/>
                    <a:lstStyle/>
                    <a:p>
                      <a:endParaRPr lang="en-GB" sz="1400"/>
                    </a:p>
                  </a:txBody>
                  <a:tcPr marL="121872" marR="121872"/>
                </a:tc>
              </a:tr>
              <a:tr h="432123">
                <a:tc>
                  <a:txBody>
                    <a:bodyPr/>
                    <a:lstStyle/>
                    <a:p>
                      <a:r>
                        <a:rPr lang="en-GB" sz="1400" b="0" i="0" u="none" strike="noStrike" kern="1200" baseline="0" dirty="0" smtClean="0">
                          <a:solidFill>
                            <a:schemeClr val="dk1"/>
                          </a:solidFill>
                          <a:latin typeface="+mn-lt"/>
                          <a:ea typeface="+mn-ea"/>
                          <a:cs typeface="+mn-cs"/>
                        </a:rPr>
                        <a:t>LDREX</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#offset]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Load Register Exclusive</a:t>
                      </a:r>
                      <a:endParaRPr lang="en-GB" sz="1400" dirty="0"/>
                    </a:p>
                  </a:txBody>
                  <a:tcPr marL="121872" marR="121872"/>
                </a:tc>
                <a:tc>
                  <a:txBody>
                    <a:bodyPr/>
                    <a:lstStyle/>
                    <a:p>
                      <a:endParaRPr lang="en-GB" sz="1400"/>
                    </a:p>
                  </a:txBody>
                  <a:tcPr marL="121872" marR="121872"/>
                </a:tc>
              </a:tr>
              <a:tr h="432123">
                <a:tc>
                  <a:txBody>
                    <a:bodyPr/>
                    <a:lstStyle/>
                    <a:p>
                      <a:r>
                        <a:rPr lang="en-GB" sz="1400" b="0" i="0" u="none" strike="noStrike" kern="1200" baseline="0" dirty="0" smtClean="0">
                          <a:solidFill>
                            <a:schemeClr val="dk1"/>
                          </a:solidFill>
                          <a:latin typeface="+mn-lt"/>
                          <a:ea typeface="+mn-ea"/>
                          <a:cs typeface="+mn-cs"/>
                        </a:rPr>
                        <a:t>LDREXB</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Load Register Exclusive with Byte</a:t>
                      </a:r>
                      <a:endParaRPr lang="en-GB" sz="1400" dirty="0"/>
                    </a:p>
                  </a:txBody>
                  <a:tcPr marL="121872" marR="121872"/>
                </a:tc>
                <a:tc>
                  <a:txBody>
                    <a:bodyPr/>
                    <a:lstStyle/>
                    <a:p>
                      <a:endParaRPr lang="en-GB" sz="1400"/>
                    </a:p>
                  </a:txBody>
                  <a:tcPr marL="121872" marR="121872"/>
                </a:tc>
              </a:tr>
              <a:tr h="432123">
                <a:tc>
                  <a:txBody>
                    <a:bodyPr/>
                    <a:lstStyle/>
                    <a:p>
                      <a:r>
                        <a:rPr lang="en-GB" sz="1400" b="0" i="0" u="none" strike="noStrike" kern="1200" baseline="0" dirty="0" smtClean="0">
                          <a:solidFill>
                            <a:schemeClr val="dk1"/>
                          </a:solidFill>
                          <a:latin typeface="+mn-lt"/>
                          <a:ea typeface="+mn-ea"/>
                          <a:cs typeface="+mn-cs"/>
                        </a:rPr>
                        <a:t>LDREXH</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Load Register Exclusive with </a:t>
                      </a:r>
                      <a:r>
                        <a:rPr lang="en-GB" sz="1400" b="0" i="0" u="none" strike="noStrike" kern="1200" baseline="0" dirty="0" err="1" smtClean="0">
                          <a:solidFill>
                            <a:schemeClr val="dk1"/>
                          </a:solidFill>
                          <a:latin typeface="+mn-lt"/>
                          <a:ea typeface="+mn-ea"/>
                          <a:cs typeface="+mn-cs"/>
                        </a:rPr>
                        <a:t>Halfword</a:t>
                      </a:r>
                      <a:endParaRPr lang="en-GB" sz="1400" dirty="0"/>
                    </a:p>
                  </a:txBody>
                  <a:tcPr marL="121872" marR="121872"/>
                </a:tc>
                <a:tc>
                  <a:txBody>
                    <a:bodyPr/>
                    <a:lstStyle/>
                    <a:p>
                      <a:endParaRPr lang="en-GB" sz="1400" dirty="0"/>
                    </a:p>
                  </a:txBody>
                  <a:tcPr marL="121872" marR="121872"/>
                </a:tc>
              </a:tr>
              <a:tr h="432123">
                <a:tc>
                  <a:txBody>
                    <a:bodyPr/>
                    <a:lstStyle/>
                    <a:p>
                      <a:r>
                        <a:rPr lang="en-GB" sz="1400" b="0" i="0" u="none" strike="noStrike" kern="1200" baseline="0" dirty="0" smtClean="0">
                          <a:solidFill>
                            <a:schemeClr val="dk1"/>
                          </a:solidFill>
                          <a:latin typeface="+mn-lt"/>
                          <a:ea typeface="+mn-ea"/>
                          <a:cs typeface="+mn-cs"/>
                        </a:rPr>
                        <a:t>LDRH, LDRHT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#offset]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Load Register with </a:t>
                      </a:r>
                      <a:r>
                        <a:rPr lang="en-GB" sz="1400" b="0" i="0" u="none" strike="noStrike" kern="1200" baseline="0" dirty="0" err="1" smtClean="0">
                          <a:solidFill>
                            <a:schemeClr val="dk1"/>
                          </a:solidFill>
                          <a:latin typeface="+mn-lt"/>
                          <a:ea typeface="+mn-ea"/>
                          <a:cs typeface="+mn-cs"/>
                        </a:rPr>
                        <a:t>Halfword</a:t>
                      </a:r>
                      <a:endParaRPr lang="en-GB" sz="1400" dirty="0"/>
                    </a:p>
                  </a:txBody>
                  <a:tcPr marL="121872" marR="121872"/>
                </a:tc>
                <a:tc>
                  <a:txBody>
                    <a:bodyPr/>
                    <a:lstStyle/>
                    <a:p>
                      <a:endParaRPr lang="en-GB" sz="1400" dirty="0"/>
                    </a:p>
                  </a:txBody>
                  <a:tcPr marL="121872" marR="121872"/>
                </a:tc>
              </a:tr>
            </a:tbl>
          </a:graphicData>
        </a:graphic>
      </p:graphicFrame>
    </p:spTree>
    <p:extLst>
      <p:ext uri="{BB962C8B-B14F-4D97-AF65-F5344CB8AC3E}">
        <p14:creationId xmlns:p14="http://schemas.microsoft.com/office/powerpoint/2010/main" val="666494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Cortex-M4 Instruction Set</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49472516"/>
              </p:ext>
            </p:extLst>
          </p:nvPr>
        </p:nvGraphicFramePr>
        <p:xfrm>
          <a:off x="479425" y="1086781"/>
          <a:ext cx="11297676" cy="4933019"/>
        </p:xfrm>
        <a:graphic>
          <a:graphicData uri="http://schemas.openxmlformats.org/drawingml/2006/table">
            <a:tbl>
              <a:tblPr firstRow="1" bandRow="1">
                <a:tableStyleId>{5C22544A-7EE6-4342-B048-85BDC9FD1C3A}</a:tableStyleId>
              </a:tblPr>
              <a:tblGrid>
                <a:gridCol w="2418406"/>
                <a:gridCol w="2534171"/>
                <a:gridCol w="5029653"/>
                <a:gridCol w="1315446"/>
              </a:tblGrid>
              <a:tr h="334535">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83207">
                <a:tc>
                  <a:txBody>
                    <a:bodyPr/>
                    <a:lstStyle/>
                    <a:p>
                      <a:r>
                        <a:rPr lang="en-GB" sz="1400" b="0" i="0" u="none" strike="noStrike" kern="1200" baseline="0" dirty="0" smtClean="0">
                          <a:solidFill>
                            <a:schemeClr val="dk1"/>
                          </a:solidFill>
                          <a:latin typeface="+mn-lt"/>
                          <a:ea typeface="+mn-ea"/>
                          <a:cs typeface="+mn-cs"/>
                        </a:rPr>
                        <a:t>LDRSB, LDRSBT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#offset]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Load Register with Signed Byte</a:t>
                      </a:r>
                      <a:endParaRPr lang="en-GB" sz="1400" dirty="0"/>
                    </a:p>
                  </a:txBody>
                  <a:tcPr marL="121872" marR="121872"/>
                </a:tc>
                <a:tc>
                  <a:txBody>
                    <a:bodyPr/>
                    <a:lstStyle/>
                    <a:p>
                      <a:endParaRPr lang="en-GB" sz="1400" dirty="0"/>
                    </a:p>
                  </a:txBody>
                  <a:tcPr marL="121872" marR="121872"/>
                </a:tc>
              </a:tr>
              <a:tr h="383207">
                <a:tc>
                  <a:txBody>
                    <a:bodyPr/>
                    <a:lstStyle/>
                    <a:p>
                      <a:r>
                        <a:rPr lang="en-GB" sz="1400" b="0" i="0" u="none" strike="noStrike" kern="1200" baseline="0" dirty="0" smtClean="0">
                          <a:solidFill>
                            <a:schemeClr val="dk1"/>
                          </a:solidFill>
                          <a:latin typeface="+mn-lt"/>
                          <a:ea typeface="+mn-ea"/>
                          <a:cs typeface="+mn-cs"/>
                        </a:rPr>
                        <a:t>LDRSH, LDRSHT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#offset]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Load Register with Signed </a:t>
                      </a:r>
                      <a:r>
                        <a:rPr lang="en-GB" sz="1400" b="0" i="0" u="none" strike="noStrike" kern="1200" baseline="0" dirty="0" err="1" smtClean="0">
                          <a:solidFill>
                            <a:schemeClr val="dk1"/>
                          </a:solidFill>
                          <a:latin typeface="+mn-lt"/>
                          <a:ea typeface="+mn-ea"/>
                          <a:cs typeface="+mn-cs"/>
                        </a:rPr>
                        <a:t>Halfword</a:t>
                      </a:r>
                      <a:endParaRPr lang="en-GB" sz="1400" dirty="0"/>
                    </a:p>
                  </a:txBody>
                  <a:tcPr marL="121872" marR="121872"/>
                </a:tc>
                <a:tc>
                  <a:txBody>
                    <a:bodyPr/>
                    <a:lstStyle/>
                    <a:p>
                      <a:endParaRPr lang="en-GB" sz="1400" dirty="0"/>
                    </a:p>
                  </a:txBody>
                  <a:tcPr marL="121872" marR="121872"/>
                </a:tc>
              </a:tr>
              <a:tr h="383207">
                <a:tc>
                  <a:txBody>
                    <a:bodyPr/>
                    <a:lstStyle/>
                    <a:p>
                      <a:r>
                        <a:rPr lang="en-GB" sz="1400" b="0" i="0" u="none" strike="noStrike" kern="1200" baseline="0" dirty="0" smtClean="0">
                          <a:solidFill>
                            <a:schemeClr val="dk1"/>
                          </a:solidFill>
                          <a:latin typeface="+mn-lt"/>
                          <a:ea typeface="+mn-ea"/>
                          <a:cs typeface="+mn-cs"/>
                        </a:rPr>
                        <a:t>LDRT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#offset]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Load Register with word</a:t>
                      </a:r>
                      <a:endParaRPr lang="en-GB" sz="1400" dirty="0"/>
                    </a:p>
                  </a:txBody>
                  <a:tcPr marL="121872" marR="121872"/>
                </a:tc>
                <a:tc>
                  <a:txBody>
                    <a:bodyPr/>
                    <a:lstStyle/>
                    <a:p>
                      <a:endParaRPr lang="en-GB" sz="1400" dirty="0"/>
                    </a:p>
                  </a:txBody>
                  <a:tcPr marL="121872" marR="121872"/>
                </a:tc>
              </a:tr>
              <a:tr h="383207">
                <a:tc>
                  <a:txBody>
                    <a:bodyPr/>
                    <a:lstStyle/>
                    <a:p>
                      <a:r>
                        <a:rPr lang="en-GB" sz="1400" b="0" i="0" u="none" strike="noStrike" kern="1200" baseline="0" dirty="0" smtClean="0">
                          <a:solidFill>
                            <a:schemeClr val="dk1"/>
                          </a:solidFill>
                          <a:latin typeface="+mn-lt"/>
                          <a:ea typeface="+mn-ea"/>
                          <a:cs typeface="+mn-cs"/>
                        </a:rPr>
                        <a:t>LSL, LSLS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Rm</a:t>
                      </a:r>
                      <a:r>
                        <a:rPr lang="en-GB" sz="1400" b="0" i="0" u="none" strike="noStrike" kern="1200" baseline="0" dirty="0" smtClean="0">
                          <a:solidFill>
                            <a:schemeClr val="dk1"/>
                          </a:solidFill>
                          <a:latin typeface="+mn-lt"/>
                          <a:ea typeface="+mn-ea"/>
                          <a:cs typeface="+mn-cs"/>
                        </a:rPr>
                        <a:t>, &lt;</a:t>
                      </a:r>
                      <a:r>
                        <a:rPr lang="en-GB" sz="1400" b="0" i="0" u="none" strike="noStrike" kern="1200" baseline="0" dirty="0" err="1" smtClean="0">
                          <a:solidFill>
                            <a:schemeClr val="dk1"/>
                          </a:solidFill>
                          <a:latin typeface="+mn-lt"/>
                          <a:ea typeface="+mn-ea"/>
                          <a:cs typeface="+mn-cs"/>
                        </a:rPr>
                        <a:t>Rs</a:t>
                      </a:r>
                      <a:r>
                        <a:rPr lang="en-GB" sz="1400" b="0" i="0" u="none" strike="noStrike" kern="1200" baseline="0" dirty="0" smtClean="0">
                          <a:solidFill>
                            <a:schemeClr val="dk1"/>
                          </a:solidFill>
                          <a:latin typeface="+mn-lt"/>
                          <a:ea typeface="+mn-ea"/>
                          <a:cs typeface="+mn-cs"/>
                        </a:rPr>
                        <a:t>|#n&gt;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Logical Shift Left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a:t>
                      </a:r>
                      <a:endParaRPr lang="en-GB" sz="1400" dirty="0"/>
                    </a:p>
                  </a:txBody>
                  <a:tcPr marL="121872" marR="121872"/>
                </a:tc>
              </a:tr>
              <a:tr h="383207">
                <a:tc>
                  <a:txBody>
                    <a:bodyPr/>
                    <a:lstStyle/>
                    <a:p>
                      <a:r>
                        <a:rPr lang="en-GB" sz="1400" b="0" i="0" u="none" strike="noStrike" kern="1200" baseline="0" dirty="0" smtClean="0">
                          <a:solidFill>
                            <a:schemeClr val="dk1"/>
                          </a:solidFill>
                          <a:latin typeface="+mn-lt"/>
                          <a:ea typeface="+mn-ea"/>
                          <a:cs typeface="+mn-cs"/>
                        </a:rPr>
                        <a:t>LSR, LSRS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Rm</a:t>
                      </a:r>
                      <a:r>
                        <a:rPr lang="en-GB" sz="1400" b="0" i="0" u="none" strike="noStrike" kern="1200" baseline="0" dirty="0" smtClean="0">
                          <a:solidFill>
                            <a:schemeClr val="dk1"/>
                          </a:solidFill>
                          <a:latin typeface="+mn-lt"/>
                          <a:ea typeface="+mn-ea"/>
                          <a:cs typeface="+mn-cs"/>
                        </a:rPr>
                        <a:t>, &lt;</a:t>
                      </a:r>
                      <a:r>
                        <a:rPr lang="en-GB" sz="1400" b="0" i="0" u="none" strike="noStrike" kern="1200" baseline="0" dirty="0" err="1" smtClean="0">
                          <a:solidFill>
                            <a:schemeClr val="dk1"/>
                          </a:solidFill>
                          <a:latin typeface="+mn-lt"/>
                          <a:ea typeface="+mn-ea"/>
                          <a:cs typeface="+mn-cs"/>
                        </a:rPr>
                        <a:t>Rs</a:t>
                      </a:r>
                      <a:r>
                        <a:rPr lang="en-GB" sz="1400" b="0" i="0" u="none" strike="noStrike" kern="1200" baseline="0" dirty="0" smtClean="0">
                          <a:solidFill>
                            <a:schemeClr val="dk1"/>
                          </a:solidFill>
                          <a:latin typeface="+mn-lt"/>
                          <a:ea typeface="+mn-ea"/>
                          <a:cs typeface="+mn-cs"/>
                        </a:rPr>
                        <a:t>|#n&gt;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Logical Shift Right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a:t>
                      </a:r>
                      <a:endParaRPr lang="en-GB" sz="1400" dirty="0"/>
                    </a:p>
                  </a:txBody>
                  <a:tcPr marL="121872" marR="121872"/>
                </a:tc>
              </a:tr>
              <a:tr h="383207">
                <a:tc>
                  <a:txBody>
                    <a:bodyPr/>
                    <a:lstStyle/>
                    <a:p>
                      <a:r>
                        <a:rPr lang="en-GB" sz="1400" b="0" i="0" u="none" strike="noStrike" kern="1200" baseline="0" dirty="0" smtClean="0">
                          <a:solidFill>
                            <a:schemeClr val="dk1"/>
                          </a:solidFill>
                          <a:latin typeface="+mn-lt"/>
                          <a:ea typeface="+mn-ea"/>
                          <a:cs typeface="+mn-cs"/>
                        </a:rPr>
                        <a:t>MLA</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Rm</a:t>
                      </a:r>
                      <a:r>
                        <a:rPr lang="en-GB" sz="1400" b="0" i="0" u="none" strike="noStrike" kern="1200" baseline="0" dirty="0" smtClean="0">
                          <a:solidFill>
                            <a:schemeClr val="dk1"/>
                          </a:solidFill>
                          <a:latin typeface="+mn-lt"/>
                          <a:ea typeface="+mn-ea"/>
                          <a:cs typeface="+mn-cs"/>
                        </a:rPr>
                        <a:t>, Ra</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Multiply with Accumulate, 32-bit result</a:t>
                      </a:r>
                      <a:endParaRPr lang="en-GB" sz="1400" dirty="0"/>
                    </a:p>
                  </a:txBody>
                  <a:tcPr marL="121872" marR="121872"/>
                </a:tc>
                <a:tc>
                  <a:txBody>
                    <a:bodyPr/>
                    <a:lstStyle/>
                    <a:p>
                      <a:endParaRPr lang="en-GB" sz="1400" dirty="0"/>
                    </a:p>
                  </a:txBody>
                  <a:tcPr marL="121872" marR="121872"/>
                </a:tc>
              </a:tr>
              <a:tr h="383207">
                <a:tc>
                  <a:txBody>
                    <a:bodyPr/>
                    <a:lstStyle/>
                    <a:p>
                      <a:r>
                        <a:rPr lang="en-GB" sz="1400" b="0" i="0" u="none" strike="noStrike" kern="1200" baseline="0" dirty="0" smtClean="0">
                          <a:solidFill>
                            <a:schemeClr val="dk1"/>
                          </a:solidFill>
                          <a:latin typeface="+mn-lt"/>
                          <a:ea typeface="+mn-ea"/>
                          <a:cs typeface="+mn-cs"/>
                        </a:rPr>
                        <a:t>MLS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Rm</a:t>
                      </a:r>
                      <a:r>
                        <a:rPr lang="en-GB" sz="1400" b="0" i="0" u="none" strike="noStrike" kern="1200" baseline="0" dirty="0" smtClean="0">
                          <a:solidFill>
                            <a:schemeClr val="dk1"/>
                          </a:solidFill>
                          <a:latin typeface="+mn-lt"/>
                          <a:ea typeface="+mn-ea"/>
                          <a:cs typeface="+mn-cs"/>
                        </a:rPr>
                        <a:t>, Ra</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Multiply and Subtract, 32-bit result</a:t>
                      </a:r>
                      <a:endParaRPr lang="en-GB" sz="1400" dirty="0"/>
                    </a:p>
                  </a:txBody>
                  <a:tcPr marL="121872" marR="121872"/>
                </a:tc>
                <a:tc>
                  <a:txBody>
                    <a:bodyPr/>
                    <a:lstStyle/>
                    <a:p>
                      <a:endParaRPr lang="en-GB" sz="1400"/>
                    </a:p>
                  </a:txBody>
                  <a:tcPr marL="121872" marR="121872"/>
                </a:tc>
              </a:tr>
              <a:tr h="383207">
                <a:tc>
                  <a:txBody>
                    <a:bodyPr/>
                    <a:lstStyle/>
                    <a:p>
                      <a:r>
                        <a:rPr lang="en-GB" sz="1400" b="0" i="0" u="none" strike="noStrike" kern="1200" baseline="0" dirty="0" smtClean="0">
                          <a:solidFill>
                            <a:schemeClr val="dk1"/>
                          </a:solidFill>
                          <a:latin typeface="+mn-lt"/>
                          <a:ea typeface="+mn-ea"/>
                          <a:cs typeface="+mn-cs"/>
                        </a:rPr>
                        <a:t>MOV, MOVS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Op2</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Move</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a:t>
                      </a:r>
                      <a:endParaRPr lang="en-GB" sz="1400" dirty="0"/>
                    </a:p>
                  </a:txBody>
                  <a:tcPr marL="121872" marR="121872"/>
                </a:tc>
              </a:tr>
              <a:tr h="383207">
                <a:tc>
                  <a:txBody>
                    <a:bodyPr/>
                    <a:lstStyle/>
                    <a:p>
                      <a:r>
                        <a:rPr lang="en-GB" sz="1400" b="0" i="0" u="none" strike="noStrike" kern="1200" baseline="0" dirty="0" smtClean="0">
                          <a:solidFill>
                            <a:schemeClr val="dk1"/>
                          </a:solidFill>
                          <a:latin typeface="+mn-lt"/>
                          <a:ea typeface="+mn-ea"/>
                          <a:cs typeface="+mn-cs"/>
                        </a:rPr>
                        <a:t>MOVT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#imm16</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Move Top</a:t>
                      </a:r>
                      <a:endParaRPr lang="en-GB" sz="1400" dirty="0"/>
                    </a:p>
                  </a:txBody>
                  <a:tcPr marL="121872" marR="121872"/>
                </a:tc>
                <a:tc>
                  <a:txBody>
                    <a:bodyPr/>
                    <a:lstStyle/>
                    <a:p>
                      <a:endParaRPr lang="en-GB" sz="1400"/>
                    </a:p>
                  </a:txBody>
                  <a:tcPr marL="121872" marR="121872"/>
                </a:tc>
              </a:tr>
              <a:tr h="383207">
                <a:tc>
                  <a:txBody>
                    <a:bodyPr/>
                    <a:lstStyle/>
                    <a:p>
                      <a:r>
                        <a:rPr lang="en-GB" sz="1400" b="0" i="0" u="none" strike="noStrike" kern="1200" baseline="0" dirty="0" smtClean="0">
                          <a:solidFill>
                            <a:schemeClr val="dk1"/>
                          </a:solidFill>
                          <a:latin typeface="+mn-lt"/>
                          <a:ea typeface="+mn-ea"/>
                          <a:cs typeface="+mn-cs"/>
                        </a:rPr>
                        <a:t>MOVW, MOV</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#imm16</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Move 16-bit constant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a:t>
                      </a:r>
                      <a:endParaRPr lang="en-GB" sz="1400" dirty="0"/>
                    </a:p>
                  </a:txBody>
                  <a:tcPr marL="121872" marR="121872"/>
                </a:tc>
              </a:tr>
              <a:tr h="383207">
                <a:tc>
                  <a:txBody>
                    <a:bodyPr/>
                    <a:lstStyle/>
                    <a:p>
                      <a:r>
                        <a:rPr lang="en-GB" sz="1400" b="0" i="0" u="none" strike="noStrike" kern="1200" baseline="0" dirty="0" smtClean="0">
                          <a:solidFill>
                            <a:schemeClr val="dk1"/>
                          </a:solidFill>
                          <a:latin typeface="+mn-lt"/>
                          <a:ea typeface="+mn-ea"/>
                          <a:cs typeface="+mn-cs"/>
                        </a:rPr>
                        <a:t>MRS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spec_reg</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Move from Special Register to general register</a:t>
                      </a:r>
                      <a:endParaRPr lang="en-GB" sz="1400" dirty="0"/>
                    </a:p>
                  </a:txBody>
                  <a:tcPr marL="121872" marR="121872"/>
                </a:tc>
                <a:tc>
                  <a:txBody>
                    <a:bodyPr/>
                    <a:lstStyle/>
                    <a:p>
                      <a:endParaRPr lang="en-GB" sz="1400" dirty="0"/>
                    </a:p>
                  </a:txBody>
                  <a:tcPr marL="121872" marR="121872"/>
                </a:tc>
              </a:tr>
              <a:tr h="383207">
                <a:tc>
                  <a:txBody>
                    <a:bodyPr/>
                    <a:lstStyle/>
                    <a:p>
                      <a:r>
                        <a:rPr lang="en-GB" sz="1400" b="0" i="0" u="none" strike="noStrike" kern="1200" baseline="0" dirty="0" smtClean="0">
                          <a:solidFill>
                            <a:schemeClr val="dk1"/>
                          </a:solidFill>
                          <a:latin typeface="+mn-lt"/>
                          <a:ea typeface="+mn-ea"/>
                          <a:cs typeface="+mn-cs"/>
                        </a:rPr>
                        <a:t>MSR</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spec_reg</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Rm</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Move from general register to Special Register</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N,Z,C,V</a:t>
                      </a:r>
                      <a:endParaRPr lang="en-GB" sz="1400" dirty="0"/>
                    </a:p>
                  </a:txBody>
                  <a:tcPr marL="121872" marR="121872"/>
                </a:tc>
              </a:tr>
            </a:tbl>
          </a:graphicData>
        </a:graphic>
      </p:graphicFrame>
    </p:spTree>
    <p:extLst>
      <p:ext uri="{BB962C8B-B14F-4D97-AF65-F5344CB8AC3E}">
        <p14:creationId xmlns:p14="http://schemas.microsoft.com/office/powerpoint/2010/main" val="827032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Cortex-M4 Instruction Set</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11111221"/>
              </p:ext>
            </p:extLst>
          </p:nvPr>
        </p:nvGraphicFramePr>
        <p:xfrm>
          <a:off x="454819" y="1140351"/>
          <a:ext cx="11297675" cy="4431441"/>
        </p:xfrm>
        <a:graphic>
          <a:graphicData uri="http://schemas.openxmlformats.org/drawingml/2006/table">
            <a:tbl>
              <a:tblPr firstRow="1" bandRow="1">
                <a:tableStyleId>{5C22544A-7EE6-4342-B048-85BDC9FD1C3A}</a:tableStyleId>
              </a:tblPr>
              <a:tblGrid>
                <a:gridCol w="2147578"/>
                <a:gridCol w="2785654"/>
                <a:gridCol w="5029653"/>
                <a:gridCol w="1334790"/>
              </a:tblGrid>
              <a:tr h="341553">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71808">
                <a:tc>
                  <a:txBody>
                    <a:bodyPr/>
                    <a:lstStyle/>
                    <a:p>
                      <a:r>
                        <a:rPr lang="en-GB" sz="1400" b="0" i="0" u="none" strike="noStrike" kern="1200" baseline="0" dirty="0" smtClean="0">
                          <a:solidFill>
                            <a:schemeClr val="dk1"/>
                          </a:solidFill>
                          <a:latin typeface="+mn-lt"/>
                          <a:ea typeface="+mn-ea"/>
                          <a:cs typeface="+mn-cs"/>
                        </a:rPr>
                        <a:t>MUL, MULS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Rm</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Multiply, 32-bit result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a:t>
                      </a:r>
                      <a:endParaRPr lang="en-GB" sz="1400" dirty="0"/>
                    </a:p>
                  </a:txBody>
                  <a:tcPr marL="121872" marR="121872"/>
                </a:tc>
              </a:tr>
              <a:tr h="371808">
                <a:tc>
                  <a:txBody>
                    <a:bodyPr/>
                    <a:lstStyle/>
                    <a:p>
                      <a:r>
                        <a:rPr lang="en-GB" sz="1400" b="0" i="0" u="none" strike="noStrike" kern="1200" baseline="0" dirty="0" smtClean="0">
                          <a:solidFill>
                            <a:schemeClr val="dk1"/>
                          </a:solidFill>
                          <a:latin typeface="+mn-lt"/>
                          <a:ea typeface="+mn-ea"/>
                          <a:cs typeface="+mn-cs"/>
                        </a:rPr>
                        <a:t>MVN, MVNS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Op2</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Move NOT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a:t>
                      </a:r>
                      <a:endParaRPr lang="en-GB" sz="1400" dirty="0"/>
                    </a:p>
                  </a:txBody>
                  <a:tcPr marL="121872" marR="121872"/>
                </a:tc>
              </a:tr>
              <a:tr h="371808">
                <a:tc>
                  <a:txBody>
                    <a:bodyPr/>
                    <a:lstStyle/>
                    <a:p>
                      <a:r>
                        <a:rPr lang="en-GB" sz="1400" b="0" i="0" u="none" strike="noStrike" kern="1200" baseline="0" dirty="0" smtClean="0">
                          <a:solidFill>
                            <a:schemeClr val="dk1"/>
                          </a:solidFill>
                          <a:latin typeface="+mn-lt"/>
                          <a:ea typeface="+mn-ea"/>
                          <a:cs typeface="+mn-cs"/>
                        </a:rPr>
                        <a:t>NOP</a:t>
                      </a:r>
                      <a:endParaRPr lang="en-GB" sz="1400" dirty="0"/>
                    </a:p>
                  </a:txBody>
                  <a:tcPr marL="121872" marR="121872"/>
                </a:tc>
                <a:tc>
                  <a:txBody>
                    <a:bodyPr/>
                    <a:lstStyle/>
                    <a:p>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No Operation</a:t>
                      </a:r>
                      <a:endParaRPr lang="en-GB" sz="1400" dirty="0"/>
                    </a:p>
                  </a:txBody>
                  <a:tcPr marL="121872" marR="121872"/>
                </a:tc>
                <a:tc>
                  <a:txBody>
                    <a:bodyPr/>
                    <a:lstStyle/>
                    <a:p>
                      <a:endParaRPr lang="en-GB" sz="1400" dirty="0"/>
                    </a:p>
                  </a:txBody>
                  <a:tcPr marL="121872" marR="121872"/>
                </a:tc>
              </a:tr>
              <a:tr h="371808">
                <a:tc>
                  <a:txBody>
                    <a:bodyPr/>
                    <a:lstStyle/>
                    <a:p>
                      <a:r>
                        <a:rPr lang="en-GB" sz="1400" b="0" i="0" u="none" strike="noStrike" kern="1200" baseline="0" dirty="0" smtClean="0">
                          <a:solidFill>
                            <a:schemeClr val="dk1"/>
                          </a:solidFill>
                          <a:latin typeface="+mn-lt"/>
                          <a:ea typeface="+mn-ea"/>
                          <a:cs typeface="+mn-cs"/>
                        </a:rPr>
                        <a:t>ORN, ORNS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Op2</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Logical OR NOT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a:t>
                      </a:r>
                      <a:endParaRPr lang="en-GB" sz="1400" dirty="0"/>
                    </a:p>
                  </a:txBody>
                  <a:tcPr marL="121872" marR="121872"/>
                </a:tc>
              </a:tr>
              <a:tr h="371808">
                <a:tc>
                  <a:txBody>
                    <a:bodyPr/>
                    <a:lstStyle/>
                    <a:p>
                      <a:r>
                        <a:rPr lang="en-GB" sz="1400" b="0" i="0" u="none" strike="noStrike" kern="1200" baseline="0" dirty="0" smtClean="0">
                          <a:solidFill>
                            <a:schemeClr val="dk1"/>
                          </a:solidFill>
                          <a:latin typeface="+mn-lt"/>
                          <a:ea typeface="+mn-ea"/>
                          <a:cs typeface="+mn-cs"/>
                        </a:rPr>
                        <a:t>ORR, ORRS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Op2</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Logical OR</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a:t>
                      </a:r>
                      <a:endParaRPr lang="en-GB" sz="1400" dirty="0"/>
                    </a:p>
                  </a:txBody>
                  <a:tcPr marL="121872" marR="121872"/>
                </a:tc>
              </a:tr>
              <a:tr h="371808">
                <a:tc>
                  <a:txBody>
                    <a:bodyPr/>
                    <a:lstStyle/>
                    <a:p>
                      <a:r>
                        <a:rPr lang="en-GB" sz="1400" dirty="0" smtClean="0"/>
                        <a:t>PKHTB,</a:t>
                      </a:r>
                      <a:r>
                        <a:rPr lang="en-GB" sz="1400" baseline="0" dirty="0" smtClean="0"/>
                        <a:t> PKHBT</a:t>
                      </a:r>
                      <a:endParaRPr lang="en-GB" sz="1400" dirty="0"/>
                    </a:p>
                  </a:txBody>
                  <a:tcPr marL="121872" marR="121872"/>
                </a:tc>
                <a:tc>
                  <a:txBody>
                    <a:bodyPr/>
                    <a:lstStyle/>
                    <a:p>
                      <a:r>
                        <a:rPr lang="en-GB" sz="1400" dirty="0" smtClean="0"/>
                        <a:t>{Rd, }</a:t>
                      </a:r>
                      <a:r>
                        <a:rPr lang="en-GB" sz="1400" baseline="0" dirty="0" smtClean="0"/>
                        <a:t> Rn, Rm, Op2</a:t>
                      </a:r>
                      <a:endParaRPr lang="en-GB" sz="1400" dirty="0"/>
                    </a:p>
                  </a:txBody>
                  <a:tcPr marL="121872" marR="121872"/>
                </a:tc>
                <a:tc>
                  <a:txBody>
                    <a:bodyPr/>
                    <a:lstStyle/>
                    <a:p>
                      <a:r>
                        <a:rPr lang="en-GB" sz="1400" dirty="0" smtClean="0"/>
                        <a:t>Pack</a:t>
                      </a:r>
                      <a:r>
                        <a:rPr lang="en-GB" sz="1400" baseline="0" dirty="0" smtClean="0"/>
                        <a:t> </a:t>
                      </a:r>
                      <a:r>
                        <a:rPr lang="en-GB" sz="1400" baseline="0" dirty="0" err="1" smtClean="0"/>
                        <a:t>Halfword</a:t>
                      </a:r>
                      <a:endParaRPr lang="en-GB" sz="1400" dirty="0"/>
                    </a:p>
                  </a:txBody>
                  <a:tcPr marL="121872" marR="121872"/>
                </a:tc>
                <a:tc>
                  <a:txBody>
                    <a:bodyPr/>
                    <a:lstStyle/>
                    <a:p>
                      <a:endParaRPr lang="en-GB" sz="1400" dirty="0"/>
                    </a:p>
                  </a:txBody>
                  <a:tcPr marL="121872" marR="121872"/>
                </a:tc>
              </a:tr>
              <a:tr h="371808">
                <a:tc>
                  <a:txBody>
                    <a:bodyPr/>
                    <a:lstStyle/>
                    <a:p>
                      <a:r>
                        <a:rPr lang="en-GB" sz="1400" b="0" i="0" u="none" strike="noStrike" kern="1200" baseline="0" dirty="0" smtClean="0">
                          <a:solidFill>
                            <a:schemeClr val="dk1"/>
                          </a:solidFill>
                          <a:latin typeface="+mn-lt"/>
                          <a:ea typeface="+mn-ea"/>
                          <a:cs typeface="+mn-cs"/>
                        </a:rPr>
                        <a:t>POP</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reglist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Pop registers from stack</a:t>
                      </a:r>
                      <a:endParaRPr lang="en-GB" sz="1400" dirty="0"/>
                    </a:p>
                  </a:txBody>
                  <a:tcPr marL="121872" marR="121872"/>
                </a:tc>
                <a:tc>
                  <a:txBody>
                    <a:bodyPr/>
                    <a:lstStyle/>
                    <a:p>
                      <a:endParaRPr lang="en-GB" sz="1400" dirty="0"/>
                    </a:p>
                  </a:txBody>
                  <a:tcPr marL="121872" marR="121872"/>
                </a:tc>
              </a:tr>
              <a:tr h="371808">
                <a:tc>
                  <a:txBody>
                    <a:bodyPr/>
                    <a:lstStyle/>
                    <a:p>
                      <a:r>
                        <a:rPr lang="en-GB" sz="1400" b="0" i="0" u="none" strike="noStrike" kern="1200" baseline="0" dirty="0" smtClean="0">
                          <a:solidFill>
                            <a:schemeClr val="dk1"/>
                          </a:solidFill>
                          <a:latin typeface="+mn-lt"/>
                          <a:ea typeface="+mn-ea"/>
                          <a:cs typeface="+mn-cs"/>
                        </a:rPr>
                        <a:t>PUSH</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reglist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Push registers onto stack</a:t>
                      </a:r>
                      <a:endParaRPr lang="en-GB" sz="1400" dirty="0"/>
                    </a:p>
                  </a:txBody>
                  <a:tcPr marL="121872" marR="121872"/>
                </a:tc>
                <a:tc>
                  <a:txBody>
                    <a:bodyPr/>
                    <a:lstStyle/>
                    <a:p>
                      <a:endParaRPr lang="en-GB" sz="1400"/>
                    </a:p>
                  </a:txBody>
                  <a:tcPr marL="121872" marR="121872"/>
                </a:tc>
              </a:tr>
              <a:tr h="371808">
                <a:tc>
                  <a:txBody>
                    <a:bodyPr/>
                    <a:lstStyle/>
                    <a:p>
                      <a:r>
                        <a:rPr lang="en-GB" sz="1400" dirty="0" smtClean="0"/>
                        <a:t>QADD</a:t>
                      </a:r>
                      <a:endParaRPr lang="en-GB" sz="1400" dirty="0"/>
                    </a:p>
                  </a:txBody>
                  <a:tcPr marL="121872" marR="121872"/>
                </a:tc>
                <a:tc>
                  <a:txBody>
                    <a:bodyPr/>
                    <a:lstStyle/>
                    <a:p>
                      <a:r>
                        <a:rPr lang="en-GB" sz="1400" dirty="0" smtClean="0"/>
                        <a:t>{Rd,</a:t>
                      </a:r>
                      <a:r>
                        <a:rPr lang="en-GB" sz="1400" baseline="0" dirty="0" smtClean="0"/>
                        <a:t> } Rn, Rm</a:t>
                      </a:r>
                      <a:endParaRPr lang="en-GB" sz="1400" dirty="0"/>
                    </a:p>
                  </a:txBody>
                  <a:tcPr marL="121872" marR="121872"/>
                </a:tc>
                <a:tc>
                  <a:txBody>
                    <a:bodyPr/>
                    <a:lstStyle/>
                    <a:p>
                      <a:r>
                        <a:rPr lang="en-GB" sz="1400" dirty="0" smtClean="0"/>
                        <a:t>Saturating</a:t>
                      </a:r>
                      <a:r>
                        <a:rPr lang="en-GB" sz="1400" baseline="0" dirty="0" smtClean="0"/>
                        <a:t> double and Add</a:t>
                      </a:r>
                      <a:endParaRPr lang="en-GB" sz="1400" dirty="0"/>
                    </a:p>
                  </a:txBody>
                  <a:tcPr marL="121872" marR="121872"/>
                </a:tc>
                <a:tc>
                  <a:txBody>
                    <a:bodyPr/>
                    <a:lstStyle/>
                    <a:p>
                      <a:r>
                        <a:rPr lang="en-GB" sz="1400" dirty="0" smtClean="0"/>
                        <a:t>Q</a:t>
                      </a:r>
                      <a:endParaRPr lang="en-GB" sz="1400" dirty="0"/>
                    </a:p>
                  </a:txBody>
                  <a:tcPr marL="121872" marR="121872"/>
                </a:tc>
              </a:tr>
              <a:tr h="371808">
                <a:tc>
                  <a:txBody>
                    <a:bodyPr/>
                    <a:lstStyle/>
                    <a:p>
                      <a:r>
                        <a:rPr lang="en-GB" sz="1400" dirty="0" smtClean="0"/>
                        <a:t>QADD16</a:t>
                      </a:r>
                      <a:endParaRPr lang="en-GB" sz="1400" dirty="0"/>
                    </a:p>
                  </a:txBody>
                  <a:tcPr marL="121872" marR="121872"/>
                </a:tc>
                <a:tc>
                  <a:txBody>
                    <a:bodyPr/>
                    <a:lstStyle/>
                    <a:p>
                      <a:r>
                        <a:rPr lang="en-GB" sz="1400" dirty="0" smtClean="0"/>
                        <a:t>{Rd, } Rn, Rm</a:t>
                      </a:r>
                      <a:endParaRPr lang="en-GB" sz="1400" dirty="0"/>
                    </a:p>
                  </a:txBody>
                  <a:tcPr marL="121872" marR="121872"/>
                </a:tc>
                <a:tc>
                  <a:txBody>
                    <a:bodyPr/>
                    <a:lstStyle/>
                    <a:p>
                      <a:r>
                        <a:rPr lang="en-GB" sz="1400" dirty="0" smtClean="0"/>
                        <a:t>Saturating</a:t>
                      </a:r>
                      <a:r>
                        <a:rPr lang="en-GB" sz="1400" baseline="0" dirty="0" smtClean="0"/>
                        <a:t> Add 16</a:t>
                      </a:r>
                      <a:endParaRPr lang="en-GB" sz="1400" dirty="0"/>
                    </a:p>
                  </a:txBody>
                  <a:tcPr marL="121872" marR="121872"/>
                </a:tc>
                <a:tc>
                  <a:txBody>
                    <a:bodyPr/>
                    <a:lstStyle/>
                    <a:p>
                      <a:endParaRPr lang="en-GB" sz="1400" dirty="0"/>
                    </a:p>
                  </a:txBody>
                  <a:tcPr marL="121872" marR="121872"/>
                </a:tc>
              </a:tr>
              <a:tr h="371808">
                <a:tc>
                  <a:txBody>
                    <a:bodyPr/>
                    <a:lstStyle/>
                    <a:p>
                      <a:r>
                        <a:rPr lang="en-GB" sz="1400" dirty="0" smtClean="0"/>
                        <a:t>QADD8</a:t>
                      </a:r>
                      <a:endParaRPr lang="en-GB" sz="1400" dirty="0"/>
                    </a:p>
                  </a:txBody>
                  <a:tcPr marL="121872" marR="121872"/>
                </a:tc>
                <a:tc>
                  <a:txBody>
                    <a:bodyPr/>
                    <a:lstStyle/>
                    <a:p>
                      <a:r>
                        <a:rPr lang="en-GB" sz="1400" dirty="0" smtClean="0"/>
                        <a:t>{Rd, } Rn, Rm</a:t>
                      </a:r>
                      <a:endParaRPr lang="en-GB" sz="1400" dirty="0"/>
                    </a:p>
                  </a:txBody>
                  <a:tcPr marL="121872" marR="121872"/>
                </a:tc>
                <a:tc>
                  <a:txBody>
                    <a:bodyPr/>
                    <a:lstStyle/>
                    <a:p>
                      <a:r>
                        <a:rPr lang="en-GB" sz="1400" dirty="0" smtClean="0"/>
                        <a:t>Saturating</a:t>
                      </a:r>
                      <a:r>
                        <a:rPr lang="en-GB" sz="1400" baseline="0" dirty="0" smtClean="0"/>
                        <a:t> Add 8</a:t>
                      </a:r>
                      <a:endParaRPr lang="en-GB" sz="1400" dirty="0"/>
                    </a:p>
                  </a:txBody>
                  <a:tcPr marL="121872" marR="121872"/>
                </a:tc>
                <a:tc>
                  <a:txBody>
                    <a:bodyPr/>
                    <a:lstStyle/>
                    <a:p>
                      <a:endParaRPr lang="en-GB" sz="1400" dirty="0"/>
                    </a:p>
                  </a:txBody>
                  <a:tcPr marL="121872" marR="121872"/>
                </a:tc>
              </a:tr>
            </a:tbl>
          </a:graphicData>
        </a:graphic>
      </p:graphicFrame>
    </p:spTree>
    <p:extLst>
      <p:ext uri="{BB962C8B-B14F-4D97-AF65-F5344CB8AC3E}">
        <p14:creationId xmlns:p14="http://schemas.microsoft.com/office/powerpoint/2010/main" val="3495651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Cortex-M4 Instruction Set</a:t>
            </a:r>
          </a:p>
        </p:txBody>
      </p:sp>
      <p:sp>
        <p:nvSpPr>
          <p:cNvPr id="3" name="Content Placeholder 2"/>
          <p:cNvSpPr>
            <a:spLocks noGrp="1"/>
          </p:cNvSpPr>
          <p:nvPr>
            <p:ph idx="1"/>
          </p:nvPr>
        </p:nvSpPr>
        <p:spPr/>
        <p:txBody>
          <a:bodyPr/>
          <a:lstStyle/>
          <a:p>
            <a:endParaRPr lang="en-GB"/>
          </a:p>
        </p:txBody>
      </p:sp>
      <p:graphicFrame>
        <p:nvGraphicFramePr>
          <p:cNvPr id="4" name="Content Placeholder 5"/>
          <p:cNvGraphicFramePr>
            <a:graphicFrameLocks/>
          </p:cNvGraphicFramePr>
          <p:nvPr>
            <p:extLst>
              <p:ext uri="{D42A27DB-BD31-4B8C-83A1-F6EECF244321}">
                <p14:modId xmlns:p14="http://schemas.microsoft.com/office/powerpoint/2010/main" val="822046987"/>
              </p:ext>
            </p:extLst>
          </p:nvPr>
        </p:nvGraphicFramePr>
        <p:xfrm>
          <a:off x="479425" y="1143000"/>
          <a:ext cx="11297676" cy="4862029"/>
        </p:xfrm>
        <a:graphic>
          <a:graphicData uri="http://schemas.openxmlformats.org/drawingml/2006/table">
            <a:tbl>
              <a:tblPr firstRow="1" bandRow="1">
                <a:tableStyleId>{5C22544A-7EE6-4342-B048-85BDC9FD1C3A}</a:tableStyleId>
              </a:tblPr>
              <a:tblGrid>
                <a:gridCol w="2824419"/>
                <a:gridCol w="2824419"/>
                <a:gridCol w="4352738"/>
                <a:gridCol w="1296100"/>
              </a:tblGrid>
              <a:tr h="339841">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76849">
                <a:tc>
                  <a:txBody>
                    <a:bodyPr/>
                    <a:lstStyle/>
                    <a:p>
                      <a:r>
                        <a:rPr lang="en-GB" sz="1400" dirty="0" smtClean="0"/>
                        <a:t>QASX</a:t>
                      </a:r>
                      <a:endParaRPr lang="en-GB" sz="1400" dirty="0"/>
                    </a:p>
                  </a:txBody>
                  <a:tcPr marL="121872" marR="121872"/>
                </a:tc>
                <a:tc>
                  <a:txBody>
                    <a:bodyPr/>
                    <a:lstStyle/>
                    <a:p>
                      <a:r>
                        <a:rPr lang="en-GB" sz="1400" dirty="0" smtClean="0"/>
                        <a:t>{Rd, } Rn, Rm </a:t>
                      </a:r>
                      <a:endParaRPr lang="en-GB" sz="1400" dirty="0"/>
                    </a:p>
                  </a:txBody>
                  <a:tcPr marL="121872" marR="121872"/>
                </a:tc>
                <a:tc>
                  <a:txBody>
                    <a:bodyPr/>
                    <a:lstStyle/>
                    <a:p>
                      <a:r>
                        <a:rPr lang="en-GB" sz="1400" dirty="0" smtClean="0"/>
                        <a:t>Saturating Add and Subtract with Exchange</a:t>
                      </a:r>
                      <a:endParaRPr lang="en-GB" sz="1400" dirty="0"/>
                    </a:p>
                  </a:txBody>
                  <a:tcPr marL="121872" marR="121872"/>
                </a:tc>
                <a:tc>
                  <a:txBody>
                    <a:bodyPr/>
                    <a:lstStyle/>
                    <a:p>
                      <a:endParaRPr lang="en-GB" sz="1400" dirty="0"/>
                    </a:p>
                  </a:txBody>
                  <a:tcPr marL="121872" marR="121872"/>
                </a:tc>
              </a:tr>
              <a:tr h="376849">
                <a:tc>
                  <a:txBody>
                    <a:bodyPr/>
                    <a:lstStyle/>
                    <a:p>
                      <a:r>
                        <a:rPr lang="en-GB" sz="1400" dirty="0" smtClean="0"/>
                        <a:t>QDADD</a:t>
                      </a:r>
                      <a:endParaRPr lang="en-GB" sz="1400" dirty="0"/>
                    </a:p>
                  </a:txBody>
                  <a:tcPr marL="121872" marR="121872"/>
                </a:tc>
                <a:tc>
                  <a:txBody>
                    <a:bodyPr/>
                    <a:lstStyle/>
                    <a:p>
                      <a:r>
                        <a:rPr lang="en-GB" sz="1400" dirty="0" smtClean="0"/>
                        <a:t>{Rd, } Rn, Rm</a:t>
                      </a:r>
                      <a:endParaRPr lang="en-GB" sz="1400" dirty="0"/>
                    </a:p>
                  </a:txBody>
                  <a:tcPr marL="121872" marR="121872"/>
                </a:tc>
                <a:tc>
                  <a:txBody>
                    <a:bodyPr/>
                    <a:lstStyle/>
                    <a:p>
                      <a:r>
                        <a:rPr lang="en-GB" sz="1400" dirty="0" smtClean="0"/>
                        <a:t>Saturating Add</a:t>
                      </a:r>
                      <a:endParaRPr lang="en-GB" sz="1400" dirty="0"/>
                    </a:p>
                  </a:txBody>
                  <a:tcPr marL="121872" marR="121872"/>
                </a:tc>
                <a:tc>
                  <a:txBody>
                    <a:bodyPr/>
                    <a:lstStyle/>
                    <a:p>
                      <a:r>
                        <a:rPr lang="en-GB" sz="1400" dirty="0" smtClean="0"/>
                        <a:t>Q</a:t>
                      </a:r>
                      <a:endParaRPr lang="en-GB" sz="1400" dirty="0"/>
                    </a:p>
                  </a:txBody>
                  <a:tcPr marL="121872" marR="121872"/>
                </a:tc>
              </a:tr>
              <a:tr h="376849">
                <a:tc>
                  <a:txBody>
                    <a:bodyPr/>
                    <a:lstStyle/>
                    <a:p>
                      <a:r>
                        <a:rPr lang="en-GB" sz="1400" dirty="0" smtClean="0"/>
                        <a:t>QDSUB</a:t>
                      </a:r>
                      <a:endParaRPr lang="en-GB" sz="1400" dirty="0"/>
                    </a:p>
                  </a:txBody>
                  <a:tcPr marL="121872" marR="121872"/>
                </a:tc>
                <a:tc>
                  <a:txBody>
                    <a:bodyPr/>
                    <a:lstStyle/>
                    <a:p>
                      <a:r>
                        <a:rPr lang="en-GB" sz="1400" dirty="0" smtClean="0"/>
                        <a:t>{Rd, } Rn, Rm</a:t>
                      </a:r>
                      <a:endParaRPr lang="en-GB" sz="1400" dirty="0"/>
                    </a:p>
                  </a:txBody>
                  <a:tcPr marL="121872" marR="121872"/>
                </a:tc>
                <a:tc>
                  <a:txBody>
                    <a:bodyPr/>
                    <a:lstStyle/>
                    <a:p>
                      <a:r>
                        <a:rPr lang="en-GB" sz="1400" dirty="0" smtClean="0"/>
                        <a:t>Saturating double and Subtract</a:t>
                      </a:r>
                      <a:endParaRPr lang="en-GB" sz="1400" dirty="0"/>
                    </a:p>
                  </a:txBody>
                  <a:tcPr marL="121872" marR="121872"/>
                </a:tc>
                <a:tc>
                  <a:txBody>
                    <a:bodyPr/>
                    <a:lstStyle/>
                    <a:p>
                      <a:r>
                        <a:rPr lang="en-GB" sz="1400" dirty="0" smtClean="0"/>
                        <a:t>Q</a:t>
                      </a:r>
                      <a:endParaRPr lang="en-GB" sz="1400" dirty="0"/>
                    </a:p>
                  </a:txBody>
                  <a:tcPr marL="121872" marR="121872"/>
                </a:tc>
              </a:tr>
              <a:tr h="376849">
                <a:tc>
                  <a:txBody>
                    <a:bodyPr/>
                    <a:lstStyle/>
                    <a:p>
                      <a:r>
                        <a:rPr lang="en-GB" sz="1400" dirty="0" smtClean="0"/>
                        <a:t>QSAX</a:t>
                      </a:r>
                      <a:endParaRPr lang="en-GB" sz="1400" dirty="0"/>
                    </a:p>
                  </a:txBody>
                  <a:tcPr marL="121872" marR="121872"/>
                </a:tc>
                <a:tc>
                  <a:txBody>
                    <a:bodyPr/>
                    <a:lstStyle/>
                    <a:p>
                      <a:r>
                        <a:rPr lang="en-GB" sz="1400" dirty="0" smtClean="0"/>
                        <a:t>{Rd, } Rn, Rm </a:t>
                      </a:r>
                      <a:endParaRPr lang="en-GB" sz="1400" dirty="0"/>
                    </a:p>
                  </a:txBody>
                  <a:tcPr marL="121872" marR="121872"/>
                </a:tc>
                <a:tc>
                  <a:txBody>
                    <a:bodyPr/>
                    <a:lstStyle/>
                    <a:p>
                      <a:r>
                        <a:rPr lang="en-GB" sz="1400" dirty="0" smtClean="0"/>
                        <a:t>Saturating</a:t>
                      </a:r>
                      <a:r>
                        <a:rPr lang="en-GB" sz="1400" baseline="0" dirty="0" smtClean="0"/>
                        <a:t> Subtract and Add with Exchange</a:t>
                      </a:r>
                      <a:endParaRPr lang="en-GB" sz="1400" dirty="0"/>
                    </a:p>
                  </a:txBody>
                  <a:tcPr marL="121872" marR="121872"/>
                </a:tc>
                <a:tc>
                  <a:txBody>
                    <a:bodyPr/>
                    <a:lstStyle/>
                    <a:p>
                      <a:endParaRPr lang="en-GB" sz="1400" dirty="0"/>
                    </a:p>
                  </a:txBody>
                  <a:tcPr marL="121872" marR="121872"/>
                </a:tc>
              </a:tr>
              <a:tr h="376849">
                <a:tc>
                  <a:txBody>
                    <a:bodyPr/>
                    <a:lstStyle/>
                    <a:p>
                      <a:r>
                        <a:rPr lang="en-GB" sz="1400" dirty="0" smtClean="0"/>
                        <a:t>QSUB</a:t>
                      </a:r>
                      <a:endParaRPr lang="en-GB" sz="1400" dirty="0"/>
                    </a:p>
                  </a:txBody>
                  <a:tcPr marL="121872" marR="121872"/>
                </a:tc>
                <a:tc>
                  <a:txBody>
                    <a:bodyPr/>
                    <a:lstStyle/>
                    <a:p>
                      <a:r>
                        <a:rPr lang="en-GB" sz="1400" dirty="0" smtClean="0"/>
                        <a:t>{Rd,</a:t>
                      </a:r>
                      <a:r>
                        <a:rPr lang="en-GB" sz="1400" baseline="0" dirty="0" smtClean="0"/>
                        <a:t> } Rn, Rm</a:t>
                      </a:r>
                      <a:endParaRPr lang="en-GB" sz="1400" dirty="0"/>
                    </a:p>
                  </a:txBody>
                  <a:tcPr marL="121872" marR="121872"/>
                </a:tc>
                <a:tc>
                  <a:txBody>
                    <a:bodyPr/>
                    <a:lstStyle/>
                    <a:p>
                      <a:r>
                        <a:rPr lang="en-GB" sz="1400" dirty="0" smtClean="0"/>
                        <a:t>Saturating Subtract</a:t>
                      </a:r>
                      <a:endParaRPr lang="en-GB" sz="1400" dirty="0"/>
                    </a:p>
                  </a:txBody>
                  <a:tcPr marL="121872" marR="121872"/>
                </a:tc>
                <a:tc>
                  <a:txBody>
                    <a:bodyPr/>
                    <a:lstStyle/>
                    <a:p>
                      <a:r>
                        <a:rPr lang="en-GB" sz="1400" dirty="0" smtClean="0"/>
                        <a:t>Q</a:t>
                      </a:r>
                      <a:endParaRPr lang="en-GB" sz="1400" dirty="0"/>
                    </a:p>
                  </a:txBody>
                  <a:tcPr marL="121872" marR="121872"/>
                </a:tc>
              </a:tr>
              <a:tr h="376849">
                <a:tc>
                  <a:txBody>
                    <a:bodyPr/>
                    <a:lstStyle/>
                    <a:p>
                      <a:r>
                        <a:rPr lang="en-GB" sz="1400" dirty="0" smtClean="0"/>
                        <a:t>QSUB16</a:t>
                      </a:r>
                      <a:endParaRPr lang="en-GB" sz="1400" dirty="0"/>
                    </a:p>
                  </a:txBody>
                  <a:tcPr marL="121872" marR="121872"/>
                </a:tc>
                <a:tc>
                  <a:txBody>
                    <a:bodyPr/>
                    <a:lstStyle/>
                    <a:p>
                      <a:r>
                        <a:rPr lang="en-GB" sz="1400" dirty="0" smtClean="0"/>
                        <a:t>{Rd, } Rn, Rm</a:t>
                      </a:r>
                      <a:endParaRPr lang="en-GB" sz="1400" dirty="0"/>
                    </a:p>
                  </a:txBody>
                  <a:tcPr marL="121872" marR="121872"/>
                </a:tc>
                <a:tc>
                  <a:txBody>
                    <a:bodyPr/>
                    <a:lstStyle/>
                    <a:p>
                      <a:r>
                        <a:rPr lang="en-GB" sz="1400" dirty="0" smtClean="0"/>
                        <a:t>Saturating Subtract 16</a:t>
                      </a:r>
                      <a:endParaRPr lang="en-GB" sz="1400" dirty="0"/>
                    </a:p>
                  </a:txBody>
                  <a:tcPr marL="121872" marR="121872"/>
                </a:tc>
                <a:tc>
                  <a:txBody>
                    <a:bodyPr/>
                    <a:lstStyle/>
                    <a:p>
                      <a:endParaRPr lang="en-GB" sz="1400" dirty="0"/>
                    </a:p>
                  </a:txBody>
                  <a:tcPr marL="121872" marR="121872"/>
                </a:tc>
              </a:tr>
              <a:tr h="376849">
                <a:tc>
                  <a:txBody>
                    <a:bodyPr/>
                    <a:lstStyle/>
                    <a:p>
                      <a:r>
                        <a:rPr lang="en-GB" sz="1400" dirty="0" smtClean="0"/>
                        <a:t>QSUB8</a:t>
                      </a:r>
                      <a:endParaRPr lang="en-GB" sz="1400" dirty="0"/>
                    </a:p>
                  </a:txBody>
                  <a:tcPr marL="121872" marR="121872"/>
                </a:tc>
                <a:tc>
                  <a:txBody>
                    <a:bodyPr/>
                    <a:lstStyle/>
                    <a:p>
                      <a:r>
                        <a:rPr lang="en-GB" sz="1400" dirty="0" smtClean="0"/>
                        <a:t>{Rd, } Rn, Rm</a:t>
                      </a:r>
                      <a:endParaRPr lang="en-GB" sz="1400" dirty="0"/>
                    </a:p>
                  </a:txBody>
                  <a:tcPr marL="121872" marR="121872"/>
                </a:tc>
                <a:tc>
                  <a:txBody>
                    <a:bodyPr/>
                    <a:lstStyle/>
                    <a:p>
                      <a:r>
                        <a:rPr lang="en-GB" sz="1400" dirty="0" smtClean="0"/>
                        <a:t>Saturating Subtract 8</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RBIT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Reverse Bits</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REV</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Reverse byte order in a word</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REV16</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Reverse byte order in each </a:t>
                      </a:r>
                      <a:r>
                        <a:rPr lang="en-GB" sz="1400" b="0" i="0" u="none" strike="noStrike" kern="1200" baseline="0" dirty="0" err="1" smtClean="0">
                          <a:solidFill>
                            <a:schemeClr val="dk1"/>
                          </a:solidFill>
                          <a:latin typeface="+mn-lt"/>
                          <a:ea typeface="+mn-ea"/>
                          <a:cs typeface="+mn-cs"/>
                        </a:rPr>
                        <a:t>halfword</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REVSH</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Reverse byte order in bottom </a:t>
                      </a:r>
                      <a:r>
                        <a:rPr lang="en-GB" sz="1400" b="0" i="0" u="none" strike="noStrike" kern="1200" baseline="0" dirty="0" err="1" smtClean="0">
                          <a:solidFill>
                            <a:schemeClr val="dk1"/>
                          </a:solidFill>
                          <a:latin typeface="+mn-lt"/>
                          <a:ea typeface="+mn-ea"/>
                          <a:cs typeface="+mn-cs"/>
                        </a:rPr>
                        <a:t>halfword</a:t>
                      </a:r>
                      <a:r>
                        <a:rPr lang="en-GB" sz="1400" b="0" i="0" u="none" strike="noStrike" kern="1200" baseline="0" dirty="0" smtClean="0">
                          <a:solidFill>
                            <a:schemeClr val="dk1"/>
                          </a:solidFill>
                          <a:latin typeface="+mn-lt"/>
                          <a:ea typeface="+mn-ea"/>
                          <a:cs typeface="+mn-cs"/>
                        </a:rPr>
                        <a:t> and sign extend</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ROR, RORS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Rm</a:t>
                      </a:r>
                      <a:r>
                        <a:rPr lang="en-GB" sz="1400" b="0" i="0" u="none" strike="noStrike" kern="1200" baseline="0" dirty="0" smtClean="0">
                          <a:solidFill>
                            <a:schemeClr val="dk1"/>
                          </a:solidFill>
                          <a:latin typeface="+mn-lt"/>
                          <a:ea typeface="+mn-ea"/>
                          <a:cs typeface="+mn-cs"/>
                        </a:rPr>
                        <a:t>, &lt;</a:t>
                      </a:r>
                      <a:r>
                        <a:rPr lang="en-GB" sz="1400" b="0" i="0" u="none" strike="noStrike" kern="1200" baseline="0" dirty="0" err="1" smtClean="0">
                          <a:solidFill>
                            <a:schemeClr val="dk1"/>
                          </a:solidFill>
                          <a:latin typeface="+mn-lt"/>
                          <a:ea typeface="+mn-ea"/>
                          <a:cs typeface="+mn-cs"/>
                        </a:rPr>
                        <a:t>Rs</a:t>
                      </a:r>
                      <a:r>
                        <a:rPr lang="en-GB" sz="1400" b="0" i="0" u="none" strike="noStrike" kern="1200" baseline="0" dirty="0" smtClean="0">
                          <a:solidFill>
                            <a:schemeClr val="dk1"/>
                          </a:solidFill>
                          <a:latin typeface="+mn-lt"/>
                          <a:ea typeface="+mn-ea"/>
                          <a:cs typeface="+mn-cs"/>
                        </a:rPr>
                        <a:t>|#n&gt;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Rotate Right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a:t>
                      </a:r>
                      <a:endParaRPr lang="en-GB" sz="1400" dirty="0"/>
                    </a:p>
                  </a:txBody>
                  <a:tcPr marL="121872" marR="121872"/>
                </a:tc>
              </a:tr>
            </a:tbl>
          </a:graphicData>
        </a:graphic>
      </p:graphicFrame>
    </p:spTree>
    <p:extLst>
      <p:ext uri="{BB962C8B-B14F-4D97-AF65-F5344CB8AC3E}">
        <p14:creationId xmlns:p14="http://schemas.microsoft.com/office/powerpoint/2010/main" val="2796209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Cortex-M4 Instruction Set</a:t>
            </a:r>
          </a:p>
        </p:txBody>
      </p:sp>
      <p:sp>
        <p:nvSpPr>
          <p:cNvPr id="3" name="Content Placeholder 2"/>
          <p:cNvSpPr>
            <a:spLocks noGrp="1"/>
          </p:cNvSpPr>
          <p:nvPr>
            <p:ph idx="1"/>
          </p:nvPr>
        </p:nvSpPr>
        <p:spPr/>
        <p:txBody>
          <a:bodyPr/>
          <a:lstStyle/>
          <a:p>
            <a:endParaRPr lang="en-GB"/>
          </a:p>
        </p:txBody>
      </p:sp>
      <p:graphicFrame>
        <p:nvGraphicFramePr>
          <p:cNvPr id="4" name="Content Placeholder 5"/>
          <p:cNvGraphicFramePr>
            <a:graphicFrameLocks/>
          </p:cNvGraphicFramePr>
          <p:nvPr>
            <p:extLst>
              <p:ext uri="{D42A27DB-BD31-4B8C-83A1-F6EECF244321}">
                <p14:modId xmlns:p14="http://schemas.microsoft.com/office/powerpoint/2010/main" val="2541231058"/>
              </p:ext>
            </p:extLst>
          </p:nvPr>
        </p:nvGraphicFramePr>
        <p:xfrm>
          <a:off x="479425" y="1143000"/>
          <a:ext cx="11297676" cy="4862029"/>
        </p:xfrm>
        <a:graphic>
          <a:graphicData uri="http://schemas.openxmlformats.org/drawingml/2006/table">
            <a:tbl>
              <a:tblPr firstRow="1" bandRow="1">
                <a:tableStyleId>{5C22544A-7EE6-4342-B048-85BDC9FD1C3A}</a:tableStyleId>
              </a:tblPr>
              <a:tblGrid>
                <a:gridCol w="2824419"/>
                <a:gridCol w="2824419"/>
                <a:gridCol w="4352738"/>
                <a:gridCol w="1296100"/>
              </a:tblGrid>
              <a:tr h="339841">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RRX, RRXS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Rm</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Rotate Right with Extend</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a:t>
                      </a:r>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RSB, RSBS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Op2</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Reverse Subtract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N,Z,C,V</a:t>
                      </a:r>
                      <a:endParaRPr lang="en-GB" sz="1400" dirty="0"/>
                    </a:p>
                  </a:txBody>
                  <a:tcPr marL="121872" marR="121872"/>
                </a:tc>
              </a:tr>
              <a:tr h="376849">
                <a:tc>
                  <a:txBody>
                    <a:bodyPr/>
                    <a:lstStyle/>
                    <a:p>
                      <a:r>
                        <a:rPr lang="en-GB" sz="1400" dirty="0" smtClean="0"/>
                        <a:t>SADD16</a:t>
                      </a:r>
                      <a:endParaRPr lang="en-GB" sz="1400" dirty="0"/>
                    </a:p>
                  </a:txBody>
                  <a:tcPr marL="121872" marR="121872"/>
                </a:tc>
                <a:tc>
                  <a:txBody>
                    <a:bodyPr/>
                    <a:lstStyle/>
                    <a:p>
                      <a:r>
                        <a:rPr lang="en-GB" sz="1400" dirty="0" smtClean="0"/>
                        <a:t>{Rd, } Rn, Rm</a:t>
                      </a:r>
                      <a:endParaRPr lang="en-GB" sz="1400" dirty="0"/>
                    </a:p>
                  </a:txBody>
                  <a:tcPr marL="121872" marR="121872"/>
                </a:tc>
                <a:tc>
                  <a:txBody>
                    <a:bodyPr/>
                    <a:lstStyle/>
                    <a:p>
                      <a:r>
                        <a:rPr lang="en-GB" sz="1400" dirty="0" smtClean="0"/>
                        <a:t>Signed Add 16</a:t>
                      </a:r>
                      <a:endParaRPr lang="en-GB" sz="1400" dirty="0"/>
                    </a:p>
                  </a:txBody>
                  <a:tcPr marL="121872" marR="121872"/>
                </a:tc>
                <a:tc>
                  <a:txBody>
                    <a:bodyPr/>
                    <a:lstStyle/>
                    <a:p>
                      <a:r>
                        <a:rPr lang="en-GB" sz="1400" dirty="0" smtClean="0"/>
                        <a:t>GE</a:t>
                      </a:r>
                      <a:endParaRPr lang="en-GB" sz="1400" dirty="0"/>
                    </a:p>
                  </a:txBody>
                  <a:tcPr marL="121872" marR="121872"/>
                </a:tc>
              </a:tr>
              <a:tr h="376849">
                <a:tc>
                  <a:txBody>
                    <a:bodyPr/>
                    <a:lstStyle/>
                    <a:p>
                      <a:r>
                        <a:rPr lang="en-GB" sz="1400" dirty="0" smtClean="0"/>
                        <a:t>SADD8</a:t>
                      </a:r>
                      <a:endParaRPr lang="en-GB" sz="1400" dirty="0"/>
                    </a:p>
                  </a:txBody>
                  <a:tcPr marL="121872" marR="121872"/>
                </a:tc>
                <a:tc>
                  <a:txBody>
                    <a:bodyPr/>
                    <a:lstStyle/>
                    <a:p>
                      <a:r>
                        <a:rPr lang="en-GB" sz="1400" dirty="0" smtClean="0"/>
                        <a:t>{Rd, } Rn, Rm</a:t>
                      </a:r>
                      <a:endParaRPr lang="en-GB" sz="1400" dirty="0"/>
                    </a:p>
                  </a:txBody>
                  <a:tcPr marL="121872" marR="121872"/>
                </a:tc>
                <a:tc>
                  <a:txBody>
                    <a:bodyPr/>
                    <a:lstStyle/>
                    <a:p>
                      <a:r>
                        <a:rPr lang="en-GB" sz="1400" dirty="0" smtClean="0"/>
                        <a:t>Signed Add</a:t>
                      </a:r>
                      <a:r>
                        <a:rPr lang="en-GB" sz="1400" baseline="0" dirty="0" smtClean="0"/>
                        <a:t> 8</a:t>
                      </a:r>
                      <a:endParaRPr lang="en-GB" sz="1400" dirty="0"/>
                    </a:p>
                  </a:txBody>
                  <a:tcPr marL="121872" marR="121872"/>
                </a:tc>
                <a:tc>
                  <a:txBody>
                    <a:bodyPr/>
                    <a:lstStyle/>
                    <a:p>
                      <a:r>
                        <a:rPr lang="en-GB" sz="1400" dirty="0" smtClean="0"/>
                        <a:t>GE</a:t>
                      </a:r>
                      <a:endParaRPr lang="en-GB" sz="1400" dirty="0"/>
                    </a:p>
                  </a:txBody>
                  <a:tcPr marL="121872" marR="121872"/>
                </a:tc>
              </a:tr>
              <a:tr h="376849">
                <a:tc>
                  <a:txBody>
                    <a:bodyPr/>
                    <a:lstStyle/>
                    <a:p>
                      <a:r>
                        <a:rPr lang="en-GB" sz="1400" dirty="0" smtClean="0"/>
                        <a:t>SASX</a:t>
                      </a:r>
                      <a:endParaRPr lang="en-GB" sz="1400" dirty="0"/>
                    </a:p>
                  </a:txBody>
                  <a:tcPr marL="121872" marR="121872"/>
                </a:tc>
                <a:tc>
                  <a:txBody>
                    <a:bodyPr/>
                    <a:lstStyle/>
                    <a:p>
                      <a:r>
                        <a:rPr lang="en-GB" sz="1400" dirty="0" smtClean="0"/>
                        <a:t>{Rd, }</a:t>
                      </a:r>
                      <a:r>
                        <a:rPr lang="en-GB" sz="1400" baseline="0" dirty="0" smtClean="0"/>
                        <a:t> Rn, Rm</a:t>
                      </a:r>
                      <a:endParaRPr lang="en-GB" sz="1400" dirty="0"/>
                    </a:p>
                  </a:txBody>
                  <a:tcPr marL="121872" marR="121872"/>
                </a:tc>
                <a:tc>
                  <a:txBody>
                    <a:bodyPr/>
                    <a:lstStyle/>
                    <a:p>
                      <a:r>
                        <a:rPr lang="en-GB" sz="1400" dirty="0" smtClean="0"/>
                        <a:t>Signed Add and Subtract with Exchange</a:t>
                      </a:r>
                      <a:endParaRPr lang="en-GB" sz="1400" dirty="0"/>
                    </a:p>
                  </a:txBody>
                  <a:tcPr marL="121872" marR="121872"/>
                </a:tc>
                <a:tc>
                  <a:txBody>
                    <a:bodyPr/>
                    <a:lstStyle/>
                    <a:p>
                      <a:r>
                        <a:rPr lang="en-GB" sz="1400" dirty="0" smtClean="0"/>
                        <a:t>GE</a:t>
                      </a:r>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SBC, SBCS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Op2</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Subtract with Carry</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N,Z,C,V</a:t>
                      </a:r>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SBFX</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lsb</a:t>
                      </a:r>
                      <a:r>
                        <a:rPr lang="en-GB" sz="1400" b="0" i="0" u="none" strike="noStrike" kern="1200" baseline="0" dirty="0" smtClean="0">
                          <a:solidFill>
                            <a:schemeClr val="dk1"/>
                          </a:solidFill>
                          <a:latin typeface="+mn-lt"/>
                          <a:ea typeface="+mn-ea"/>
                          <a:cs typeface="+mn-cs"/>
                        </a:rPr>
                        <a:t>, #width</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Signed Bit Field Extract</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SDIV</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Rm</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Signed Divide</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SEV</a:t>
                      </a:r>
                      <a:endParaRPr lang="en-GB" sz="1400" dirty="0"/>
                    </a:p>
                  </a:txBody>
                  <a:tcPr marL="121872" marR="121872"/>
                </a:tc>
                <a:tc>
                  <a:txBody>
                    <a:bodyPr/>
                    <a:lstStyle/>
                    <a:p>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Send Event</a:t>
                      </a:r>
                      <a:endParaRPr lang="en-GB" sz="1400" dirty="0"/>
                    </a:p>
                  </a:txBody>
                  <a:tcPr marL="121872" marR="121872"/>
                </a:tc>
                <a:tc>
                  <a:txBody>
                    <a:bodyPr/>
                    <a:lstStyle/>
                    <a:p>
                      <a:endParaRPr lang="en-GB" sz="1400" dirty="0"/>
                    </a:p>
                  </a:txBody>
                  <a:tcPr marL="121872" marR="121872"/>
                </a:tc>
              </a:tr>
              <a:tr h="376849">
                <a:tc>
                  <a:txBody>
                    <a:bodyPr/>
                    <a:lstStyle/>
                    <a:p>
                      <a:r>
                        <a:rPr lang="en-GB" sz="1400" dirty="0" smtClean="0"/>
                        <a:t>SHADD16</a:t>
                      </a:r>
                      <a:endParaRPr lang="en-GB" sz="1400" dirty="0"/>
                    </a:p>
                  </a:txBody>
                  <a:tcPr marL="121872" marR="121872"/>
                </a:tc>
                <a:tc>
                  <a:txBody>
                    <a:bodyPr/>
                    <a:lstStyle/>
                    <a:p>
                      <a:r>
                        <a:rPr lang="en-GB" sz="1400" dirty="0" smtClean="0"/>
                        <a:t>{Rd,} Rn, Rm</a:t>
                      </a:r>
                      <a:endParaRPr lang="en-GB" sz="1400" dirty="0"/>
                    </a:p>
                  </a:txBody>
                  <a:tcPr marL="121872" marR="121872"/>
                </a:tc>
                <a:tc>
                  <a:txBody>
                    <a:bodyPr/>
                    <a:lstStyle/>
                    <a:p>
                      <a:r>
                        <a:rPr lang="en-GB" sz="1400" dirty="0" smtClean="0"/>
                        <a:t>Signed Halving Add 16</a:t>
                      </a:r>
                      <a:endParaRPr lang="en-GB" sz="1400" dirty="0"/>
                    </a:p>
                  </a:txBody>
                  <a:tcPr marL="121872" marR="121872"/>
                </a:tc>
                <a:tc>
                  <a:txBody>
                    <a:bodyPr/>
                    <a:lstStyle/>
                    <a:p>
                      <a:endParaRPr lang="en-GB" sz="1400" dirty="0"/>
                    </a:p>
                  </a:txBody>
                  <a:tcPr marL="121872" marR="121872"/>
                </a:tc>
              </a:tr>
              <a:tr h="376849">
                <a:tc>
                  <a:txBody>
                    <a:bodyPr/>
                    <a:lstStyle/>
                    <a:p>
                      <a:r>
                        <a:rPr lang="en-GB" sz="1400" dirty="0" smtClean="0"/>
                        <a:t>SHADD8</a:t>
                      </a:r>
                      <a:endParaRPr lang="en-GB" sz="1400" dirty="0"/>
                    </a:p>
                  </a:txBody>
                  <a:tcPr marL="121872" marR="121872"/>
                </a:tc>
                <a:tc>
                  <a:txBody>
                    <a:bodyPr/>
                    <a:lstStyle/>
                    <a:p>
                      <a:r>
                        <a:rPr lang="en-GB" sz="1400" dirty="0"/>
                        <a:t>{Rd,} Rn, Rm</a:t>
                      </a:r>
                    </a:p>
                  </a:txBody>
                  <a:tcPr anchor="ctr"/>
                </a:tc>
                <a:tc>
                  <a:txBody>
                    <a:bodyPr/>
                    <a:lstStyle/>
                    <a:p>
                      <a:r>
                        <a:rPr lang="en-GB" sz="1400" dirty="0"/>
                        <a:t>Signed Halving Add 8</a:t>
                      </a:r>
                    </a:p>
                  </a:txBody>
                  <a:tcPr anchor="ctr"/>
                </a:tc>
                <a:tc>
                  <a:txBody>
                    <a:bodyPr/>
                    <a:lstStyle/>
                    <a:p>
                      <a:endParaRPr lang="en-GB" sz="1400" dirty="0"/>
                    </a:p>
                  </a:txBody>
                  <a:tcPr marL="121872" marR="121872"/>
                </a:tc>
              </a:tr>
              <a:tr h="376849">
                <a:tc>
                  <a:txBody>
                    <a:bodyPr/>
                    <a:lstStyle/>
                    <a:p>
                      <a:r>
                        <a:rPr lang="en-GB" sz="1400" dirty="0"/>
                        <a:t>SHASX</a:t>
                      </a:r>
                    </a:p>
                  </a:txBody>
                  <a:tcPr anchor="ctr"/>
                </a:tc>
                <a:tc>
                  <a:txBody>
                    <a:bodyPr/>
                    <a:lstStyle/>
                    <a:p>
                      <a:r>
                        <a:rPr lang="en-GB" sz="1400"/>
                        <a:t>{Rd,} Rn, Rm</a:t>
                      </a:r>
                    </a:p>
                  </a:txBody>
                  <a:tcPr anchor="ctr"/>
                </a:tc>
                <a:tc>
                  <a:txBody>
                    <a:bodyPr/>
                    <a:lstStyle/>
                    <a:p>
                      <a:r>
                        <a:rPr lang="en-GB" sz="1400" dirty="0"/>
                        <a:t>Signed Halving Add and Subtract with Exchange</a:t>
                      </a:r>
                    </a:p>
                  </a:txBody>
                  <a:tcPr anchor="ctr"/>
                </a:tc>
                <a:tc>
                  <a:txBody>
                    <a:bodyPr/>
                    <a:lstStyle/>
                    <a:p>
                      <a:endParaRPr lang="en-GB" sz="1400" dirty="0"/>
                    </a:p>
                  </a:txBody>
                  <a:tcPr marL="121872" marR="121872"/>
                </a:tc>
              </a:tr>
            </a:tbl>
          </a:graphicData>
        </a:graphic>
      </p:graphicFrame>
    </p:spTree>
    <p:extLst>
      <p:ext uri="{BB962C8B-B14F-4D97-AF65-F5344CB8AC3E}">
        <p14:creationId xmlns:p14="http://schemas.microsoft.com/office/powerpoint/2010/main" val="1071751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Cortex-M4 Instruction Set</a:t>
            </a:r>
          </a:p>
        </p:txBody>
      </p:sp>
      <p:sp>
        <p:nvSpPr>
          <p:cNvPr id="3" name="Content Placeholder 2"/>
          <p:cNvSpPr>
            <a:spLocks noGrp="1"/>
          </p:cNvSpPr>
          <p:nvPr>
            <p:ph idx="1"/>
          </p:nvPr>
        </p:nvSpPr>
        <p:spPr/>
        <p:txBody>
          <a:bodyPr/>
          <a:lstStyle/>
          <a:p>
            <a:endParaRPr lang="en-GB"/>
          </a:p>
        </p:txBody>
      </p:sp>
      <p:graphicFrame>
        <p:nvGraphicFramePr>
          <p:cNvPr id="4" name="Content Placeholder 5"/>
          <p:cNvGraphicFramePr>
            <a:graphicFrameLocks/>
          </p:cNvGraphicFramePr>
          <p:nvPr>
            <p:extLst>
              <p:ext uri="{D42A27DB-BD31-4B8C-83A1-F6EECF244321}">
                <p14:modId xmlns:p14="http://schemas.microsoft.com/office/powerpoint/2010/main" val="357905522"/>
              </p:ext>
            </p:extLst>
          </p:nvPr>
        </p:nvGraphicFramePr>
        <p:xfrm>
          <a:off x="479425" y="1143000"/>
          <a:ext cx="11297676" cy="5285962"/>
        </p:xfrm>
        <a:graphic>
          <a:graphicData uri="http://schemas.openxmlformats.org/drawingml/2006/table">
            <a:tbl>
              <a:tblPr firstRow="1" bandRow="1">
                <a:tableStyleId>{5C22544A-7EE6-4342-B048-85BDC9FD1C3A}</a:tableStyleId>
              </a:tblPr>
              <a:tblGrid>
                <a:gridCol w="2824419"/>
                <a:gridCol w="2824419"/>
                <a:gridCol w="4352738"/>
                <a:gridCol w="1296100"/>
              </a:tblGrid>
              <a:tr h="339841">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76849">
                <a:tc>
                  <a:txBody>
                    <a:bodyPr/>
                    <a:lstStyle/>
                    <a:p>
                      <a:r>
                        <a:rPr lang="en-GB" sz="1400" dirty="0"/>
                        <a:t>SHSAX</a:t>
                      </a:r>
                    </a:p>
                  </a:txBody>
                  <a:tcPr anchor="ctr"/>
                </a:tc>
                <a:tc>
                  <a:txBody>
                    <a:bodyPr/>
                    <a:lstStyle/>
                    <a:p>
                      <a:r>
                        <a:rPr lang="en-GB" sz="1400"/>
                        <a:t>{Rd,} Rn, Rm</a:t>
                      </a:r>
                    </a:p>
                  </a:txBody>
                  <a:tcPr anchor="ctr"/>
                </a:tc>
                <a:tc>
                  <a:txBody>
                    <a:bodyPr/>
                    <a:lstStyle/>
                    <a:p>
                      <a:r>
                        <a:rPr lang="en-GB" sz="1400" dirty="0"/>
                        <a:t>Signed Halving Subtract and Add with Exchange</a:t>
                      </a:r>
                    </a:p>
                  </a:txBody>
                  <a:tcPr anchor="ctr"/>
                </a:tc>
                <a:tc>
                  <a:txBody>
                    <a:bodyPr/>
                    <a:lstStyle/>
                    <a:p>
                      <a:endParaRPr lang="en-GB" sz="1400" dirty="0"/>
                    </a:p>
                  </a:txBody>
                  <a:tcPr marL="121872" marR="121872"/>
                </a:tc>
              </a:tr>
              <a:tr h="376849">
                <a:tc>
                  <a:txBody>
                    <a:bodyPr/>
                    <a:lstStyle/>
                    <a:p>
                      <a:r>
                        <a:rPr lang="en-GB" sz="1400" dirty="0"/>
                        <a:t>SHSUB16</a:t>
                      </a:r>
                    </a:p>
                  </a:txBody>
                  <a:tcPr anchor="ctr"/>
                </a:tc>
                <a:tc>
                  <a:txBody>
                    <a:bodyPr/>
                    <a:lstStyle/>
                    <a:p>
                      <a:r>
                        <a:rPr lang="en-GB" sz="1400"/>
                        <a:t>{Rd,} Rn, Rm</a:t>
                      </a:r>
                    </a:p>
                  </a:txBody>
                  <a:tcPr anchor="ctr"/>
                </a:tc>
                <a:tc>
                  <a:txBody>
                    <a:bodyPr/>
                    <a:lstStyle/>
                    <a:p>
                      <a:r>
                        <a:rPr lang="en-GB" sz="1400" dirty="0"/>
                        <a:t>Signed Halving Subtract 16</a:t>
                      </a:r>
                    </a:p>
                  </a:txBody>
                  <a:tcPr anchor="ctr"/>
                </a:tc>
                <a:tc>
                  <a:txBody>
                    <a:bodyPr/>
                    <a:lstStyle/>
                    <a:p>
                      <a:endParaRPr lang="en-GB" sz="1400" dirty="0"/>
                    </a:p>
                  </a:txBody>
                  <a:tcPr marL="121872" marR="121872"/>
                </a:tc>
              </a:tr>
              <a:tr h="376849">
                <a:tc>
                  <a:txBody>
                    <a:bodyPr/>
                    <a:lstStyle/>
                    <a:p>
                      <a:r>
                        <a:rPr lang="en-GB" sz="1400" dirty="0"/>
                        <a:t>SHSUB8</a:t>
                      </a:r>
                    </a:p>
                  </a:txBody>
                  <a:tcPr anchor="ctr"/>
                </a:tc>
                <a:tc>
                  <a:txBody>
                    <a:bodyPr/>
                    <a:lstStyle/>
                    <a:p>
                      <a:r>
                        <a:rPr lang="en-GB" sz="1400"/>
                        <a:t>{Rd,} Rn, Rm</a:t>
                      </a:r>
                    </a:p>
                  </a:txBody>
                  <a:tcPr anchor="ctr"/>
                </a:tc>
                <a:tc>
                  <a:txBody>
                    <a:bodyPr/>
                    <a:lstStyle/>
                    <a:p>
                      <a:r>
                        <a:rPr lang="en-GB" sz="1400" dirty="0"/>
                        <a:t>Signed Halving Subtract 8</a:t>
                      </a:r>
                    </a:p>
                  </a:txBody>
                  <a:tcPr anchor="ctr"/>
                </a:tc>
                <a:tc>
                  <a:txBody>
                    <a:bodyPr/>
                    <a:lstStyle/>
                    <a:p>
                      <a:endParaRPr lang="en-GB" sz="1400" dirty="0"/>
                    </a:p>
                  </a:txBody>
                  <a:tcPr marL="121872" marR="121872"/>
                </a:tc>
              </a:tr>
              <a:tr h="376849">
                <a:tc>
                  <a:txBody>
                    <a:bodyPr/>
                    <a:lstStyle/>
                    <a:p>
                      <a:r>
                        <a:rPr lang="en-GB" sz="1400" dirty="0"/>
                        <a:t>SMLABB, SMLABT, SMLATB, SMLATT</a:t>
                      </a:r>
                    </a:p>
                  </a:txBody>
                  <a:tcPr anchor="ctr"/>
                </a:tc>
                <a:tc>
                  <a:txBody>
                    <a:bodyPr/>
                    <a:lstStyle/>
                    <a:p>
                      <a:r>
                        <a:rPr lang="en-GB" sz="1400"/>
                        <a:t>Rd, Rn, Rm, Ra</a:t>
                      </a:r>
                    </a:p>
                  </a:txBody>
                  <a:tcPr anchor="ctr"/>
                </a:tc>
                <a:tc>
                  <a:txBody>
                    <a:bodyPr/>
                    <a:lstStyle/>
                    <a:p>
                      <a:r>
                        <a:rPr lang="en-GB" sz="1400"/>
                        <a:t>Signed Multiply Accumulate Long (halfwords)</a:t>
                      </a:r>
                    </a:p>
                  </a:txBody>
                  <a:tcPr anchor="ctr"/>
                </a:tc>
                <a:tc>
                  <a:txBody>
                    <a:bodyPr/>
                    <a:lstStyle/>
                    <a:p>
                      <a:r>
                        <a:rPr lang="en-GB" sz="1400" dirty="0"/>
                        <a:t>Q</a:t>
                      </a:r>
                    </a:p>
                  </a:txBody>
                  <a:tcPr anchor="ctr"/>
                </a:tc>
              </a:tr>
              <a:tr h="376849">
                <a:tc>
                  <a:txBody>
                    <a:bodyPr/>
                    <a:lstStyle/>
                    <a:p>
                      <a:r>
                        <a:rPr lang="en-GB" sz="1400" dirty="0"/>
                        <a:t>SMLAD, SMLADX</a:t>
                      </a:r>
                    </a:p>
                  </a:txBody>
                  <a:tcPr anchor="ctr"/>
                </a:tc>
                <a:tc>
                  <a:txBody>
                    <a:bodyPr/>
                    <a:lstStyle/>
                    <a:p>
                      <a:r>
                        <a:rPr lang="en-GB" sz="1400" dirty="0"/>
                        <a:t>Rd, Rn, Rm, Ra</a:t>
                      </a:r>
                    </a:p>
                  </a:txBody>
                  <a:tcPr anchor="ctr"/>
                </a:tc>
                <a:tc>
                  <a:txBody>
                    <a:bodyPr/>
                    <a:lstStyle/>
                    <a:p>
                      <a:r>
                        <a:rPr lang="en-GB" sz="1400" dirty="0"/>
                        <a:t>Signed Multiply Accumulate Dual</a:t>
                      </a:r>
                    </a:p>
                  </a:txBody>
                  <a:tcPr anchor="ctr"/>
                </a:tc>
                <a:tc>
                  <a:txBody>
                    <a:bodyPr/>
                    <a:lstStyle/>
                    <a:p>
                      <a:r>
                        <a:rPr lang="en-GB" sz="1400" dirty="0"/>
                        <a:t>Q</a:t>
                      </a:r>
                    </a:p>
                  </a:txBody>
                  <a:tcPr anchor="ctr"/>
                </a:tc>
              </a:tr>
              <a:tr h="376849">
                <a:tc>
                  <a:txBody>
                    <a:bodyPr/>
                    <a:lstStyle/>
                    <a:p>
                      <a:r>
                        <a:rPr lang="en-GB" sz="1400" b="0" i="0" u="none" strike="noStrike" kern="1200" baseline="0" dirty="0" smtClean="0">
                          <a:solidFill>
                            <a:schemeClr val="dk1"/>
                          </a:solidFill>
                          <a:latin typeface="+mn-lt"/>
                          <a:ea typeface="+mn-ea"/>
                          <a:cs typeface="+mn-cs"/>
                        </a:rPr>
                        <a:t>SMLAL</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RdLo</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RdHi</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Rm</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Signed Multiply with Accumulate (32 x 32 + 64), 64-bit result</a:t>
                      </a:r>
                      <a:endParaRPr lang="en-GB" sz="1400" dirty="0"/>
                    </a:p>
                  </a:txBody>
                  <a:tcPr marL="121872" marR="121872"/>
                </a:tc>
                <a:tc>
                  <a:txBody>
                    <a:bodyPr/>
                    <a:lstStyle/>
                    <a:p>
                      <a:endParaRPr lang="en-GB" sz="1400"/>
                    </a:p>
                  </a:txBody>
                  <a:tcPr marL="121872" marR="121872"/>
                </a:tc>
              </a:tr>
              <a:tr h="376849">
                <a:tc>
                  <a:txBody>
                    <a:bodyPr/>
                    <a:lstStyle/>
                    <a:p>
                      <a:r>
                        <a:rPr lang="en-GB" sz="1400" dirty="0"/>
                        <a:t>SMLALBB, SMLALBT, SMLALTB, SMLALTT</a:t>
                      </a:r>
                    </a:p>
                  </a:txBody>
                  <a:tcPr anchor="ctr"/>
                </a:tc>
                <a:tc>
                  <a:txBody>
                    <a:bodyPr/>
                    <a:lstStyle/>
                    <a:p>
                      <a:r>
                        <a:rPr lang="en-GB" sz="1400"/>
                        <a:t>RdLo, RdHi, Rn, Rm</a:t>
                      </a:r>
                    </a:p>
                  </a:txBody>
                  <a:tcPr anchor="ctr"/>
                </a:tc>
                <a:tc>
                  <a:txBody>
                    <a:bodyPr/>
                    <a:lstStyle/>
                    <a:p>
                      <a:r>
                        <a:rPr lang="en-GB" sz="1400" dirty="0"/>
                        <a:t>Signed Multiply Accumulate Long, </a:t>
                      </a:r>
                      <a:r>
                        <a:rPr lang="en-GB" sz="1400" dirty="0" err="1"/>
                        <a:t>halfwords</a:t>
                      </a:r>
                      <a:endParaRPr lang="en-GB" sz="1400" dirty="0"/>
                    </a:p>
                  </a:txBody>
                  <a:tcPr anchor="ctr"/>
                </a:tc>
                <a:tc>
                  <a:txBody>
                    <a:bodyPr/>
                    <a:lstStyle/>
                    <a:p>
                      <a:endParaRPr lang="en-GB" sz="1400" dirty="0"/>
                    </a:p>
                  </a:txBody>
                  <a:tcPr marL="121872" marR="121872"/>
                </a:tc>
              </a:tr>
              <a:tr h="376849">
                <a:tc>
                  <a:txBody>
                    <a:bodyPr/>
                    <a:lstStyle/>
                    <a:p>
                      <a:r>
                        <a:rPr lang="en-GB" sz="1400" dirty="0"/>
                        <a:t>SMLALD, SMLALDX</a:t>
                      </a:r>
                    </a:p>
                  </a:txBody>
                  <a:tcPr anchor="ctr"/>
                </a:tc>
                <a:tc>
                  <a:txBody>
                    <a:bodyPr/>
                    <a:lstStyle/>
                    <a:p>
                      <a:r>
                        <a:rPr lang="en-GB" sz="1400"/>
                        <a:t>RdLo, RdHi, Rn, Rm</a:t>
                      </a:r>
                    </a:p>
                  </a:txBody>
                  <a:tcPr anchor="ctr"/>
                </a:tc>
                <a:tc>
                  <a:txBody>
                    <a:bodyPr/>
                    <a:lstStyle/>
                    <a:p>
                      <a:r>
                        <a:rPr lang="en-GB" sz="1400" dirty="0"/>
                        <a:t>Signed Multiply Accumulate Long Dual</a:t>
                      </a:r>
                    </a:p>
                  </a:txBody>
                  <a:tcPr anchor="ctr"/>
                </a:tc>
                <a:tc>
                  <a:txBody>
                    <a:bodyPr/>
                    <a:lstStyle/>
                    <a:p>
                      <a:endParaRPr lang="en-GB" sz="1400" dirty="0"/>
                    </a:p>
                  </a:txBody>
                  <a:tcPr marL="121872" marR="121872"/>
                </a:tc>
              </a:tr>
              <a:tr h="376849">
                <a:tc>
                  <a:txBody>
                    <a:bodyPr/>
                    <a:lstStyle/>
                    <a:p>
                      <a:r>
                        <a:rPr lang="en-GB" sz="1400" dirty="0"/>
                        <a:t>SMLAWB, SMLAWT</a:t>
                      </a:r>
                    </a:p>
                  </a:txBody>
                  <a:tcPr anchor="ctr"/>
                </a:tc>
                <a:tc>
                  <a:txBody>
                    <a:bodyPr/>
                    <a:lstStyle/>
                    <a:p>
                      <a:r>
                        <a:rPr lang="en-GB" sz="1400"/>
                        <a:t>Rd, Rn, Rm, Ra</a:t>
                      </a:r>
                    </a:p>
                  </a:txBody>
                  <a:tcPr anchor="ctr"/>
                </a:tc>
                <a:tc>
                  <a:txBody>
                    <a:bodyPr/>
                    <a:lstStyle/>
                    <a:p>
                      <a:r>
                        <a:rPr lang="en-GB" sz="1400"/>
                        <a:t>Signed Multiply Accumulate, word by halfword</a:t>
                      </a:r>
                    </a:p>
                  </a:txBody>
                  <a:tcPr anchor="ctr"/>
                </a:tc>
                <a:tc>
                  <a:txBody>
                    <a:bodyPr/>
                    <a:lstStyle/>
                    <a:p>
                      <a:r>
                        <a:rPr lang="en-GB" sz="1400" dirty="0"/>
                        <a:t>Q</a:t>
                      </a:r>
                    </a:p>
                  </a:txBody>
                  <a:tcPr anchor="ctr"/>
                </a:tc>
              </a:tr>
              <a:tr h="376849">
                <a:tc>
                  <a:txBody>
                    <a:bodyPr/>
                    <a:lstStyle/>
                    <a:p>
                      <a:r>
                        <a:rPr lang="en-GB" sz="1400" dirty="0"/>
                        <a:t>SMLSD</a:t>
                      </a:r>
                    </a:p>
                  </a:txBody>
                  <a:tcPr anchor="ctr"/>
                </a:tc>
                <a:tc>
                  <a:txBody>
                    <a:bodyPr/>
                    <a:lstStyle/>
                    <a:p>
                      <a:r>
                        <a:rPr lang="en-GB" sz="1400"/>
                        <a:t>Rd, Rn, Rm, Ra</a:t>
                      </a:r>
                    </a:p>
                  </a:txBody>
                  <a:tcPr anchor="ctr"/>
                </a:tc>
                <a:tc>
                  <a:txBody>
                    <a:bodyPr/>
                    <a:lstStyle/>
                    <a:p>
                      <a:r>
                        <a:rPr lang="en-GB" sz="1400"/>
                        <a:t>Signed Multiply Subtract Dual</a:t>
                      </a:r>
                    </a:p>
                  </a:txBody>
                  <a:tcPr anchor="ctr"/>
                </a:tc>
                <a:tc>
                  <a:txBody>
                    <a:bodyPr/>
                    <a:lstStyle/>
                    <a:p>
                      <a:r>
                        <a:rPr lang="en-GB" sz="1400" dirty="0"/>
                        <a:t>Q</a:t>
                      </a:r>
                    </a:p>
                  </a:txBody>
                  <a:tcPr anchor="ctr"/>
                </a:tc>
              </a:tr>
              <a:tr h="376849">
                <a:tc>
                  <a:txBody>
                    <a:bodyPr/>
                    <a:lstStyle/>
                    <a:p>
                      <a:r>
                        <a:rPr lang="en-GB" sz="1400" dirty="0"/>
                        <a:t>SMLSLD</a:t>
                      </a:r>
                    </a:p>
                  </a:txBody>
                  <a:tcPr anchor="ctr"/>
                </a:tc>
                <a:tc>
                  <a:txBody>
                    <a:bodyPr/>
                    <a:lstStyle/>
                    <a:p>
                      <a:r>
                        <a:rPr lang="en-GB" sz="1400"/>
                        <a:t>RdLo, RdHi, Rn, Rm</a:t>
                      </a:r>
                    </a:p>
                  </a:txBody>
                  <a:tcPr anchor="ctr"/>
                </a:tc>
                <a:tc>
                  <a:txBody>
                    <a:bodyPr/>
                    <a:lstStyle/>
                    <a:p>
                      <a:r>
                        <a:rPr lang="en-GB" sz="1400" dirty="0"/>
                        <a:t>Signed Multiply Subtract Long Dual</a:t>
                      </a:r>
                    </a:p>
                  </a:txBody>
                  <a:tcPr anchor="ctr"/>
                </a:tc>
                <a:tc>
                  <a:txBody>
                    <a:bodyPr/>
                    <a:lstStyle/>
                    <a:p>
                      <a:endParaRPr lang="en-GB" sz="1400" dirty="0"/>
                    </a:p>
                  </a:txBody>
                  <a:tcPr marL="121872" marR="121872"/>
                </a:tc>
              </a:tr>
              <a:tr h="376849">
                <a:tc>
                  <a:txBody>
                    <a:bodyPr/>
                    <a:lstStyle/>
                    <a:p>
                      <a:r>
                        <a:rPr lang="en-GB" sz="1400" dirty="0"/>
                        <a:t>SMMLA</a:t>
                      </a:r>
                    </a:p>
                  </a:txBody>
                  <a:tcPr anchor="ctr"/>
                </a:tc>
                <a:tc>
                  <a:txBody>
                    <a:bodyPr/>
                    <a:lstStyle/>
                    <a:p>
                      <a:r>
                        <a:rPr lang="en-GB" sz="1400"/>
                        <a:t>Rd, Rn, Rm, Ra</a:t>
                      </a:r>
                    </a:p>
                  </a:txBody>
                  <a:tcPr anchor="ctr"/>
                </a:tc>
                <a:tc>
                  <a:txBody>
                    <a:bodyPr/>
                    <a:lstStyle/>
                    <a:p>
                      <a:r>
                        <a:rPr lang="en-GB" sz="1400" dirty="0"/>
                        <a:t>Signed Most significant word Multiply Accumulate</a:t>
                      </a:r>
                    </a:p>
                  </a:txBody>
                  <a:tcPr anchor="ctr"/>
                </a:tc>
                <a:tc>
                  <a:txBody>
                    <a:bodyPr/>
                    <a:lstStyle/>
                    <a:p>
                      <a:endParaRPr lang="en-GB" sz="1400" dirty="0"/>
                    </a:p>
                  </a:txBody>
                  <a:tcPr marL="121872" marR="121872"/>
                </a:tc>
              </a:tr>
            </a:tbl>
          </a:graphicData>
        </a:graphic>
      </p:graphicFrame>
    </p:spTree>
    <p:extLst>
      <p:ext uri="{BB962C8B-B14F-4D97-AF65-F5344CB8AC3E}">
        <p14:creationId xmlns:p14="http://schemas.microsoft.com/office/powerpoint/2010/main" val="232281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ARM Cortex-M4 Processor</a:t>
            </a:r>
            <a:br>
              <a:rPr lang="en-GB" dirty="0" smtClean="0"/>
            </a:br>
            <a:r>
              <a:rPr lang="en-GB" dirty="0" smtClean="0"/>
              <a:t>Memory Map</a:t>
            </a:r>
            <a:endParaRPr lang="en-GB" dirty="0"/>
          </a:p>
        </p:txBody>
      </p:sp>
      <p:sp>
        <p:nvSpPr>
          <p:cNvPr id="4" name="Text Placeholder 3"/>
          <p:cNvSpPr>
            <a:spLocks noGrp="1"/>
          </p:cNvSpPr>
          <p:nvPr>
            <p:ph type="body" idx="1"/>
          </p:nvPr>
        </p:nvSpPr>
        <p:spPr/>
        <p:txBody>
          <a:bodyPr/>
          <a:lstStyle/>
          <a:p>
            <a:endParaRPr lang="en-GB"/>
          </a:p>
        </p:txBody>
      </p:sp>
    </p:spTree>
    <p:extLst>
      <p:ext uri="{BB962C8B-B14F-4D97-AF65-F5344CB8AC3E}">
        <p14:creationId xmlns:p14="http://schemas.microsoft.com/office/powerpoint/2010/main" val="23631310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Cortex-M4 Instruction Set</a:t>
            </a:r>
          </a:p>
        </p:txBody>
      </p:sp>
      <p:sp>
        <p:nvSpPr>
          <p:cNvPr id="3" name="Content Placeholder 2"/>
          <p:cNvSpPr>
            <a:spLocks noGrp="1"/>
          </p:cNvSpPr>
          <p:nvPr>
            <p:ph idx="1"/>
          </p:nvPr>
        </p:nvSpPr>
        <p:spPr/>
        <p:txBody>
          <a:bodyPr/>
          <a:lstStyle/>
          <a:p>
            <a:endParaRPr lang="en-GB"/>
          </a:p>
        </p:txBody>
      </p:sp>
      <p:graphicFrame>
        <p:nvGraphicFramePr>
          <p:cNvPr id="4" name="Content Placeholder 5"/>
          <p:cNvGraphicFramePr>
            <a:graphicFrameLocks/>
          </p:cNvGraphicFramePr>
          <p:nvPr>
            <p:extLst>
              <p:ext uri="{D42A27DB-BD31-4B8C-83A1-F6EECF244321}">
                <p14:modId xmlns:p14="http://schemas.microsoft.com/office/powerpoint/2010/main" val="3294108094"/>
              </p:ext>
            </p:extLst>
          </p:nvPr>
        </p:nvGraphicFramePr>
        <p:xfrm>
          <a:off x="479425" y="1143000"/>
          <a:ext cx="11297676" cy="5003340"/>
        </p:xfrm>
        <a:graphic>
          <a:graphicData uri="http://schemas.openxmlformats.org/drawingml/2006/table">
            <a:tbl>
              <a:tblPr firstRow="1" bandRow="1">
                <a:tableStyleId>{5C22544A-7EE6-4342-B048-85BDC9FD1C3A}</a:tableStyleId>
              </a:tblPr>
              <a:tblGrid>
                <a:gridCol w="2824419"/>
                <a:gridCol w="2824419"/>
                <a:gridCol w="4352738"/>
                <a:gridCol w="1296100"/>
              </a:tblGrid>
              <a:tr h="339841">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76849">
                <a:tc>
                  <a:txBody>
                    <a:bodyPr/>
                    <a:lstStyle/>
                    <a:p>
                      <a:r>
                        <a:rPr lang="en-GB" sz="1400" dirty="0"/>
                        <a:t>SMMLS, SMMLR</a:t>
                      </a:r>
                    </a:p>
                  </a:txBody>
                  <a:tcPr anchor="ctr"/>
                </a:tc>
                <a:tc>
                  <a:txBody>
                    <a:bodyPr/>
                    <a:lstStyle/>
                    <a:p>
                      <a:r>
                        <a:rPr lang="en-GB" sz="1400"/>
                        <a:t>Rd, Rn, Rm, Ra</a:t>
                      </a:r>
                    </a:p>
                  </a:txBody>
                  <a:tcPr anchor="ctr"/>
                </a:tc>
                <a:tc>
                  <a:txBody>
                    <a:bodyPr/>
                    <a:lstStyle/>
                    <a:p>
                      <a:r>
                        <a:rPr lang="en-GB" sz="1400" dirty="0"/>
                        <a:t>Signed Most significant word Multiply Subtract</a:t>
                      </a:r>
                    </a:p>
                  </a:txBody>
                  <a:tcPr anchor="ctr"/>
                </a:tc>
                <a:tc>
                  <a:txBody>
                    <a:bodyPr/>
                    <a:lstStyle/>
                    <a:p>
                      <a:endParaRPr lang="en-GB" sz="1400" dirty="0"/>
                    </a:p>
                  </a:txBody>
                  <a:tcPr marL="121872" marR="121872"/>
                </a:tc>
              </a:tr>
              <a:tr h="376849">
                <a:tc>
                  <a:txBody>
                    <a:bodyPr/>
                    <a:lstStyle/>
                    <a:p>
                      <a:r>
                        <a:rPr lang="en-GB" sz="1400" dirty="0"/>
                        <a:t>SMMUL, SMMULR</a:t>
                      </a:r>
                    </a:p>
                  </a:txBody>
                  <a:tcPr anchor="ctr"/>
                </a:tc>
                <a:tc>
                  <a:txBody>
                    <a:bodyPr/>
                    <a:lstStyle/>
                    <a:p>
                      <a:r>
                        <a:rPr lang="en-GB" sz="1400"/>
                        <a:t>{Rd,} Rn, Rm</a:t>
                      </a:r>
                    </a:p>
                  </a:txBody>
                  <a:tcPr anchor="ctr"/>
                </a:tc>
                <a:tc>
                  <a:txBody>
                    <a:bodyPr/>
                    <a:lstStyle/>
                    <a:p>
                      <a:r>
                        <a:rPr lang="en-GB" sz="1400" dirty="0"/>
                        <a:t>Signed Most significant word Multiply</a:t>
                      </a:r>
                    </a:p>
                  </a:txBody>
                  <a:tcPr anchor="ctr"/>
                </a:tc>
                <a:tc>
                  <a:txBody>
                    <a:bodyPr/>
                    <a:lstStyle/>
                    <a:p>
                      <a:endParaRPr lang="en-GB" sz="1400" dirty="0"/>
                    </a:p>
                  </a:txBody>
                  <a:tcPr marL="121872" marR="121872"/>
                </a:tc>
              </a:tr>
              <a:tr h="376849">
                <a:tc>
                  <a:txBody>
                    <a:bodyPr/>
                    <a:lstStyle/>
                    <a:p>
                      <a:r>
                        <a:rPr lang="en-GB" sz="1400" dirty="0"/>
                        <a:t>SMUAD</a:t>
                      </a:r>
                    </a:p>
                  </a:txBody>
                  <a:tcPr anchor="ctr"/>
                </a:tc>
                <a:tc>
                  <a:txBody>
                    <a:bodyPr/>
                    <a:lstStyle/>
                    <a:p>
                      <a:r>
                        <a:rPr lang="en-GB" sz="1400"/>
                        <a:t>{Rd,} Rn, Rm</a:t>
                      </a:r>
                    </a:p>
                  </a:txBody>
                  <a:tcPr anchor="ctr"/>
                </a:tc>
                <a:tc>
                  <a:txBody>
                    <a:bodyPr/>
                    <a:lstStyle/>
                    <a:p>
                      <a:r>
                        <a:rPr lang="en-GB" sz="1400"/>
                        <a:t>Signed dual Multiply Add</a:t>
                      </a:r>
                    </a:p>
                  </a:txBody>
                  <a:tcPr anchor="ctr"/>
                </a:tc>
                <a:tc>
                  <a:txBody>
                    <a:bodyPr/>
                    <a:lstStyle/>
                    <a:p>
                      <a:r>
                        <a:rPr lang="en-GB" sz="1400" dirty="0"/>
                        <a:t>Q</a:t>
                      </a:r>
                    </a:p>
                  </a:txBody>
                  <a:tcPr anchor="ctr"/>
                </a:tc>
              </a:tr>
              <a:tr h="376849">
                <a:tc>
                  <a:txBody>
                    <a:bodyPr/>
                    <a:lstStyle/>
                    <a:p>
                      <a:r>
                        <a:rPr lang="en-GB" sz="1400" dirty="0"/>
                        <a:t>SMULBB, SMULBT SMULTB, SMULTT</a:t>
                      </a:r>
                    </a:p>
                  </a:txBody>
                  <a:tcPr anchor="ctr"/>
                </a:tc>
                <a:tc>
                  <a:txBody>
                    <a:bodyPr/>
                    <a:lstStyle/>
                    <a:p>
                      <a:r>
                        <a:rPr lang="en-GB" sz="1400"/>
                        <a:t>{Rd,} Rn, Rm</a:t>
                      </a:r>
                    </a:p>
                  </a:txBody>
                  <a:tcPr anchor="ctr"/>
                </a:tc>
                <a:tc>
                  <a:txBody>
                    <a:bodyPr/>
                    <a:lstStyle/>
                    <a:p>
                      <a:r>
                        <a:rPr lang="en-GB" sz="1400" dirty="0"/>
                        <a:t>Signed Multiply (</a:t>
                      </a:r>
                      <a:r>
                        <a:rPr lang="en-GB" sz="1400" dirty="0" err="1"/>
                        <a:t>halfwords</a:t>
                      </a:r>
                      <a:r>
                        <a:rPr lang="en-GB" sz="1400" dirty="0"/>
                        <a:t>)</a:t>
                      </a:r>
                    </a:p>
                  </a:txBody>
                  <a:tcPr anchor="ctr"/>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SMULL</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RdLo</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RdHi</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Rm</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Signed Multiply (32 x 32), 64-bit result</a:t>
                      </a:r>
                      <a:endParaRPr lang="en-GB" sz="1400" dirty="0"/>
                    </a:p>
                  </a:txBody>
                  <a:tcPr marL="121872" marR="121872"/>
                </a:tc>
                <a:tc>
                  <a:txBody>
                    <a:bodyPr/>
                    <a:lstStyle/>
                    <a:p>
                      <a:endParaRPr lang="en-GB" sz="1400" dirty="0"/>
                    </a:p>
                  </a:txBody>
                  <a:tcPr marL="121872" marR="121872"/>
                </a:tc>
              </a:tr>
              <a:tr h="376849">
                <a:tc>
                  <a:txBody>
                    <a:bodyPr/>
                    <a:lstStyle/>
                    <a:p>
                      <a:r>
                        <a:rPr lang="en-GB" sz="1400" dirty="0"/>
                        <a:t>SMULWB, SMULWT</a:t>
                      </a:r>
                    </a:p>
                  </a:txBody>
                  <a:tcPr anchor="ctr"/>
                </a:tc>
                <a:tc>
                  <a:txBody>
                    <a:bodyPr/>
                    <a:lstStyle/>
                    <a:p>
                      <a:r>
                        <a:rPr lang="en-GB" sz="1400"/>
                        <a:t>{Rd,} Rn, Rm</a:t>
                      </a:r>
                    </a:p>
                  </a:txBody>
                  <a:tcPr anchor="ctr"/>
                </a:tc>
                <a:tc>
                  <a:txBody>
                    <a:bodyPr/>
                    <a:lstStyle/>
                    <a:p>
                      <a:r>
                        <a:rPr lang="en-GB" sz="1400"/>
                        <a:t>Signed Multiply word by halfword</a:t>
                      </a:r>
                    </a:p>
                  </a:txBody>
                  <a:tcPr anchor="ctr"/>
                </a:tc>
                <a:tc>
                  <a:txBody>
                    <a:bodyPr/>
                    <a:lstStyle/>
                    <a:p>
                      <a:endParaRPr lang="en-GB" sz="1400" dirty="0"/>
                    </a:p>
                  </a:txBody>
                  <a:tcPr anchor="ctr"/>
                </a:tc>
              </a:tr>
              <a:tr h="376849">
                <a:tc>
                  <a:txBody>
                    <a:bodyPr/>
                    <a:lstStyle/>
                    <a:p>
                      <a:r>
                        <a:rPr lang="en-GB" sz="1400" dirty="0"/>
                        <a:t>SMUSD, SMUSDX</a:t>
                      </a:r>
                    </a:p>
                  </a:txBody>
                  <a:tcPr anchor="ctr"/>
                </a:tc>
                <a:tc>
                  <a:txBody>
                    <a:bodyPr/>
                    <a:lstStyle/>
                    <a:p>
                      <a:r>
                        <a:rPr lang="en-GB" sz="1400" dirty="0"/>
                        <a:t>{Rd,} Rn, Rm</a:t>
                      </a:r>
                    </a:p>
                  </a:txBody>
                  <a:tcPr anchor="ctr"/>
                </a:tc>
                <a:tc>
                  <a:txBody>
                    <a:bodyPr/>
                    <a:lstStyle/>
                    <a:p>
                      <a:r>
                        <a:rPr lang="en-GB" sz="1400" dirty="0"/>
                        <a:t>Signed dual Multiply Subtract</a:t>
                      </a:r>
                    </a:p>
                  </a:txBody>
                  <a:tcPr anchor="ctr"/>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SSAT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#n, </a:t>
                      </a:r>
                      <a:r>
                        <a:rPr lang="en-GB" sz="1400" b="0" i="0" u="none" strike="noStrike" kern="1200" baseline="0" dirty="0" err="1" smtClean="0">
                          <a:solidFill>
                            <a:schemeClr val="dk1"/>
                          </a:solidFill>
                          <a:latin typeface="+mn-lt"/>
                          <a:ea typeface="+mn-ea"/>
                          <a:cs typeface="+mn-cs"/>
                        </a:rPr>
                        <a:t>Rm</a:t>
                      </a:r>
                      <a:r>
                        <a:rPr lang="en-GB" sz="1400" b="0" i="0" u="none" strike="noStrike" kern="1200" baseline="0" dirty="0" smtClean="0">
                          <a:solidFill>
                            <a:schemeClr val="dk1"/>
                          </a:solidFill>
                          <a:latin typeface="+mn-lt"/>
                          <a:ea typeface="+mn-ea"/>
                          <a:cs typeface="+mn-cs"/>
                        </a:rPr>
                        <a:t> {,shift #s}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Signed Saturate</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Q</a:t>
                      </a:r>
                      <a:endParaRPr lang="en-GB" sz="1400" dirty="0"/>
                    </a:p>
                  </a:txBody>
                  <a:tcPr marL="121872" marR="121872"/>
                </a:tc>
              </a:tr>
              <a:tr h="376849">
                <a:tc>
                  <a:txBody>
                    <a:bodyPr/>
                    <a:lstStyle/>
                    <a:p>
                      <a:r>
                        <a:rPr lang="en-GB" sz="1400" dirty="0"/>
                        <a:t>SSAT16</a:t>
                      </a:r>
                    </a:p>
                  </a:txBody>
                  <a:tcPr anchor="ctr"/>
                </a:tc>
                <a:tc>
                  <a:txBody>
                    <a:bodyPr/>
                    <a:lstStyle/>
                    <a:p>
                      <a:r>
                        <a:rPr lang="en-GB" sz="1400"/>
                        <a:t>Rd, #n, Rm</a:t>
                      </a:r>
                    </a:p>
                  </a:txBody>
                  <a:tcPr anchor="ctr"/>
                </a:tc>
                <a:tc>
                  <a:txBody>
                    <a:bodyPr/>
                    <a:lstStyle/>
                    <a:p>
                      <a:r>
                        <a:rPr lang="en-GB" sz="1400"/>
                        <a:t>Signed Saturate 16</a:t>
                      </a:r>
                    </a:p>
                  </a:txBody>
                  <a:tcPr anchor="ctr"/>
                </a:tc>
                <a:tc>
                  <a:txBody>
                    <a:bodyPr/>
                    <a:lstStyle/>
                    <a:p>
                      <a:r>
                        <a:rPr lang="en-GB" sz="1400" dirty="0"/>
                        <a:t>Q</a:t>
                      </a:r>
                    </a:p>
                  </a:txBody>
                  <a:tcPr anchor="ctr"/>
                </a:tc>
              </a:tr>
              <a:tr h="376849">
                <a:tc>
                  <a:txBody>
                    <a:bodyPr/>
                    <a:lstStyle/>
                    <a:p>
                      <a:r>
                        <a:rPr lang="en-GB" sz="1400" dirty="0"/>
                        <a:t>SSAX</a:t>
                      </a:r>
                    </a:p>
                  </a:txBody>
                  <a:tcPr anchor="ctr"/>
                </a:tc>
                <a:tc>
                  <a:txBody>
                    <a:bodyPr/>
                    <a:lstStyle/>
                    <a:p>
                      <a:r>
                        <a:rPr lang="en-GB" sz="1400"/>
                        <a:t>{Rd,} Rn, Rm</a:t>
                      </a:r>
                    </a:p>
                  </a:txBody>
                  <a:tcPr anchor="ctr"/>
                </a:tc>
                <a:tc>
                  <a:txBody>
                    <a:bodyPr/>
                    <a:lstStyle/>
                    <a:p>
                      <a:r>
                        <a:rPr lang="en-GB" sz="1400"/>
                        <a:t>Signed Subtract and Add with Exchange</a:t>
                      </a:r>
                    </a:p>
                  </a:txBody>
                  <a:tcPr anchor="ctr"/>
                </a:tc>
                <a:tc>
                  <a:txBody>
                    <a:bodyPr/>
                    <a:lstStyle/>
                    <a:p>
                      <a:r>
                        <a:rPr lang="en-GB" sz="1400" dirty="0"/>
                        <a:t>GE</a:t>
                      </a:r>
                    </a:p>
                  </a:txBody>
                  <a:tcPr anchor="ctr"/>
                </a:tc>
              </a:tr>
              <a:tr h="376849">
                <a:tc>
                  <a:txBody>
                    <a:bodyPr/>
                    <a:lstStyle/>
                    <a:p>
                      <a:r>
                        <a:rPr lang="en-GB" sz="1400" dirty="0"/>
                        <a:t>SSUB16</a:t>
                      </a:r>
                    </a:p>
                  </a:txBody>
                  <a:tcPr anchor="ctr"/>
                </a:tc>
                <a:tc>
                  <a:txBody>
                    <a:bodyPr/>
                    <a:lstStyle/>
                    <a:p>
                      <a:r>
                        <a:rPr lang="en-GB" sz="1400"/>
                        <a:t>{Rd,} Rn, Rm</a:t>
                      </a:r>
                    </a:p>
                  </a:txBody>
                  <a:tcPr anchor="ctr"/>
                </a:tc>
                <a:tc>
                  <a:txBody>
                    <a:bodyPr/>
                    <a:lstStyle/>
                    <a:p>
                      <a:r>
                        <a:rPr lang="en-GB" sz="1400" dirty="0"/>
                        <a:t>Signed Subtract 16</a:t>
                      </a:r>
                    </a:p>
                  </a:txBody>
                  <a:tcPr anchor="ctr"/>
                </a:tc>
                <a:tc>
                  <a:txBody>
                    <a:bodyPr/>
                    <a:lstStyle/>
                    <a:p>
                      <a:endParaRPr lang="en-GB" sz="1400" dirty="0"/>
                    </a:p>
                  </a:txBody>
                  <a:tcPr marL="121872" marR="121872"/>
                </a:tc>
              </a:tr>
              <a:tr h="376849">
                <a:tc>
                  <a:txBody>
                    <a:bodyPr/>
                    <a:lstStyle/>
                    <a:p>
                      <a:r>
                        <a:rPr lang="en-GB" sz="1400" dirty="0"/>
                        <a:t>SSUB8</a:t>
                      </a:r>
                    </a:p>
                  </a:txBody>
                  <a:tcPr anchor="ctr"/>
                </a:tc>
                <a:tc>
                  <a:txBody>
                    <a:bodyPr/>
                    <a:lstStyle/>
                    <a:p>
                      <a:r>
                        <a:rPr lang="en-GB" sz="1400" dirty="0"/>
                        <a:t>{Rd,} Rn, Rm</a:t>
                      </a:r>
                    </a:p>
                  </a:txBody>
                  <a:tcPr anchor="ctr"/>
                </a:tc>
                <a:tc>
                  <a:txBody>
                    <a:bodyPr/>
                    <a:lstStyle/>
                    <a:p>
                      <a:r>
                        <a:rPr lang="en-GB" sz="1400" dirty="0"/>
                        <a:t>Signed Subtract 8</a:t>
                      </a:r>
                    </a:p>
                  </a:txBody>
                  <a:tcPr anchor="ctr"/>
                </a:tc>
                <a:tc>
                  <a:txBody>
                    <a:bodyPr/>
                    <a:lstStyle/>
                    <a:p>
                      <a:endParaRPr lang="en-GB" sz="1400" dirty="0"/>
                    </a:p>
                  </a:txBody>
                  <a:tcPr marL="121872" marR="121872"/>
                </a:tc>
              </a:tr>
            </a:tbl>
          </a:graphicData>
        </a:graphic>
      </p:graphicFrame>
    </p:spTree>
    <p:extLst>
      <p:ext uri="{BB962C8B-B14F-4D97-AF65-F5344CB8AC3E}">
        <p14:creationId xmlns:p14="http://schemas.microsoft.com/office/powerpoint/2010/main" val="786911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Cortex-M4 Instruction Set</a:t>
            </a:r>
          </a:p>
        </p:txBody>
      </p:sp>
      <p:sp>
        <p:nvSpPr>
          <p:cNvPr id="3" name="Content Placeholder 2"/>
          <p:cNvSpPr>
            <a:spLocks noGrp="1"/>
          </p:cNvSpPr>
          <p:nvPr>
            <p:ph idx="1"/>
          </p:nvPr>
        </p:nvSpPr>
        <p:spPr/>
        <p:txBody>
          <a:bodyPr/>
          <a:lstStyle/>
          <a:p>
            <a:endParaRPr lang="en-GB"/>
          </a:p>
        </p:txBody>
      </p:sp>
      <p:graphicFrame>
        <p:nvGraphicFramePr>
          <p:cNvPr id="4" name="Content Placeholder 5"/>
          <p:cNvGraphicFramePr>
            <a:graphicFrameLocks/>
          </p:cNvGraphicFramePr>
          <p:nvPr>
            <p:extLst>
              <p:ext uri="{D42A27DB-BD31-4B8C-83A1-F6EECF244321}">
                <p14:modId xmlns:p14="http://schemas.microsoft.com/office/powerpoint/2010/main" val="4056232201"/>
              </p:ext>
            </p:extLst>
          </p:nvPr>
        </p:nvGraphicFramePr>
        <p:xfrm>
          <a:off x="479425" y="1143000"/>
          <a:ext cx="11297676" cy="4862029"/>
        </p:xfrm>
        <a:graphic>
          <a:graphicData uri="http://schemas.openxmlformats.org/drawingml/2006/table">
            <a:tbl>
              <a:tblPr firstRow="1" bandRow="1">
                <a:tableStyleId>{5C22544A-7EE6-4342-B048-85BDC9FD1C3A}</a:tableStyleId>
              </a:tblPr>
              <a:tblGrid>
                <a:gridCol w="2824419"/>
                <a:gridCol w="2824419"/>
                <a:gridCol w="4352738"/>
                <a:gridCol w="1296100"/>
              </a:tblGrid>
              <a:tr h="339841">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STM</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reglist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Store Multiple registers, increment after</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STMDB, STMEA</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reglist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Store Multiple registers, decrement before</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STMFD, STMIA</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reglist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Store Multiple registers, increment after</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STR</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#offset]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Store Register word</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STRB, STRBT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#offset]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Store Register byte</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STRD</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Rt2,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#offset]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Store Register two words</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STREX</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#offset]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Store Register Exclusive</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STREXB</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Store Register Exclusive Byte</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STREXH</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Store Register Exclusive </a:t>
                      </a:r>
                      <a:r>
                        <a:rPr lang="en-GB" sz="1400" b="0" i="0" u="none" strike="noStrike" kern="1200" baseline="0" dirty="0" err="1" smtClean="0">
                          <a:solidFill>
                            <a:schemeClr val="dk1"/>
                          </a:solidFill>
                          <a:latin typeface="+mn-lt"/>
                          <a:ea typeface="+mn-ea"/>
                          <a:cs typeface="+mn-cs"/>
                        </a:rPr>
                        <a:t>Halfword</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STRH, STRHT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#offset]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Store Register </a:t>
                      </a:r>
                      <a:r>
                        <a:rPr lang="en-GB" sz="1400" b="0" i="0" u="none" strike="noStrike" kern="1200" baseline="0" dirty="0" err="1" smtClean="0">
                          <a:solidFill>
                            <a:schemeClr val="dk1"/>
                          </a:solidFill>
                          <a:latin typeface="+mn-lt"/>
                          <a:ea typeface="+mn-ea"/>
                          <a:cs typeface="+mn-cs"/>
                        </a:rPr>
                        <a:t>Halfword</a:t>
                      </a:r>
                      <a:endParaRPr lang="en-GB" sz="1400" dirty="0"/>
                    </a:p>
                  </a:txBody>
                  <a:tcPr marL="121872" marR="121872"/>
                </a:tc>
                <a:tc>
                  <a:txBody>
                    <a:bodyPr/>
                    <a:lstStyle/>
                    <a:p>
                      <a:endParaRPr lang="en-GB" sz="140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STRT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#offset]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Store Register word</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SUB, SUBS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Op2</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Subtract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N,Z,C,V</a:t>
                      </a:r>
                      <a:endParaRPr lang="en-GB" sz="1400" dirty="0"/>
                    </a:p>
                  </a:txBody>
                  <a:tcPr marL="121872" marR="121872"/>
                </a:tc>
              </a:tr>
            </a:tbl>
          </a:graphicData>
        </a:graphic>
      </p:graphicFrame>
    </p:spTree>
    <p:extLst>
      <p:ext uri="{BB962C8B-B14F-4D97-AF65-F5344CB8AC3E}">
        <p14:creationId xmlns:p14="http://schemas.microsoft.com/office/powerpoint/2010/main" val="3261783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Cortex-M4 Instruction Set</a:t>
            </a:r>
          </a:p>
        </p:txBody>
      </p:sp>
      <p:sp>
        <p:nvSpPr>
          <p:cNvPr id="3" name="Content Placeholder 2"/>
          <p:cNvSpPr>
            <a:spLocks noGrp="1"/>
          </p:cNvSpPr>
          <p:nvPr>
            <p:ph idx="1"/>
          </p:nvPr>
        </p:nvSpPr>
        <p:spPr/>
        <p:txBody>
          <a:bodyPr/>
          <a:lstStyle/>
          <a:p>
            <a:endParaRPr lang="en-GB"/>
          </a:p>
        </p:txBody>
      </p:sp>
      <p:graphicFrame>
        <p:nvGraphicFramePr>
          <p:cNvPr id="4" name="Content Placeholder 5"/>
          <p:cNvGraphicFramePr>
            <a:graphicFrameLocks/>
          </p:cNvGraphicFramePr>
          <p:nvPr>
            <p:extLst>
              <p:ext uri="{D42A27DB-BD31-4B8C-83A1-F6EECF244321}">
                <p14:modId xmlns:p14="http://schemas.microsoft.com/office/powerpoint/2010/main" val="2733556288"/>
              </p:ext>
            </p:extLst>
          </p:nvPr>
        </p:nvGraphicFramePr>
        <p:xfrm>
          <a:off x="479425" y="1143000"/>
          <a:ext cx="11297676" cy="4862029"/>
        </p:xfrm>
        <a:graphic>
          <a:graphicData uri="http://schemas.openxmlformats.org/drawingml/2006/table">
            <a:tbl>
              <a:tblPr firstRow="1" bandRow="1">
                <a:tableStyleId>{5C22544A-7EE6-4342-B048-85BDC9FD1C3A}</a:tableStyleId>
              </a:tblPr>
              <a:tblGrid>
                <a:gridCol w="2824419"/>
                <a:gridCol w="2824419"/>
                <a:gridCol w="4352738"/>
                <a:gridCol w="1296100"/>
              </a:tblGrid>
              <a:tr h="339841">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SUB, SUBW</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#imm12</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Subtract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N,Z,C,V</a:t>
                      </a:r>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SVC</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a:t>
                      </a:r>
                      <a:r>
                        <a:rPr lang="en-GB" sz="1400" b="0" i="0" u="none" strike="noStrike" kern="1200" baseline="0" dirty="0" err="1" smtClean="0">
                          <a:solidFill>
                            <a:schemeClr val="dk1"/>
                          </a:solidFill>
                          <a:latin typeface="+mn-lt"/>
                          <a:ea typeface="+mn-ea"/>
                          <a:cs typeface="+mn-cs"/>
                        </a:rPr>
                        <a:t>imm</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Supervisor Call</a:t>
                      </a:r>
                      <a:endParaRPr lang="en-GB" sz="1400" dirty="0"/>
                    </a:p>
                  </a:txBody>
                  <a:tcPr marL="121872" marR="121872"/>
                </a:tc>
                <a:tc>
                  <a:txBody>
                    <a:bodyPr/>
                    <a:lstStyle/>
                    <a:p>
                      <a:endParaRPr lang="en-GB" sz="1400" dirty="0"/>
                    </a:p>
                  </a:txBody>
                  <a:tcPr marL="121872" marR="121872"/>
                </a:tc>
              </a:tr>
              <a:tr h="376849">
                <a:tc>
                  <a:txBody>
                    <a:bodyPr/>
                    <a:lstStyle/>
                    <a:p>
                      <a:r>
                        <a:rPr lang="en-GB" sz="1400" dirty="0"/>
                        <a:t>SXTAB</a:t>
                      </a:r>
                    </a:p>
                  </a:txBody>
                  <a:tcPr anchor="ctr"/>
                </a:tc>
                <a:tc>
                  <a:txBody>
                    <a:bodyPr/>
                    <a:lstStyle/>
                    <a:p>
                      <a:r>
                        <a:rPr lang="en-GB" sz="1400"/>
                        <a:t>{Rd,} Rn, Rm,{,ROR #}</a:t>
                      </a:r>
                    </a:p>
                  </a:txBody>
                  <a:tcPr anchor="ctr"/>
                </a:tc>
                <a:tc>
                  <a:txBody>
                    <a:bodyPr/>
                    <a:lstStyle/>
                    <a:p>
                      <a:r>
                        <a:rPr lang="en-GB" sz="1400" dirty="0"/>
                        <a:t>Extend 8 bits to 32 and add</a:t>
                      </a:r>
                    </a:p>
                  </a:txBody>
                  <a:tcPr anchor="ctr"/>
                </a:tc>
                <a:tc>
                  <a:txBody>
                    <a:bodyPr/>
                    <a:lstStyle/>
                    <a:p>
                      <a:endParaRPr lang="en-GB" sz="1400" dirty="0"/>
                    </a:p>
                  </a:txBody>
                  <a:tcPr marL="121872" marR="121872"/>
                </a:tc>
              </a:tr>
              <a:tr h="376849">
                <a:tc>
                  <a:txBody>
                    <a:bodyPr/>
                    <a:lstStyle/>
                    <a:p>
                      <a:r>
                        <a:rPr lang="en-GB" sz="1400" dirty="0"/>
                        <a:t>SXTAB16</a:t>
                      </a:r>
                    </a:p>
                  </a:txBody>
                  <a:tcPr anchor="ctr"/>
                </a:tc>
                <a:tc>
                  <a:txBody>
                    <a:bodyPr/>
                    <a:lstStyle/>
                    <a:p>
                      <a:r>
                        <a:rPr lang="en-GB" sz="1400"/>
                        <a:t>{Rd,} Rn, Rm,{,ROR #}</a:t>
                      </a:r>
                    </a:p>
                  </a:txBody>
                  <a:tcPr anchor="ctr"/>
                </a:tc>
                <a:tc>
                  <a:txBody>
                    <a:bodyPr/>
                    <a:lstStyle/>
                    <a:p>
                      <a:r>
                        <a:rPr lang="en-GB" sz="1400" dirty="0"/>
                        <a:t>Dual extend 8 bits to 16 and add</a:t>
                      </a:r>
                    </a:p>
                  </a:txBody>
                  <a:tcPr anchor="ctr"/>
                </a:tc>
                <a:tc>
                  <a:txBody>
                    <a:bodyPr/>
                    <a:lstStyle/>
                    <a:p>
                      <a:endParaRPr lang="en-GB" sz="1400" dirty="0"/>
                    </a:p>
                  </a:txBody>
                  <a:tcPr marL="121872" marR="121872"/>
                </a:tc>
              </a:tr>
              <a:tr h="376849">
                <a:tc>
                  <a:txBody>
                    <a:bodyPr/>
                    <a:lstStyle/>
                    <a:p>
                      <a:r>
                        <a:rPr lang="en-GB" sz="1400" dirty="0"/>
                        <a:t>SXTAH</a:t>
                      </a:r>
                    </a:p>
                  </a:txBody>
                  <a:tcPr anchor="ctr"/>
                </a:tc>
                <a:tc>
                  <a:txBody>
                    <a:bodyPr/>
                    <a:lstStyle/>
                    <a:p>
                      <a:r>
                        <a:rPr lang="en-GB" sz="1400"/>
                        <a:t>{Rd,} Rn, Rm,{,ROR #}</a:t>
                      </a:r>
                    </a:p>
                  </a:txBody>
                  <a:tcPr anchor="ctr"/>
                </a:tc>
                <a:tc>
                  <a:txBody>
                    <a:bodyPr/>
                    <a:lstStyle/>
                    <a:p>
                      <a:r>
                        <a:rPr lang="en-GB" sz="1400" dirty="0"/>
                        <a:t>Extend 16 bits to 32 and add</a:t>
                      </a:r>
                    </a:p>
                  </a:txBody>
                  <a:tcPr anchor="ctr"/>
                </a:tc>
                <a:tc>
                  <a:txBody>
                    <a:bodyPr/>
                    <a:lstStyle/>
                    <a:p>
                      <a:endParaRPr lang="en-GB" sz="1400" dirty="0"/>
                    </a:p>
                  </a:txBody>
                  <a:tcPr marL="121872" marR="121872"/>
                </a:tc>
              </a:tr>
              <a:tr h="376849">
                <a:tc>
                  <a:txBody>
                    <a:bodyPr/>
                    <a:lstStyle/>
                    <a:p>
                      <a:r>
                        <a:rPr lang="en-GB" sz="1400" dirty="0"/>
                        <a:t>SXTB16</a:t>
                      </a:r>
                    </a:p>
                  </a:txBody>
                  <a:tcPr anchor="ctr"/>
                </a:tc>
                <a:tc>
                  <a:txBody>
                    <a:bodyPr/>
                    <a:lstStyle/>
                    <a:p>
                      <a:r>
                        <a:rPr lang="en-GB" sz="1400"/>
                        <a:t>{Rd,} Rm {,ROR #n}</a:t>
                      </a:r>
                    </a:p>
                  </a:txBody>
                  <a:tcPr anchor="ctr"/>
                </a:tc>
                <a:tc>
                  <a:txBody>
                    <a:bodyPr/>
                    <a:lstStyle/>
                    <a:p>
                      <a:r>
                        <a:rPr lang="en-GB" sz="1400" dirty="0"/>
                        <a:t>Signed Extend Byte 16</a:t>
                      </a:r>
                    </a:p>
                  </a:txBody>
                  <a:tcPr anchor="ctr"/>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SXTB</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Rm</a:t>
                      </a:r>
                      <a:r>
                        <a:rPr lang="en-GB" sz="1400" b="0" i="0" u="none" strike="noStrike" kern="1200" baseline="0" dirty="0" smtClean="0">
                          <a:solidFill>
                            <a:schemeClr val="dk1"/>
                          </a:solidFill>
                          <a:latin typeface="+mn-lt"/>
                          <a:ea typeface="+mn-ea"/>
                          <a:cs typeface="+mn-cs"/>
                        </a:rPr>
                        <a:t> {,ROR #n}</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Sign extend a byte</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SXTH</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Rm</a:t>
                      </a:r>
                      <a:r>
                        <a:rPr lang="en-GB" sz="1400" b="0" i="0" u="none" strike="noStrike" kern="1200" baseline="0" dirty="0" smtClean="0">
                          <a:solidFill>
                            <a:schemeClr val="dk1"/>
                          </a:solidFill>
                          <a:latin typeface="+mn-lt"/>
                          <a:ea typeface="+mn-ea"/>
                          <a:cs typeface="+mn-cs"/>
                        </a:rPr>
                        <a:t> {,ROR #n}</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Sign extend a </a:t>
                      </a:r>
                      <a:r>
                        <a:rPr lang="en-GB" sz="1400" b="0" i="0" u="none" strike="noStrike" kern="1200" baseline="0" dirty="0" err="1" smtClean="0">
                          <a:solidFill>
                            <a:schemeClr val="dk1"/>
                          </a:solidFill>
                          <a:latin typeface="+mn-lt"/>
                          <a:ea typeface="+mn-ea"/>
                          <a:cs typeface="+mn-cs"/>
                        </a:rPr>
                        <a:t>halfword</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TBB</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Rm</a:t>
                      </a:r>
                      <a:r>
                        <a:rPr lang="en-GB" sz="1400" b="0" i="0" u="none" strike="noStrike" kern="1200" baseline="0" dirty="0" smtClean="0">
                          <a:solidFill>
                            <a:schemeClr val="dk1"/>
                          </a:solidFill>
                          <a:latin typeface="+mn-lt"/>
                          <a:ea typeface="+mn-ea"/>
                          <a:cs typeface="+mn-cs"/>
                        </a:rPr>
                        <a: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Table Branch Byte</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TBH</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Rm</a:t>
                      </a:r>
                      <a:r>
                        <a:rPr lang="en-GB" sz="1400" b="0" i="0" u="none" strike="noStrike" kern="1200" baseline="0" dirty="0" smtClean="0">
                          <a:solidFill>
                            <a:schemeClr val="dk1"/>
                          </a:solidFill>
                          <a:latin typeface="+mn-lt"/>
                          <a:ea typeface="+mn-ea"/>
                          <a:cs typeface="+mn-cs"/>
                        </a:rPr>
                        <a:t>, LSL #1]</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Table Branch </a:t>
                      </a:r>
                      <a:r>
                        <a:rPr lang="en-GB" sz="1400" b="0" i="0" u="none" strike="noStrike" kern="1200" baseline="0" dirty="0" err="1" smtClean="0">
                          <a:solidFill>
                            <a:schemeClr val="dk1"/>
                          </a:solidFill>
                          <a:latin typeface="+mn-lt"/>
                          <a:ea typeface="+mn-ea"/>
                          <a:cs typeface="+mn-cs"/>
                        </a:rPr>
                        <a:t>Halfword</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TEQ</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Op2</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Test Equivalence</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a:t>
                      </a:r>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TST</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Op2</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Test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N,Z,C</a:t>
                      </a:r>
                      <a:endParaRPr lang="en-GB" sz="1400" dirty="0"/>
                    </a:p>
                  </a:txBody>
                  <a:tcPr marL="121872" marR="121872"/>
                </a:tc>
              </a:tr>
            </a:tbl>
          </a:graphicData>
        </a:graphic>
      </p:graphicFrame>
    </p:spTree>
    <p:extLst>
      <p:ext uri="{BB962C8B-B14F-4D97-AF65-F5344CB8AC3E}">
        <p14:creationId xmlns:p14="http://schemas.microsoft.com/office/powerpoint/2010/main" val="454739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Cortex-M4 Instruction Set</a:t>
            </a:r>
          </a:p>
        </p:txBody>
      </p:sp>
      <p:sp>
        <p:nvSpPr>
          <p:cNvPr id="3" name="Content Placeholder 2"/>
          <p:cNvSpPr>
            <a:spLocks noGrp="1"/>
          </p:cNvSpPr>
          <p:nvPr>
            <p:ph idx="1"/>
          </p:nvPr>
        </p:nvSpPr>
        <p:spPr/>
        <p:txBody>
          <a:bodyPr/>
          <a:lstStyle/>
          <a:p>
            <a:endParaRPr lang="en-GB"/>
          </a:p>
        </p:txBody>
      </p:sp>
      <p:graphicFrame>
        <p:nvGraphicFramePr>
          <p:cNvPr id="4" name="Content Placeholder 5"/>
          <p:cNvGraphicFramePr>
            <a:graphicFrameLocks/>
          </p:cNvGraphicFramePr>
          <p:nvPr>
            <p:extLst>
              <p:ext uri="{D42A27DB-BD31-4B8C-83A1-F6EECF244321}">
                <p14:modId xmlns:p14="http://schemas.microsoft.com/office/powerpoint/2010/main" val="3007781179"/>
              </p:ext>
            </p:extLst>
          </p:nvPr>
        </p:nvGraphicFramePr>
        <p:xfrm>
          <a:off x="479425" y="1143000"/>
          <a:ext cx="11297676" cy="5003340"/>
        </p:xfrm>
        <a:graphic>
          <a:graphicData uri="http://schemas.openxmlformats.org/drawingml/2006/table">
            <a:tbl>
              <a:tblPr firstRow="1" bandRow="1">
                <a:tableStyleId>{5C22544A-7EE6-4342-B048-85BDC9FD1C3A}</a:tableStyleId>
              </a:tblPr>
              <a:tblGrid>
                <a:gridCol w="2824419"/>
                <a:gridCol w="2824419"/>
                <a:gridCol w="4352738"/>
                <a:gridCol w="1296100"/>
              </a:tblGrid>
              <a:tr h="339841">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76849">
                <a:tc>
                  <a:txBody>
                    <a:bodyPr/>
                    <a:lstStyle/>
                    <a:p>
                      <a:r>
                        <a:rPr lang="en-GB" sz="1400" dirty="0"/>
                        <a:t>UADD16</a:t>
                      </a:r>
                    </a:p>
                  </a:txBody>
                  <a:tcPr anchor="ctr"/>
                </a:tc>
                <a:tc>
                  <a:txBody>
                    <a:bodyPr/>
                    <a:lstStyle/>
                    <a:p>
                      <a:r>
                        <a:rPr lang="en-GB" sz="1400"/>
                        <a:t>{Rd,} Rn, Rm</a:t>
                      </a:r>
                    </a:p>
                  </a:txBody>
                  <a:tcPr anchor="ctr"/>
                </a:tc>
                <a:tc>
                  <a:txBody>
                    <a:bodyPr/>
                    <a:lstStyle/>
                    <a:p>
                      <a:r>
                        <a:rPr lang="en-GB" sz="1400"/>
                        <a:t>Unsigned Add 16</a:t>
                      </a:r>
                    </a:p>
                  </a:txBody>
                  <a:tcPr anchor="ctr"/>
                </a:tc>
                <a:tc>
                  <a:txBody>
                    <a:bodyPr/>
                    <a:lstStyle/>
                    <a:p>
                      <a:r>
                        <a:rPr lang="en-GB" sz="1400" dirty="0"/>
                        <a:t>GE</a:t>
                      </a:r>
                    </a:p>
                  </a:txBody>
                  <a:tcPr anchor="ctr"/>
                </a:tc>
              </a:tr>
              <a:tr h="376849">
                <a:tc>
                  <a:txBody>
                    <a:bodyPr/>
                    <a:lstStyle/>
                    <a:p>
                      <a:r>
                        <a:rPr lang="en-GB" sz="1400" dirty="0"/>
                        <a:t>UADD8</a:t>
                      </a:r>
                    </a:p>
                  </a:txBody>
                  <a:tcPr anchor="ctr"/>
                </a:tc>
                <a:tc>
                  <a:txBody>
                    <a:bodyPr/>
                    <a:lstStyle/>
                    <a:p>
                      <a:r>
                        <a:rPr lang="en-GB" sz="1400"/>
                        <a:t>{Rd,} Rn, Rm</a:t>
                      </a:r>
                    </a:p>
                  </a:txBody>
                  <a:tcPr anchor="ctr"/>
                </a:tc>
                <a:tc>
                  <a:txBody>
                    <a:bodyPr/>
                    <a:lstStyle/>
                    <a:p>
                      <a:r>
                        <a:rPr lang="en-GB" sz="1400"/>
                        <a:t>Unsigned Add 8</a:t>
                      </a:r>
                    </a:p>
                  </a:txBody>
                  <a:tcPr anchor="ctr"/>
                </a:tc>
                <a:tc>
                  <a:txBody>
                    <a:bodyPr/>
                    <a:lstStyle/>
                    <a:p>
                      <a:r>
                        <a:rPr lang="en-GB" sz="1400" dirty="0"/>
                        <a:t>GE</a:t>
                      </a:r>
                    </a:p>
                  </a:txBody>
                  <a:tcPr anchor="ctr"/>
                </a:tc>
              </a:tr>
              <a:tr h="376849">
                <a:tc>
                  <a:txBody>
                    <a:bodyPr/>
                    <a:lstStyle/>
                    <a:p>
                      <a:r>
                        <a:rPr lang="en-GB" sz="1400" dirty="0"/>
                        <a:t>USAX</a:t>
                      </a:r>
                    </a:p>
                  </a:txBody>
                  <a:tcPr anchor="ctr"/>
                </a:tc>
                <a:tc>
                  <a:txBody>
                    <a:bodyPr/>
                    <a:lstStyle/>
                    <a:p>
                      <a:r>
                        <a:rPr lang="en-GB" sz="1400"/>
                        <a:t>{Rd,} Rn, Rm</a:t>
                      </a:r>
                    </a:p>
                  </a:txBody>
                  <a:tcPr anchor="ctr"/>
                </a:tc>
                <a:tc>
                  <a:txBody>
                    <a:bodyPr/>
                    <a:lstStyle/>
                    <a:p>
                      <a:r>
                        <a:rPr lang="en-GB" sz="1400"/>
                        <a:t>Unsigned Subtract and Add with Exchange</a:t>
                      </a:r>
                    </a:p>
                  </a:txBody>
                  <a:tcPr anchor="ctr"/>
                </a:tc>
                <a:tc>
                  <a:txBody>
                    <a:bodyPr/>
                    <a:lstStyle/>
                    <a:p>
                      <a:r>
                        <a:rPr lang="en-GB" sz="1400" dirty="0"/>
                        <a:t>GE</a:t>
                      </a:r>
                    </a:p>
                  </a:txBody>
                  <a:tcPr anchor="ctr"/>
                </a:tc>
              </a:tr>
              <a:tr h="376849">
                <a:tc>
                  <a:txBody>
                    <a:bodyPr/>
                    <a:lstStyle/>
                    <a:p>
                      <a:r>
                        <a:rPr lang="en-GB" sz="1400" dirty="0"/>
                        <a:t>UHADD16</a:t>
                      </a:r>
                    </a:p>
                  </a:txBody>
                  <a:tcPr anchor="ctr"/>
                </a:tc>
                <a:tc>
                  <a:txBody>
                    <a:bodyPr/>
                    <a:lstStyle/>
                    <a:p>
                      <a:r>
                        <a:rPr lang="en-GB" sz="1400"/>
                        <a:t>{Rd,} Rn, Rm</a:t>
                      </a:r>
                    </a:p>
                  </a:txBody>
                  <a:tcPr anchor="ctr"/>
                </a:tc>
                <a:tc>
                  <a:txBody>
                    <a:bodyPr/>
                    <a:lstStyle/>
                    <a:p>
                      <a:r>
                        <a:rPr lang="en-GB" sz="1400" dirty="0"/>
                        <a:t>Unsigned Halving Add 16</a:t>
                      </a:r>
                    </a:p>
                  </a:txBody>
                  <a:tcPr anchor="ctr"/>
                </a:tc>
                <a:tc>
                  <a:txBody>
                    <a:bodyPr/>
                    <a:lstStyle/>
                    <a:p>
                      <a:endParaRPr lang="en-GB" sz="1400" dirty="0"/>
                    </a:p>
                  </a:txBody>
                  <a:tcPr marL="121872" marR="121872"/>
                </a:tc>
              </a:tr>
              <a:tr h="376849">
                <a:tc>
                  <a:txBody>
                    <a:bodyPr/>
                    <a:lstStyle/>
                    <a:p>
                      <a:r>
                        <a:rPr lang="en-GB" sz="1400" dirty="0"/>
                        <a:t>UHADD8</a:t>
                      </a:r>
                    </a:p>
                  </a:txBody>
                  <a:tcPr anchor="ctr"/>
                </a:tc>
                <a:tc>
                  <a:txBody>
                    <a:bodyPr/>
                    <a:lstStyle/>
                    <a:p>
                      <a:r>
                        <a:rPr lang="en-GB" sz="1400"/>
                        <a:t>{Rd,} Rn, Rm</a:t>
                      </a:r>
                    </a:p>
                  </a:txBody>
                  <a:tcPr anchor="ctr"/>
                </a:tc>
                <a:tc>
                  <a:txBody>
                    <a:bodyPr/>
                    <a:lstStyle/>
                    <a:p>
                      <a:r>
                        <a:rPr lang="en-GB" sz="1400" dirty="0"/>
                        <a:t>Unsigned Halving Add 8</a:t>
                      </a:r>
                    </a:p>
                  </a:txBody>
                  <a:tcPr anchor="ctr"/>
                </a:tc>
                <a:tc>
                  <a:txBody>
                    <a:bodyPr/>
                    <a:lstStyle/>
                    <a:p>
                      <a:endParaRPr lang="en-GB" sz="1400" dirty="0"/>
                    </a:p>
                  </a:txBody>
                  <a:tcPr marL="121872" marR="121872"/>
                </a:tc>
              </a:tr>
              <a:tr h="376849">
                <a:tc>
                  <a:txBody>
                    <a:bodyPr/>
                    <a:lstStyle/>
                    <a:p>
                      <a:r>
                        <a:rPr lang="en-GB" sz="1400" dirty="0"/>
                        <a:t>UHASX</a:t>
                      </a:r>
                    </a:p>
                  </a:txBody>
                  <a:tcPr anchor="ctr"/>
                </a:tc>
                <a:tc>
                  <a:txBody>
                    <a:bodyPr/>
                    <a:lstStyle/>
                    <a:p>
                      <a:r>
                        <a:rPr lang="en-GB" sz="1400"/>
                        <a:t>{Rd,} Rn, Rm</a:t>
                      </a:r>
                    </a:p>
                  </a:txBody>
                  <a:tcPr anchor="ctr"/>
                </a:tc>
                <a:tc>
                  <a:txBody>
                    <a:bodyPr/>
                    <a:lstStyle/>
                    <a:p>
                      <a:r>
                        <a:rPr lang="en-GB" sz="1400" dirty="0"/>
                        <a:t>Unsigned Halving Add and Subtract with Exchange</a:t>
                      </a:r>
                    </a:p>
                  </a:txBody>
                  <a:tcPr anchor="ctr"/>
                </a:tc>
                <a:tc>
                  <a:txBody>
                    <a:bodyPr/>
                    <a:lstStyle/>
                    <a:p>
                      <a:endParaRPr lang="en-GB" sz="1400" dirty="0"/>
                    </a:p>
                  </a:txBody>
                  <a:tcPr marL="121872" marR="121872"/>
                </a:tc>
              </a:tr>
              <a:tr h="376849">
                <a:tc>
                  <a:txBody>
                    <a:bodyPr/>
                    <a:lstStyle/>
                    <a:p>
                      <a:r>
                        <a:rPr lang="en-GB" sz="1400" dirty="0"/>
                        <a:t>UHSAX</a:t>
                      </a:r>
                    </a:p>
                  </a:txBody>
                  <a:tcPr anchor="ctr"/>
                </a:tc>
                <a:tc>
                  <a:txBody>
                    <a:bodyPr/>
                    <a:lstStyle/>
                    <a:p>
                      <a:r>
                        <a:rPr lang="en-GB" sz="1400"/>
                        <a:t>{Rd,} Rn, Rm</a:t>
                      </a:r>
                    </a:p>
                  </a:txBody>
                  <a:tcPr anchor="ctr"/>
                </a:tc>
                <a:tc>
                  <a:txBody>
                    <a:bodyPr/>
                    <a:lstStyle/>
                    <a:p>
                      <a:r>
                        <a:rPr lang="en-GB" sz="1400" dirty="0"/>
                        <a:t>Unsigned Halving Subtract and Add with Exchange</a:t>
                      </a:r>
                    </a:p>
                  </a:txBody>
                  <a:tcPr anchor="ctr"/>
                </a:tc>
                <a:tc>
                  <a:txBody>
                    <a:bodyPr/>
                    <a:lstStyle/>
                    <a:p>
                      <a:endParaRPr lang="en-GB" sz="1400" dirty="0"/>
                    </a:p>
                  </a:txBody>
                  <a:tcPr marL="121872" marR="121872"/>
                </a:tc>
              </a:tr>
              <a:tr h="376849">
                <a:tc>
                  <a:txBody>
                    <a:bodyPr/>
                    <a:lstStyle/>
                    <a:p>
                      <a:r>
                        <a:rPr lang="en-GB" sz="1400" dirty="0"/>
                        <a:t>UHSUB16</a:t>
                      </a:r>
                    </a:p>
                  </a:txBody>
                  <a:tcPr anchor="ctr"/>
                </a:tc>
                <a:tc>
                  <a:txBody>
                    <a:bodyPr/>
                    <a:lstStyle/>
                    <a:p>
                      <a:r>
                        <a:rPr lang="en-GB" sz="1400"/>
                        <a:t>{Rd,} Rn, Rm</a:t>
                      </a:r>
                    </a:p>
                  </a:txBody>
                  <a:tcPr anchor="ctr"/>
                </a:tc>
                <a:tc>
                  <a:txBody>
                    <a:bodyPr/>
                    <a:lstStyle/>
                    <a:p>
                      <a:r>
                        <a:rPr lang="en-GB" sz="1400" dirty="0"/>
                        <a:t>Unsigned Halving Subtract 16</a:t>
                      </a:r>
                    </a:p>
                  </a:txBody>
                  <a:tcPr anchor="ctr"/>
                </a:tc>
                <a:tc>
                  <a:txBody>
                    <a:bodyPr/>
                    <a:lstStyle/>
                    <a:p>
                      <a:endParaRPr lang="en-GB" sz="1400" dirty="0"/>
                    </a:p>
                  </a:txBody>
                  <a:tcPr marL="121872" marR="121872"/>
                </a:tc>
              </a:tr>
              <a:tr h="376849">
                <a:tc>
                  <a:txBody>
                    <a:bodyPr/>
                    <a:lstStyle/>
                    <a:p>
                      <a:r>
                        <a:rPr lang="en-GB" sz="1400" dirty="0"/>
                        <a:t>UHSUB8</a:t>
                      </a:r>
                    </a:p>
                  </a:txBody>
                  <a:tcPr anchor="ctr"/>
                </a:tc>
                <a:tc>
                  <a:txBody>
                    <a:bodyPr/>
                    <a:lstStyle/>
                    <a:p>
                      <a:r>
                        <a:rPr lang="en-GB" sz="1400"/>
                        <a:t>{Rd,} Rn, Rm</a:t>
                      </a:r>
                    </a:p>
                  </a:txBody>
                  <a:tcPr anchor="ctr"/>
                </a:tc>
                <a:tc>
                  <a:txBody>
                    <a:bodyPr/>
                    <a:lstStyle/>
                    <a:p>
                      <a:r>
                        <a:rPr lang="en-GB" sz="1400" dirty="0"/>
                        <a:t>Unsigned Halving Subtract 8</a:t>
                      </a:r>
                    </a:p>
                  </a:txBody>
                  <a:tcPr anchor="ctr"/>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UBFX</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lsb</a:t>
                      </a:r>
                      <a:r>
                        <a:rPr lang="en-GB" sz="1400" b="0" i="0" u="none" strike="noStrike" kern="1200" baseline="0" dirty="0" smtClean="0">
                          <a:solidFill>
                            <a:schemeClr val="dk1"/>
                          </a:solidFill>
                          <a:latin typeface="+mn-lt"/>
                          <a:ea typeface="+mn-ea"/>
                          <a:cs typeface="+mn-cs"/>
                        </a:rPr>
                        <a:t>, #width</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Unsigned Bit Field Extract</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UDIV</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Rm</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Unsigned Divide</a:t>
                      </a:r>
                      <a:endParaRPr lang="en-GB" sz="1400" dirty="0"/>
                    </a:p>
                  </a:txBody>
                  <a:tcPr marL="121872" marR="121872"/>
                </a:tc>
                <a:tc>
                  <a:txBody>
                    <a:bodyPr/>
                    <a:lstStyle/>
                    <a:p>
                      <a:endParaRPr lang="en-GB" sz="1400" dirty="0"/>
                    </a:p>
                  </a:txBody>
                  <a:tcPr marL="121872" marR="121872"/>
                </a:tc>
              </a:tr>
              <a:tr h="376849">
                <a:tc>
                  <a:txBody>
                    <a:bodyPr/>
                    <a:lstStyle/>
                    <a:p>
                      <a:r>
                        <a:rPr lang="en-GB" sz="1400" dirty="0"/>
                        <a:t>UMAAL</a:t>
                      </a:r>
                    </a:p>
                  </a:txBody>
                  <a:tcPr anchor="ctr"/>
                </a:tc>
                <a:tc>
                  <a:txBody>
                    <a:bodyPr/>
                    <a:lstStyle/>
                    <a:p>
                      <a:r>
                        <a:rPr lang="en-GB" sz="1400" dirty="0" err="1"/>
                        <a:t>RdLo</a:t>
                      </a:r>
                      <a:r>
                        <a:rPr lang="en-GB" sz="1400" dirty="0"/>
                        <a:t>, </a:t>
                      </a:r>
                      <a:r>
                        <a:rPr lang="en-GB" sz="1400" dirty="0" err="1"/>
                        <a:t>RdHi</a:t>
                      </a:r>
                      <a:r>
                        <a:rPr lang="en-GB" sz="1400" dirty="0"/>
                        <a:t>, Rn, Rm</a:t>
                      </a:r>
                    </a:p>
                  </a:txBody>
                  <a:tcPr anchor="ctr"/>
                </a:tc>
                <a:tc>
                  <a:txBody>
                    <a:bodyPr/>
                    <a:lstStyle/>
                    <a:p>
                      <a:r>
                        <a:rPr lang="en-GB" sz="1400" dirty="0"/>
                        <a:t>Unsigned Multiply Accumulate </a:t>
                      </a:r>
                      <a:r>
                        <a:rPr lang="en-GB" sz="1400" dirty="0" err="1"/>
                        <a:t>Accumulate</a:t>
                      </a:r>
                      <a:r>
                        <a:rPr lang="en-GB" sz="1400" dirty="0"/>
                        <a:t> Long (32 x 32 + 32 +32), 64-bit result</a:t>
                      </a:r>
                    </a:p>
                  </a:txBody>
                  <a:tcPr anchor="ctr"/>
                </a:tc>
                <a:tc>
                  <a:txBody>
                    <a:bodyPr/>
                    <a:lstStyle/>
                    <a:p>
                      <a:endParaRPr lang="en-GB" sz="1400" dirty="0"/>
                    </a:p>
                  </a:txBody>
                  <a:tcPr marL="121872" marR="121872"/>
                </a:tc>
              </a:tr>
            </a:tbl>
          </a:graphicData>
        </a:graphic>
      </p:graphicFrame>
    </p:spTree>
    <p:extLst>
      <p:ext uri="{BB962C8B-B14F-4D97-AF65-F5344CB8AC3E}">
        <p14:creationId xmlns:p14="http://schemas.microsoft.com/office/powerpoint/2010/main" val="1427325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Cortex-M4 Instruction Set</a:t>
            </a:r>
          </a:p>
        </p:txBody>
      </p:sp>
      <p:sp>
        <p:nvSpPr>
          <p:cNvPr id="3" name="Content Placeholder 2"/>
          <p:cNvSpPr>
            <a:spLocks noGrp="1"/>
          </p:cNvSpPr>
          <p:nvPr>
            <p:ph idx="1"/>
          </p:nvPr>
        </p:nvSpPr>
        <p:spPr/>
        <p:txBody>
          <a:bodyPr/>
          <a:lstStyle/>
          <a:p>
            <a:endParaRPr lang="en-GB"/>
          </a:p>
        </p:txBody>
      </p:sp>
      <p:graphicFrame>
        <p:nvGraphicFramePr>
          <p:cNvPr id="4" name="Content Placeholder 5"/>
          <p:cNvGraphicFramePr>
            <a:graphicFrameLocks/>
          </p:cNvGraphicFramePr>
          <p:nvPr>
            <p:extLst>
              <p:ext uri="{D42A27DB-BD31-4B8C-83A1-F6EECF244321}">
                <p14:modId xmlns:p14="http://schemas.microsoft.com/office/powerpoint/2010/main" val="2339667003"/>
              </p:ext>
            </p:extLst>
          </p:nvPr>
        </p:nvGraphicFramePr>
        <p:xfrm>
          <a:off x="479425" y="1143000"/>
          <a:ext cx="11297676" cy="5003340"/>
        </p:xfrm>
        <a:graphic>
          <a:graphicData uri="http://schemas.openxmlformats.org/drawingml/2006/table">
            <a:tbl>
              <a:tblPr firstRow="1" bandRow="1">
                <a:tableStyleId>{5C22544A-7EE6-4342-B048-85BDC9FD1C3A}</a:tableStyleId>
              </a:tblPr>
              <a:tblGrid>
                <a:gridCol w="2824419"/>
                <a:gridCol w="2824419"/>
                <a:gridCol w="4352738"/>
                <a:gridCol w="1296100"/>
              </a:tblGrid>
              <a:tr h="339841">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UMLAL</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RdLo</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RdHi</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Rm</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Unsigned Multiply with Accumulate (32 x 32 + 64), 64-bit result</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UMULL</a:t>
                      </a:r>
                      <a:endParaRPr lang="en-GB" sz="1400" dirty="0"/>
                    </a:p>
                  </a:txBody>
                  <a:tcPr marL="121872" marR="121872"/>
                </a:tc>
                <a:tc>
                  <a:txBody>
                    <a:bodyPr/>
                    <a:lstStyle/>
                    <a:p>
                      <a:r>
                        <a:rPr lang="en-GB" sz="1400" b="0" i="0" u="none" strike="noStrike" kern="1200" baseline="0" dirty="0" err="1" smtClean="0">
                          <a:solidFill>
                            <a:schemeClr val="dk1"/>
                          </a:solidFill>
                          <a:latin typeface="+mn-lt"/>
                          <a:ea typeface="+mn-ea"/>
                          <a:cs typeface="+mn-cs"/>
                        </a:rPr>
                        <a:t>RdLo</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RdHi</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Rn</a:t>
                      </a:r>
                      <a:r>
                        <a:rPr lang="en-GB" sz="1400" b="0" i="0" u="none" strike="noStrike" kern="1200" baseline="0" dirty="0" smtClean="0">
                          <a:solidFill>
                            <a:schemeClr val="dk1"/>
                          </a:solidFill>
                          <a:latin typeface="+mn-lt"/>
                          <a:ea typeface="+mn-ea"/>
                          <a:cs typeface="+mn-cs"/>
                        </a:rPr>
                        <a:t>, </a:t>
                      </a:r>
                      <a:r>
                        <a:rPr lang="en-GB" sz="1400" b="0" i="0" u="none" strike="noStrike" kern="1200" baseline="0" dirty="0" err="1" smtClean="0">
                          <a:solidFill>
                            <a:schemeClr val="dk1"/>
                          </a:solidFill>
                          <a:latin typeface="+mn-lt"/>
                          <a:ea typeface="+mn-ea"/>
                          <a:cs typeface="+mn-cs"/>
                        </a:rPr>
                        <a:t>Rm</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Unsigned Multiply (32 x 32), 64-bit result</a:t>
                      </a:r>
                      <a:endParaRPr lang="en-GB" sz="1400" dirty="0"/>
                    </a:p>
                  </a:txBody>
                  <a:tcPr marL="121872" marR="121872"/>
                </a:tc>
                <a:tc>
                  <a:txBody>
                    <a:bodyPr/>
                    <a:lstStyle/>
                    <a:p>
                      <a:endParaRPr lang="en-GB" sz="1400"/>
                    </a:p>
                  </a:txBody>
                  <a:tcPr marL="121872" marR="121872"/>
                </a:tc>
              </a:tr>
              <a:tr h="376849">
                <a:tc>
                  <a:txBody>
                    <a:bodyPr/>
                    <a:lstStyle/>
                    <a:p>
                      <a:r>
                        <a:rPr lang="en-GB" sz="1400" dirty="0"/>
                        <a:t>UQADD16</a:t>
                      </a:r>
                    </a:p>
                  </a:txBody>
                  <a:tcPr anchor="ctr"/>
                </a:tc>
                <a:tc>
                  <a:txBody>
                    <a:bodyPr/>
                    <a:lstStyle/>
                    <a:p>
                      <a:r>
                        <a:rPr lang="en-GB" sz="1400"/>
                        <a:t>{Rd,} Rn, Rm</a:t>
                      </a:r>
                    </a:p>
                  </a:txBody>
                  <a:tcPr anchor="ctr"/>
                </a:tc>
                <a:tc>
                  <a:txBody>
                    <a:bodyPr/>
                    <a:lstStyle/>
                    <a:p>
                      <a:r>
                        <a:rPr lang="en-GB" sz="1400" dirty="0"/>
                        <a:t>Unsigned Saturating Add 16</a:t>
                      </a:r>
                    </a:p>
                  </a:txBody>
                  <a:tcPr anchor="ctr"/>
                </a:tc>
                <a:tc>
                  <a:txBody>
                    <a:bodyPr/>
                    <a:lstStyle/>
                    <a:p>
                      <a:endParaRPr lang="en-GB" sz="1400" dirty="0"/>
                    </a:p>
                  </a:txBody>
                  <a:tcPr marL="121872" marR="121872"/>
                </a:tc>
              </a:tr>
              <a:tr h="376849">
                <a:tc>
                  <a:txBody>
                    <a:bodyPr/>
                    <a:lstStyle/>
                    <a:p>
                      <a:r>
                        <a:rPr lang="en-GB" sz="1400" dirty="0"/>
                        <a:t>UQADD8</a:t>
                      </a:r>
                    </a:p>
                  </a:txBody>
                  <a:tcPr anchor="ctr"/>
                </a:tc>
                <a:tc>
                  <a:txBody>
                    <a:bodyPr/>
                    <a:lstStyle/>
                    <a:p>
                      <a:r>
                        <a:rPr lang="en-GB" sz="1400"/>
                        <a:t>{Rd,} Rn, Rm</a:t>
                      </a:r>
                    </a:p>
                  </a:txBody>
                  <a:tcPr anchor="ctr"/>
                </a:tc>
                <a:tc>
                  <a:txBody>
                    <a:bodyPr/>
                    <a:lstStyle/>
                    <a:p>
                      <a:r>
                        <a:rPr lang="en-GB" sz="1400" dirty="0"/>
                        <a:t>Unsigned Saturating Add 8</a:t>
                      </a:r>
                    </a:p>
                  </a:txBody>
                  <a:tcPr anchor="ctr"/>
                </a:tc>
                <a:tc>
                  <a:txBody>
                    <a:bodyPr/>
                    <a:lstStyle/>
                    <a:p>
                      <a:endParaRPr lang="en-GB" sz="1400" dirty="0"/>
                    </a:p>
                  </a:txBody>
                  <a:tcPr marL="121872" marR="121872"/>
                </a:tc>
              </a:tr>
              <a:tr h="376849">
                <a:tc>
                  <a:txBody>
                    <a:bodyPr/>
                    <a:lstStyle/>
                    <a:p>
                      <a:r>
                        <a:rPr lang="en-GB" sz="1400" dirty="0"/>
                        <a:t>UQASX</a:t>
                      </a:r>
                    </a:p>
                  </a:txBody>
                  <a:tcPr anchor="ctr"/>
                </a:tc>
                <a:tc>
                  <a:txBody>
                    <a:bodyPr/>
                    <a:lstStyle/>
                    <a:p>
                      <a:r>
                        <a:rPr lang="en-GB" sz="1400"/>
                        <a:t>{Rd,} Rn, Rm</a:t>
                      </a:r>
                    </a:p>
                  </a:txBody>
                  <a:tcPr anchor="ctr"/>
                </a:tc>
                <a:tc>
                  <a:txBody>
                    <a:bodyPr/>
                    <a:lstStyle/>
                    <a:p>
                      <a:r>
                        <a:rPr lang="en-GB" sz="1400" dirty="0"/>
                        <a:t>Unsigned Saturating Add and Subtract with Exchange</a:t>
                      </a:r>
                    </a:p>
                  </a:txBody>
                  <a:tcPr anchor="ctr"/>
                </a:tc>
                <a:tc>
                  <a:txBody>
                    <a:bodyPr/>
                    <a:lstStyle/>
                    <a:p>
                      <a:endParaRPr lang="en-GB" sz="1400" dirty="0"/>
                    </a:p>
                  </a:txBody>
                  <a:tcPr marL="121872" marR="121872"/>
                </a:tc>
              </a:tr>
              <a:tr h="376849">
                <a:tc>
                  <a:txBody>
                    <a:bodyPr/>
                    <a:lstStyle/>
                    <a:p>
                      <a:r>
                        <a:rPr lang="en-GB" sz="1400" dirty="0"/>
                        <a:t>UQSAX</a:t>
                      </a:r>
                    </a:p>
                  </a:txBody>
                  <a:tcPr anchor="ctr"/>
                </a:tc>
                <a:tc>
                  <a:txBody>
                    <a:bodyPr/>
                    <a:lstStyle/>
                    <a:p>
                      <a:r>
                        <a:rPr lang="en-GB" sz="1400"/>
                        <a:t>{Rd,} Rn, Rm</a:t>
                      </a:r>
                    </a:p>
                  </a:txBody>
                  <a:tcPr anchor="ctr"/>
                </a:tc>
                <a:tc>
                  <a:txBody>
                    <a:bodyPr/>
                    <a:lstStyle/>
                    <a:p>
                      <a:r>
                        <a:rPr lang="en-GB" sz="1400" dirty="0"/>
                        <a:t>Unsigned Saturating Subtract and Add with Exchange</a:t>
                      </a:r>
                    </a:p>
                  </a:txBody>
                  <a:tcPr anchor="ctr"/>
                </a:tc>
                <a:tc>
                  <a:txBody>
                    <a:bodyPr/>
                    <a:lstStyle/>
                    <a:p>
                      <a:endParaRPr lang="en-GB" sz="1400" dirty="0"/>
                    </a:p>
                  </a:txBody>
                  <a:tcPr marL="121872" marR="121872"/>
                </a:tc>
              </a:tr>
              <a:tr h="376849">
                <a:tc>
                  <a:txBody>
                    <a:bodyPr/>
                    <a:lstStyle/>
                    <a:p>
                      <a:r>
                        <a:rPr lang="en-GB" sz="1400" dirty="0"/>
                        <a:t>UQSUB16</a:t>
                      </a:r>
                    </a:p>
                  </a:txBody>
                  <a:tcPr anchor="ctr"/>
                </a:tc>
                <a:tc>
                  <a:txBody>
                    <a:bodyPr/>
                    <a:lstStyle/>
                    <a:p>
                      <a:r>
                        <a:rPr lang="en-GB" sz="1400"/>
                        <a:t>{Rd,} Rn, Rm</a:t>
                      </a:r>
                    </a:p>
                  </a:txBody>
                  <a:tcPr anchor="ctr"/>
                </a:tc>
                <a:tc>
                  <a:txBody>
                    <a:bodyPr/>
                    <a:lstStyle/>
                    <a:p>
                      <a:r>
                        <a:rPr lang="en-GB" sz="1400" dirty="0"/>
                        <a:t>Unsigned Saturating Subtract 16</a:t>
                      </a:r>
                    </a:p>
                  </a:txBody>
                  <a:tcPr anchor="ctr"/>
                </a:tc>
                <a:tc>
                  <a:txBody>
                    <a:bodyPr/>
                    <a:lstStyle/>
                    <a:p>
                      <a:endParaRPr lang="en-GB" sz="1400" dirty="0"/>
                    </a:p>
                  </a:txBody>
                  <a:tcPr marL="121872" marR="121872"/>
                </a:tc>
              </a:tr>
              <a:tr h="376849">
                <a:tc>
                  <a:txBody>
                    <a:bodyPr/>
                    <a:lstStyle/>
                    <a:p>
                      <a:r>
                        <a:rPr lang="en-GB" sz="1400" dirty="0"/>
                        <a:t>UQSUB8</a:t>
                      </a:r>
                    </a:p>
                  </a:txBody>
                  <a:tcPr anchor="ctr"/>
                </a:tc>
                <a:tc>
                  <a:txBody>
                    <a:bodyPr/>
                    <a:lstStyle/>
                    <a:p>
                      <a:r>
                        <a:rPr lang="en-GB" sz="1400"/>
                        <a:t>{Rd,} Rn, Rm</a:t>
                      </a:r>
                    </a:p>
                  </a:txBody>
                  <a:tcPr anchor="ctr"/>
                </a:tc>
                <a:tc>
                  <a:txBody>
                    <a:bodyPr/>
                    <a:lstStyle/>
                    <a:p>
                      <a:r>
                        <a:rPr lang="en-GB" sz="1400" dirty="0"/>
                        <a:t>Unsigned Saturating Subtract 8</a:t>
                      </a:r>
                    </a:p>
                  </a:txBody>
                  <a:tcPr anchor="ctr"/>
                </a:tc>
                <a:tc>
                  <a:txBody>
                    <a:bodyPr/>
                    <a:lstStyle/>
                    <a:p>
                      <a:endParaRPr lang="en-GB" sz="1400" dirty="0"/>
                    </a:p>
                  </a:txBody>
                  <a:tcPr marL="121872" marR="121872"/>
                </a:tc>
              </a:tr>
              <a:tr h="376849">
                <a:tc>
                  <a:txBody>
                    <a:bodyPr/>
                    <a:lstStyle/>
                    <a:p>
                      <a:r>
                        <a:rPr lang="en-GB" sz="1400" dirty="0"/>
                        <a:t>USAD8</a:t>
                      </a:r>
                    </a:p>
                  </a:txBody>
                  <a:tcPr anchor="ctr"/>
                </a:tc>
                <a:tc>
                  <a:txBody>
                    <a:bodyPr/>
                    <a:lstStyle/>
                    <a:p>
                      <a:r>
                        <a:rPr lang="en-GB" sz="1400" dirty="0"/>
                        <a:t>{Rd,} Rn, Rm</a:t>
                      </a:r>
                    </a:p>
                  </a:txBody>
                  <a:tcPr anchor="ctr"/>
                </a:tc>
                <a:tc>
                  <a:txBody>
                    <a:bodyPr/>
                    <a:lstStyle/>
                    <a:p>
                      <a:r>
                        <a:rPr lang="en-GB" sz="1400" dirty="0"/>
                        <a:t>Unsigned Sum of Absolute Differences</a:t>
                      </a:r>
                    </a:p>
                  </a:txBody>
                  <a:tcPr anchor="ctr"/>
                </a:tc>
                <a:tc>
                  <a:txBody>
                    <a:bodyPr/>
                    <a:lstStyle/>
                    <a:p>
                      <a:endParaRPr lang="en-GB" sz="1400" dirty="0"/>
                    </a:p>
                  </a:txBody>
                  <a:tcPr marL="121872" marR="121872"/>
                </a:tc>
              </a:tr>
              <a:tr h="376849">
                <a:tc>
                  <a:txBody>
                    <a:bodyPr/>
                    <a:lstStyle/>
                    <a:p>
                      <a:r>
                        <a:rPr lang="en-GB" sz="1400" dirty="0"/>
                        <a:t>USADA8</a:t>
                      </a:r>
                    </a:p>
                  </a:txBody>
                  <a:tcPr anchor="ctr"/>
                </a:tc>
                <a:tc>
                  <a:txBody>
                    <a:bodyPr/>
                    <a:lstStyle/>
                    <a:p>
                      <a:r>
                        <a:rPr lang="en-GB" sz="1400" dirty="0"/>
                        <a:t>{Rd,} Rn, Rm, Ra</a:t>
                      </a:r>
                    </a:p>
                  </a:txBody>
                  <a:tcPr anchor="ctr"/>
                </a:tc>
                <a:tc>
                  <a:txBody>
                    <a:bodyPr/>
                    <a:lstStyle/>
                    <a:p>
                      <a:r>
                        <a:rPr lang="en-GB" sz="1400" dirty="0"/>
                        <a:t>Unsigned Sum of Absolute Differences and Accumulate</a:t>
                      </a:r>
                    </a:p>
                  </a:txBody>
                  <a:tcPr anchor="ctr"/>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USAT</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#n, </a:t>
                      </a:r>
                      <a:r>
                        <a:rPr lang="en-GB" sz="1400" b="0" i="0" u="none" strike="noStrike" kern="1200" baseline="0" dirty="0" err="1" smtClean="0">
                          <a:solidFill>
                            <a:schemeClr val="dk1"/>
                          </a:solidFill>
                          <a:latin typeface="+mn-lt"/>
                          <a:ea typeface="+mn-ea"/>
                          <a:cs typeface="+mn-cs"/>
                        </a:rPr>
                        <a:t>Rm</a:t>
                      </a:r>
                      <a:r>
                        <a:rPr lang="en-GB" sz="1400" b="0" i="0" u="none" strike="noStrike" kern="1200" baseline="0" dirty="0" smtClean="0">
                          <a:solidFill>
                            <a:schemeClr val="dk1"/>
                          </a:solidFill>
                          <a:latin typeface="+mn-lt"/>
                          <a:ea typeface="+mn-ea"/>
                          <a:cs typeface="+mn-cs"/>
                        </a:rPr>
                        <a:t> {,shift #s}</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Unsigned Saturate</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Q</a:t>
                      </a:r>
                      <a:endParaRPr lang="en-GB" sz="1400" dirty="0"/>
                    </a:p>
                  </a:txBody>
                  <a:tcPr marL="121872" marR="121872"/>
                </a:tc>
              </a:tr>
              <a:tr h="376849">
                <a:tc>
                  <a:txBody>
                    <a:bodyPr/>
                    <a:lstStyle/>
                    <a:p>
                      <a:r>
                        <a:rPr lang="en-GB" sz="1400" dirty="0"/>
                        <a:t>USAT16</a:t>
                      </a:r>
                    </a:p>
                  </a:txBody>
                  <a:tcPr anchor="ctr"/>
                </a:tc>
                <a:tc>
                  <a:txBody>
                    <a:bodyPr/>
                    <a:lstStyle/>
                    <a:p>
                      <a:r>
                        <a:rPr lang="en-GB" sz="1400" dirty="0"/>
                        <a:t>Rd, #n, Rm</a:t>
                      </a:r>
                    </a:p>
                  </a:txBody>
                  <a:tcPr anchor="ctr"/>
                </a:tc>
                <a:tc>
                  <a:txBody>
                    <a:bodyPr/>
                    <a:lstStyle/>
                    <a:p>
                      <a:r>
                        <a:rPr lang="en-GB" sz="1400" dirty="0"/>
                        <a:t>Unsigned Saturate 16</a:t>
                      </a:r>
                    </a:p>
                  </a:txBody>
                  <a:tcPr anchor="ctr"/>
                </a:tc>
                <a:tc>
                  <a:txBody>
                    <a:bodyPr/>
                    <a:lstStyle/>
                    <a:p>
                      <a:r>
                        <a:rPr lang="en-GB" sz="1400" dirty="0"/>
                        <a:t>Q</a:t>
                      </a:r>
                    </a:p>
                  </a:txBody>
                  <a:tcPr anchor="ctr"/>
                </a:tc>
              </a:tr>
            </a:tbl>
          </a:graphicData>
        </a:graphic>
      </p:graphicFrame>
    </p:spTree>
    <p:extLst>
      <p:ext uri="{BB962C8B-B14F-4D97-AF65-F5344CB8AC3E}">
        <p14:creationId xmlns:p14="http://schemas.microsoft.com/office/powerpoint/2010/main" val="3237758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Cortex-M4 Instruction Set</a:t>
            </a:r>
          </a:p>
        </p:txBody>
      </p:sp>
      <p:sp>
        <p:nvSpPr>
          <p:cNvPr id="3" name="Content Placeholder 2"/>
          <p:cNvSpPr>
            <a:spLocks noGrp="1"/>
          </p:cNvSpPr>
          <p:nvPr>
            <p:ph idx="1"/>
          </p:nvPr>
        </p:nvSpPr>
        <p:spPr/>
        <p:txBody>
          <a:bodyPr/>
          <a:lstStyle/>
          <a:p>
            <a:endParaRPr lang="en-GB"/>
          </a:p>
        </p:txBody>
      </p:sp>
      <p:graphicFrame>
        <p:nvGraphicFramePr>
          <p:cNvPr id="4" name="Content Placeholder 5"/>
          <p:cNvGraphicFramePr>
            <a:graphicFrameLocks/>
          </p:cNvGraphicFramePr>
          <p:nvPr>
            <p:extLst>
              <p:ext uri="{D42A27DB-BD31-4B8C-83A1-F6EECF244321}">
                <p14:modId xmlns:p14="http://schemas.microsoft.com/office/powerpoint/2010/main" val="1853532672"/>
              </p:ext>
            </p:extLst>
          </p:nvPr>
        </p:nvGraphicFramePr>
        <p:xfrm>
          <a:off x="479425" y="1143000"/>
          <a:ext cx="11297676" cy="5003340"/>
        </p:xfrm>
        <a:graphic>
          <a:graphicData uri="http://schemas.openxmlformats.org/drawingml/2006/table">
            <a:tbl>
              <a:tblPr firstRow="1" bandRow="1">
                <a:tableStyleId>{5C22544A-7EE6-4342-B048-85BDC9FD1C3A}</a:tableStyleId>
              </a:tblPr>
              <a:tblGrid>
                <a:gridCol w="2824419"/>
                <a:gridCol w="2824419"/>
                <a:gridCol w="4352738"/>
                <a:gridCol w="1296100"/>
              </a:tblGrid>
              <a:tr h="339841">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76849">
                <a:tc>
                  <a:txBody>
                    <a:bodyPr/>
                    <a:lstStyle/>
                    <a:p>
                      <a:r>
                        <a:rPr lang="en-GB" sz="1400" dirty="0"/>
                        <a:t>UASX</a:t>
                      </a:r>
                    </a:p>
                  </a:txBody>
                  <a:tcPr anchor="ctr"/>
                </a:tc>
                <a:tc>
                  <a:txBody>
                    <a:bodyPr/>
                    <a:lstStyle/>
                    <a:p>
                      <a:r>
                        <a:rPr lang="en-GB" sz="1400"/>
                        <a:t>{Rd,} Rn, Rm</a:t>
                      </a:r>
                    </a:p>
                  </a:txBody>
                  <a:tcPr anchor="ctr"/>
                </a:tc>
                <a:tc>
                  <a:txBody>
                    <a:bodyPr/>
                    <a:lstStyle/>
                    <a:p>
                      <a:r>
                        <a:rPr lang="en-GB" sz="1400"/>
                        <a:t>Unsigned Add and Subtract with Exchange</a:t>
                      </a:r>
                    </a:p>
                  </a:txBody>
                  <a:tcPr anchor="ctr"/>
                </a:tc>
                <a:tc>
                  <a:txBody>
                    <a:bodyPr/>
                    <a:lstStyle/>
                    <a:p>
                      <a:r>
                        <a:rPr lang="en-GB" sz="1400" dirty="0"/>
                        <a:t>GE</a:t>
                      </a:r>
                    </a:p>
                  </a:txBody>
                  <a:tcPr anchor="ctr"/>
                </a:tc>
              </a:tr>
              <a:tr h="376849">
                <a:tc>
                  <a:txBody>
                    <a:bodyPr/>
                    <a:lstStyle/>
                    <a:p>
                      <a:r>
                        <a:rPr lang="en-GB" sz="1400" dirty="0"/>
                        <a:t>USUB16</a:t>
                      </a:r>
                    </a:p>
                  </a:txBody>
                  <a:tcPr anchor="ctr"/>
                </a:tc>
                <a:tc>
                  <a:txBody>
                    <a:bodyPr/>
                    <a:lstStyle/>
                    <a:p>
                      <a:r>
                        <a:rPr lang="en-GB" sz="1400"/>
                        <a:t>{Rd,} Rn, Rm</a:t>
                      </a:r>
                    </a:p>
                  </a:txBody>
                  <a:tcPr anchor="ctr"/>
                </a:tc>
                <a:tc>
                  <a:txBody>
                    <a:bodyPr/>
                    <a:lstStyle/>
                    <a:p>
                      <a:r>
                        <a:rPr lang="en-GB" sz="1400"/>
                        <a:t>Unsigned Subtract 16</a:t>
                      </a:r>
                    </a:p>
                  </a:txBody>
                  <a:tcPr anchor="ctr"/>
                </a:tc>
                <a:tc>
                  <a:txBody>
                    <a:bodyPr/>
                    <a:lstStyle/>
                    <a:p>
                      <a:r>
                        <a:rPr lang="en-GB" sz="1400" dirty="0"/>
                        <a:t>GE</a:t>
                      </a:r>
                    </a:p>
                  </a:txBody>
                  <a:tcPr anchor="ctr"/>
                </a:tc>
              </a:tr>
              <a:tr h="376849">
                <a:tc>
                  <a:txBody>
                    <a:bodyPr/>
                    <a:lstStyle/>
                    <a:p>
                      <a:r>
                        <a:rPr lang="en-GB" sz="1400" dirty="0"/>
                        <a:t>USUB8</a:t>
                      </a:r>
                    </a:p>
                  </a:txBody>
                  <a:tcPr anchor="ctr"/>
                </a:tc>
                <a:tc>
                  <a:txBody>
                    <a:bodyPr/>
                    <a:lstStyle/>
                    <a:p>
                      <a:r>
                        <a:rPr lang="en-GB" sz="1400"/>
                        <a:t>{Rd,} Rn, Rm</a:t>
                      </a:r>
                    </a:p>
                  </a:txBody>
                  <a:tcPr anchor="ctr"/>
                </a:tc>
                <a:tc>
                  <a:txBody>
                    <a:bodyPr/>
                    <a:lstStyle/>
                    <a:p>
                      <a:r>
                        <a:rPr lang="en-GB" sz="1400"/>
                        <a:t>Unsigned Subtract 8</a:t>
                      </a:r>
                    </a:p>
                  </a:txBody>
                  <a:tcPr anchor="ctr"/>
                </a:tc>
                <a:tc>
                  <a:txBody>
                    <a:bodyPr/>
                    <a:lstStyle/>
                    <a:p>
                      <a:r>
                        <a:rPr lang="en-GB" sz="1400" dirty="0"/>
                        <a:t>GE</a:t>
                      </a:r>
                    </a:p>
                  </a:txBody>
                  <a:tcPr anchor="ctr"/>
                </a:tc>
              </a:tr>
              <a:tr h="376849">
                <a:tc>
                  <a:txBody>
                    <a:bodyPr/>
                    <a:lstStyle/>
                    <a:p>
                      <a:r>
                        <a:rPr lang="en-GB" sz="1400" dirty="0"/>
                        <a:t>UXTAB</a:t>
                      </a:r>
                    </a:p>
                  </a:txBody>
                  <a:tcPr anchor="ctr"/>
                </a:tc>
                <a:tc>
                  <a:txBody>
                    <a:bodyPr/>
                    <a:lstStyle/>
                    <a:p>
                      <a:r>
                        <a:rPr lang="en-GB" sz="1400"/>
                        <a:t>{Rd,} Rn, Rm,{,ROR #}</a:t>
                      </a:r>
                    </a:p>
                  </a:txBody>
                  <a:tcPr anchor="ctr"/>
                </a:tc>
                <a:tc>
                  <a:txBody>
                    <a:bodyPr/>
                    <a:lstStyle/>
                    <a:p>
                      <a:r>
                        <a:rPr lang="en-GB" sz="1400" dirty="0"/>
                        <a:t>Rotate, extend 8 bits to 32 and Add</a:t>
                      </a:r>
                    </a:p>
                  </a:txBody>
                  <a:tcPr anchor="ctr"/>
                </a:tc>
                <a:tc>
                  <a:txBody>
                    <a:bodyPr/>
                    <a:lstStyle/>
                    <a:p>
                      <a:endParaRPr lang="en-GB" sz="1400" dirty="0"/>
                    </a:p>
                  </a:txBody>
                  <a:tcPr marL="121872" marR="121872"/>
                </a:tc>
              </a:tr>
              <a:tr h="376849">
                <a:tc>
                  <a:txBody>
                    <a:bodyPr/>
                    <a:lstStyle/>
                    <a:p>
                      <a:r>
                        <a:rPr lang="en-GB" sz="1400" dirty="0"/>
                        <a:t>UXTAB16</a:t>
                      </a:r>
                    </a:p>
                  </a:txBody>
                  <a:tcPr anchor="ctr"/>
                </a:tc>
                <a:tc>
                  <a:txBody>
                    <a:bodyPr/>
                    <a:lstStyle/>
                    <a:p>
                      <a:r>
                        <a:rPr lang="en-GB" sz="1400" dirty="0"/>
                        <a:t>{Rd,} Rn, Rm,{,ROR #}</a:t>
                      </a:r>
                    </a:p>
                  </a:txBody>
                  <a:tcPr anchor="ctr"/>
                </a:tc>
                <a:tc>
                  <a:txBody>
                    <a:bodyPr/>
                    <a:lstStyle/>
                    <a:p>
                      <a:r>
                        <a:rPr lang="en-GB" sz="1400" dirty="0"/>
                        <a:t>Rotate, dual extend 8 bits to 16 and Add</a:t>
                      </a:r>
                    </a:p>
                  </a:txBody>
                  <a:tcPr anchor="ctr"/>
                </a:tc>
                <a:tc>
                  <a:txBody>
                    <a:bodyPr/>
                    <a:lstStyle/>
                    <a:p>
                      <a:endParaRPr lang="en-GB" sz="1400" dirty="0"/>
                    </a:p>
                  </a:txBody>
                  <a:tcPr marL="121872" marR="121872"/>
                </a:tc>
              </a:tr>
              <a:tr h="376849">
                <a:tc>
                  <a:txBody>
                    <a:bodyPr/>
                    <a:lstStyle/>
                    <a:p>
                      <a:r>
                        <a:rPr lang="en-GB" sz="1400" dirty="0"/>
                        <a:t>UXTAH</a:t>
                      </a:r>
                    </a:p>
                  </a:txBody>
                  <a:tcPr anchor="ctr"/>
                </a:tc>
                <a:tc>
                  <a:txBody>
                    <a:bodyPr/>
                    <a:lstStyle/>
                    <a:p>
                      <a:r>
                        <a:rPr lang="en-GB" sz="1400" dirty="0"/>
                        <a:t>{Rd,} Rn, Rm,{,ROR #}</a:t>
                      </a:r>
                    </a:p>
                  </a:txBody>
                  <a:tcPr anchor="ctr"/>
                </a:tc>
                <a:tc>
                  <a:txBody>
                    <a:bodyPr/>
                    <a:lstStyle/>
                    <a:p>
                      <a:r>
                        <a:rPr lang="en-GB" sz="1400" dirty="0"/>
                        <a:t>Rotate, unsigned extend and Add </a:t>
                      </a:r>
                      <a:r>
                        <a:rPr lang="en-GB" sz="1400" dirty="0" err="1"/>
                        <a:t>Halfword</a:t>
                      </a:r>
                      <a:endParaRPr lang="en-GB" sz="1400" dirty="0"/>
                    </a:p>
                  </a:txBody>
                  <a:tcPr anchor="ctr"/>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UXTB</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Rm</a:t>
                      </a:r>
                      <a:r>
                        <a:rPr lang="en-GB" sz="1400" b="0" i="0" u="none" strike="noStrike" kern="1200" baseline="0" dirty="0" smtClean="0">
                          <a:solidFill>
                            <a:schemeClr val="dk1"/>
                          </a:solidFill>
                          <a:latin typeface="+mn-lt"/>
                          <a:ea typeface="+mn-ea"/>
                          <a:cs typeface="+mn-cs"/>
                        </a:rPr>
                        <a:t> {,ROR #n}</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Zero extend a Byte</a:t>
                      </a:r>
                      <a:endParaRPr lang="en-GB" sz="1400" dirty="0"/>
                    </a:p>
                  </a:txBody>
                  <a:tcPr marL="121872" marR="121872"/>
                </a:tc>
                <a:tc>
                  <a:txBody>
                    <a:bodyPr/>
                    <a:lstStyle/>
                    <a:p>
                      <a:endParaRPr lang="en-GB" sz="1400" dirty="0"/>
                    </a:p>
                  </a:txBody>
                  <a:tcPr marL="121872" marR="121872"/>
                </a:tc>
              </a:tr>
              <a:tr h="376849">
                <a:tc>
                  <a:txBody>
                    <a:bodyPr/>
                    <a:lstStyle/>
                    <a:p>
                      <a:r>
                        <a:rPr lang="en-GB" sz="1400" dirty="0"/>
                        <a:t>UXTB16</a:t>
                      </a:r>
                    </a:p>
                  </a:txBody>
                  <a:tcPr anchor="ctr"/>
                </a:tc>
                <a:tc>
                  <a:txBody>
                    <a:bodyPr/>
                    <a:lstStyle/>
                    <a:p>
                      <a:r>
                        <a:rPr lang="en-GB" sz="1400"/>
                        <a:t>{Rd,} Rm {,ROR #n}</a:t>
                      </a:r>
                    </a:p>
                  </a:txBody>
                  <a:tcPr anchor="ctr"/>
                </a:tc>
                <a:tc>
                  <a:txBody>
                    <a:bodyPr/>
                    <a:lstStyle/>
                    <a:p>
                      <a:r>
                        <a:rPr lang="en-GB" sz="1400" dirty="0"/>
                        <a:t>Unsigned Extend Byte 16</a:t>
                      </a:r>
                    </a:p>
                  </a:txBody>
                  <a:tcPr anchor="ctr"/>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UXTH</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{Rd,} </a:t>
                      </a:r>
                      <a:r>
                        <a:rPr lang="en-GB" sz="1400" b="0" i="0" u="none" strike="noStrike" kern="1200" baseline="0" dirty="0" err="1" smtClean="0">
                          <a:solidFill>
                            <a:schemeClr val="dk1"/>
                          </a:solidFill>
                          <a:latin typeface="+mn-lt"/>
                          <a:ea typeface="+mn-ea"/>
                          <a:cs typeface="+mn-cs"/>
                        </a:rPr>
                        <a:t>Rm</a:t>
                      </a:r>
                      <a:r>
                        <a:rPr lang="en-GB" sz="1400" b="0" i="0" u="none" strike="noStrike" kern="1200" baseline="0" dirty="0" smtClean="0">
                          <a:solidFill>
                            <a:schemeClr val="dk1"/>
                          </a:solidFill>
                          <a:latin typeface="+mn-lt"/>
                          <a:ea typeface="+mn-ea"/>
                          <a:cs typeface="+mn-cs"/>
                        </a:rPr>
                        <a:t> {,ROR #n}</a:t>
                      </a:r>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Zero extend a </a:t>
                      </a:r>
                      <a:r>
                        <a:rPr lang="en-GB" sz="1400" b="0" i="0" u="none" strike="noStrike" kern="1200" baseline="0" dirty="0" err="1" smtClean="0">
                          <a:solidFill>
                            <a:schemeClr val="dk1"/>
                          </a:solidFill>
                          <a:latin typeface="+mn-lt"/>
                          <a:ea typeface="+mn-ea"/>
                          <a:cs typeface="+mn-cs"/>
                        </a:rPr>
                        <a:t>Halfword</a:t>
                      </a:r>
                      <a:endParaRPr lang="en-GB" sz="1400" dirty="0"/>
                    </a:p>
                  </a:txBody>
                  <a:tcPr marL="121872" marR="121872"/>
                </a:tc>
                <a:tc>
                  <a:txBody>
                    <a:bodyPr/>
                    <a:lstStyle/>
                    <a:p>
                      <a:endParaRPr lang="en-GB" sz="1400" dirty="0"/>
                    </a:p>
                  </a:txBody>
                  <a:tcPr marL="121872" marR="121872"/>
                </a:tc>
              </a:tr>
              <a:tr h="376849">
                <a:tc>
                  <a:txBody>
                    <a:bodyPr/>
                    <a:lstStyle/>
                    <a:p>
                      <a:r>
                        <a:rPr lang="en-GB" sz="1400" dirty="0"/>
                        <a:t>VABS.F32</a:t>
                      </a:r>
                    </a:p>
                  </a:txBody>
                  <a:tcPr anchor="ctr"/>
                </a:tc>
                <a:tc>
                  <a:txBody>
                    <a:bodyPr/>
                    <a:lstStyle/>
                    <a:p>
                      <a:r>
                        <a:rPr lang="en-GB" sz="1400"/>
                        <a:t>Sd, Sm</a:t>
                      </a:r>
                    </a:p>
                  </a:txBody>
                  <a:tcPr anchor="ctr"/>
                </a:tc>
                <a:tc>
                  <a:txBody>
                    <a:bodyPr/>
                    <a:lstStyle/>
                    <a:p>
                      <a:r>
                        <a:rPr lang="en-GB" sz="1400" dirty="0"/>
                        <a:t>Floating-point Absolute</a:t>
                      </a:r>
                    </a:p>
                  </a:txBody>
                  <a:tcPr anchor="ctr"/>
                </a:tc>
                <a:tc>
                  <a:txBody>
                    <a:bodyPr/>
                    <a:lstStyle/>
                    <a:p>
                      <a:endParaRPr lang="en-GB" sz="1400" dirty="0"/>
                    </a:p>
                  </a:txBody>
                  <a:tcPr marL="121872" marR="121872"/>
                </a:tc>
              </a:tr>
              <a:tr h="376849">
                <a:tc>
                  <a:txBody>
                    <a:bodyPr/>
                    <a:lstStyle/>
                    <a:p>
                      <a:r>
                        <a:rPr lang="en-GB" sz="1400" dirty="0"/>
                        <a:t>VADD.F32</a:t>
                      </a:r>
                    </a:p>
                  </a:txBody>
                  <a:tcPr anchor="ctr"/>
                </a:tc>
                <a:tc>
                  <a:txBody>
                    <a:bodyPr/>
                    <a:lstStyle/>
                    <a:p>
                      <a:r>
                        <a:rPr lang="en-GB" sz="1400"/>
                        <a:t>{Sd,} Sn, Sm</a:t>
                      </a:r>
                    </a:p>
                  </a:txBody>
                  <a:tcPr anchor="ctr"/>
                </a:tc>
                <a:tc>
                  <a:txBody>
                    <a:bodyPr/>
                    <a:lstStyle/>
                    <a:p>
                      <a:r>
                        <a:rPr lang="en-GB" sz="1400" dirty="0"/>
                        <a:t>Floating-point Add</a:t>
                      </a:r>
                    </a:p>
                  </a:txBody>
                  <a:tcPr anchor="ctr"/>
                </a:tc>
                <a:tc>
                  <a:txBody>
                    <a:bodyPr/>
                    <a:lstStyle/>
                    <a:p>
                      <a:endParaRPr lang="en-GB" sz="1400" dirty="0"/>
                    </a:p>
                  </a:txBody>
                  <a:tcPr marL="121872" marR="121872"/>
                </a:tc>
              </a:tr>
              <a:tr h="376849">
                <a:tc>
                  <a:txBody>
                    <a:bodyPr/>
                    <a:lstStyle/>
                    <a:p>
                      <a:r>
                        <a:rPr lang="en-GB" sz="1400" dirty="0"/>
                        <a:t>VCMP.F32</a:t>
                      </a:r>
                    </a:p>
                  </a:txBody>
                  <a:tcPr anchor="ctr"/>
                </a:tc>
                <a:tc>
                  <a:txBody>
                    <a:bodyPr/>
                    <a:lstStyle/>
                    <a:p>
                      <a:r>
                        <a:rPr lang="en-GB" sz="1400" dirty="0" err="1"/>
                        <a:t>Sd</a:t>
                      </a:r>
                      <a:r>
                        <a:rPr lang="en-GB" sz="1400" dirty="0"/>
                        <a:t>, &lt;Sm | #0.0&gt;</a:t>
                      </a:r>
                    </a:p>
                  </a:txBody>
                  <a:tcPr anchor="ctr"/>
                </a:tc>
                <a:tc>
                  <a:txBody>
                    <a:bodyPr/>
                    <a:lstStyle/>
                    <a:p>
                      <a:r>
                        <a:rPr lang="en-GB" sz="1400" dirty="0"/>
                        <a:t>Compare two floating-point registers, or one floating-point register and zero</a:t>
                      </a:r>
                    </a:p>
                  </a:txBody>
                  <a:tcPr anchor="ctr"/>
                </a:tc>
                <a:tc>
                  <a:txBody>
                    <a:bodyPr/>
                    <a:lstStyle/>
                    <a:p>
                      <a:r>
                        <a:rPr lang="en-GB" sz="1400" dirty="0"/>
                        <a:t>FPSCR</a:t>
                      </a:r>
                    </a:p>
                  </a:txBody>
                  <a:tcPr anchor="ctr"/>
                </a:tc>
              </a:tr>
            </a:tbl>
          </a:graphicData>
        </a:graphic>
      </p:graphicFrame>
    </p:spTree>
    <p:extLst>
      <p:ext uri="{BB962C8B-B14F-4D97-AF65-F5344CB8AC3E}">
        <p14:creationId xmlns:p14="http://schemas.microsoft.com/office/powerpoint/2010/main" val="1723691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Cortex-M4 Instruction Set</a:t>
            </a:r>
          </a:p>
        </p:txBody>
      </p:sp>
      <p:sp>
        <p:nvSpPr>
          <p:cNvPr id="3" name="Content Placeholder 2"/>
          <p:cNvSpPr>
            <a:spLocks noGrp="1"/>
          </p:cNvSpPr>
          <p:nvPr>
            <p:ph idx="1"/>
          </p:nvPr>
        </p:nvSpPr>
        <p:spPr/>
        <p:txBody>
          <a:bodyPr/>
          <a:lstStyle/>
          <a:p>
            <a:endParaRPr lang="en-GB"/>
          </a:p>
        </p:txBody>
      </p:sp>
      <p:graphicFrame>
        <p:nvGraphicFramePr>
          <p:cNvPr id="4" name="Content Placeholder 5"/>
          <p:cNvGraphicFramePr>
            <a:graphicFrameLocks/>
          </p:cNvGraphicFramePr>
          <p:nvPr>
            <p:extLst>
              <p:ext uri="{D42A27DB-BD31-4B8C-83A1-F6EECF244321}">
                <p14:modId xmlns:p14="http://schemas.microsoft.com/office/powerpoint/2010/main" val="500956040"/>
              </p:ext>
            </p:extLst>
          </p:nvPr>
        </p:nvGraphicFramePr>
        <p:xfrm>
          <a:off x="479425" y="1143000"/>
          <a:ext cx="11297676" cy="5144651"/>
        </p:xfrm>
        <a:graphic>
          <a:graphicData uri="http://schemas.openxmlformats.org/drawingml/2006/table">
            <a:tbl>
              <a:tblPr firstRow="1" bandRow="1">
                <a:tableStyleId>{5C22544A-7EE6-4342-B048-85BDC9FD1C3A}</a:tableStyleId>
              </a:tblPr>
              <a:tblGrid>
                <a:gridCol w="2824419"/>
                <a:gridCol w="2824419"/>
                <a:gridCol w="4352738"/>
                <a:gridCol w="1296100"/>
              </a:tblGrid>
              <a:tr h="339841">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76849">
                <a:tc>
                  <a:txBody>
                    <a:bodyPr/>
                    <a:lstStyle/>
                    <a:p>
                      <a:r>
                        <a:rPr lang="en-GB" sz="1400" dirty="0"/>
                        <a:t>VCMPE.F32</a:t>
                      </a:r>
                    </a:p>
                  </a:txBody>
                  <a:tcPr anchor="ctr"/>
                </a:tc>
                <a:tc>
                  <a:txBody>
                    <a:bodyPr/>
                    <a:lstStyle/>
                    <a:p>
                      <a:r>
                        <a:rPr lang="en-GB" sz="1400"/>
                        <a:t>Sd, &lt;Sm | #0.0&gt;</a:t>
                      </a:r>
                    </a:p>
                  </a:txBody>
                  <a:tcPr anchor="ctr"/>
                </a:tc>
                <a:tc>
                  <a:txBody>
                    <a:bodyPr/>
                    <a:lstStyle/>
                    <a:p>
                      <a:r>
                        <a:rPr lang="en-GB" sz="1400" dirty="0"/>
                        <a:t>Compare two floating-point registers, or one floating-point register and zero with Invalid Operation check</a:t>
                      </a:r>
                    </a:p>
                  </a:txBody>
                  <a:tcPr anchor="ctr"/>
                </a:tc>
                <a:tc>
                  <a:txBody>
                    <a:bodyPr/>
                    <a:lstStyle/>
                    <a:p>
                      <a:r>
                        <a:rPr lang="en-GB" sz="1400" dirty="0" smtClean="0"/>
                        <a:t>FPSCR</a:t>
                      </a:r>
                      <a:endParaRPr lang="en-GB" sz="1400" dirty="0"/>
                    </a:p>
                  </a:txBody>
                  <a:tcPr marL="121872" marR="121872"/>
                </a:tc>
              </a:tr>
              <a:tr h="376849">
                <a:tc>
                  <a:txBody>
                    <a:bodyPr/>
                    <a:lstStyle/>
                    <a:p>
                      <a:r>
                        <a:rPr lang="en-GB" sz="1400" dirty="0"/>
                        <a:t>VCVT.S32.F32</a:t>
                      </a:r>
                    </a:p>
                  </a:txBody>
                  <a:tcPr anchor="ctr"/>
                </a:tc>
                <a:tc>
                  <a:txBody>
                    <a:bodyPr/>
                    <a:lstStyle/>
                    <a:p>
                      <a:r>
                        <a:rPr lang="en-GB" sz="1400"/>
                        <a:t>Sd, Sm</a:t>
                      </a:r>
                    </a:p>
                  </a:txBody>
                  <a:tcPr anchor="ctr"/>
                </a:tc>
                <a:tc>
                  <a:txBody>
                    <a:bodyPr/>
                    <a:lstStyle/>
                    <a:p>
                      <a:r>
                        <a:rPr lang="en-GB" sz="1400" dirty="0"/>
                        <a:t>Convert between floating-point and integer</a:t>
                      </a:r>
                    </a:p>
                  </a:txBody>
                  <a:tcPr anchor="ctr"/>
                </a:tc>
                <a:tc>
                  <a:txBody>
                    <a:bodyPr/>
                    <a:lstStyle/>
                    <a:p>
                      <a:endParaRPr lang="en-GB" sz="1400" dirty="0"/>
                    </a:p>
                  </a:txBody>
                  <a:tcPr marL="121872" marR="121872"/>
                </a:tc>
              </a:tr>
              <a:tr h="376849">
                <a:tc>
                  <a:txBody>
                    <a:bodyPr/>
                    <a:lstStyle/>
                    <a:p>
                      <a:r>
                        <a:rPr lang="en-GB" sz="1400" dirty="0"/>
                        <a:t>VCVT.S16.F32</a:t>
                      </a:r>
                    </a:p>
                  </a:txBody>
                  <a:tcPr anchor="ctr"/>
                </a:tc>
                <a:tc>
                  <a:txBody>
                    <a:bodyPr/>
                    <a:lstStyle/>
                    <a:p>
                      <a:r>
                        <a:rPr lang="en-GB" sz="1400"/>
                        <a:t>Sd, Sd, #fbits</a:t>
                      </a:r>
                    </a:p>
                  </a:txBody>
                  <a:tcPr anchor="ctr"/>
                </a:tc>
                <a:tc>
                  <a:txBody>
                    <a:bodyPr/>
                    <a:lstStyle/>
                    <a:p>
                      <a:r>
                        <a:rPr lang="en-GB" sz="1400" dirty="0"/>
                        <a:t>Convert between floating-point and fixed point</a:t>
                      </a:r>
                    </a:p>
                  </a:txBody>
                  <a:tcPr anchor="ctr"/>
                </a:tc>
                <a:tc>
                  <a:txBody>
                    <a:bodyPr/>
                    <a:lstStyle/>
                    <a:p>
                      <a:endParaRPr lang="en-GB" sz="1400" dirty="0"/>
                    </a:p>
                  </a:txBody>
                  <a:tcPr marL="121872" marR="121872"/>
                </a:tc>
              </a:tr>
              <a:tr h="376849">
                <a:tc>
                  <a:txBody>
                    <a:bodyPr/>
                    <a:lstStyle/>
                    <a:p>
                      <a:r>
                        <a:rPr lang="en-GB" sz="1400" dirty="0"/>
                        <a:t>VCVTR.S32.F32</a:t>
                      </a:r>
                    </a:p>
                  </a:txBody>
                  <a:tcPr anchor="ctr"/>
                </a:tc>
                <a:tc>
                  <a:txBody>
                    <a:bodyPr/>
                    <a:lstStyle/>
                    <a:p>
                      <a:r>
                        <a:rPr lang="en-GB" sz="1400" dirty="0" err="1"/>
                        <a:t>Sd</a:t>
                      </a:r>
                      <a:r>
                        <a:rPr lang="en-GB" sz="1400" dirty="0"/>
                        <a:t>, Sm</a:t>
                      </a:r>
                    </a:p>
                  </a:txBody>
                  <a:tcPr anchor="ctr"/>
                </a:tc>
                <a:tc>
                  <a:txBody>
                    <a:bodyPr/>
                    <a:lstStyle/>
                    <a:p>
                      <a:r>
                        <a:rPr lang="en-GB" sz="1400" dirty="0"/>
                        <a:t>Convert between floating-point and integer with rounding</a:t>
                      </a:r>
                    </a:p>
                  </a:txBody>
                  <a:tcPr anchor="ctr"/>
                </a:tc>
                <a:tc>
                  <a:txBody>
                    <a:bodyPr/>
                    <a:lstStyle/>
                    <a:p>
                      <a:endParaRPr lang="en-GB" sz="1400" dirty="0"/>
                    </a:p>
                  </a:txBody>
                  <a:tcPr marL="121872" marR="121872"/>
                </a:tc>
              </a:tr>
              <a:tr h="376849">
                <a:tc>
                  <a:txBody>
                    <a:bodyPr/>
                    <a:lstStyle/>
                    <a:p>
                      <a:r>
                        <a:rPr lang="en-GB" sz="1400" dirty="0"/>
                        <a:t>VCVT&lt;B|H&gt;.F32.F16</a:t>
                      </a:r>
                    </a:p>
                  </a:txBody>
                  <a:tcPr anchor="ctr"/>
                </a:tc>
                <a:tc>
                  <a:txBody>
                    <a:bodyPr/>
                    <a:lstStyle/>
                    <a:p>
                      <a:r>
                        <a:rPr lang="en-GB" sz="1400"/>
                        <a:t>Sd, Sm</a:t>
                      </a:r>
                    </a:p>
                  </a:txBody>
                  <a:tcPr anchor="ctr"/>
                </a:tc>
                <a:tc>
                  <a:txBody>
                    <a:bodyPr/>
                    <a:lstStyle/>
                    <a:p>
                      <a:r>
                        <a:rPr lang="en-GB" sz="1400" dirty="0"/>
                        <a:t>Converts half-precision value to single-precision</a:t>
                      </a:r>
                    </a:p>
                  </a:txBody>
                  <a:tcPr anchor="ctr"/>
                </a:tc>
                <a:tc>
                  <a:txBody>
                    <a:bodyPr/>
                    <a:lstStyle/>
                    <a:p>
                      <a:endParaRPr lang="en-GB" sz="1400" dirty="0"/>
                    </a:p>
                  </a:txBody>
                  <a:tcPr marL="121872" marR="121872"/>
                </a:tc>
              </a:tr>
              <a:tr h="376849">
                <a:tc>
                  <a:txBody>
                    <a:bodyPr/>
                    <a:lstStyle/>
                    <a:p>
                      <a:r>
                        <a:rPr lang="en-GB" sz="1400" dirty="0"/>
                        <a:t>VCVTT&lt;B|T&gt;.F32.F16</a:t>
                      </a:r>
                    </a:p>
                  </a:txBody>
                  <a:tcPr anchor="ctr"/>
                </a:tc>
                <a:tc>
                  <a:txBody>
                    <a:bodyPr/>
                    <a:lstStyle/>
                    <a:p>
                      <a:r>
                        <a:rPr lang="en-GB" sz="1400"/>
                        <a:t>Sd, Sm</a:t>
                      </a:r>
                    </a:p>
                  </a:txBody>
                  <a:tcPr anchor="ctr"/>
                </a:tc>
                <a:tc>
                  <a:txBody>
                    <a:bodyPr/>
                    <a:lstStyle/>
                    <a:p>
                      <a:r>
                        <a:rPr lang="en-GB" sz="1400" dirty="0"/>
                        <a:t>Converts single-precision register to half-precision</a:t>
                      </a:r>
                    </a:p>
                  </a:txBody>
                  <a:tcPr anchor="ctr"/>
                </a:tc>
                <a:tc>
                  <a:txBody>
                    <a:bodyPr/>
                    <a:lstStyle/>
                    <a:p>
                      <a:endParaRPr lang="en-GB" sz="1400" dirty="0"/>
                    </a:p>
                  </a:txBody>
                  <a:tcPr marL="121872" marR="121872"/>
                </a:tc>
              </a:tr>
              <a:tr h="376849">
                <a:tc>
                  <a:txBody>
                    <a:bodyPr/>
                    <a:lstStyle/>
                    <a:p>
                      <a:r>
                        <a:rPr lang="en-GB" sz="1400" dirty="0"/>
                        <a:t>VDIV.F32</a:t>
                      </a:r>
                    </a:p>
                  </a:txBody>
                  <a:tcPr anchor="ctr"/>
                </a:tc>
                <a:tc>
                  <a:txBody>
                    <a:bodyPr/>
                    <a:lstStyle/>
                    <a:p>
                      <a:r>
                        <a:rPr lang="en-GB" sz="1400"/>
                        <a:t>{Sd,} Sn, Sm</a:t>
                      </a:r>
                    </a:p>
                  </a:txBody>
                  <a:tcPr anchor="ctr"/>
                </a:tc>
                <a:tc>
                  <a:txBody>
                    <a:bodyPr/>
                    <a:lstStyle/>
                    <a:p>
                      <a:r>
                        <a:rPr lang="en-GB" sz="1400" dirty="0"/>
                        <a:t>Floating-point Divide</a:t>
                      </a:r>
                    </a:p>
                  </a:txBody>
                  <a:tcPr anchor="ctr"/>
                </a:tc>
                <a:tc>
                  <a:txBody>
                    <a:bodyPr/>
                    <a:lstStyle/>
                    <a:p>
                      <a:endParaRPr lang="en-GB" sz="1400" dirty="0"/>
                    </a:p>
                  </a:txBody>
                  <a:tcPr marL="121872" marR="121872"/>
                </a:tc>
              </a:tr>
              <a:tr h="376849">
                <a:tc>
                  <a:txBody>
                    <a:bodyPr/>
                    <a:lstStyle/>
                    <a:p>
                      <a:r>
                        <a:rPr lang="en-GB" sz="1400" dirty="0"/>
                        <a:t>VFMA.F32</a:t>
                      </a:r>
                    </a:p>
                  </a:txBody>
                  <a:tcPr anchor="ctr"/>
                </a:tc>
                <a:tc>
                  <a:txBody>
                    <a:bodyPr/>
                    <a:lstStyle/>
                    <a:p>
                      <a:r>
                        <a:rPr lang="en-GB" sz="1400"/>
                        <a:t>{Sd,} Sn, Sm</a:t>
                      </a:r>
                    </a:p>
                  </a:txBody>
                  <a:tcPr anchor="ctr"/>
                </a:tc>
                <a:tc>
                  <a:txBody>
                    <a:bodyPr/>
                    <a:lstStyle/>
                    <a:p>
                      <a:r>
                        <a:rPr lang="en-GB" sz="1400" dirty="0"/>
                        <a:t>Floating-point Fused Multiply Accumulate</a:t>
                      </a:r>
                    </a:p>
                  </a:txBody>
                  <a:tcPr anchor="ctr"/>
                </a:tc>
                <a:tc>
                  <a:txBody>
                    <a:bodyPr/>
                    <a:lstStyle/>
                    <a:p>
                      <a:endParaRPr lang="en-GB" sz="1400" dirty="0"/>
                    </a:p>
                  </a:txBody>
                  <a:tcPr marL="121872" marR="121872"/>
                </a:tc>
              </a:tr>
              <a:tr h="376849">
                <a:tc>
                  <a:txBody>
                    <a:bodyPr/>
                    <a:lstStyle/>
                    <a:p>
                      <a:r>
                        <a:rPr lang="en-GB" sz="1400" dirty="0"/>
                        <a:t>VFNMA.F32</a:t>
                      </a:r>
                    </a:p>
                  </a:txBody>
                  <a:tcPr anchor="ctr"/>
                </a:tc>
                <a:tc>
                  <a:txBody>
                    <a:bodyPr/>
                    <a:lstStyle/>
                    <a:p>
                      <a:r>
                        <a:rPr lang="en-GB" sz="1400"/>
                        <a:t>{Sd,} Sn, Sm</a:t>
                      </a:r>
                    </a:p>
                  </a:txBody>
                  <a:tcPr anchor="ctr"/>
                </a:tc>
                <a:tc>
                  <a:txBody>
                    <a:bodyPr/>
                    <a:lstStyle/>
                    <a:p>
                      <a:r>
                        <a:rPr lang="en-GB" sz="1400" dirty="0"/>
                        <a:t>Floating-point Fused Negate Multiply Accumulate</a:t>
                      </a:r>
                    </a:p>
                  </a:txBody>
                  <a:tcPr anchor="ctr"/>
                </a:tc>
                <a:tc>
                  <a:txBody>
                    <a:bodyPr/>
                    <a:lstStyle/>
                    <a:p>
                      <a:endParaRPr lang="en-GB" sz="1400" dirty="0"/>
                    </a:p>
                  </a:txBody>
                  <a:tcPr marL="121872" marR="121872"/>
                </a:tc>
              </a:tr>
              <a:tr h="376849">
                <a:tc>
                  <a:txBody>
                    <a:bodyPr/>
                    <a:lstStyle/>
                    <a:p>
                      <a:r>
                        <a:rPr lang="en-GB" sz="1400" dirty="0"/>
                        <a:t>VFMS.F32</a:t>
                      </a:r>
                    </a:p>
                  </a:txBody>
                  <a:tcPr anchor="ctr"/>
                </a:tc>
                <a:tc>
                  <a:txBody>
                    <a:bodyPr/>
                    <a:lstStyle/>
                    <a:p>
                      <a:r>
                        <a:rPr lang="en-GB" sz="1400"/>
                        <a:t>{Sd,} Sn, Sm</a:t>
                      </a:r>
                    </a:p>
                  </a:txBody>
                  <a:tcPr anchor="ctr"/>
                </a:tc>
                <a:tc>
                  <a:txBody>
                    <a:bodyPr/>
                    <a:lstStyle/>
                    <a:p>
                      <a:r>
                        <a:rPr lang="en-GB" sz="1400" dirty="0"/>
                        <a:t>Floating-point Fused Multiply Subtract</a:t>
                      </a:r>
                    </a:p>
                  </a:txBody>
                  <a:tcPr anchor="ctr"/>
                </a:tc>
                <a:tc>
                  <a:txBody>
                    <a:bodyPr/>
                    <a:lstStyle/>
                    <a:p>
                      <a:endParaRPr lang="en-GB" sz="1400" dirty="0"/>
                    </a:p>
                  </a:txBody>
                  <a:tcPr marL="121872" marR="121872"/>
                </a:tc>
              </a:tr>
              <a:tr h="376849">
                <a:tc>
                  <a:txBody>
                    <a:bodyPr/>
                    <a:lstStyle/>
                    <a:p>
                      <a:r>
                        <a:rPr lang="en-GB" sz="1400" dirty="0"/>
                        <a:t>VFNMS.F32</a:t>
                      </a:r>
                    </a:p>
                  </a:txBody>
                  <a:tcPr anchor="ctr"/>
                </a:tc>
                <a:tc>
                  <a:txBody>
                    <a:bodyPr/>
                    <a:lstStyle/>
                    <a:p>
                      <a:r>
                        <a:rPr lang="en-GB" sz="1400"/>
                        <a:t>{Sd,} Sn, Sm</a:t>
                      </a:r>
                    </a:p>
                  </a:txBody>
                  <a:tcPr anchor="ctr"/>
                </a:tc>
                <a:tc>
                  <a:txBody>
                    <a:bodyPr/>
                    <a:lstStyle/>
                    <a:p>
                      <a:r>
                        <a:rPr lang="en-GB" sz="1400" dirty="0"/>
                        <a:t>Floating-point Fused Negate Multiply Subtract</a:t>
                      </a:r>
                    </a:p>
                  </a:txBody>
                  <a:tcPr anchor="ctr"/>
                </a:tc>
                <a:tc>
                  <a:txBody>
                    <a:bodyPr/>
                    <a:lstStyle/>
                    <a:p>
                      <a:endParaRPr lang="en-GB" sz="1400" dirty="0"/>
                    </a:p>
                  </a:txBody>
                  <a:tcPr marL="121872" marR="121872"/>
                </a:tc>
              </a:tr>
              <a:tr h="376849">
                <a:tc>
                  <a:txBody>
                    <a:bodyPr/>
                    <a:lstStyle/>
                    <a:p>
                      <a:r>
                        <a:rPr lang="en-GB" sz="1400" dirty="0"/>
                        <a:t>VLDM.F&lt;32|64&gt;</a:t>
                      </a:r>
                    </a:p>
                  </a:txBody>
                  <a:tcPr anchor="ctr"/>
                </a:tc>
                <a:tc>
                  <a:txBody>
                    <a:bodyPr/>
                    <a:lstStyle/>
                    <a:p>
                      <a:r>
                        <a:rPr lang="en-GB" sz="1400" dirty="0"/>
                        <a:t>Rn{!}, list</a:t>
                      </a:r>
                    </a:p>
                  </a:txBody>
                  <a:tcPr anchor="ctr"/>
                </a:tc>
                <a:tc>
                  <a:txBody>
                    <a:bodyPr/>
                    <a:lstStyle/>
                    <a:p>
                      <a:r>
                        <a:rPr lang="en-GB" sz="1400" dirty="0"/>
                        <a:t>Load Multiple extension registers</a:t>
                      </a:r>
                    </a:p>
                  </a:txBody>
                  <a:tcPr anchor="ctr"/>
                </a:tc>
                <a:tc>
                  <a:txBody>
                    <a:bodyPr/>
                    <a:lstStyle/>
                    <a:p>
                      <a:endParaRPr lang="en-GB" sz="1400" dirty="0"/>
                    </a:p>
                  </a:txBody>
                  <a:tcPr marL="121872" marR="121872"/>
                </a:tc>
              </a:tr>
            </a:tbl>
          </a:graphicData>
        </a:graphic>
      </p:graphicFrame>
    </p:spTree>
    <p:extLst>
      <p:ext uri="{BB962C8B-B14F-4D97-AF65-F5344CB8AC3E}">
        <p14:creationId xmlns:p14="http://schemas.microsoft.com/office/powerpoint/2010/main" val="34063521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Cortex-M4 Instruction Set</a:t>
            </a:r>
          </a:p>
        </p:txBody>
      </p:sp>
      <p:sp>
        <p:nvSpPr>
          <p:cNvPr id="3" name="Content Placeholder 2"/>
          <p:cNvSpPr>
            <a:spLocks noGrp="1"/>
          </p:cNvSpPr>
          <p:nvPr>
            <p:ph idx="1"/>
          </p:nvPr>
        </p:nvSpPr>
        <p:spPr/>
        <p:txBody>
          <a:bodyPr/>
          <a:lstStyle/>
          <a:p>
            <a:endParaRPr lang="en-GB"/>
          </a:p>
        </p:txBody>
      </p:sp>
      <p:graphicFrame>
        <p:nvGraphicFramePr>
          <p:cNvPr id="4" name="Content Placeholder 5"/>
          <p:cNvGraphicFramePr>
            <a:graphicFrameLocks/>
          </p:cNvGraphicFramePr>
          <p:nvPr>
            <p:extLst>
              <p:ext uri="{D42A27DB-BD31-4B8C-83A1-F6EECF244321}">
                <p14:modId xmlns:p14="http://schemas.microsoft.com/office/powerpoint/2010/main" val="2130812567"/>
              </p:ext>
            </p:extLst>
          </p:nvPr>
        </p:nvGraphicFramePr>
        <p:xfrm>
          <a:off x="479425" y="1143000"/>
          <a:ext cx="11297676" cy="4862029"/>
        </p:xfrm>
        <a:graphic>
          <a:graphicData uri="http://schemas.openxmlformats.org/drawingml/2006/table">
            <a:tbl>
              <a:tblPr firstRow="1" bandRow="1">
                <a:tableStyleId>{5C22544A-7EE6-4342-B048-85BDC9FD1C3A}</a:tableStyleId>
              </a:tblPr>
              <a:tblGrid>
                <a:gridCol w="2824419"/>
                <a:gridCol w="2824419"/>
                <a:gridCol w="4352738"/>
                <a:gridCol w="1296100"/>
              </a:tblGrid>
              <a:tr h="339841">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76849">
                <a:tc>
                  <a:txBody>
                    <a:bodyPr/>
                    <a:lstStyle/>
                    <a:p>
                      <a:r>
                        <a:rPr lang="en-GB" sz="1400" dirty="0"/>
                        <a:t>VLDR.F&lt;32|64&gt;</a:t>
                      </a:r>
                    </a:p>
                  </a:txBody>
                  <a:tcPr anchor="ctr"/>
                </a:tc>
                <a:tc>
                  <a:txBody>
                    <a:bodyPr/>
                    <a:lstStyle/>
                    <a:p>
                      <a:r>
                        <a:rPr lang="en-GB" sz="1400"/>
                        <a:t>&lt;Dd|Sd&gt;, [Rn]</a:t>
                      </a:r>
                    </a:p>
                  </a:txBody>
                  <a:tcPr anchor="ctr"/>
                </a:tc>
                <a:tc>
                  <a:txBody>
                    <a:bodyPr/>
                    <a:lstStyle/>
                    <a:p>
                      <a:r>
                        <a:rPr lang="en-GB" sz="1400" dirty="0"/>
                        <a:t>Load an extension register from memory</a:t>
                      </a:r>
                    </a:p>
                  </a:txBody>
                  <a:tcPr anchor="ctr"/>
                </a:tc>
                <a:tc>
                  <a:txBody>
                    <a:bodyPr/>
                    <a:lstStyle/>
                    <a:p>
                      <a:endParaRPr lang="en-GB" sz="1400" dirty="0"/>
                    </a:p>
                  </a:txBody>
                  <a:tcPr marL="121872" marR="121872"/>
                </a:tc>
              </a:tr>
              <a:tr h="376849">
                <a:tc>
                  <a:txBody>
                    <a:bodyPr/>
                    <a:lstStyle/>
                    <a:p>
                      <a:r>
                        <a:rPr lang="en-GB" sz="1400" dirty="0"/>
                        <a:t>VLMA.F32</a:t>
                      </a:r>
                    </a:p>
                  </a:txBody>
                  <a:tcPr anchor="ctr"/>
                </a:tc>
                <a:tc>
                  <a:txBody>
                    <a:bodyPr/>
                    <a:lstStyle/>
                    <a:p>
                      <a:r>
                        <a:rPr lang="en-GB" sz="1400"/>
                        <a:t>{Sd,} Sn, Sm</a:t>
                      </a:r>
                    </a:p>
                  </a:txBody>
                  <a:tcPr anchor="ctr"/>
                </a:tc>
                <a:tc>
                  <a:txBody>
                    <a:bodyPr/>
                    <a:lstStyle/>
                    <a:p>
                      <a:r>
                        <a:rPr lang="en-GB" sz="1400" dirty="0"/>
                        <a:t>Floating-point Multiply Accumulate</a:t>
                      </a:r>
                    </a:p>
                  </a:txBody>
                  <a:tcPr anchor="ctr"/>
                </a:tc>
                <a:tc>
                  <a:txBody>
                    <a:bodyPr/>
                    <a:lstStyle/>
                    <a:p>
                      <a:endParaRPr lang="en-GB" sz="1400" dirty="0"/>
                    </a:p>
                  </a:txBody>
                  <a:tcPr marL="121872" marR="121872"/>
                </a:tc>
              </a:tr>
              <a:tr h="376849">
                <a:tc>
                  <a:txBody>
                    <a:bodyPr/>
                    <a:lstStyle/>
                    <a:p>
                      <a:r>
                        <a:rPr lang="en-GB" sz="1400" dirty="0"/>
                        <a:t>VLMS.F32</a:t>
                      </a:r>
                    </a:p>
                  </a:txBody>
                  <a:tcPr anchor="ctr"/>
                </a:tc>
                <a:tc>
                  <a:txBody>
                    <a:bodyPr/>
                    <a:lstStyle/>
                    <a:p>
                      <a:r>
                        <a:rPr lang="en-GB" sz="1400"/>
                        <a:t>{Sd,} Sn, Sm</a:t>
                      </a:r>
                    </a:p>
                  </a:txBody>
                  <a:tcPr anchor="ctr"/>
                </a:tc>
                <a:tc>
                  <a:txBody>
                    <a:bodyPr/>
                    <a:lstStyle/>
                    <a:p>
                      <a:r>
                        <a:rPr lang="en-GB" sz="1400" dirty="0"/>
                        <a:t>Floating-point Multiply Subtract</a:t>
                      </a:r>
                    </a:p>
                  </a:txBody>
                  <a:tcPr anchor="ctr"/>
                </a:tc>
                <a:tc>
                  <a:txBody>
                    <a:bodyPr/>
                    <a:lstStyle/>
                    <a:p>
                      <a:endParaRPr lang="en-GB" sz="1400" dirty="0"/>
                    </a:p>
                  </a:txBody>
                  <a:tcPr marL="121872" marR="121872"/>
                </a:tc>
              </a:tr>
              <a:tr h="376849">
                <a:tc>
                  <a:txBody>
                    <a:bodyPr/>
                    <a:lstStyle/>
                    <a:p>
                      <a:r>
                        <a:rPr lang="en-GB" sz="1400" dirty="0"/>
                        <a:t>VMOV.F32</a:t>
                      </a:r>
                    </a:p>
                  </a:txBody>
                  <a:tcPr anchor="ctr"/>
                </a:tc>
                <a:tc>
                  <a:txBody>
                    <a:bodyPr/>
                    <a:lstStyle/>
                    <a:p>
                      <a:r>
                        <a:rPr lang="en-GB" sz="1400"/>
                        <a:t>Sd, #imm</a:t>
                      </a:r>
                    </a:p>
                  </a:txBody>
                  <a:tcPr anchor="ctr"/>
                </a:tc>
                <a:tc>
                  <a:txBody>
                    <a:bodyPr/>
                    <a:lstStyle/>
                    <a:p>
                      <a:r>
                        <a:rPr lang="en-GB" sz="1400" dirty="0"/>
                        <a:t>Floating-point Move immediate</a:t>
                      </a:r>
                    </a:p>
                  </a:txBody>
                  <a:tcPr anchor="ctr"/>
                </a:tc>
                <a:tc>
                  <a:txBody>
                    <a:bodyPr/>
                    <a:lstStyle/>
                    <a:p>
                      <a:endParaRPr lang="en-GB" sz="1400" dirty="0"/>
                    </a:p>
                  </a:txBody>
                  <a:tcPr marL="121872" marR="121872"/>
                </a:tc>
              </a:tr>
              <a:tr h="376849">
                <a:tc>
                  <a:txBody>
                    <a:bodyPr/>
                    <a:lstStyle/>
                    <a:p>
                      <a:r>
                        <a:rPr lang="en-GB" sz="1400" dirty="0"/>
                        <a:t>VMOV</a:t>
                      </a:r>
                    </a:p>
                  </a:txBody>
                  <a:tcPr anchor="ctr"/>
                </a:tc>
                <a:tc>
                  <a:txBody>
                    <a:bodyPr/>
                    <a:lstStyle/>
                    <a:p>
                      <a:r>
                        <a:rPr lang="en-GB" sz="1400"/>
                        <a:t>Sd, Sm</a:t>
                      </a:r>
                    </a:p>
                  </a:txBody>
                  <a:tcPr anchor="ctr"/>
                </a:tc>
                <a:tc>
                  <a:txBody>
                    <a:bodyPr/>
                    <a:lstStyle/>
                    <a:p>
                      <a:r>
                        <a:rPr lang="en-GB" sz="1400" dirty="0"/>
                        <a:t>Floating-point Move register</a:t>
                      </a:r>
                    </a:p>
                  </a:txBody>
                  <a:tcPr anchor="ctr"/>
                </a:tc>
                <a:tc>
                  <a:txBody>
                    <a:bodyPr/>
                    <a:lstStyle/>
                    <a:p>
                      <a:endParaRPr lang="en-GB" sz="1400" dirty="0"/>
                    </a:p>
                  </a:txBody>
                  <a:tcPr marL="121872" marR="121872"/>
                </a:tc>
              </a:tr>
              <a:tr h="376849">
                <a:tc>
                  <a:txBody>
                    <a:bodyPr/>
                    <a:lstStyle/>
                    <a:p>
                      <a:r>
                        <a:rPr lang="en-GB" sz="1400" dirty="0"/>
                        <a:t>VMOV</a:t>
                      </a:r>
                    </a:p>
                  </a:txBody>
                  <a:tcPr anchor="ctr"/>
                </a:tc>
                <a:tc>
                  <a:txBody>
                    <a:bodyPr/>
                    <a:lstStyle/>
                    <a:p>
                      <a:r>
                        <a:rPr lang="en-GB" sz="1400"/>
                        <a:t>Sn, Rt</a:t>
                      </a:r>
                    </a:p>
                  </a:txBody>
                  <a:tcPr anchor="ctr"/>
                </a:tc>
                <a:tc>
                  <a:txBody>
                    <a:bodyPr/>
                    <a:lstStyle/>
                    <a:p>
                      <a:r>
                        <a:rPr lang="en-GB" sz="1400" dirty="0"/>
                        <a:t>Copy ARM core register to single precision</a:t>
                      </a:r>
                    </a:p>
                  </a:txBody>
                  <a:tcPr anchor="ctr"/>
                </a:tc>
                <a:tc>
                  <a:txBody>
                    <a:bodyPr/>
                    <a:lstStyle/>
                    <a:p>
                      <a:endParaRPr lang="en-GB" sz="1400" dirty="0"/>
                    </a:p>
                  </a:txBody>
                  <a:tcPr marL="121872" marR="121872"/>
                </a:tc>
              </a:tr>
              <a:tr h="376849">
                <a:tc>
                  <a:txBody>
                    <a:bodyPr/>
                    <a:lstStyle/>
                    <a:p>
                      <a:r>
                        <a:rPr lang="en-GB" sz="1400" dirty="0"/>
                        <a:t>VMOV</a:t>
                      </a:r>
                    </a:p>
                  </a:txBody>
                  <a:tcPr anchor="ctr"/>
                </a:tc>
                <a:tc>
                  <a:txBody>
                    <a:bodyPr/>
                    <a:lstStyle/>
                    <a:p>
                      <a:r>
                        <a:rPr lang="en-GB" sz="1400" dirty="0"/>
                        <a:t>Sm, Sm1, </a:t>
                      </a:r>
                      <a:r>
                        <a:rPr lang="en-GB" sz="1400" dirty="0" err="1"/>
                        <a:t>Rt</a:t>
                      </a:r>
                      <a:r>
                        <a:rPr lang="en-GB" sz="1400" dirty="0"/>
                        <a:t>, Rt2</a:t>
                      </a:r>
                    </a:p>
                  </a:txBody>
                  <a:tcPr anchor="ctr"/>
                </a:tc>
                <a:tc>
                  <a:txBody>
                    <a:bodyPr/>
                    <a:lstStyle/>
                    <a:p>
                      <a:r>
                        <a:rPr lang="en-GB" sz="1400" dirty="0"/>
                        <a:t>Copy 2 ARM core registers to 2 single precision</a:t>
                      </a:r>
                    </a:p>
                  </a:txBody>
                  <a:tcPr anchor="ctr"/>
                </a:tc>
                <a:tc>
                  <a:txBody>
                    <a:bodyPr/>
                    <a:lstStyle/>
                    <a:p>
                      <a:endParaRPr lang="en-GB" sz="1400" dirty="0"/>
                    </a:p>
                  </a:txBody>
                  <a:tcPr marL="121872" marR="121872"/>
                </a:tc>
              </a:tr>
              <a:tr h="376849">
                <a:tc>
                  <a:txBody>
                    <a:bodyPr/>
                    <a:lstStyle/>
                    <a:p>
                      <a:r>
                        <a:rPr lang="en-GB" sz="1400" dirty="0"/>
                        <a:t>VMOV</a:t>
                      </a:r>
                    </a:p>
                  </a:txBody>
                  <a:tcPr anchor="ctr"/>
                </a:tc>
                <a:tc>
                  <a:txBody>
                    <a:bodyPr/>
                    <a:lstStyle/>
                    <a:p>
                      <a:r>
                        <a:rPr lang="en-GB" sz="1400" dirty="0" err="1"/>
                        <a:t>Dd</a:t>
                      </a:r>
                      <a:r>
                        <a:rPr lang="en-GB" sz="1400" dirty="0"/>
                        <a:t>[x], </a:t>
                      </a:r>
                      <a:r>
                        <a:rPr lang="en-GB" sz="1400" dirty="0" err="1"/>
                        <a:t>Rt</a:t>
                      </a:r>
                      <a:endParaRPr lang="en-GB" sz="1400" dirty="0"/>
                    </a:p>
                  </a:txBody>
                  <a:tcPr anchor="ctr"/>
                </a:tc>
                <a:tc>
                  <a:txBody>
                    <a:bodyPr/>
                    <a:lstStyle/>
                    <a:p>
                      <a:r>
                        <a:rPr lang="en-GB" sz="1400" dirty="0"/>
                        <a:t>Copy ARM core register to scalar</a:t>
                      </a:r>
                    </a:p>
                  </a:txBody>
                  <a:tcPr anchor="ctr"/>
                </a:tc>
                <a:tc>
                  <a:txBody>
                    <a:bodyPr/>
                    <a:lstStyle/>
                    <a:p>
                      <a:endParaRPr lang="en-GB" sz="1400" dirty="0"/>
                    </a:p>
                  </a:txBody>
                  <a:tcPr marL="121872" marR="121872"/>
                </a:tc>
              </a:tr>
              <a:tr h="376849">
                <a:tc>
                  <a:txBody>
                    <a:bodyPr/>
                    <a:lstStyle/>
                    <a:p>
                      <a:r>
                        <a:rPr lang="en-GB" sz="1400" dirty="0"/>
                        <a:t>VMOV</a:t>
                      </a:r>
                    </a:p>
                  </a:txBody>
                  <a:tcPr anchor="ctr"/>
                </a:tc>
                <a:tc>
                  <a:txBody>
                    <a:bodyPr/>
                    <a:lstStyle/>
                    <a:p>
                      <a:r>
                        <a:rPr lang="en-GB" sz="1400" dirty="0" err="1"/>
                        <a:t>Rt</a:t>
                      </a:r>
                      <a:r>
                        <a:rPr lang="en-GB" sz="1400" dirty="0"/>
                        <a:t>, </a:t>
                      </a:r>
                      <a:r>
                        <a:rPr lang="en-GB" sz="1400" dirty="0" err="1"/>
                        <a:t>Dn</a:t>
                      </a:r>
                      <a:r>
                        <a:rPr lang="en-GB" sz="1400" dirty="0"/>
                        <a:t>[x]</a:t>
                      </a:r>
                    </a:p>
                  </a:txBody>
                  <a:tcPr anchor="ctr"/>
                </a:tc>
                <a:tc>
                  <a:txBody>
                    <a:bodyPr/>
                    <a:lstStyle/>
                    <a:p>
                      <a:r>
                        <a:rPr lang="en-GB" sz="1400" dirty="0"/>
                        <a:t>Copy scalar to ARM core register </a:t>
                      </a:r>
                    </a:p>
                  </a:txBody>
                  <a:tcPr anchor="ctr"/>
                </a:tc>
                <a:tc>
                  <a:txBody>
                    <a:bodyPr/>
                    <a:lstStyle/>
                    <a:p>
                      <a:endParaRPr lang="en-GB" sz="1400" dirty="0"/>
                    </a:p>
                  </a:txBody>
                  <a:tcPr marL="121872" marR="121872"/>
                </a:tc>
              </a:tr>
              <a:tr h="376849">
                <a:tc>
                  <a:txBody>
                    <a:bodyPr/>
                    <a:lstStyle/>
                    <a:p>
                      <a:r>
                        <a:rPr lang="en-GB" sz="1400" dirty="0"/>
                        <a:t>VMRS</a:t>
                      </a:r>
                    </a:p>
                  </a:txBody>
                  <a:tcPr anchor="ctr"/>
                </a:tc>
                <a:tc>
                  <a:txBody>
                    <a:bodyPr/>
                    <a:lstStyle/>
                    <a:p>
                      <a:r>
                        <a:rPr lang="en-GB" sz="1400" dirty="0" err="1"/>
                        <a:t>Rt</a:t>
                      </a:r>
                      <a:r>
                        <a:rPr lang="en-GB" sz="1400" dirty="0"/>
                        <a:t>, FPSCR</a:t>
                      </a:r>
                    </a:p>
                  </a:txBody>
                  <a:tcPr anchor="ctr"/>
                </a:tc>
                <a:tc>
                  <a:txBody>
                    <a:bodyPr/>
                    <a:lstStyle/>
                    <a:p>
                      <a:r>
                        <a:rPr lang="en-GB" sz="1400" dirty="0"/>
                        <a:t>Move FPSCR to ARM core register or APSR</a:t>
                      </a:r>
                    </a:p>
                  </a:txBody>
                  <a:tcPr anchor="ctr"/>
                </a:tc>
                <a:tc>
                  <a:txBody>
                    <a:bodyPr/>
                    <a:lstStyle/>
                    <a:p>
                      <a:r>
                        <a:rPr lang="en-GB" sz="1400" dirty="0"/>
                        <a:t>N,Z,C,V</a:t>
                      </a:r>
                    </a:p>
                  </a:txBody>
                  <a:tcPr anchor="ctr"/>
                </a:tc>
              </a:tr>
              <a:tr h="376849">
                <a:tc>
                  <a:txBody>
                    <a:bodyPr/>
                    <a:lstStyle/>
                    <a:p>
                      <a:r>
                        <a:rPr lang="en-GB" sz="1400" dirty="0"/>
                        <a:t>VMSR</a:t>
                      </a:r>
                    </a:p>
                  </a:txBody>
                  <a:tcPr anchor="ctr"/>
                </a:tc>
                <a:tc>
                  <a:txBody>
                    <a:bodyPr/>
                    <a:lstStyle/>
                    <a:p>
                      <a:r>
                        <a:rPr lang="en-GB" sz="1400"/>
                        <a:t>FPSCR, Rt</a:t>
                      </a:r>
                    </a:p>
                  </a:txBody>
                  <a:tcPr anchor="ctr"/>
                </a:tc>
                <a:tc>
                  <a:txBody>
                    <a:bodyPr/>
                    <a:lstStyle/>
                    <a:p>
                      <a:r>
                        <a:rPr lang="en-GB" sz="1400" dirty="0"/>
                        <a:t>Move to FPSCR from ARM Core register</a:t>
                      </a:r>
                    </a:p>
                  </a:txBody>
                  <a:tcPr anchor="ctr"/>
                </a:tc>
                <a:tc>
                  <a:txBody>
                    <a:bodyPr/>
                    <a:lstStyle/>
                    <a:p>
                      <a:r>
                        <a:rPr lang="en-GB" sz="1400" dirty="0"/>
                        <a:t>FPSCR</a:t>
                      </a:r>
                    </a:p>
                  </a:txBody>
                  <a:tcPr anchor="ctr"/>
                </a:tc>
              </a:tr>
              <a:tr h="376849">
                <a:tc>
                  <a:txBody>
                    <a:bodyPr/>
                    <a:lstStyle/>
                    <a:p>
                      <a:r>
                        <a:rPr lang="en-GB" sz="1400" dirty="0"/>
                        <a:t>VMUL.F32</a:t>
                      </a:r>
                    </a:p>
                  </a:txBody>
                  <a:tcPr anchor="ctr"/>
                </a:tc>
                <a:tc>
                  <a:txBody>
                    <a:bodyPr/>
                    <a:lstStyle/>
                    <a:p>
                      <a:r>
                        <a:rPr lang="en-GB" sz="1400" dirty="0"/>
                        <a:t>{</a:t>
                      </a:r>
                      <a:r>
                        <a:rPr lang="en-GB" sz="1400" dirty="0" err="1"/>
                        <a:t>Sd</a:t>
                      </a:r>
                      <a:r>
                        <a:rPr lang="en-GB" sz="1400" dirty="0"/>
                        <a:t>,} Sn, Sm</a:t>
                      </a:r>
                    </a:p>
                  </a:txBody>
                  <a:tcPr anchor="ctr"/>
                </a:tc>
                <a:tc>
                  <a:txBody>
                    <a:bodyPr/>
                    <a:lstStyle/>
                    <a:p>
                      <a:r>
                        <a:rPr lang="en-GB" sz="1400" dirty="0"/>
                        <a:t>Floating-point Multiply</a:t>
                      </a:r>
                    </a:p>
                  </a:txBody>
                  <a:tcPr anchor="ctr"/>
                </a:tc>
                <a:tc>
                  <a:txBody>
                    <a:bodyPr/>
                    <a:lstStyle/>
                    <a:p>
                      <a:endParaRPr lang="en-GB" sz="1400" dirty="0"/>
                    </a:p>
                  </a:txBody>
                  <a:tcPr marL="121872" marR="121872"/>
                </a:tc>
              </a:tr>
            </a:tbl>
          </a:graphicData>
        </a:graphic>
      </p:graphicFrame>
    </p:spTree>
    <p:extLst>
      <p:ext uri="{BB962C8B-B14F-4D97-AF65-F5344CB8AC3E}">
        <p14:creationId xmlns:p14="http://schemas.microsoft.com/office/powerpoint/2010/main" val="3064173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Cortex-M4 Instruction Set</a:t>
            </a:r>
          </a:p>
        </p:txBody>
      </p:sp>
      <p:sp>
        <p:nvSpPr>
          <p:cNvPr id="3" name="Content Placeholder 2"/>
          <p:cNvSpPr>
            <a:spLocks noGrp="1"/>
          </p:cNvSpPr>
          <p:nvPr>
            <p:ph idx="1"/>
          </p:nvPr>
        </p:nvSpPr>
        <p:spPr/>
        <p:txBody>
          <a:bodyPr/>
          <a:lstStyle/>
          <a:p>
            <a:endParaRPr lang="en-GB"/>
          </a:p>
        </p:txBody>
      </p:sp>
      <p:graphicFrame>
        <p:nvGraphicFramePr>
          <p:cNvPr id="4" name="Content Placeholder 5"/>
          <p:cNvGraphicFramePr>
            <a:graphicFrameLocks/>
          </p:cNvGraphicFramePr>
          <p:nvPr>
            <p:extLst>
              <p:ext uri="{D42A27DB-BD31-4B8C-83A1-F6EECF244321}">
                <p14:modId xmlns:p14="http://schemas.microsoft.com/office/powerpoint/2010/main" val="515538531"/>
              </p:ext>
            </p:extLst>
          </p:nvPr>
        </p:nvGraphicFramePr>
        <p:xfrm>
          <a:off x="479425" y="1143000"/>
          <a:ext cx="11297676" cy="4862029"/>
        </p:xfrm>
        <a:graphic>
          <a:graphicData uri="http://schemas.openxmlformats.org/drawingml/2006/table">
            <a:tbl>
              <a:tblPr firstRow="1" bandRow="1">
                <a:tableStyleId>{5C22544A-7EE6-4342-B048-85BDC9FD1C3A}</a:tableStyleId>
              </a:tblPr>
              <a:tblGrid>
                <a:gridCol w="2824419"/>
                <a:gridCol w="2824419"/>
                <a:gridCol w="4352738"/>
                <a:gridCol w="1296100"/>
              </a:tblGrid>
              <a:tr h="339841">
                <a:tc>
                  <a:txBody>
                    <a:bodyPr/>
                    <a:lstStyle/>
                    <a:p>
                      <a:r>
                        <a:rPr lang="en-GB" sz="1400" b="1" i="0" u="none" strike="noStrike" kern="1200" baseline="0" dirty="0" smtClean="0">
                          <a:solidFill>
                            <a:schemeClr val="lt1"/>
                          </a:solidFill>
                          <a:latin typeface="+mn-lt"/>
                          <a:ea typeface="+mn-ea"/>
                          <a:cs typeface="+mn-cs"/>
                        </a:rPr>
                        <a:t>Mnemonic</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Operands</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Brief description</a:t>
                      </a:r>
                      <a:endParaRPr lang="en-GB" sz="1400" dirty="0"/>
                    </a:p>
                  </a:txBody>
                  <a:tcPr marL="121872" marR="121872"/>
                </a:tc>
                <a:tc>
                  <a:txBody>
                    <a:bodyPr/>
                    <a:lstStyle/>
                    <a:p>
                      <a:r>
                        <a:rPr lang="en-GB" sz="1400" b="1" i="0" u="none" strike="noStrike" kern="1200" baseline="0" dirty="0" smtClean="0">
                          <a:solidFill>
                            <a:schemeClr val="lt1"/>
                          </a:solidFill>
                          <a:latin typeface="+mn-lt"/>
                          <a:ea typeface="+mn-ea"/>
                          <a:cs typeface="+mn-cs"/>
                        </a:rPr>
                        <a:t>Flags</a:t>
                      </a:r>
                      <a:endParaRPr lang="en-GB" sz="1400" dirty="0"/>
                    </a:p>
                  </a:txBody>
                  <a:tcPr marL="121872" marR="121872"/>
                </a:tc>
              </a:tr>
              <a:tr h="376849">
                <a:tc>
                  <a:txBody>
                    <a:bodyPr/>
                    <a:lstStyle/>
                    <a:p>
                      <a:r>
                        <a:rPr lang="en-GB" sz="1400" dirty="0"/>
                        <a:t>VNEG.F32</a:t>
                      </a:r>
                    </a:p>
                  </a:txBody>
                  <a:tcPr anchor="ctr"/>
                </a:tc>
                <a:tc>
                  <a:txBody>
                    <a:bodyPr/>
                    <a:lstStyle/>
                    <a:p>
                      <a:r>
                        <a:rPr lang="en-GB" sz="1400"/>
                        <a:t>Sd, Sm</a:t>
                      </a:r>
                    </a:p>
                  </a:txBody>
                  <a:tcPr anchor="ctr"/>
                </a:tc>
                <a:tc>
                  <a:txBody>
                    <a:bodyPr/>
                    <a:lstStyle/>
                    <a:p>
                      <a:r>
                        <a:rPr lang="en-GB" sz="1400" dirty="0"/>
                        <a:t>Floating-point Negate</a:t>
                      </a:r>
                    </a:p>
                  </a:txBody>
                  <a:tcPr anchor="ctr"/>
                </a:tc>
                <a:tc>
                  <a:txBody>
                    <a:bodyPr/>
                    <a:lstStyle/>
                    <a:p>
                      <a:endParaRPr lang="en-GB" sz="1400" dirty="0"/>
                    </a:p>
                  </a:txBody>
                  <a:tcPr marL="121872" marR="121872"/>
                </a:tc>
              </a:tr>
              <a:tr h="376849">
                <a:tc>
                  <a:txBody>
                    <a:bodyPr/>
                    <a:lstStyle/>
                    <a:p>
                      <a:r>
                        <a:rPr lang="en-GB" sz="1400" dirty="0"/>
                        <a:t>VNMLA.F32</a:t>
                      </a:r>
                    </a:p>
                  </a:txBody>
                  <a:tcPr anchor="ctr"/>
                </a:tc>
                <a:tc>
                  <a:txBody>
                    <a:bodyPr/>
                    <a:lstStyle/>
                    <a:p>
                      <a:r>
                        <a:rPr lang="en-GB" sz="1400"/>
                        <a:t>Sd, Sn, Sm</a:t>
                      </a:r>
                    </a:p>
                  </a:txBody>
                  <a:tcPr anchor="ctr"/>
                </a:tc>
                <a:tc>
                  <a:txBody>
                    <a:bodyPr/>
                    <a:lstStyle/>
                    <a:p>
                      <a:r>
                        <a:rPr lang="en-GB" sz="1400" dirty="0"/>
                        <a:t>Floating-point Multiply and Add</a:t>
                      </a:r>
                    </a:p>
                  </a:txBody>
                  <a:tcPr anchor="ctr"/>
                </a:tc>
                <a:tc>
                  <a:txBody>
                    <a:bodyPr/>
                    <a:lstStyle/>
                    <a:p>
                      <a:endParaRPr lang="en-GB" sz="1400" dirty="0"/>
                    </a:p>
                  </a:txBody>
                  <a:tcPr marL="121872" marR="121872"/>
                </a:tc>
              </a:tr>
              <a:tr h="376849">
                <a:tc>
                  <a:txBody>
                    <a:bodyPr/>
                    <a:lstStyle/>
                    <a:p>
                      <a:r>
                        <a:rPr lang="en-GB" sz="1400" dirty="0"/>
                        <a:t>VNMLS.F32</a:t>
                      </a:r>
                    </a:p>
                  </a:txBody>
                  <a:tcPr anchor="ctr"/>
                </a:tc>
                <a:tc>
                  <a:txBody>
                    <a:bodyPr/>
                    <a:lstStyle/>
                    <a:p>
                      <a:r>
                        <a:rPr lang="en-GB" sz="1400"/>
                        <a:t>Sd, Sn, Sm</a:t>
                      </a:r>
                    </a:p>
                  </a:txBody>
                  <a:tcPr anchor="ctr"/>
                </a:tc>
                <a:tc>
                  <a:txBody>
                    <a:bodyPr/>
                    <a:lstStyle/>
                    <a:p>
                      <a:r>
                        <a:rPr lang="en-GB" sz="1400" dirty="0"/>
                        <a:t>Floating-point Multiply and Subtract</a:t>
                      </a:r>
                    </a:p>
                  </a:txBody>
                  <a:tcPr anchor="ctr"/>
                </a:tc>
                <a:tc>
                  <a:txBody>
                    <a:bodyPr/>
                    <a:lstStyle/>
                    <a:p>
                      <a:endParaRPr lang="en-GB" sz="1400" dirty="0"/>
                    </a:p>
                  </a:txBody>
                  <a:tcPr marL="121872" marR="121872"/>
                </a:tc>
              </a:tr>
              <a:tr h="376849">
                <a:tc>
                  <a:txBody>
                    <a:bodyPr/>
                    <a:lstStyle/>
                    <a:p>
                      <a:r>
                        <a:rPr lang="en-GB" sz="1400" dirty="0"/>
                        <a:t>VNMUL</a:t>
                      </a:r>
                    </a:p>
                  </a:txBody>
                  <a:tcPr anchor="ctr"/>
                </a:tc>
                <a:tc>
                  <a:txBody>
                    <a:bodyPr/>
                    <a:lstStyle/>
                    <a:p>
                      <a:r>
                        <a:rPr lang="en-GB" sz="1400"/>
                        <a:t>{Sd,} Sn, Sm</a:t>
                      </a:r>
                    </a:p>
                  </a:txBody>
                  <a:tcPr anchor="ctr"/>
                </a:tc>
                <a:tc>
                  <a:txBody>
                    <a:bodyPr/>
                    <a:lstStyle/>
                    <a:p>
                      <a:r>
                        <a:rPr lang="en-GB" sz="1400" dirty="0"/>
                        <a:t>Floating-point Multiply</a:t>
                      </a:r>
                    </a:p>
                  </a:txBody>
                  <a:tcPr anchor="ctr"/>
                </a:tc>
                <a:tc>
                  <a:txBody>
                    <a:bodyPr/>
                    <a:lstStyle/>
                    <a:p>
                      <a:endParaRPr lang="en-GB" sz="1400" dirty="0"/>
                    </a:p>
                  </a:txBody>
                  <a:tcPr marL="121872" marR="121872"/>
                </a:tc>
              </a:tr>
              <a:tr h="376849">
                <a:tc>
                  <a:txBody>
                    <a:bodyPr/>
                    <a:lstStyle/>
                    <a:p>
                      <a:r>
                        <a:rPr lang="en-GB" sz="1400" dirty="0"/>
                        <a:t>VPOP</a:t>
                      </a:r>
                    </a:p>
                  </a:txBody>
                  <a:tcPr anchor="ctr"/>
                </a:tc>
                <a:tc>
                  <a:txBody>
                    <a:bodyPr/>
                    <a:lstStyle/>
                    <a:p>
                      <a:r>
                        <a:rPr lang="en-GB" sz="1400"/>
                        <a:t>list</a:t>
                      </a:r>
                    </a:p>
                  </a:txBody>
                  <a:tcPr anchor="ctr"/>
                </a:tc>
                <a:tc>
                  <a:txBody>
                    <a:bodyPr/>
                    <a:lstStyle/>
                    <a:p>
                      <a:r>
                        <a:rPr lang="en-GB" sz="1400" dirty="0"/>
                        <a:t>Pop extension registers</a:t>
                      </a:r>
                    </a:p>
                  </a:txBody>
                  <a:tcPr anchor="ctr"/>
                </a:tc>
                <a:tc>
                  <a:txBody>
                    <a:bodyPr/>
                    <a:lstStyle/>
                    <a:p>
                      <a:endParaRPr lang="en-GB" sz="1400" dirty="0"/>
                    </a:p>
                  </a:txBody>
                  <a:tcPr marL="121872" marR="121872"/>
                </a:tc>
              </a:tr>
              <a:tr h="376849">
                <a:tc>
                  <a:txBody>
                    <a:bodyPr/>
                    <a:lstStyle/>
                    <a:p>
                      <a:r>
                        <a:rPr lang="en-GB" sz="1400" dirty="0"/>
                        <a:t>VPUSH</a:t>
                      </a:r>
                    </a:p>
                  </a:txBody>
                  <a:tcPr anchor="ctr"/>
                </a:tc>
                <a:tc>
                  <a:txBody>
                    <a:bodyPr/>
                    <a:lstStyle/>
                    <a:p>
                      <a:r>
                        <a:rPr lang="en-GB" sz="1400"/>
                        <a:t>list</a:t>
                      </a:r>
                    </a:p>
                  </a:txBody>
                  <a:tcPr anchor="ctr"/>
                </a:tc>
                <a:tc>
                  <a:txBody>
                    <a:bodyPr/>
                    <a:lstStyle/>
                    <a:p>
                      <a:r>
                        <a:rPr lang="en-GB" sz="1400" dirty="0"/>
                        <a:t>Push extension registers</a:t>
                      </a:r>
                    </a:p>
                  </a:txBody>
                  <a:tcPr anchor="ctr"/>
                </a:tc>
                <a:tc>
                  <a:txBody>
                    <a:bodyPr/>
                    <a:lstStyle/>
                    <a:p>
                      <a:endParaRPr lang="en-GB" sz="1400" dirty="0"/>
                    </a:p>
                  </a:txBody>
                  <a:tcPr marL="121872" marR="121872"/>
                </a:tc>
              </a:tr>
              <a:tr h="376849">
                <a:tc>
                  <a:txBody>
                    <a:bodyPr/>
                    <a:lstStyle/>
                    <a:p>
                      <a:r>
                        <a:rPr lang="en-GB" sz="1400" dirty="0"/>
                        <a:t>VSQRT.F32</a:t>
                      </a:r>
                    </a:p>
                  </a:txBody>
                  <a:tcPr anchor="ctr"/>
                </a:tc>
                <a:tc>
                  <a:txBody>
                    <a:bodyPr/>
                    <a:lstStyle/>
                    <a:p>
                      <a:r>
                        <a:rPr lang="en-GB" sz="1400"/>
                        <a:t>Sd, Sm</a:t>
                      </a:r>
                    </a:p>
                  </a:txBody>
                  <a:tcPr anchor="ctr"/>
                </a:tc>
                <a:tc>
                  <a:txBody>
                    <a:bodyPr/>
                    <a:lstStyle/>
                    <a:p>
                      <a:r>
                        <a:rPr lang="en-GB" sz="1400" dirty="0"/>
                        <a:t>Calculates floating-point Square Root</a:t>
                      </a:r>
                    </a:p>
                  </a:txBody>
                  <a:tcPr anchor="ctr"/>
                </a:tc>
                <a:tc>
                  <a:txBody>
                    <a:bodyPr/>
                    <a:lstStyle/>
                    <a:p>
                      <a:endParaRPr lang="en-GB" sz="1400" dirty="0"/>
                    </a:p>
                  </a:txBody>
                  <a:tcPr marL="121872" marR="121872"/>
                </a:tc>
              </a:tr>
              <a:tr h="376849">
                <a:tc>
                  <a:txBody>
                    <a:bodyPr/>
                    <a:lstStyle/>
                    <a:p>
                      <a:r>
                        <a:rPr lang="en-GB" sz="1400" dirty="0"/>
                        <a:t>VSTM</a:t>
                      </a:r>
                    </a:p>
                  </a:txBody>
                  <a:tcPr anchor="ctr"/>
                </a:tc>
                <a:tc>
                  <a:txBody>
                    <a:bodyPr/>
                    <a:lstStyle/>
                    <a:p>
                      <a:r>
                        <a:rPr lang="en-GB" sz="1400"/>
                        <a:t>Rn{!}, list</a:t>
                      </a:r>
                    </a:p>
                  </a:txBody>
                  <a:tcPr anchor="ctr"/>
                </a:tc>
                <a:tc>
                  <a:txBody>
                    <a:bodyPr/>
                    <a:lstStyle/>
                    <a:p>
                      <a:r>
                        <a:rPr lang="en-GB" sz="1400" dirty="0"/>
                        <a:t>Floating-point register Store Multiple</a:t>
                      </a:r>
                    </a:p>
                  </a:txBody>
                  <a:tcPr anchor="ctr"/>
                </a:tc>
                <a:tc>
                  <a:txBody>
                    <a:bodyPr/>
                    <a:lstStyle/>
                    <a:p>
                      <a:endParaRPr lang="en-GB" sz="1400" dirty="0"/>
                    </a:p>
                  </a:txBody>
                  <a:tcPr marL="121872" marR="121872"/>
                </a:tc>
              </a:tr>
              <a:tr h="376849">
                <a:tc>
                  <a:txBody>
                    <a:bodyPr/>
                    <a:lstStyle/>
                    <a:p>
                      <a:r>
                        <a:rPr lang="en-GB" sz="1400" dirty="0"/>
                        <a:t>VSTR.F&lt;32|64&gt;</a:t>
                      </a:r>
                    </a:p>
                  </a:txBody>
                  <a:tcPr anchor="ctr"/>
                </a:tc>
                <a:tc>
                  <a:txBody>
                    <a:bodyPr/>
                    <a:lstStyle/>
                    <a:p>
                      <a:r>
                        <a:rPr lang="en-GB" sz="1400"/>
                        <a:t>Sd, [Rn]</a:t>
                      </a:r>
                    </a:p>
                  </a:txBody>
                  <a:tcPr anchor="ctr"/>
                </a:tc>
                <a:tc>
                  <a:txBody>
                    <a:bodyPr/>
                    <a:lstStyle/>
                    <a:p>
                      <a:r>
                        <a:rPr lang="en-GB" sz="1400" dirty="0"/>
                        <a:t>Stores an extension register to memory</a:t>
                      </a:r>
                    </a:p>
                  </a:txBody>
                  <a:tcPr anchor="ctr"/>
                </a:tc>
                <a:tc>
                  <a:txBody>
                    <a:bodyPr/>
                    <a:lstStyle/>
                    <a:p>
                      <a:endParaRPr lang="en-GB" sz="1400" dirty="0"/>
                    </a:p>
                  </a:txBody>
                  <a:tcPr marL="121872" marR="121872"/>
                </a:tc>
              </a:tr>
              <a:tr h="376849">
                <a:tc>
                  <a:txBody>
                    <a:bodyPr/>
                    <a:lstStyle/>
                    <a:p>
                      <a:r>
                        <a:rPr lang="en-GB" sz="1400" dirty="0"/>
                        <a:t>VSUB.F&lt;32|64&gt;</a:t>
                      </a:r>
                    </a:p>
                  </a:txBody>
                  <a:tcPr anchor="ctr"/>
                </a:tc>
                <a:tc>
                  <a:txBody>
                    <a:bodyPr/>
                    <a:lstStyle/>
                    <a:p>
                      <a:r>
                        <a:rPr lang="en-GB" sz="1400"/>
                        <a:t>{Sd,} Sn, Sm</a:t>
                      </a:r>
                    </a:p>
                  </a:txBody>
                  <a:tcPr anchor="ctr"/>
                </a:tc>
                <a:tc>
                  <a:txBody>
                    <a:bodyPr/>
                    <a:lstStyle/>
                    <a:p>
                      <a:r>
                        <a:rPr lang="en-GB" sz="1400" dirty="0"/>
                        <a:t>Floating-point Subtract</a:t>
                      </a:r>
                    </a:p>
                  </a:txBody>
                  <a:tcPr anchor="ctr"/>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WFE</a:t>
                      </a:r>
                      <a:endParaRPr lang="en-GB" sz="1400" dirty="0"/>
                    </a:p>
                  </a:txBody>
                  <a:tcPr marL="121872" marR="121872"/>
                </a:tc>
                <a:tc>
                  <a:txBody>
                    <a:bodyPr/>
                    <a:lstStyle/>
                    <a:p>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Wait For Event</a:t>
                      </a:r>
                      <a:endParaRPr lang="en-GB" sz="1400" dirty="0"/>
                    </a:p>
                  </a:txBody>
                  <a:tcPr marL="121872" marR="121872"/>
                </a:tc>
                <a:tc>
                  <a:txBody>
                    <a:bodyPr/>
                    <a:lstStyle/>
                    <a:p>
                      <a:endParaRPr lang="en-GB" sz="1400" dirty="0"/>
                    </a:p>
                  </a:txBody>
                  <a:tcPr marL="121872" marR="121872"/>
                </a:tc>
              </a:tr>
              <a:tr h="376849">
                <a:tc>
                  <a:txBody>
                    <a:bodyPr/>
                    <a:lstStyle/>
                    <a:p>
                      <a:r>
                        <a:rPr lang="en-GB" sz="1400" b="0" i="0" u="none" strike="noStrike" kern="1200" baseline="0" dirty="0" smtClean="0">
                          <a:solidFill>
                            <a:schemeClr val="dk1"/>
                          </a:solidFill>
                          <a:latin typeface="+mn-lt"/>
                          <a:ea typeface="+mn-ea"/>
                          <a:cs typeface="+mn-cs"/>
                        </a:rPr>
                        <a:t>WFI</a:t>
                      </a:r>
                      <a:endParaRPr lang="en-GB" sz="1400" dirty="0"/>
                    </a:p>
                  </a:txBody>
                  <a:tcPr marL="121872" marR="121872"/>
                </a:tc>
                <a:tc>
                  <a:txBody>
                    <a:bodyPr/>
                    <a:lstStyle/>
                    <a:p>
                      <a:endParaRPr lang="en-GB" sz="1400" dirty="0"/>
                    </a:p>
                  </a:txBody>
                  <a:tcPr marL="121872" marR="121872"/>
                </a:tc>
                <a:tc>
                  <a:txBody>
                    <a:bodyPr/>
                    <a:lstStyle/>
                    <a:p>
                      <a:r>
                        <a:rPr lang="en-GB" sz="1400" b="0" i="0" u="none" strike="noStrike" kern="1200" baseline="0" dirty="0" smtClean="0">
                          <a:solidFill>
                            <a:schemeClr val="dk1"/>
                          </a:solidFill>
                          <a:latin typeface="+mn-lt"/>
                          <a:ea typeface="+mn-ea"/>
                          <a:cs typeface="+mn-cs"/>
                        </a:rPr>
                        <a:t>Wait For Interrupt</a:t>
                      </a:r>
                      <a:endParaRPr lang="en-GB" sz="1400" dirty="0"/>
                    </a:p>
                  </a:txBody>
                  <a:tcPr marL="121872" marR="121872"/>
                </a:tc>
                <a:tc>
                  <a:txBody>
                    <a:bodyPr/>
                    <a:lstStyle/>
                    <a:p>
                      <a:endParaRPr lang="en-GB" sz="1400" dirty="0"/>
                    </a:p>
                  </a:txBody>
                  <a:tcPr marL="121872" marR="121872"/>
                </a:tc>
              </a:tr>
            </a:tbl>
          </a:graphicData>
        </a:graphic>
      </p:graphicFrame>
      <p:sp>
        <p:nvSpPr>
          <p:cNvPr id="5" name="TextBox 1"/>
          <p:cNvSpPr txBox="1">
            <a:spLocks noChangeArrowheads="1"/>
          </p:cNvSpPr>
          <p:nvPr/>
        </p:nvSpPr>
        <p:spPr bwMode="auto">
          <a:xfrm>
            <a:off x="484644" y="6096000"/>
            <a:ext cx="85807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smtClean="0"/>
              <a:t>Note: full explanation of each instruction can be found in Cortex-M4 Devices’ Generic User Guide (Ref-4)</a:t>
            </a:r>
            <a:endParaRPr lang="en-GB" b="0" dirty="0"/>
          </a:p>
        </p:txBody>
      </p:sp>
    </p:spTree>
    <p:extLst>
      <p:ext uri="{BB962C8B-B14F-4D97-AF65-F5344CB8AC3E}">
        <p14:creationId xmlns:p14="http://schemas.microsoft.com/office/powerpoint/2010/main" val="2826795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normAutofit fontScale="90000"/>
          </a:bodyPr>
          <a:lstStyle/>
          <a:p>
            <a:r>
              <a:rPr lang="en-GB" dirty="0" smtClean="0"/>
              <a:t>Cortex-M4 Instruction Set</a:t>
            </a:r>
          </a:p>
        </p:txBody>
      </p:sp>
      <p:sp>
        <p:nvSpPr>
          <p:cNvPr id="46083" name="Content Placeholder 2"/>
          <p:cNvSpPr>
            <a:spLocks noGrp="1"/>
          </p:cNvSpPr>
          <p:nvPr>
            <p:ph idx="1"/>
          </p:nvPr>
        </p:nvSpPr>
        <p:spPr/>
        <p:txBody>
          <a:bodyPr/>
          <a:lstStyle/>
          <a:p>
            <a:r>
              <a:rPr lang="en-GB" dirty="0" smtClean="0"/>
              <a:t>Cortex-M4 Suffix</a:t>
            </a:r>
          </a:p>
          <a:p>
            <a:pPr lvl="1"/>
            <a:r>
              <a:rPr lang="en-GB" dirty="0" smtClean="0"/>
              <a:t>Some instructions can be followed by suffixes to update processor flags or execute the instruction on a certain condition</a:t>
            </a:r>
          </a:p>
          <a:p>
            <a:endParaRPr lang="en-GB" dirty="0" smtClean="0"/>
          </a:p>
        </p:txBody>
      </p:sp>
      <p:graphicFrame>
        <p:nvGraphicFramePr>
          <p:cNvPr id="4" name="Table 3"/>
          <p:cNvGraphicFramePr>
            <a:graphicFrameLocks noGrp="1"/>
          </p:cNvGraphicFramePr>
          <p:nvPr>
            <p:extLst>
              <p:ext uri="{D42A27DB-BD31-4B8C-83A1-F6EECF244321}">
                <p14:modId xmlns:p14="http://schemas.microsoft.com/office/powerpoint/2010/main" val="3002772112"/>
              </p:ext>
            </p:extLst>
          </p:nvPr>
        </p:nvGraphicFramePr>
        <p:xfrm>
          <a:off x="495107" y="2895600"/>
          <a:ext cx="11311280" cy="1709738"/>
        </p:xfrm>
        <a:graphic>
          <a:graphicData uri="http://schemas.openxmlformats.org/drawingml/2006/table">
            <a:tbl>
              <a:tblPr firstRow="1" bandRow="1">
                <a:tableStyleId>{5C22544A-7EE6-4342-B048-85BDC9FD1C3A}</a:tableStyleId>
              </a:tblPr>
              <a:tblGrid>
                <a:gridCol w="2529473"/>
                <a:gridCol w="3048338"/>
                <a:gridCol w="2425699"/>
                <a:gridCol w="3307770"/>
              </a:tblGrid>
              <a:tr h="355560">
                <a:tc>
                  <a:txBody>
                    <a:bodyPr/>
                    <a:lstStyle/>
                    <a:p>
                      <a:r>
                        <a:rPr lang="en-GB" sz="1400" b="1" dirty="0" smtClean="0"/>
                        <a:t>Suffix </a:t>
                      </a:r>
                      <a:endParaRPr lang="en-GB" sz="1400" b="1" dirty="0"/>
                    </a:p>
                  </a:txBody>
                  <a:tcPr marL="121872" marR="121872" marT="45694" marB="45694" anchor="ctr"/>
                </a:tc>
                <a:tc>
                  <a:txBody>
                    <a:bodyPr/>
                    <a:lstStyle/>
                    <a:p>
                      <a:r>
                        <a:rPr lang="en-GB" sz="1400" b="1" dirty="0" smtClean="0"/>
                        <a:t>Description</a:t>
                      </a:r>
                      <a:r>
                        <a:rPr lang="en-GB" sz="1400" b="1" baseline="0" dirty="0" smtClean="0"/>
                        <a:t> </a:t>
                      </a:r>
                      <a:endParaRPr lang="en-GB" sz="1400" b="1" dirty="0"/>
                    </a:p>
                  </a:txBody>
                  <a:tcPr marL="121872" marR="121872" marT="45694" marB="45694" anchor="ctr"/>
                </a:tc>
                <a:tc>
                  <a:txBody>
                    <a:bodyPr/>
                    <a:lstStyle/>
                    <a:p>
                      <a:r>
                        <a:rPr lang="en-GB" sz="1400" b="1" dirty="0" smtClean="0"/>
                        <a:t>Example</a:t>
                      </a:r>
                      <a:endParaRPr lang="en-GB" sz="1400" b="1" dirty="0"/>
                    </a:p>
                  </a:txBody>
                  <a:tcPr marL="121872" marR="121872" marT="45694" marB="45694" anchor="ctr"/>
                </a:tc>
                <a:tc>
                  <a:txBody>
                    <a:bodyPr/>
                    <a:lstStyle/>
                    <a:p>
                      <a:r>
                        <a:rPr lang="en-GB" sz="1400" b="1" dirty="0" smtClean="0"/>
                        <a:t>Example explanation</a:t>
                      </a:r>
                      <a:endParaRPr lang="en-GB" sz="1400" b="1" dirty="0"/>
                    </a:p>
                  </a:txBody>
                  <a:tcPr marL="121872" marR="121872" marT="45694" marB="45694" anchor="ctr"/>
                </a:tc>
              </a:tr>
              <a:tr h="496635">
                <a:tc>
                  <a:txBody>
                    <a:bodyPr/>
                    <a:lstStyle/>
                    <a:p>
                      <a:r>
                        <a:rPr lang="en-GB" sz="1200" b="0" dirty="0" smtClean="0"/>
                        <a:t>S</a:t>
                      </a:r>
                      <a:endParaRPr lang="en-GB" sz="1200" b="0" dirty="0"/>
                    </a:p>
                  </a:txBody>
                  <a:tcPr marL="121872" marR="121872" marT="45694" marB="45694" anchor="ctr"/>
                </a:tc>
                <a:tc>
                  <a:txBody>
                    <a:bodyPr/>
                    <a:lstStyle/>
                    <a:p>
                      <a:r>
                        <a:rPr lang="en-GB" sz="1200" b="0" dirty="0" smtClean="0"/>
                        <a:t>Update APSR (flags)</a:t>
                      </a:r>
                      <a:endParaRPr lang="en-GB" sz="1200" b="0" dirty="0"/>
                    </a:p>
                  </a:txBody>
                  <a:tcPr marL="121872" marR="121872" marT="45694" marB="45694" anchor="ctr"/>
                </a:tc>
                <a:tc>
                  <a:txBody>
                    <a:bodyPr/>
                    <a:lstStyle/>
                    <a:p>
                      <a:r>
                        <a:rPr lang="en-GB" sz="1200" b="0" dirty="0" smtClean="0"/>
                        <a:t>ADDS</a:t>
                      </a:r>
                      <a:r>
                        <a:rPr lang="en-GB" sz="1200" b="0" baseline="0" dirty="0" smtClean="0"/>
                        <a:t>   </a:t>
                      </a:r>
                      <a:r>
                        <a:rPr lang="en-GB" sz="1200" b="0" dirty="0" smtClean="0"/>
                        <a:t>R1,   #0x21</a:t>
                      </a:r>
                      <a:endParaRPr lang="en-GB" sz="1200" b="0" dirty="0"/>
                    </a:p>
                  </a:txBody>
                  <a:tcPr marL="121872" marR="121872" marT="45694" marB="4569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Add</a:t>
                      </a:r>
                      <a:r>
                        <a:rPr lang="en-GB" sz="1200" b="0" baseline="0" dirty="0" smtClean="0"/>
                        <a:t> 0x21 to R1 and update APSR</a:t>
                      </a:r>
                      <a:endParaRPr lang="en-GB" sz="1200" b="0" dirty="0" smtClean="0"/>
                    </a:p>
                  </a:txBody>
                  <a:tcPr marL="121872" marR="121872" marT="45694" marB="45694" anchor="ctr"/>
                </a:tc>
              </a:tr>
              <a:tr h="857543">
                <a:tc>
                  <a:txBody>
                    <a:bodyPr/>
                    <a:lstStyle/>
                    <a:p>
                      <a:r>
                        <a:rPr lang="en-GB" sz="1200" b="0" dirty="0" smtClean="0"/>
                        <a:t>EQ, NE,</a:t>
                      </a:r>
                      <a:r>
                        <a:rPr lang="en-GB" sz="1200" b="0" baseline="0" dirty="0" smtClean="0"/>
                        <a:t> CS, CC, MI, PL, VS, VC, HI, LS, GE, LT, GT, LE</a:t>
                      </a:r>
                    </a:p>
                  </a:txBody>
                  <a:tcPr marL="121872" marR="121872" marT="45694" marB="45694" anchor="ctr"/>
                </a:tc>
                <a:tc>
                  <a:txBody>
                    <a:bodyPr/>
                    <a:lstStyle/>
                    <a:p>
                      <a:r>
                        <a:rPr lang="en-GB" sz="1200" b="0" dirty="0" smtClean="0"/>
                        <a:t>Condition</a:t>
                      </a:r>
                      <a:r>
                        <a:rPr lang="en-GB" sz="1200" b="0" baseline="0" dirty="0" smtClean="0"/>
                        <a:t> execution</a:t>
                      </a:r>
                    </a:p>
                    <a:p>
                      <a:r>
                        <a:rPr lang="en-GB" sz="1200" b="0" baseline="0" dirty="0" smtClean="0"/>
                        <a:t>e.g. EQ= equal, NE= not equal, LT= less than</a:t>
                      </a:r>
                      <a:endParaRPr lang="en-GB" sz="1200" b="0" dirty="0"/>
                    </a:p>
                  </a:txBody>
                  <a:tcPr marL="121872" marR="121872" marT="45694" marB="45694" anchor="ctr"/>
                </a:tc>
                <a:tc>
                  <a:txBody>
                    <a:bodyPr/>
                    <a:lstStyle/>
                    <a:p>
                      <a:r>
                        <a:rPr lang="en-GB" sz="1200" b="0" dirty="0" smtClean="0"/>
                        <a:t>BNE</a:t>
                      </a:r>
                      <a:r>
                        <a:rPr lang="en-GB" sz="1200" b="0" baseline="0" dirty="0" smtClean="0"/>
                        <a:t>   label </a:t>
                      </a:r>
                      <a:endParaRPr lang="en-GB" sz="1200" b="0" dirty="0"/>
                    </a:p>
                  </a:txBody>
                  <a:tcPr marL="121872" marR="121872" marT="45694" marB="45694"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baseline="0" dirty="0" smtClean="0"/>
                        <a:t>Branch to the label if not equal</a:t>
                      </a:r>
                      <a:endParaRPr lang="en-GB" sz="1200" b="0" dirty="0" smtClean="0"/>
                    </a:p>
                    <a:p>
                      <a:endParaRPr lang="en-GB" sz="1200" b="0" dirty="0"/>
                    </a:p>
                  </a:txBody>
                  <a:tcPr marL="121872" marR="121872" marT="45694" marB="45694" anchor="ctr"/>
                </a:tc>
              </a:tr>
            </a:tbl>
          </a:graphicData>
        </a:graphic>
      </p:graphicFrame>
      <p:sp>
        <p:nvSpPr>
          <p:cNvPr id="5" name="Content Placeholder 2"/>
          <p:cNvSpPr txBox="1">
            <a:spLocks/>
          </p:cNvSpPr>
          <p:nvPr/>
        </p:nvSpPr>
        <p:spPr bwMode="auto">
          <a:xfrm>
            <a:off x="289871" y="4252686"/>
            <a:ext cx="11696363" cy="196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65113" indent="-265113" algn="l" rtl="0" eaLnBrk="0" fontAlgn="ctr" hangingPunct="0">
              <a:spcBef>
                <a:spcPts val="1200"/>
              </a:spcBef>
              <a:spcAft>
                <a:spcPct val="0"/>
              </a:spcAft>
              <a:buClr>
                <a:schemeClr val="accent1"/>
              </a:buClr>
              <a:buSzPct val="125000"/>
              <a:buFont typeface="Wingdings" pitchFamily="2" charset="2"/>
              <a:buChar char="§"/>
              <a:defRPr sz="2400">
                <a:solidFill>
                  <a:srgbClr val="000000"/>
                </a:solidFill>
                <a:latin typeface="+mn-lt"/>
                <a:ea typeface="+mn-ea"/>
                <a:cs typeface="+mn-cs"/>
              </a:defRPr>
            </a:lvl1pPr>
            <a:lvl2pPr marL="722313" indent="-277813" algn="l" rtl="0" eaLnBrk="0" fontAlgn="ctr" hangingPunct="0">
              <a:spcBef>
                <a:spcPts val="1200"/>
              </a:spcBef>
              <a:spcAft>
                <a:spcPct val="0"/>
              </a:spcAft>
              <a:buClr>
                <a:schemeClr val="accent1"/>
              </a:buClr>
              <a:buSzPct val="125000"/>
              <a:buFont typeface="Wingdings" pitchFamily="2" charset="2"/>
              <a:buChar char="§"/>
              <a:defRPr sz="2000">
                <a:solidFill>
                  <a:srgbClr val="000000"/>
                </a:solidFill>
                <a:latin typeface="+mn-lt"/>
              </a:defRPr>
            </a:lvl2pPr>
            <a:lvl3pPr marL="1165225" indent="-250825" algn="l" rtl="0" eaLnBrk="0" fontAlgn="ctr" hangingPunct="0">
              <a:spcBef>
                <a:spcPts val="1200"/>
              </a:spcBef>
              <a:spcAft>
                <a:spcPct val="0"/>
              </a:spcAft>
              <a:buClr>
                <a:schemeClr val="accent1"/>
              </a:buClr>
              <a:buSzPct val="125000"/>
              <a:buFont typeface="Wingdings" pitchFamily="2" charset="2"/>
              <a:buChar char="§"/>
              <a:defRPr sz="2000">
                <a:solidFill>
                  <a:srgbClr val="000000"/>
                </a:solidFill>
                <a:latin typeface="+mn-lt"/>
              </a:defRPr>
            </a:lvl3pPr>
            <a:lvl4pPr marL="1600200" indent="-228600" algn="l" rtl="0" eaLnBrk="0" fontAlgn="ctr" hangingPunct="0">
              <a:spcBef>
                <a:spcPts val="1200"/>
              </a:spcBef>
              <a:spcAft>
                <a:spcPct val="0"/>
              </a:spcAft>
              <a:buClr>
                <a:schemeClr val="accent1"/>
              </a:buClr>
              <a:buSzPct val="125000"/>
              <a:buFont typeface="Wingdings" pitchFamily="2" charset="2"/>
              <a:buChar char="§"/>
              <a:defRPr sz="2000">
                <a:solidFill>
                  <a:srgbClr val="000000"/>
                </a:solidFill>
                <a:latin typeface="+mn-lt"/>
              </a:defRPr>
            </a:lvl4pPr>
            <a:lvl5pPr marL="2057400" indent="-228600" algn="l" rtl="0" eaLnBrk="0" fontAlgn="ctr" hangingPunct="0">
              <a:spcBef>
                <a:spcPts val="1200"/>
              </a:spcBef>
              <a:spcAft>
                <a:spcPct val="0"/>
              </a:spcAft>
              <a:buClr>
                <a:schemeClr val="accent1"/>
              </a:buClr>
              <a:buSzPct val="125000"/>
              <a:buFont typeface="Wingdings" pitchFamily="2" charset="2"/>
              <a:buChar char="§"/>
              <a:defRPr sz="2000">
                <a:solidFill>
                  <a:srgbClr val="000000"/>
                </a:solidFill>
                <a:latin typeface="+mn-lt"/>
              </a:defRPr>
            </a:lvl5pPr>
            <a:lvl6pPr marL="25146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6pPr>
            <a:lvl7pPr marL="29718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7pPr>
            <a:lvl8pPr marL="34290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8pPr>
            <a:lvl9pPr marL="3886200" indent="-228600" algn="l" rtl="0" eaLnBrk="1" fontAlgn="ctr" hangingPunct="1">
              <a:spcBef>
                <a:spcPct val="25000"/>
              </a:spcBef>
              <a:spcAft>
                <a:spcPct val="0"/>
              </a:spcAft>
              <a:buClr>
                <a:schemeClr val="accent1"/>
              </a:buClr>
              <a:buSzPct val="125000"/>
              <a:buFont typeface="Wingdings" pitchFamily="2" charset="2"/>
              <a:buChar char="§"/>
              <a:defRPr sz="2000">
                <a:solidFill>
                  <a:srgbClr val="000000"/>
                </a:solidFill>
                <a:latin typeface="+mn-lt"/>
              </a:defRPr>
            </a:lvl9pPr>
          </a:lstStyle>
          <a:p>
            <a:endParaRPr lang="en-GB" sz="1600" b="0" kern="0" dirty="0" smtClean="0"/>
          </a:p>
        </p:txBody>
      </p:sp>
    </p:spTree>
    <p:extLst>
      <p:ext uri="{BB962C8B-B14F-4D97-AF65-F5344CB8AC3E}">
        <p14:creationId xmlns:p14="http://schemas.microsoft.com/office/powerpoint/2010/main" val="810737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r>
              <a:rPr lang="en-GB" dirty="0" smtClean="0"/>
              <a:t>Cortex-M4 Memory Map</a:t>
            </a:r>
          </a:p>
        </p:txBody>
      </p:sp>
      <p:sp>
        <p:nvSpPr>
          <p:cNvPr id="27651" name="Content Placeholder 2"/>
          <p:cNvSpPr>
            <a:spLocks noGrp="1"/>
          </p:cNvSpPr>
          <p:nvPr>
            <p:ph idx="1"/>
          </p:nvPr>
        </p:nvSpPr>
        <p:spPr/>
        <p:txBody>
          <a:bodyPr/>
          <a:lstStyle/>
          <a:p>
            <a:r>
              <a:rPr lang="en-US" dirty="0" smtClean="0"/>
              <a:t>The Cortex-M4 processor has 4 GB of memory address space</a:t>
            </a:r>
          </a:p>
          <a:p>
            <a:pPr lvl="1"/>
            <a:r>
              <a:rPr lang="en-US" dirty="0" smtClean="0"/>
              <a:t>Support for bit-band operation (detailed later)</a:t>
            </a:r>
          </a:p>
          <a:p>
            <a:endParaRPr lang="en-US" dirty="0" smtClean="0"/>
          </a:p>
          <a:p>
            <a:r>
              <a:rPr lang="en-US" dirty="0" smtClean="0"/>
              <a:t>The 4GB memory space is architecturally defined as a number of regions</a:t>
            </a:r>
          </a:p>
          <a:p>
            <a:pPr lvl="1"/>
            <a:r>
              <a:rPr lang="en-US" dirty="0" smtClean="0"/>
              <a:t>Each region is given for recommended usage</a:t>
            </a:r>
          </a:p>
          <a:p>
            <a:pPr lvl="1"/>
            <a:r>
              <a:rPr lang="en-US" dirty="0" smtClean="0"/>
              <a:t>Easy for software programmer to port between different devices</a:t>
            </a:r>
          </a:p>
          <a:p>
            <a:endParaRPr lang="en-US" dirty="0" smtClean="0"/>
          </a:p>
          <a:p>
            <a:r>
              <a:rPr lang="en-US" dirty="0" smtClean="0"/>
              <a:t>Nevertheless, despite of the default memory map, the actual usage of the memory map can also be flexibly defined by the user, except some fixed memory addresses, such as internal private peripheral bus</a:t>
            </a:r>
          </a:p>
        </p:txBody>
      </p:sp>
    </p:spTree>
    <p:extLst>
      <p:ext uri="{BB962C8B-B14F-4D97-AF65-F5344CB8AC3E}">
        <p14:creationId xmlns:p14="http://schemas.microsoft.com/office/powerpoint/2010/main" val="24654346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normAutofit fontScale="90000"/>
          </a:bodyPr>
          <a:lstStyle/>
          <a:p>
            <a:r>
              <a:rPr lang="en-GB" smtClean="0"/>
              <a:t>Data Insertion and Alignment</a:t>
            </a:r>
          </a:p>
        </p:txBody>
      </p:sp>
      <p:sp>
        <p:nvSpPr>
          <p:cNvPr id="60419" name="Content Placeholder 2"/>
          <p:cNvSpPr>
            <a:spLocks noGrp="1"/>
          </p:cNvSpPr>
          <p:nvPr>
            <p:ph idx="1"/>
          </p:nvPr>
        </p:nvSpPr>
        <p:spPr>
          <a:xfrm>
            <a:off x="479813" y="1295400"/>
            <a:ext cx="11155973" cy="4680000"/>
          </a:xfrm>
        </p:spPr>
        <p:txBody>
          <a:bodyPr/>
          <a:lstStyle/>
          <a:p>
            <a:r>
              <a:rPr lang="en-GB" sz="2000" dirty="0" smtClean="0"/>
              <a:t>Insert data inside programs</a:t>
            </a:r>
          </a:p>
          <a:p>
            <a:pPr lvl="1"/>
            <a:r>
              <a:rPr lang="en-GB" sz="1800" dirty="0" smtClean="0"/>
              <a:t>DCD: insert a word-size data</a:t>
            </a:r>
          </a:p>
          <a:p>
            <a:pPr lvl="1"/>
            <a:r>
              <a:rPr lang="en-GB" sz="1800" dirty="0" smtClean="0"/>
              <a:t>DCB: insert a byte-size data</a:t>
            </a:r>
          </a:p>
          <a:p>
            <a:pPr lvl="1"/>
            <a:r>
              <a:rPr lang="en-GB" sz="1800" dirty="0" smtClean="0"/>
              <a:t>ALIGN: </a:t>
            </a:r>
          </a:p>
          <a:p>
            <a:pPr lvl="2"/>
            <a:r>
              <a:rPr lang="en-GB" sz="1800" dirty="0" smtClean="0"/>
              <a:t>used before inserting a word-size data</a:t>
            </a:r>
          </a:p>
          <a:p>
            <a:pPr lvl="2"/>
            <a:r>
              <a:rPr lang="en-GB" sz="1800" dirty="0" smtClean="0"/>
              <a:t>Uses a number to determine the alignment size</a:t>
            </a:r>
          </a:p>
          <a:p>
            <a:r>
              <a:rPr lang="en-GB" sz="2000" dirty="0" smtClean="0"/>
              <a:t>For example</a:t>
            </a:r>
          </a:p>
          <a:p>
            <a:pPr marL="538162" lvl="1" indent="0">
              <a:buNone/>
            </a:pPr>
            <a:r>
              <a:rPr lang="en-GB" sz="1800" i="1" dirty="0" smtClean="0">
                <a:latin typeface="Consolas" panose="020B0609020204030204" pitchFamily="49" charset="0"/>
                <a:cs typeface="Consolas" panose="020B0609020204030204" pitchFamily="49" charset="0"/>
              </a:rPr>
              <a:t>…</a:t>
            </a:r>
          </a:p>
          <a:p>
            <a:pPr marL="538162" lvl="1" indent="0">
              <a:buNone/>
            </a:pPr>
            <a:r>
              <a:rPr lang="en-GB" sz="1800" i="1" dirty="0" smtClean="0">
                <a:latin typeface="Consolas" panose="020B0609020204030204" pitchFamily="49" charset="0"/>
                <a:cs typeface="Consolas" panose="020B0609020204030204" pitchFamily="49" charset="0"/>
              </a:rPr>
              <a:t>ALIGN		4			; Align to a word boundary</a:t>
            </a:r>
          </a:p>
          <a:p>
            <a:pPr marL="538162" lvl="1" indent="0">
              <a:buNone/>
            </a:pPr>
            <a:r>
              <a:rPr lang="en-GB" sz="1800" i="1" dirty="0" smtClean="0">
                <a:latin typeface="Consolas" panose="020B0609020204030204" pitchFamily="49" charset="0"/>
                <a:cs typeface="Consolas" panose="020B0609020204030204" pitchFamily="49" charset="0"/>
              </a:rPr>
              <a:t>MY_DATA		DCD	0x12345678	; Insert a word-size data</a:t>
            </a:r>
          </a:p>
          <a:p>
            <a:pPr marL="538162" lvl="1" indent="0">
              <a:buNone/>
            </a:pPr>
            <a:r>
              <a:rPr lang="en-GB" sz="1800" i="1" dirty="0" smtClean="0">
                <a:latin typeface="Consolas" panose="020B0609020204030204" pitchFamily="49" charset="0"/>
                <a:cs typeface="Consolas" panose="020B0609020204030204" pitchFamily="49" charset="0"/>
              </a:rPr>
              <a:t>MY_STRING	DCB	“Hello”,	0	; Null terminated string</a:t>
            </a:r>
          </a:p>
          <a:p>
            <a:pPr marL="538162" lvl="1" indent="0">
              <a:buNone/>
            </a:pPr>
            <a:r>
              <a:rPr lang="en-GB" sz="1800" i="1" dirty="0" smtClean="0">
                <a:latin typeface="Consolas" panose="020B0609020204030204" pitchFamily="49" charset="0"/>
                <a:cs typeface="Consolas" panose="020B0609020204030204" pitchFamily="49" charset="0"/>
              </a:rPr>
              <a:t>…</a:t>
            </a:r>
          </a:p>
          <a:p>
            <a:pPr lvl="1"/>
            <a:endParaRPr lang="en-GB" sz="1800" dirty="0" smtClean="0"/>
          </a:p>
        </p:txBody>
      </p:sp>
    </p:spTree>
    <p:extLst>
      <p:ext uri="{BB962C8B-B14F-4D97-AF65-F5344CB8AC3E}">
        <p14:creationId xmlns:p14="http://schemas.microsoft.com/office/powerpoint/2010/main" val="3668472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normAutofit fontScale="90000"/>
          </a:bodyPr>
          <a:lstStyle/>
          <a:p>
            <a:r>
              <a:rPr lang="en-GB" smtClean="0"/>
              <a:t>Useful Resources</a:t>
            </a:r>
          </a:p>
        </p:txBody>
      </p:sp>
      <p:sp>
        <p:nvSpPr>
          <p:cNvPr id="61443" name="Content Placeholder 2"/>
          <p:cNvSpPr>
            <a:spLocks noGrp="1"/>
          </p:cNvSpPr>
          <p:nvPr>
            <p:ph idx="1"/>
          </p:nvPr>
        </p:nvSpPr>
        <p:spPr>
          <a:xfrm>
            <a:off x="479813" y="1219200"/>
            <a:ext cx="11155973" cy="4680000"/>
          </a:xfrm>
        </p:spPr>
        <p:txBody>
          <a:bodyPr/>
          <a:lstStyle/>
          <a:p>
            <a:r>
              <a:rPr lang="en-GB" sz="2200" dirty="0" smtClean="0"/>
              <a:t>Architecture </a:t>
            </a:r>
            <a:r>
              <a:rPr lang="en-GB" sz="2200" dirty="0" smtClean="0"/>
              <a:t>Reference Manual:</a:t>
            </a:r>
          </a:p>
          <a:p>
            <a:pPr marL="538162" lvl="1" indent="0">
              <a:buNone/>
            </a:pPr>
            <a:r>
              <a:rPr lang="en-GB" sz="1800" dirty="0" smtClean="0"/>
              <a:t>	</a:t>
            </a:r>
            <a:r>
              <a:rPr lang="en-GB" sz="1800" dirty="0" smtClean="0"/>
              <a:t>http://infocenter.arm.com/help/index.jsp?topic=/com.arm.doc.ddi0403c/index.html</a:t>
            </a:r>
            <a:endParaRPr lang="en-GB" sz="1800" dirty="0" smtClean="0"/>
          </a:p>
          <a:p>
            <a:r>
              <a:rPr lang="en-GB" sz="2200" dirty="0" smtClean="0"/>
              <a:t/>
            </a:r>
            <a:r>
              <a:rPr lang="en-GB" sz="2200" dirty="0" smtClean="0"/>
              <a:t>Cortex-M4 Technical Reference Manual:</a:t>
            </a:r>
          </a:p>
          <a:p>
            <a:pPr marL="538162" lvl="1" indent="0">
              <a:buNone/>
            </a:pPr>
            <a:r>
              <a:rPr lang="en-GB" sz="1800" dirty="0" smtClean="0"/>
              <a:t>	http://infocenter.arm.com/help/topic/com.arm.doc.ddi0439d/DDI0439D_cortex_m4_processor_r0p1_trm.pdf</a:t>
            </a:r>
          </a:p>
          <a:p>
            <a:r>
              <a:rPr lang="en-GB" sz="2200" smtClean="0"/>
              <a:t/>
            </a:r>
            <a:r>
              <a:rPr lang="en-GB" sz="2200" dirty="0" smtClean="0"/>
              <a:t>Cortex-M4 Devices Generic User Guide:</a:t>
            </a:r>
          </a:p>
          <a:p>
            <a:pPr marL="538162" lvl="1" indent="0">
              <a:buNone/>
            </a:pPr>
            <a:r>
              <a:rPr lang="en-GB" sz="1800" dirty="0" smtClean="0"/>
              <a:t>	http://infocenter.arm.com/help/topic/com.arm.doc.dui0553a/DUI0553A_cortex_m4_dgug.pdf</a:t>
            </a:r>
            <a:endParaRPr lang="en-GB" sz="1800" dirty="0"/>
          </a:p>
        </p:txBody>
      </p:sp>
    </p:spTree>
    <p:extLst>
      <p:ext uri="{BB962C8B-B14F-4D97-AF65-F5344CB8AC3E}">
        <p14:creationId xmlns:p14="http://schemas.microsoft.com/office/powerpoint/2010/main" val="972228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1" name="Straight Connector 130"/>
          <p:cNvCxnSpPr/>
          <p:nvPr/>
        </p:nvCxnSpPr>
        <p:spPr bwMode="auto">
          <a:xfrm flipV="1">
            <a:off x="5342496" y="1344613"/>
            <a:ext cx="2232211" cy="476173"/>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134" name="Straight Connector 133"/>
          <p:cNvCxnSpPr/>
          <p:nvPr/>
        </p:nvCxnSpPr>
        <p:spPr bwMode="auto">
          <a:xfrm>
            <a:off x="5342496" y="2230860"/>
            <a:ext cx="2232211" cy="2930104"/>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28678" name="Title 1"/>
          <p:cNvSpPr>
            <a:spLocks noGrp="1"/>
          </p:cNvSpPr>
          <p:nvPr>
            <p:ph type="title"/>
          </p:nvPr>
        </p:nvSpPr>
        <p:spPr/>
        <p:txBody>
          <a:bodyPr>
            <a:normAutofit fontScale="90000"/>
          </a:bodyPr>
          <a:lstStyle/>
          <a:p>
            <a:r>
              <a:rPr lang="en-GB" dirty="0" smtClean="0"/>
              <a:t>Cortex-M4 Memory Map</a:t>
            </a:r>
          </a:p>
        </p:txBody>
      </p:sp>
      <p:sp>
        <p:nvSpPr>
          <p:cNvPr id="50" name="TextBox 49"/>
          <p:cNvSpPr txBox="1"/>
          <p:nvPr/>
        </p:nvSpPr>
        <p:spPr>
          <a:xfrm>
            <a:off x="587101" y="1752600"/>
            <a:ext cx="2686104" cy="523220"/>
          </a:xfrm>
          <a:prstGeom prst="rect">
            <a:avLst/>
          </a:prstGeom>
          <a:noFill/>
        </p:spPr>
        <p:txBody>
          <a:bodyPr wrap="square">
            <a:spAutoFit/>
          </a:bodyPr>
          <a:lstStyle/>
          <a:p>
            <a:pPr algn="r">
              <a:defRPr/>
            </a:pPr>
            <a:r>
              <a:rPr lang="en-GB" sz="1400" b="0" spc="10" dirty="0"/>
              <a:t>Private peripherals</a:t>
            </a:r>
          </a:p>
          <a:p>
            <a:pPr algn="r">
              <a:defRPr/>
            </a:pPr>
            <a:r>
              <a:rPr lang="en-GB" sz="1400" b="0" spc="10" dirty="0"/>
              <a:t>e.g. NVIC, SCS</a:t>
            </a:r>
          </a:p>
        </p:txBody>
      </p:sp>
      <p:sp>
        <p:nvSpPr>
          <p:cNvPr id="51" name="TextBox 50"/>
          <p:cNvSpPr txBox="1"/>
          <p:nvPr/>
        </p:nvSpPr>
        <p:spPr>
          <a:xfrm>
            <a:off x="390042" y="2438400"/>
            <a:ext cx="2897974" cy="523220"/>
          </a:xfrm>
          <a:prstGeom prst="rect">
            <a:avLst/>
          </a:prstGeom>
          <a:noFill/>
        </p:spPr>
        <p:txBody>
          <a:bodyPr wrap="square">
            <a:spAutoFit/>
          </a:bodyPr>
          <a:lstStyle/>
          <a:p>
            <a:pPr algn="r">
              <a:defRPr/>
            </a:pPr>
            <a:r>
              <a:rPr lang="en-GB" sz="1400" b="0" spc="10" dirty="0"/>
              <a:t>Mainly used for external peripherals</a:t>
            </a:r>
          </a:p>
          <a:p>
            <a:pPr algn="r">
              <a:defRPr/>
            </a:pPr>
            <a:r>
              <a:rPr lang="en-GB" sz="1400" b="0" spc="10" dirty="0"/>
              <a:t>e.g. SD card</a:t>
            </a:r>
          </a:p>
        </p:txBody>
      </p:sp>
      <p:sp>
        <p:nvSpPr>
          <p:cNvPr id="52" name="TextBox 51"/>
          <p:cNvSpPr txBox="1"/>
          <p:nvPr/>
        </p:nvSpPr>
        <p:spPr>
          <a:xfrm>
            <a:off x="484553" y="3439180"/>
            <a:ext cx="2788652" cy="523220"/>
          </a:xfrm>
          <a:prstGeom prst="rect">
            <a:avLst/>
          </a:prstGeom>
          <a:noFill/>
        </p:spPr>
        <p:txBody>
          <a:bodyPr wrap="square">
            <a:spAutoFit/>
          </a:bodyPr>
          <a:lstStyle/>
          <a:p>
            <a:pPr algn="r">
              <a:defRPr/>
            </a:pPr>
            <a:r>
              <a:rPr lang="en-GB" sz="1400" b="0" spc="10" dirty="0"/>
              <a:t>Mainly used for external memories</a:t>
            </a:r>
          </a:p>
          <a:p>
            <a:pPr algn="r">
              <a:defRPr/>
            </a:pPr>
            <a:r>
              <a:rPr lang="en-GB" sz="1400" b="0" spc="10" dirty="0"/>
              <a:t>e.g. external DDR, FLASH, LCD</a:t>
            </a:r>
          </a:p>
        </p:txBody>
      </p:sp>
      <p:sp>
        <p:nvSpPr>
          <p:cNvPr id="53" name="TextBox 52"/>
          <p:cNvSpPr txBox="1"/>
          <p:nvPr/>
        </p:nvSpPr>
        <p:spPr>
          <a:xfrm>
            <a:off x="429993" y="4201180"/>
            <a:ext cx="2843211" cy="523220"/>
          </a:xfrm>
          <a:prstGeom prst="rect">
            <a:avLst/>
          </a:prstGeom>
          <a:noFill/>
        </p:spPr>
        <p:txBody>
          <a:bodyPr wrap="square">
            <a:spAutoFit/>
          </a:bodyPr>
          <a:lstStyle/>
          <a:p>
            <a:pPr algn="r">
              <a:defRPr/>
            </a:pPr>
            <a:r>
              <a:rPr lang="en-GB" sz="1400" b="0" spc="10" dirty="0"/>
              <a:t>Mainly used for on-chip peripherals</a:t>
            </a:r>
          </a:p>
          <a:p>
            <a:pPr algn="r">
              <a:defRPr/>
            </a:pPr>
            <a:r>
              <a:rPr lang="en-GB" sz="1400" b="0" spc="10" dirty="0"/>
              <a:t>e.g. AHB, APB peripherals</a:t>
            </a:r>
          </a:p>
        </p:txBody>
      </p:sp>
      <p:sp>
        <p:nvSpPr>
          <p:cNvPr id="54" name="TextBox 53"/>
          <p:cNvSpPr txBox="1"/>
          <p:nvPr/>
        </p:nvSpPr>
        <p:spPr>
          <a:xfrm>
            <a:off x="437855" y="4734580"/>
            <a:ext cx="2835349" cy="523220"/>
          </a:xfrm>
          <a:prstGeom prst="rect">
            <a:avLst/>
          </a:prstGeom>
          <a:noFill/>
        </p:spPr>
        <p:txBody>
          <a:bodyPr wrap="square">
            <a:spAutoFit/>
          </a:bodyPr>
          <a:lstStyle/>
          <a:p>
            <a:pPr algn="r">
              <a:defRPr/>
            </a:pPr>
            <a:r>
              <a:rPr lang="en-GB" sz="1400" b="0" spc="10" dirty="0"/>
              <a:t>Mainly used for data memory</a:t>
            </a:r>
          </a:p>
          <a:p>
            <a:pPr algn="r">
              <a:defRPr/>
            </a:pPr>
            <a:r>
              <a:rPr lang="en-GB" sz="1400" b="0" spc="10" dirty="0"/>
              <a:t>e.g. on-chip SRAM, SDRAM</a:t>
            </a:r>
          </a:p>
        </p:txBody>
      </p:sp>
      <p:sp>
        <p:nvSpPr>
          <p:cNvPr id="55" name="TextBox 54"/>
          <p:cNvSpPr txBox="1"/>
          <p:nvPr/>
        </p:nvSpPr>
        <p:spPr>
          <a:xfrm>
            <a:off x="390043" y="5267980"/>
            <a:ext cx="2883162" cy="523220"/>
          </a:xfrm>
          <a:prstGeom prst="rect">
            <a:avLst/>
          </a:prstGeom>
          <a:noFill/>
        </p:spPr>
        <p:txBody>
          <a:bodyPr wrap="square">
            <a:spAutoFit/>
          </a:bodyPr>
          <a:lstStyle/>
          <a:p>
            <a:pPr algn="r">
              <a:defRPr/>
            </a:pPr>
            <a:r>
              <a:rPr lang="en-GB" sz="1400" b="0" spc="10" dirty="0"/>
              <a:t>Mainly used for program code </a:t>
            </a:r>
          </a:p>
          <a:p>
            <a:pPr algn="r">
              <a:defRPr/>
            </a:pPr>
            <a:r>
              <a:rPr lang="en-GB" sz="1400" b="0" spc="10" dirty="0"/>
              <a:t>e.g. on-chip FLASH</a:t>
            </a:r>
          </a:p>
        </p:txBody>
      </p:sp>
      <p:grpSp>
        <p:nvGrpSpPr>
          <p:cNvPr id="15" name="Group 14"/>
          <p:cNvGrpSpPr/>
          <p:nvPr/>
        </p:nvGrpSpPr>
        <p:grpSpPr>
          <a:xfrm>
            <a:off x="3336680" y="1306514"/>
            <a:ext cx="4288808" cy="4560886"/>
            <a:chOff x="3336680" y="1306514"/>
            <a:chExt cx="4288808" cy="4308146"/>
          </a:xfrm>
        </p:grpSpPr>
        <p:sp>
          <p:nvSpPr>
            <p:cNvPr id="4" name="Rectangle 3"/>
            <p:cNvSpPr/>
            <p:nvPr/>
          </p:nvSpPr>
          <p:spPr bwMode="auto">
            <a:xfrm>
              <a:off x="3336680" y="1344614"/>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smtClean="0"/>
                <a:t>Vendor specific</a:t>
              </a:r>
            </a:p>
            <a:p>
              <a:pPr algn="ctr">
                <a:defRPr/>
              </a:pPr>
              <a:r>
                <a:rPr lang="en-GB" sz="1600" b="0" dirty="0" smtClean="0"/>
                <a:t>Memory</a:t>
              </a:r>
              <a:endParaRPr lang="en-GB" sz="1600" b="0" dirty="0"/>
            </a:p>
          </p:txBody>
        </p:sp>
        <p:sp>
          <p:nvSpPr>
            <p:cNvPr id="8" name="Rectangle 7"/>
            <p:cNvSpPr/>
            <p:nvPr/>
          </p:nvSpPr>
          <p:spPr bwMode="auto">
            <a:xfrm>
              <a:off x="3336680" y="2179638"/>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a:t>External </a:t>
              </a:r>
              <a:r>
                <a:rPr lang="en-GB" sz="1600" b="0" dirty="0" smtClean="0"/>
                <a:t>device</a:t>
              </a:r>
              <a:endParaRPr lang="en-GB" sz="1600" b="0" dirty="0"/>
            </a:p>
          </p:txBody>
        </p:sp>
        <p:sp>
          <p:nvSpPr>
            <p:cNvPr id="10" name="Rectangle 9"/>
            <p:cNvSpPr/>
            <p:nvPr/>
          </p:nvSpPr>
          <p:spPr bwMode="auto">
            <a:xfrm>
              <a:off x="3336680" y="3132138"/>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a:t>External RAM</a:t>
              </a:r>
            </a:p>
          </p:txBody>
        </p:sp>
        <p:sp>
          <p:nvSpPr>
            <p:cNvPr id="11" name="Rectangle 10"/>
            <p:cNvSpPr/>
            <p:nvPr/>
          </p:nvSpPr>
          <p:spPr bwMode="auto">
            <a:xfrm>
              <a:off x="3336680" y="4084638"/>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a:t>Peripherals</a:t>
              </a:r>
            </a:p>
          </p:txBody>
        </p:sp>
        <p:sp>
          <p:nvSpPr>
            <p:cNvPr id="12" name="Rectangle 11"/>
            <p:cNvSpPr/>
            <p:nvPr/>
          </p:nvSpPr>
          <p:spPr bwMode="auto">
            <a:xfrm>
              <a:off x="3336680" y="4560888"/>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a:t>SRAM</a:t>
              </a:r>
            </a:p>
          </p:txBody>
        </p:sp>
        <p:sp>
          <p:nvSpPr>
            <p:cNvPr id="13" name="Rectangle 12"/>
            <p:cNvSpPr/>
            <p:nvPr/>
          </p:nvSpPr>
          <p:spPr bwMode="auto">
            <a:xfrm>
              <a:off x="3336680" y="5037138"/>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a:t>Code</a:t>
              </a:r>
            </a:p>
          </p:txBody>
        </p:sp>
        <p:sp>
          <p:nvSpPr>
            <p:cNvPr id="18" name="TextBox 17"/>
            <p:cNvSpPr txBox="1"/>
            <p:nvPr/>
          </p:nvSpPr>
          <p:spPr>
            <a:xfrm>
              <a:off x="5262095" y="1306514"/>
              <a:ext cx="1345674" cy="261610"/>
            </a:xfrm>
            <a:prstGeom prst="rect">
              <a:avLst/>
            </a:prstGeom>
            <a:noFill/>
          </p:spPr>
          <p:txBody>
            <a:bodyPr>
              <a:spAutoFit/>
            </a:bodyPr>
            <a:lstStyle/>
            <a:p>
              <a:pPr>
                <a:defRPr/>
              </a:pPr>
              <a:r>
                <a:rPr lang="en-GB" sz="1050" b="0" spc="10" dirty="0"/>
                <a:t>0xFFFFFFFF</a:t>
              </a:r>
            </a:p>
          </p:txBody>
        </p:sp>
        <p:sp>
          <p:nvSpPr>
            <p:cNvPr id="19" name="TextBox 18"/>
            <p:cNvSpPr txBox="1"/>
            <p:nvPr/>
          </p:nvSpPr>
          <p:spPr>
            <a:xfrm>
              <a:off x="5240936" y="1973264"/>
              <a:ext cx="1345674" cy="261610"/>
            </a:xfrm>
            <a:prstGeom prst="rect">
              <a:avLst/>
            </a:prstGeom>
            <a:noFill/>
          </p:spPr>
          <p:txBody>
            <a:bodyPr>
              <a:spAutoFit/>
            </a:bodyPr>
            <a:lstStyle/>
            <a:p>
              <a:pPr algn="just">
                <a:defRPr/>
              </a:pPr>
              <a:r>
                <a:rPr lang="en-GB" sz="1050" b="0" spc="10" dirty="0"/>
                <a:t>0xE0000000</a:t>
              </a:r>
            </a:p>
          </p:txBody>
        </p:sp>
        <p:sp>
          <p:nvSpPr>
            <p:cNvPr id="24" name="Rectangle 23"/>
            <p:cNvSpPr/>
            <p:nvPr/>
          </p:nvSpPr>
          <p:spPr bwMode="auto">
            <a:xfrm>
              <a:off x="3336680" y="1792288"/>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200" b="0" dirty="0"/>
                <a:t>Private Peripheral </a:t>
              </a:r>
              <a:r>
                <a:rPr lang="en-GB" sz="1200" b="0" dirty="0" smtClean="0"/>
                <a:t>Bus</a:t>
              </a:r>
            </a:p>
            <a:p>
              <a:pPr algn="ctr">
                <a:defRPr/>
              </a:pPr>
              <a:r>
                <a:rPr lang="en-GB" sz="1200" b="0" dirty="0" smtClean="0"/>
                <a:t>(PPB)</a:t>
              </a:r>
              <a:endParaRPr lang="en-GB" sz="1200" dirty="0"/>
            </a:p>
          </p:txBody>
        </p:sp>
        <p:sp>
          <p:nvSpPr>
            <p:cNvPr id="26" name="TextBox 25"/>
            <p:cNvSpPr txBox="1"/>
            <p:nvPr/>
          </p:nvSpPr>
          <p:spPr>
            <a:xfrm>
              <a:off x="5262095" y="2138364"/>
              <a:ext cx="1345674" cy="261610"/>
            </a:xfrm>
            <a:prstGeom prst="rect">
              <a:avLst/>
            </a:prstGeom>
            <a:noFill/>
          </p:spPr>
          <p:txBody>
            <a:bodyPr>
              <a:spAutoFit/>
            </a:bodyPr>
            <a:lstStyle/>
            <a:p>
              <a:pPr>
                <a:defRPr/>
              </a:pPr>
              <a:r>
                <a:rPr lang="en-GB" sz="1050" b="0" spc="10" dirty="0"/>
                <a:t>0xDFFFFFFF</a:t>
              </a:r>
            </a:p>
          </p:txBody>
        </p:sp>
        <p:sp>
          <p:nvSpPr>
            <p:cNvPr id="27" name="TextBox 26"/>
            <p:cNvSpPr txBox="1"/>
            <p:nvPr/>
          </p:nvSpPr>
          <p:spPr>
            <a:xfrm>
              <a:off x="5274790" y="2946400"/>
              <a:ext cx="1345674" cy="261610"/>
            </a:xfrm>
            <a:prstGeom prst="rect">
              <a:avLst/>
            </a:prstGeom>
            <a:noFill/>
          </p:spPr>
          <p:txBody>
            <a:bodyPr>
              <a:spAutoFit/>
            </a:bodyPr>
            <a:lstStyle/>
            <a:p>
              <a:pPr>
                <a:defRPr/>
              </a:pPr>
              <a:r>
                <a:rPr lang="en-GB" sz="1050" b="0" spc="10" dirty="0"/>
                <a:t>0xA0000000</a:t>
              </a:r>
            </a:p>
          </p:txBody>
        </p:sp>
        <p:sp>
          <p:nvSpPr>
            <p:cNvPr id="28" name="TextBox 27"/>
            <p:cNvSpPr txBox="1"/>
            <p:nvPr/>
          </p:nvSpPr>
          <p:spPr>
            <a:xfrm>
              <a:off x="5272673" y="3090864"/>
              <a:ext cx="1345674" cy="261610"/>
            </a:xfrm>
            <a:prstGeom prst="rect">
              <a:avLst/>
            </a:prstGeom>
            <a:noFill/>
          </p:spPr>
          <p:txBody>
            <a:bodyPr>
              <a:spAutoFit/>
            </a:bodyPr>
            <a:lstStyle/>
            <a:p>
              <a:pPr>
                <a:defRPr/>
              </a:pPr>
              <a:r>
                <a:rPr lang="en-GB" sz="1050" b="0" spc="10" dirty="0"/>
                <a:t>0x9FFFFFFF</a:t>
              </a:r>
            </a:p>
          </p:txBody>
        </p:sp>
        <p:sp>
          <p:nvSpPr>
            <p:cNvPr id="29" name="TextBox 28"/>
            <p:cNvSpPr txBox="1"/>
            <p:nvPr/>
          </p:nvSpPr>
          <p:spPr>
            <a:xfrm>
              <a:off x="5285368" y="3892550"/>
              <a:ext cx="1345674" cy="261610"/>
            </a:xfrm>
            <a:prstGeom prst="rect">
              <a:avLst/>
            </a:prstGeom>
            <a:noFill/>
          </p:spPr>
          <p:txBody>
            <a:bodyPr>
              <a:spAutoFit/>
            </a:bodyPr>
            <a:lstStyle/>
            <a:p>
              <a:pPr>
                <a:defRPr/>
              </a:pPr>
              <a:r>
                <a:rPr lang="en-GB" sz="1050" b="0" spc="10" dirty="0"/>
                <a:t>0x60000000</a:t>
              </a:r>
            </a:p>
          </p:txBody>
        </p:sp>
        <p:sp>
          <p:nvSpPr>
            <p:cNvPr id="30" name="TextBox 29"/>
            <p:cNvSpPr txBox="1"/>
            <p:nvPr/>
          </p:nvSpPr>
          <p:spPr>
            <a:xfrm>
              <a:off x="5279021" y="4054475"/>
              <a:ext cx="1345674" cy="261610"/>
            </a:xfrm>
            <a:prstGeom prst="rect">
              <a:avLst/>
            </a:prstGeom>
            <a:noFill/>
          </p:spPr>
          <p:txBody>
            <a:bodyPr>
              <a:spAutoFit/>
            </a:bodyPr>
            <a:lstStyle/>
            <a:p>
              <a:pPr>
                <a:defRPr/>
              </a:pPr>
              <a:r>
                <a:rPr lang="en-GB" sz="1050" b="0" spc="10" dirty="0"/>
                <a:t>0x5FFFFFFF</a:t>
              </a:r>
            </a:p>
          </p:txBody>
        </p:sp>
        <p:sp>
          <p:nvSpPr>
            <p:cNvPr id="31" name="TextBox 30"/>
            <p:cNvSpPr txBox="1"/>
            <p:nvPr/>
          </p:nvSpPr>
          <p:spPr>
            <a:xfrm>
              <a:off x="5279021" y="4386264"/>
              <a:ext cx="1345674" cy="261610"/>
            </a:xfrm>
            <a:prstGeom prst="rect">
              <a:avLst/>
            </a:prstGeom>
            <a:noFill/>
          </p:spPr>
          <p:txBody>
            <a:bodyPr>
              <a:spAutoFit/>
            </a:bodyPr>
            <a:lstStyle/>
            <a:p>
              <a:pPr>
                <a:defRPr/>
              </a:pPr>
              <a:r>
                <a:rPr lang="en-GB" sz="1050" b="0" spc="10" dirty="0"/>
                <a:t>0x40000000</a:t>
              </a:r>
            </a:p>
          </p:txBody>
        </p:sp>
        <p:sp>
          <p:nvSpPr>
            <p:cNvPr id="32" name="TextBox 31"/>
            <p:cNvSpPr txBox="1"/>
            <p:nvPr/>
          </p:nvSpPr>
          <p:spPr>
            <a:xfrm>
              <a:off x="5279021" y="4518025"/>
              <a:ext cx="1345674" cy="261610"/>
            </a:xfrm>
            <a:prstGeom prst="rect">
              <a:avLst/>
            </a:prstGeom>
            <a:noFill/>
          </p:spPr>
          <p:txBody>
            <a:bodyPr>
              <a:spAutoFit/>
            </a:bodyPr>
            <a:lstStyle/>
            <a:p>
              <a:pPr>
                <a:defRPr/>
              </a:pPr>
              <a:r>
                <a:rPr lang="en-GB" sz="1050" b="0" spc="10" dirty="0"/>
                <a:t>0x3FFFFFFF</a:t>
              </a:r>
            </a:p>
          </p:txBody>
        </p:sp>
        <p:sp>
          <p:nvSpPr>
            <p:cNvPr id="34" name="TextBox 33"/>
            <p:cNvSpPr txBox="1"/>
            <p:nvPr/>
          </p:nvSpPr>
          <p:spPr>
            <a:xfrm>
              <a:off x="5289600" y="5002214"/>
              <a:ext cx="1345674" cy="261610"/>
            </a:xfrm>
            <a:prstGeom prst="rect">
              <a:avLst/>
            </a:prstGeom>
            <a:noFill/>
          </p:spPr>
          <p:txBody>
            <a:bodyPr>
              <a:spAutoFit/>
            </a:bodyPr>
            <a:lstStyle/>
            <a:p>
              <a:pPr>
                <a:defRPr/>
              </a:pPr>
              <a:r>
                <a:rPr lang="en-GB" sz="1050" b="0" spc="10" dirty="0"/>
                <a:t>0x1FFFFFFF</a:t>
              </a:r>
            </a:p>
          </p:txBody>
        </p:sp>
        <p:sp>
          <p:nvSpPr>
            <p:cNvPr id="45" name="TextBox 44"/>
            <p:cNvSpPr txBox="1"/>
            <p:nvPr/>
          </p:nvSpPr>
          <p:spPr>
            <a:xfrm>
              <a:off x="5287485" y="4867275"/>
              <a:ext cx="1345674" cy="261610"/>
            </a:xfrm>
            <a:prstGeom prst="rect">
              <a:avLst/>
            </a:prstGeom>
            <a:noFill/>
          </p:spPr>
          <p:txBody>
            <a:bodyPr>
              <a:spAutoFit/>
            </a:bodyPr>
            <a:lstStyle/>
            <a:p>
              <a:pPr>
                <a:defRPr/>
              </a:pPr>
              <a:r>
                <a:rPr lang="en-GB" sz="1050" b="0" spc="10" dirty="0"/>
                <a:t>0x20000000</a:t>
              </a:r>
            </a:p>
          </p:txBody>
        </p:sp>
        <p:sp>
          <p:nvSpPr>
            <p:cNvPr id="46" name="TextBox 45"/>
            <p:cNvSpPr txBox="1"/>
            <p:nvPr/>
          </p:nvSpPr>
          <p:spPr>
            <a:xfrm>
              <a:off x="5285368" y="5353050"/>
              <a:ext cx="1345674" cy="261610"/>
            </a:xfrm>
            <a:prstGeom prst="rect">
              <a:avLst/>
            </a:prstGeom>
            <a:noFill/>
          </p:spPr>
          <p:txBody>
            <a:bodyPr>
              <a:spAutoFit/>
            </a:bodyPr>
            <a:lstStyle/>
            <a:p>
              <a:pPr>
                <a:defRPr/>
              </a:pPr>
              <a:r>
                <a:rPr lang="en-GB" sz="1050" b="0" spc="10" dirty="0"/>
                <a:t>0x00000000</a:t>
              </a:r>
            </a:p>
          </p:txBody>
        </p:sp>
        <p:sp>
          <p:nvSpPr>
            <p:cNvPr id="70" name="Right Brace 69"/>
            <p:cNvSpPr/>
            <p:nvPr/>
          </p:nvSpPr>
          <p:spPr bwMode="auto">
            <a:xfrm>
              <a:off x="6546409" y="505936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2400"/>
            </a:p>
          </p:txBody>
        </p:sp>
        <p:sp>
          <p:nvSpPr>
            <p:cNvPr id="78" name="Right Brace 77"/>
            <p:cNvSpPr/>
            <p:nvPr/>
          </p:nvSpPr>
          <p:spPr bwMode="auto">
            <a:xfrm>
              <a:off x="6546409" y="458311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2400"/>
            </a:p>
          </p:txBody>
        </p:sp>
        <p:sp>
          <p:nvSpPr>
            <p:cNvPr id="79" name="Right Brace 78"/>
            <p:cNvSpPr/>
            <p:nvPr/>
          </p:nvSpPr>
          <p:spPr bwMode="auto">
            <a:xfrm>
              <a:off x="6546409" y="4114801"/>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2400"/>
            </a:p>
          </p:txBody>
        </p:sp>
        <p:sp>
          <p:nvSpPr>
            <p:cNvPr id="80" name="TextBox 79"/>
            <p:cNvSpPr txBox="1"/>
            <p:nvPr/>
          </p:nvSpPr>
          <p:spPr>
            <a:xfrm>
              <a:off x="6690287" y="5160964"/>
              <a:ext cx="935201" cy="261610"/>
            </a:xfrm>
            <a:prstGeom prst="rect">
              <a:avLst/>
            </a:prstGeom>
            <a:noFill/>
          </p:spPr>
          <p:txBody>
            <a:bodyPr>
              <a:spAutoFit/>
            </a:bodyPr>
            <a:lstStyle/>
            <a:p>
              <a:pPr>
                <a:defRPr/>
              </a:pPr>
              <a:r>
                <a:rPr lang="en-GB" sz="1050" b="0" spc="10" dirty="0"/>
                <a:t>512MB</a:t>
              </a:r>
            </a:p>
          </p:txBody>
        </p:sp>
        <p:sp>
          <p:nvSpPr>
            <p:cNvPr id="81" name="TextBox 80"/>
            <p:cNvSpPr txBox="1"/>
            <p:nvPr/>
          </p:nvSpPr>
          <p:spPr>
            <a:xfrm>
              <a:off x="6690287" y="4694239"/>
              <a:ext cx="935201" cy="261610"/>
            </a:xfrm>
            <a:prstGeom prst="rect">
              <a:avLst/>
            </a:prstGeom>
            <a:noFill/>
          </p:spPr>
          <p:txBody>
            <a:bodyPr>
              <a:spAutoFit/>
            </a:bodyPr>
            <a:lstStyle/>
            <a:p>
              <a:pPr>
                <a:defRPr/>
              </a:pPr>
              <a:r>
                <a:rPr lang="en-GB" sz="1050" b="0" spc="10" dirty="0"/>
                <a:t>512MB</a:t>
              </a:r>
            </a:p>
          </p:txBody>
        </p:sp>
        <p:sp>
          <p:nvSpPr>
            <p:cNvPr id="82" name="TextBox 81"/>
            <p:cNvSpPr txBox="1"/>
            <p:nvPr/>
          </p:nvSpPr>
          <p:spPr>
            <a:xfrm>
              <a:off x="6690287" y="4248151"/>
              <a:ext cx="935201" cy="261610"/>
            </a:xfrm>
            <a:prstGeom prst="rect">
              <a:avLst/>
            </a:prstGeom>
            <a:noFill/>
          </p:spPr>
          <p:txBody>
            <a:bodyPr>
              <a:spAutoFit/>
            </a:bodyPr>
            <a:lstStyle/>
            <a:p>
              <a:pPr>
                <a:defRPr/>
              </a:pPr>
              <a:r>
                <a:rPr lang="en-GB" sz="1050" b="0" spc="10" dirty="0"/>
                <a:t>512MB</a:t>
              </a:r>
            </a:p>
          </p:txBody>
        </p:sp>
        <p:sp>
          <p:nvSpPr>
            <p:cNvPr id="83" name="Right Brace 82"/>
            <p:cNvSpPr/>
            <p:nvPr/>
          </p:nvSpPr>
          <p:spPr bwMode="auto">
            <a:xfrm>
              <a:off x="6546409" y="3176588"/>
              <a:ext cx="120604" cy="844550"/>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2400"/>
            </a:p>
          </p:txBody>
        </p:sp>
        <p:sp>
          <p:nvSpPr>
            <p:cNvPr id="84" name="TextBox 83"/>
            <p:cNvSpPr txBox="1"/>
            <p:nvPr/>
          </p:nvSpPr>
          <p:spPr>
            <a:xfrm>
              <a:off x="6690287" y="3482976"/>
              <a:ext cx="935201" cy="261610"/>
            </a:xfrm>
            <a:prstGeom prst="rect">
              <a:avLst/>
            </a:prstGeom>
            <a:noFill/>
          </p:spPr>
          <p:txBody>
            <a:bodyPr>
              <a:spAutoFit/>
            </a:bodyPr>
            <a:lstStyle/>
            <a:p>
              <a:pPr>
                <a:defRPr/>
              </a:pPr>
              <a:r>
                <a:rPr lang="en-GB" sz="1050" b="0" spc="10" dirty="0"/>
                <a:t>1GB</a:t>
              </a:r>
            </a:p>
          </p:txBody>
        </p:sp>
        <p:sp>
          <p:nvSpPr>
            <p:cNvPr id="85" name="Right Brace 84"/>
            <p:cNvSpPr/>
            <p:nvPr/>
          </p:nvSpPr>
          <p:spPr bwMode="auto">
            <a:xfrm>
              <a:off x="6546409" y="2254251"/>
              <a:ext cx="120604" cy="8429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2400"/>
            </a:p>
          </p:txBody>
        </p:sp>
        <p:sp>
          <p:nvSpPr>
            <p:cNvPr id="86" name="TextBox 85"/>
            <p:cNvSpPr txBox="1"/>
            <p:nvPr/>
          </p:nvSpPr>
          <p:spPr>
            <a:xfrm>
              <a:off x="6690287" y="2560639"/>
              <a:ext cx="935201" cy="261610"/>
            </a:xfrm>
            <a:prstGeom prst="rect">
              <a:avLst/>
            </a:prstGeom>
            <a:noFill/>
          </p:spPr>
          <p:txBody>
            <a:bodyPr>
              <a:spAutoFit/>
            </a:bodyPr>
            <a:lstStyle/>
            <a:p>
              <a:pPr>
                <a:defRPr/>
              </a:pPr>
              <a:r>
                <a:rPr lang="en-GB" sz="1050" b="0" spc="10" dirty="0"/>
                <a:t>1GB</a:t>
              </a:r>
            </a:p>
          </p:txBody>
        </p:sp>
        <p:sp>
          <p:nvSpPr>
            <p:cNvPr id="87" name="Right Brace 86"/>
            <p:cNvSpPr/>
            <p:nvPr/>
          </p:nvSpPr>
          <p:spPr bwMode="auto">
            <a:xfrm>
              <a:off x="6546409" y="1344614"/>
              <a:ext cx="120604" cy="84137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2400"/>
            </a:p>
          </p:txBody>
        </p:sp>
        <p:sp>
          <p:nvSpPr>
            <p:cNvPr id="88" name="TextBox 87"/>
            <p:cNvSpPr txBox="1"/>
            <p:nvPr/>
          </p:nvSpPr>
          <p:spPr>
            <a:xfrm>
              <a:off x="6639506" y="1651000"/>
              <a:ext cx="935201" cy="261610"/>
            </a:xfrm>
            <a:prstGeom prst="rect">
              <a:avLst/>
            </a:prstGeom>
            <a:noFill/>
          </p:spPr>
          <p:txBody>
            <a:bodyPr>
              <a:spAutoFit/>
            </a:bodyPr>
            <a:lstStyle/>
            <a:p>
              <a:pPr>
                <a:defRPr/>
              </a:pPr>
              <a:r>
                <a:rPr lang="en-GB" sz="1050" b="0" spc="10" dirty="0"/>
                <a:t>512MB</a:t>
              </a:r>
            </a:p>
          </p:txBody>
        </p:sp>
        <p:sp>
          <p:nvSpPr>
            <p:cNvPr id="101" name="TextBox 100"/>
            <p:cNvSpPr txBox="1"/>
            <p:nvPr/>
          </p:nvSpPr>
          <p:spPr>
            <a:xfrm>
              <a:off x="5249400" y="1751014"/>
              <a:ext cx="1345674" cy="261610"/>
            </a:xfrm>
            <a:prstGeom prst="rect">
              <a:avLst/>
            </a:prstGeom>
            <a:noFill/>
          </p:spPr>
          <p:txBody>
            <a:bodyPr>
              <a:spAutoFit/>
            </a:bodyPr>
            <a:lstStyle/>
            <a:p>
              <a:pPr algn="just">
                <a:defRPr/>
              </a:pPr>
              <a:r>
                <a:rPr lang="en-GB" sz="1050" b="0" spc="10" dirty="0"/>
                <a:t>0xE00FFFFF</a:t>
              </a:r>
            </a:p>
          </p:txBody>
        </p:sp>
        <p:sp>
          <p:nvSpPr>
            <p:cNvPr id="102" name="TextBox 101"/>
            <p:cNvSpPr txBox="1"/>
            <p:nvPr/>
          </p:nvSpPr>
          <p:spPr>
            <a:xfrm>
              <a:off x="5249400" y="1570039"/>
              <a:ext cx="1345674" cy="261610"/>
            </a:xfrm>
            <a:prstGeom prst="rect">
              <a:avLst/>
            </a:prstGeom>
            <a:noFill/>
          </p:spPr>
          <p:txBody>
            <a:bodyPr>
              <a:spAutoFit/>
            </a:bodyPr>
            <a:lstStyle/>
            <a:p>
              <a:pPr algn="just">
                <a:defRPr/>
              </a:pPr>
              <a:r>
                <a:rPr lang="en-GB" sz="1050" b="0" spc="10" dirty="0"/>
                <a:t>0xE0100000</a:t>
              </a:r>
            </a:p>
          </p:txBody>
        </p:sp>
      </p:grpSp>
      <p:sp>
        <p:nvSpPr>
          <p:cNvPr id="103" name="TextBox 102"/>
          <p:cNvSpPr txBox="1"/>
          <p:nvPr/>
        </p:nvSpPr>
        <p:spPr>
          <a:xfrm>
            <a:off x="501869" y="1346201"/>
            <a:ext cx="2796727" cy="307777"/>
          </a:xfrm>
          <a:prstGeom prst="rect">
            <a:avLst/>
          </a:prstGeom>
          <a:noFill/>
        </p:spPr>
        <p:txBody>
          <a:bodyPr wrap="square">
            <a:spAutoFit/>
          </a:bodyPr>
          <a:lstStyle/>
          <a:p>
            <a:pPr algn="r">
              <a:defRPr/>
            </a:pPr>
            <a:r>
              <a:rPr lang="en-GB" sz="1400" b="0" spc="10" dirty="0"/>
              <a:t>Reserved for other purposes</a:t>
            </a:r>
          </a:p>
        </p:txBody>
      </p:sp>
      <p:grpSp>
        <p:nvGrpSpPr>
          <p:cNvPr id="5" name="Group 4"/>
          <p:cNvGrpSpPr/>
          <p:nvPr/>
        </p:nvGrpSpPr>
        <p:grpSpPr>
          <a:xfrm>
            <a:off x="7576823" y="1330326"/>
            <a:ext cx="4914451" cy="3830638"/>
            <a:chOff x="7576823" y="1330326"/>
            <a:chExt cx="4258013" cy="3318968"/>
          </a:xfrm>
        </p:grpSpPr>
        <p:sp>
          <p:nvSpPr>
            <p:cNvPr id="104" name="Rectangle 103"/>
            <p:cNvSpPr/>
            <p:nvPr/>
          </p:nvSpPr>
          <p:spPr bwMode="auto">
            <a:xfrm>
              <a:off x="7576823" y="1344614"/>
              <a:ext cx="2788295" cy="2635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a:t>ROM table</a:t>
              </a:r>
            </a:p>
          </p:txBody>
        </p:sp>
        <p:sp>
          <p:nvSpPr>
            <p:cNvPr id="105" name="Rectangle 104"/>
            <p:cNvSpPr/>
            <p:nvPr/>
          </p:nvSpPr>
          <p:spPr bwMode="auto">
            <a:xfrm>
              <a:off x="7576823" y="1608138"/>
              <a:ext cx="2788295" cy="4810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smtClean="0"/>
                <a:t>External PPB</a:t>
              </a:r>
              <a:endParaRPr lang="en-GB" sz="1600" dirty="0"/>
            </a:p>
          </p:txBody>
        </p:sp>
        <p:sp>
          <p:nvSpPr>
            <p:cNvPr id="61" name="Rectangle 60"/>
            <p:cNvSpPr/>
            <p:nvPr/>
          </p:nvSpPr>
          <p:spPr bwMode="auto">
            <a:xfrm>
              <a:off x="7576823" y="2089150"/>
              <a:ext cx="2788295" cy="2635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smtClean="0"/>
                <a:t>Embedded trace </a:t>
              </a:r>
              <a:r>
                <a:rPr lang="en-GB" sz="1600" b="0" dirty="0" err="1" smtClean="0"/>
                <a:t>macrocell</a:t>
              </a:r>
              <a:endParaRPr lang="en-GB" sz="1600" b="0" dirty="0"/>
            </a:p>
          </p:txBody>
        </p:sp>
        <p:sp>
          <p:nvSpPr>
            <p:cNvPr id="63" name="Rectangle 62"/>
            <p:cNvSpPr/>
            <p:nvPr/>
          </p:nvSpPr>
          <p:spPr bwMode="auto">
            <a:xfrm>
              <a:off x="7576823" y="2352675"/>
              <a:ext cx="2788295" cy="26789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smtClean="0"/>
                <a:t>Trace port interface unit</a:t>
              </a:r>
              <a:endParaRPr lang="en-GB" sz="1600" dirty="0"/>
            </a:p>
          </p:txBody>
        </p:sp>
        <p:sp>
          <p:nvSpPr>
            <p:cNvPr id="64" name="Rectangle 63"/>
            <p:cNvSpPr/>
            <p:nvPr/>
          </p:nvSpPr>
          <p:spPr bwMode="auto">
            <a:xfrm>
              <a:off x="7576823" y="2622511"/>
              <a:ext cx="2788295" cy="2635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smtClean="0"/>
                <a:t>Reserved</a:t>
              </a:r>
              <a:endParaRPr lang="en-GB" sz="1600" b="0" dirty="0"/>
            </a:p>
          </p:txBody>
        </p:sp>
        <p:sp>
          <p:nvSpPr>
            <p:cNvPr id="65" name="Rectangle 64"/>
            <p:cNvSpPr/>
            <p:nvPr/>
          </p:nvSpPr>
          <p:spPr bwMode="auto">
            <a:xfrm>
              <a:off x="7576823" y="2886035"/>
              <a:ext cx="2788295" cy="700903"/>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smtClean="0"/>
                <a:t>System Control Space, including</a:t>
              </a:r>
            </a:p>
            <a:p>
              <a:pPr algn="ctr">
                <a:defRPr/>
              </a:pPr>
              <a:r>
                <a:rPr lang="en-GB" sz="1600" b="0" dirty="0" smtClean="0"/>
                <a:t>Nested Vectored Interrupt </a:t>
              </a:r>
            </a:p>
            <a:p>
              <a:pPr algn="ctr">
                <a:defRPr/>
              </a:pPr>
              <a:r>
                <a:rPr lang="en-GB" sz="1600" b="0" dirty="0" smtClean="0"/>
                <a:t>Controller (NVIC)</a:t>
              </a:r>
              <a:endParaRPr lang="en-GB" sz="1600" dirty="0"/>
            </a:p>
          </p:txBody>
        </p:sp>
        <p:sp>
          <p:nvSpPr>
            <p:cNvPr id="66" name="Rectangle 65"/>
            <p:cNvSpPr/>
            <p:nvPr/>
          </p:nvSpPr>
          <p:spPr bwMode="auto">
            <a:xfrm>
              <a:off x="7576823" y="3582987"/>
              <a:ext cx="2788295" cy="2635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smtClean="0"/>
                <a:t>Reserved</a:t>
              </a:r>
              <a:endParaRPr lang="en-GB" sz="1600" b="0" dirty="0"/>
            </a:p>
          </p:txBody>
        </p:sp>
        <p:sp>
          <p:nvSpPr>
            <p:cNvPr id="67" name="Rectangle 66"/>
            <p:cNvSpPr/>
            <p:nvPr/>
          </p:nvSpPr>
          <p:spPr bwMode="auto">
            <a:xfrm>
              <a:off x="7576823" y="3844103"/>
              <a:ext cx="2788295" cy="26789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smtClean="0"/>
                <a:t>Fetch patch and breakpoint unit</a:t>
              </a:r>
              <a:endParaRPr lang="en-GB" sz="1600" dirty="0"/>
            </a:p>
          </p:txBody>
        </p:sp>
        <p:sp>
          <p:nvSpPr>
            <p:cNvPr id="68" name="Rectangle 67"/>
            <p:cNvSpPr/>
            <p:nvPr/>
          </p:nvSpPr>
          <p:spPr bwMode="auto">
            <a:xfrm>
              <a:off x="7576823" y="4113939"/>
              <a:ext cx="2788295" cy="2635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smtClean="0"/>
                <a:t>Data </a:t>
              </a:r>
              <a:r>
                <a:rPr lang="en-GB" sz="1600" b="0" dirty="0" err="1" smtClean="0"/>
                <a:t>watchpoint</a:t>
              </a:r>
              <a:r>
                <a:rPr lang="en-GB" sz="1600" b="0" dirty="0" smtClean="0"/>
                <a:t> and trace unit</a:t>
              </a:r>
              <a:endParaRPr lang="en-GB" sz="1600" b="0" dirty="0"/>
            </a:p>
          </p:txBody>
        </p:sp>
        <p:sp>
          <p:nvSpPr>
            <p:cNvPr id="69" name="Rectangle 68"/>
            <p:cNvSpPr/>
            <p:nvPr/>
          </p:nvSpPr>
          <p:spPr bwMode="auto">
            <a:xfrm>
              <a:off x="7576823" y="4381404"/>
              <a:ext cx="2788295" cy="26789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r>
                <a:rPr lang="en-GB" sz="1600" b="0" dirty="0" smtClean="0"/>
                <a:t>Instrumentation trace </a:t>
              </a:r>
              <a:r>
                <a:rPr lang="en-GB" sz="1600" b="0" dirty="0" err="1" smtClean="0"/>
                <a:t>macrocell</a:t>
              </a:r>
              <a:endParaRPr lang="en-GB" sz="1600" dirty="0"/>
            </a:p>
          </p:txBody>
        </p:sp>
        <p:sp>
          <p:nvSpPr>
            <p:cNvPr id="71" name="Right Brace 70"/>
            <p:cNvSpPr/>
            <p:nvPr/>
          </p:nvSpPr>
          <p:spPr bwMode="auto">
            <a:xfrm>
              <a:off x="10525615" y="1330326"/>
              <a:ext cx="120604" cy="13049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2800"/>
            </a:p>
          </p:txBody>
        </p:sp>
        <p:sp>
          <p:nvSpPr>
            <p:cNvPr id="72" name="Right Brace 71"/>
            <p:cNvSpPr/>
            <p:nvPr/>
          </p:nvSpPr>
          <p:spPr bwMode="auto">
            <a:xfrm>
              <a:off x="10525615" y="2662141"/>
              <a:ext cx="120604" cy="198715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2800"/>
            </a:p>
          </p:txBody>
        </p:sp>
        <p:sp>
          <p:nvSpPr>
            <p:cNvPr id="73" name="TextBox 72"/>
            <p:cNvSpPr txBox="1"/>
            <p:nvPr/>
          </p:nvSpPr>
          <p:spPr>
            <a:xfrm>
              <a:off x="10646219" y="1845940"/>
              <a:ext cx="1188617" cy="239999"/>
            </a:xfrm>
            <a:prstGeom prst="rect">
              <a:avLst/>
            </a:prstGeom>
            <a:noFill/>
          </p:spPr>
          <p:txBody>
            <a:bodyPr wrap="square">
              <a:spAutoFit/>
            </a:bodyPr>
            <a:lstStyle/>
            <a:p>
              <a:pPr>
                <a:defRPr/>
              </a:pPr>
              <a:r>
                <a:rPr lang="en-GB" sz="1200" b="0" spc="10" dirty="0" smtClean="0"/>
                <a:t>External PPB</a:t>
              </a:r>
              <a:endParaRPr lang="en-GB" sz="1200" b="0" spc="10" dirty="0"/>
            </a:p>
          </p:txBody>
        </p:sp>
        <p:sp>
          <p:nvSpPr>
            <p:cNvPr id="74" name="TextBox 73"/>
            <p:cNvSpPr txBox="1"/>
            <p:nvPr/>
          </p:nvSpPr>
          <p:spPr>
            <a:xfrm>
              <a:off x="10646219" y="3408333"/>
              <a:ext cx="1188617" cy="239999"/>
            </a:xfrm>
            <a:prstGeom prst="rect">
              <a:avLst/>
            </a:prstGeom>
            <a:noFill/>
          </p:spPr>
          <p:txBody>
            <a:bodyPr wrap="square">
              <a:spAutoFit/>
            </a:bodyPr>
            <a:lstStyle/>
            <a:p>
              <a:pPr>
                <a:defRPr/>
              </a:pPr>
              <a:r>
                <a:rPr lang="en-GB" sz="1200" b="0" spc="10" dirty="0" smtClean="0"/>
                <a:t>Internal PPB</a:t>
              </a:r>
              <a:endParaRPr lang="en-GB" sz="1200" b="0" spc="10" dirty="0"/>
            </a:p>
          </p:txBody>
        </p:sp>
      </p:grpSp>
    </p:spTree>
    <p:extLst>
      <p:ext uri="{BB962C8B-B14F-4D97-AF65-F5344CB8AC3E}">
        <p14:creationId xmlns:p14="http://schemas.microsoft.com/office/powerpoint/2010/main" val="147845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GB" dirty="0" smtClean="0"/>
              <a:t>Cortex-M4 Memory Map</a:t>
            </a:r>
          </a:p>
        </p:txBody>
      </p:sp>
      <p:sp>
        <p:nvSpPr>
          <p:cNvPr id="29699" name="Content Placeholder 2"/>
          <p:cNvSpPr>
            <a:spLocks noGrp="1"/>
          </p:cNvSpPr>
          <p:nvPr>
            <p:ph idx="1"/>
          </p:nvPr>
        </p:nvSpPr>
        <p:spPr>
          <a:xfrm>
            <a:off x="479813" y="1263600"/>
            <a:ext cx="11155973" cy="4680000"/>
          </a:xfrm>
        </p:spPr>
        <p:txBody>
          <a:bodyPr/>
          <a:lstStyle/>
          <a:p>
            <a:r>
              <a:rPr lang="en-GB" sz="2000" dirty="0" smtClean="0"/>
              <a:t>Code Region</a:t>
            </a:r>
          </a:p>
          <a:p>
            <a:pPr lvl="1"/>
            <a:r>
              <a:rPr lang="en-GB" sz="1800" dirty="0" smtClean="0"/>
              <a:t>Primarily used to store program code</a:t>
            </a:r>
          </a:p>
          <a:p>
            <a:pPr lvl="1"/>
            <a:r>
              <a:rPr lang="en-GB" sz="1800" dirty="0" smtClean="0"/>
              <a:t>Can also be used for data memory</a:t>
            </a:r>
          </a:p>
          <a:p>
            <a:pPr lvl="1"/>
            <a:r>
              <a:rPr lang="en-GB" sz="1800" dirty="0" smtClean="0"/>
              <a:t>On-chip memory, such as on-chip FLASH</a:t>
            </a:r>
          </a:p>
          <a:p>
            <a:r>
              <a:rPr lang="en-GB" sz="2000" dirty="0" smtClean="0"/>
              <a:t>SRAM Region</a:t>
            </a:r>
          </a:p>
          <a:p>
            <a:pPr lvl="1"/>
            <a:r>
              <a:rPr lang="en-GB" sz="1800" dirty="0" smtClean="0"/>
              <a:t>Primarily used to store data, such as heaps and stacks</a:t>
            </a:r>
          </a:p>
          <a:p>
            <a:pPr lvl="1"/>
            <a:r>
              <a:rPr lang="en-GB" sz="1800" dirty="0" smtClean="0"/>
              <a:t>Can also be used for program code</a:t>
            </a:r>
          </a:p>
          <a:p>
            <a:pPr lvl="1"/>
            <a:r>
              <a:rPr lang="en-GB" sz="1800" dirty="0" smtClean="0"/>
              <a:t>On-chip memory; despite its name “SRAM”, the actual device could be SRAM, SDRAM or other types</a:t>
            </a:r>
          </a:p>
          <a:p>
            <a:r>
              <a:rPr lang="en-GB" sz="2000" dirty="0" smtClean="0"/>
              <a:t>Peripheral Region</a:t>
            </a:r>
          </a:p>
          <a:p>
            <a:pPr lvl="1"/>
            <a:r>
              <a:rPr lang="en-GB" sz="1800" dirty="0" smtClean="0"/>
              <a:t>Primarily used for peripherals, such as Advanced High-performance Bus (AHB) or Advanced Peripheral Bus (APB) peripherals</a:t>
            </a:r>
          </a:p>
          <a:p>
            <a:pPr lvl="1"/>
            <a:r>
              <a:rPr lang="en-GB" sz="1800" dirty="0" smtClean="0"/>
              <a:t>On-chip peripherals</a:t>
            </a:r>
          </a:p>
        </p:txBody>
      </p:sp>
    </p:spTree>
    <p:extLst>
      <p:ext uri="{BB962C8B-B14F-4D97-AF65-F5344CB8AC3E}">
        <p14:creationId xmlns:p14="http://schemas.microsoft.com/office/powerpoint/2010/main" val="1843284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GB" dirty="0" smtClean="0"/>
              <a:t>Cortex-M4 Memory Map</a:t>
            </a:r>
          </a:p>
        </p:txBody>
      </p:sp>
      <p:sp>
        <p:nvSpPr>
          <p:cNvPr id="30723" name="Content Placeholder 2"/>
          <p:cNvSpPr>
            <a:spLocks noGrp="1"/>
          </p:cNvSpPr>
          <p:nvPr>
            <p:ph idx="1"/>
          </p:nvPr>
        </p:nvSpPr>
        <p:spPr/>
        <p:txBody>
          <a:bodyPr/>
          <a:lstStyle/>
          <a:p>
            <a:r>
              <a:rPr lang="en-GB" dirty="0" smtClean="0"/>
              <a:t>External RAM Region</a:t>
            </a:r>
          </a:p>
          <a:p>
            <a:pPr lvl="1"/>
            <a:r>
              <a:rPr lang="en-GB" dirty="0" smtClean="0"/>
              <a:t>Primarily used to store large data blocks, or memory caches</a:t>
            </a:r>
          </a:p>
          <a:p>
            <a:pPr lvl="1"/>
            <a:r>
              <a:rPr lang="en-GB" dirty="0" smtClean="0"/>
              <a:t>Off-chip memory, slower than on-chip SRAM region</a:t>
            </a:r>
          </a:p>
          <a:p>
            <a:r>
              <a:rPr lang="en-GB" dirty="0" smtClean="0"/>
              <a:t>External Device Region</a:t>
            </a:r>
          </a:p>
          <a:p>
            <a:pPr lvl="1"/>
            <a:r>
              <a:rPr lang="en-GB" dirty="0" smtClean="0"/>
              <a:t>Primarily used to map to external devices</a:t>
            </a:r>
          </a:p>
          <a:p>
            <a:pPr lvl="1"/>
            <a:r>
              <a:rPr lang="en-GB" dirty="0" smtClean="0"/>
              <a:t>Off-chip devices, such as SD card</a:t>
            </a:r>
          </a:p>
          <a:p>
            <a:r>
              <a:rPr lang="en-GB" dirty="0" smtClean="0"/>
              <a:t>Internal Private Peripheral Bus (PPB)</a:t>
            </a:r>
          </a:p>
          <a:p>
            <a:pPr lvl="1"/>
            <a:r>
              <a:rPr lang="en-GB" dirty="0" smtClean="0"/>
              <a:t>Used inside the processor core for internal control</a:t>
            </a:r>
          </a:p>
          <a:p>
            <a:pPr lvl="1"/>
            <a:r>
              <a:rPr lang="en-GB" dirty="0" smtClean="0"/>
              <a:t>Within PPB, a special range of memory is defined as System Control Space (SCS)</a:t>
            </a:r>
          </a:p>
          <a:p>
            <a:pPr lvl="1"/>
            <a:r>
              <a:rPr lang="en-GB" dirty="0" smtClean="0"/>
              <a:t>The Nested Vectored Interrupt Controller (NVIC) is part of SCS</a:t>
            </a:r>
          </a:p>
        </p:txBody>
      </p:sp>
    </p:spTree>
    <p:extLst>
      <p:ext uri="{BB962C8B-B14F-4D97-AF65-F5344CB8AC3E}">
        <p14:creationId xmlns:p14="http://schemas.microsoft.com/office/powerpoint/2010/main" val="2562826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rmAutofit fontScale="90000"/>
          </a:bodyPr>
          <a:lstStyle/>
          <a:p>
            <a:r>
              <a:rPr lang="en-GB" dirty="0" smtClean="0"/>
              <a:t>Cortex-M4 Memory Map Example</a:t>
            </a:r>
          </a:p>
        </p:txBody>
      </p:sp>
      <p:grpSp>
        <p:nvGrpSpPr>
          <p:cNvPr id="10" name="Group 9"/>
          <p:cNvGrpSpPr/>
          <p:nvPr/>
        </p:nvGrpSpPr>
        <p:grpSpPr>
          <a:xfrm>
            <a:off x="2443162" y="1158875"/>
            <a:ext cx="6905625" cy="4775200"/>
            <a:chOff x="1222375" y="1158875"/>
            <a:chExt cx="6905625" cy="4775200"/>
          </a:xfrm>
        </p:grpSpPr>
        <p:sp>
          <p:nvSpPr>
            <p:cNvPr id="40" name="Rectangle 39"/>
            <p:cNvSpPr/>
            <p:nvPr/>
          </p:nvSpPr>
          <p:spPr bwMode="auto">
            <a:xfrm>
              <a:off x="1222375" y="1158875"/>
              <a:ext cx="6905625" cy="3740150"/>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4" name="Rectangle 43"/>
            <p:cNvSpPr/>
            <p:nvPr/>
          </p:nvSpPr>
          <p:spPr bwMode="auto">
            <a:xfrm>
              <a:off x="1466850" y="2533650"/>
              <a:ext cx="6469063" cy="219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AHB bus</a:t>
              </a:r>
            </a:p>
          </p:txBody>
        </p:sp>
        <p:sp>
          <p:nvSpPr>
            <p:cNvPr id="45" name="Rectangle 44"/>
            <p:cNvSpPr/>
            <p:nvPr/>
          </p:nvSpPr>
          <p:spPr bwMode="auto">
            <a:xfrm>
              <a:off x="1222375" y="5257800"/>
              <a:ext cx="1379538"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External SRAM,</a:t>
              </a:r>
            </a:p>
            <a:p>
              <a:pPr algn="ctr">
                <a:defRPr/>
              </a:pPr>
              <a:r>
                <a:rPr lang="en-GB" b="0" dirty="0">
                  <a:cs typeface="Arial" charset="0"/>
                </a:rPr>
                <a:t>FLASH</a:t>
              </a:r>
            </a:p>
          </p:txBody>
        </p:sp>
        <p:sp>
          <p:nvSpPr>
            <p:cNvPr id="46" name="Rectangle 45"/>
            <p:cNvSpPr/>
            <p:nvPr/>
          </p:nvSpPr>
          <p:spPr bwMode="auto">
            <a:xfrm>
              <a:off x="3063875" y="5257800"/>
              <a:ext cx="1276350"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External LCD</a:t>
              </a:r>
            </a:p>
          </p:txBody>
        </p:sp>
        <p:sp>
          <p:nvSpPr>
            <p:cNvPr id="47" name="Rectangle 46"/>
            <p:cNvSpPr/>
            <p:nvPr/>
          </p:nvSpPr>
          <p:spPr bwMode="auto">
            <a:xfrm>
              <a:off x="4675188" y="5257800"/>
              <a:ext cx="1720850"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SD card</a:t>
              </a:r>
            </a:p>
          </p:txBody>
        </p:sp>
        <p:sp>
          <p:nvSpPr>
            <p:cNvPr id="48" name="Rectangle 47"/>
            <p:cNvSpPr/>
            <p:nvPr/>
          </p:nvSpPr>
          <p:spPr bwMode="auto">
            <a:xfrm>
              <a:off x="2489200" y="1384300"/>
              <a:ext cx="4225925" cy="7810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49" name="Rectangle 48"/>
            <p:cNvSpPr/>
            <p:nvPr/>
          </p:nvSpPr>
          <p:spPr bwMode="auto">
            <a:xfrm>
              <a:off x="4129088" y="1455738"/>
              <a:ext cx="2438400" cy="652462"/>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0" name="Rectangle 49"/>
            <p:cNvSpPr/>
            <p:nvPr/>
          </p:nvSpPr>
          <p:spPr bwMode="auto">
            <a:xfrm>
              <a:off x="4727575" y="1516063"/>
              <a:ext cx="1701800" cy="5254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1" name="TextBox 15"/>
            <p:cNvSpPr txBox="1">
              <a:spLocks noChangeArrowheads="1"/>
            </p:cNvSpPr>
            <p:nvPr/>
          </p:nvSpPr>
          <p:spPr bwMode="auto">
            <a:xfrm>
              <a:off x="2794000" y="1597025"/>
              <a:ext cx="1371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smtClean="0"/>
                <a:t>Cortex-M4</a:t>
              </a:r>
              <a:endParaRPr lang="en-GB" b="0" dirty="0"/>
            </a:p>
          </p:txBody>
        </p:sp>
        <p:sp>
          <p:nvSpPr>
            <p:cNvPr id="52" name="TextBox 16"/>
            <p:cNvSpPr txBox="1">
              <a:spLocks noChangeArrowheads="1"/>
            </p:cNvSpPr>
            <p:nvPr/>
          </p:nvSpPr>
          <p:spPr bwMode="auto">
            <a:xfrm>
              <a:off x="4090988" y="159385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PPB</a:t>
              </a:r>
            </a:p>
          </p:txBody>
        </p:sp>
        <p:sp>
          <p:nvSpPr>
            <p:cNvPr id="53" name="TextBox 17"/>
            <p:cNvSpPr txBox="1">
              <a:spLocks noChangeArrowheads="1"/>
            </p:cNvSpPr>
            <p:nvPr/>
          </p:nvSpPr>
          <p:spPr bwMode="auto">
            <a:xfrm>
              <a:off x="4727575" y="16002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SCS</a:t>
              </a:r>
            </a:p>
          </p:txBody>
        </p:sp>
        <p:sp>
          <p:nvSpPr>
            <p:cNvPr id="54" name="Rectangle 53"/>
            <p:cNvSpPr/>
            <p:nvPr/>
          </p:nvSpPr>
          <p:spPr bwMode="auto">
            <a:xfrm>
              <a:off x="5248275" y="1555750"/>
              <a:ext cx="1062038" cy="20002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5" name="TextBox 19"/>
            <p:cNvSpPr txBox="1">
              <a:spLocks noChangeArrowheads="1"/>
            </p:cNvSpPr>
            <p:nvPr/>
          </p:nvSpPr>
          <p:spPr bwMode="auto">
            <a:xfrm>
              <a:off x="5465763" y="1506538"/>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NVIC</a:t>
              </a:r>
            </a:p>
          </p:txBody>
        </p:sp>
        <p:sp>
          <p:nvSpPr>
            <p:cNvPr id="56" name="Rectangle 55"/>
            <p:cNvSpPr/>
            <p:nvPr/>
          </p:nvSpPr>
          <p:spPr bwMode="auto">
            <a:xfrm>
              <a:off x="5248275" y="1797050"/>
              <a:ext cx="1062038" cy="20002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7" name="TextBox 21"/>
            <p:cNvSpPr txBox="1">
              <a:spLocks noChangeArrowheads="1"/>
            </p:cNvSpPr>
            <p:nvPr/>
          </p:nvSpPr>
          <p:spPr bwMode="auto">
            <a:xfrm>
              <a:off x="5260975" y="1743075"/>
              <a:ext cx="1249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Debug Ctrl</a:t>
              </a:r>
            </a:p>
          </p:txBody>
        </p:sp>
        <p:sp>
          <p:nvSpPr>
            <p:cNvPr id="58" name="Rectangle 57"/>
            <p:cNvSpPr/>
            <p:nvPr/>
          </p:nvSpPr>
          <p:spPr bwMode="auto">
            <a:xfrm>
              <a:off x="1477963" y="3103563"/>
              <a:ext cx="1373187"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On-chip FLASH</a:t>
              </a:r>
            </a:p>
            <a:p>
              <a:pPr algn="ctr">
                <a:defRPr/>
              </a:pPr>
              <a:r>
                <a:rPr lang="en-GB" b="0" dirty="0"/>
                <a:t>(Code Region)</a:t>
              </a:r>
              <a:endParaRPr lang="en-GB" b="0" dirty="0">
                <a:cs typeface="Arial" charset="0"/>
              </a:endParaRPr>
            </a:p>
          </p:txBody>
        </p:sp>
        <p:sp>
          <p:nvSpPr>
            <p:cNvPr id="59" name="Rectangle 58"/>
            <p:cNvSpPr/>
            <p:nvPr/>
          </p:nvSpPr>
          <p:spPr bwMode="auto">
            <a:xfrm>
              <a:off x="3468688" y="3103563"/>
              <a:ext cx="1308100"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On-chip SRAM</a:t>
              </a:r>
            </a:p>
            <a:p>
              <a:pPr algn="ctr">
                <a:defRPr/>
              </a:pPr>
              <a:r>
                <a:rPr lang="en-GB" b="0" dirty="0"/>
                <a:t>(SRAM Region)</a:t>
              </a:r>
              <a:endParaRPr lang="en-GB" b="0" dirty="0">
                <a:cs typeface="Arial" charset="0"/>
              </a:endParaRPr>
            </a:p>
          </p:txBody>
        </p:sp>
        <p:sp>
          <p:nvSpPr>
            <p:cNvPr id="60" name="Rectangle 59"/>
            <p:cNvSpPr/>
            <p:nvPr/>
          </p:nvSpPr>
          <p:spPr bwMode="auto">
            <a:xfrm>
              <a:off x="5465763" y="3103563"/>
              <a:ext cx="2470150"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61" name="TextBox 25"/>
            <p:cNvSpPr txBox="1">
              <a:spLocks noChangeArrowheads="1"/>
            </p:cNvSpPr>
            <p:nvPr/>
          </p:nvSpPr>
          <p:spPr bwMode="auto">
            <a:xfrm>
              <a:off x="5808663" y="3468688"/>
              <a:ext cx="1935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Peripheral Region</a:t>
              </a:r>
            </a:p>
          </p:txBody>
        </p:sp>
        <p:sp>
          <p:nvSpPr>
            <p:cNvPr id="62" name="Rectangle 61"/>
            <p:cNvSpPr/>
            <p:nvPr/>
          </p:nvSpPr>
          <p:spPr bwMode="auto">
            <a:xfrm>
              <a:off x="1630363" y="4035425"/>
              <a:ext cx="2327275" cy="57308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External memory interface</a:t>
              </a:r>
            </a:p>
            <a:p>
              <a:pPr algn="ctr">
                <a:defRPr/>
              </a:pPr>
              <a:r>
                <a:rPr lang="en-GB" b="0" dirty="0"/>
                <a:t>(External RAM Region)</a:t>
              </a:r>
              <a:endParaRPr lang="en-GB" b="0" dirty="0">
                <a:cs typeface="Arial" charset="0"/>
              </a:endParaRPr>
            </a:p>
          </p:txBody>
        </p:sp>
        <p:sp>
          <p:nvSpPr>
            <p:cNvPr id="63" name="Rectangle 62"/>
            <p:cNvSpPr/>
            <p:nvPr/>
          </p:nvSpPr>
          <p:spPr bwMode="auto">
            <a:xfrm>
              <a:off x="4171950" y="4035425"/>
              <a:ext cx="2352675" cy="57308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t>External device interface</a:t>
              </a:r>
            </a:p>
            <a:p>
              <a:pPr algn="ctr">
                <a:defRPr/>
              </a:pPr>
              <a:r>
                <a:rPr lang="en-GB" b="0" dirty="0"/>
                <a:t>(External Device Region)</a:t>
              </a:r>
              <a:endParaRPr lang="en-GB" b="0" dirty="0">
                <a:cs typeface="Arial" charset="0"/>
              </a:endParaRPr>
            </a:p>
          </p:txBody>
        </p:sp>
        <p:sp>
          <p:nvSpPr>
            <p:cNvPr id="64" name="Rectangle 63"/>
            <p:cNvSpPr/>
            <p:nvPr/>
          </p:nvSpPr>
          <p:spPr bwMode="auto">
            <a:xfrm>
              <a:off x="5578475" y="3162300"/>
              <a:ext cx="635000"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Timer</a:t>
              </a:r>
            </a:p>
          </p:txBody>
        </p:sp>
        <p:sp>
          <p:nvSpPr>
            <p:cNvPr id="65" name="Rectangle 64"/>
            <p:cNvSpPr/>
            <p:nvPr/>
          </p:nvSpPr>
          <p:spPr bwMode="auto">
            <a:xfrm>
              <a:off x="6361113" y="3162300"/>
              <a:ext cx="636587"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UART</a:t>
              </a:r>
            </a:p>
          </p:txBody>
        </p:sp>
        <p:sp>
          <p:nvSpPr>
            <p:cNvPr id="66" name="Rectangle 65"/>
            <p:cNvSpPr/>
            <p:nvPr/>
          </p:nvSpPr>
          <p:spPr bwMode="auto">
            <a:xfrm>
              <a:off x="7150100" y="3162300"/>
              <a:ext cx="635000"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GPIO</a:t>
              </a:r>
            </a:p>
          </p:txBody>
        </p:sp>
        <p:sp>
          <p:nvSpPr>
            <p:cNvPr id="67" name="Up-Down Arrow 66"/>
            <p:cNvSpPr/>
            <p:nvPr/>
          </p:nvSpPr>
          <p:spPr bwMode="auto">
            <a:xfrm>
              <a:off x="6564313" y="2768600"/>
              <a:ext cx="211137"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p>
          </p:txBody>
        </p:sp>
        <p:sp>
          <p:nvSpPr>
            <p:cNvPr id="68" name="Up-Down Arrow 67"/>
            <p:cNvSpPr/>
            <p:nvPr/>
          </p:nvSpPr>
          <p:spPr bwMode="auto">
            <a:xfrm>
              <a:off x="4065588" y="2768600"/>
              <a:ext cx="211137"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p>
          </p:txBody>
        </p:sp>
        <p:sp>
          <p:nvSpPr>
            <p:cNvPr id="69" name="Up-Down Arrow 68"/>
            <p:cNvSpPr/>
            <p:nvPr/>
          </p:nvSpPr>
          <p:spPr bwMode="auto">
            <a:xfrm>
              <a:off x="1978025" y="2768600"/>
              <a:ext cx="209550"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p>
          </p:txBody>
        </p:sp>
        <p:sp>
          <p:nvSpPr>
            <p:cNvPr id="70" name="Up-Down Arrow 69"/>
            <p:cNvSpPr/>
            <p:nvPr/>
          </p:nvSpPr>
          <p:spPr bwMode="auto">
            <a:xfrm>
              <a:off x="3021013" y="2768600"/>
              <a:ext cx="211137" cy="12668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p>
          </p:txBody>
        </p:sp>
        <p:sp>
          <p:nvSpPr>
            <p:cNvPr id="71" name="Up-Down Arrow 70"/>
            <p:cNvSpPr/>
            <p:nvPr/>
          </p:nvSpPr>
          <p:spPr bwMode="auto">
            <a:xfrm>
              <a:off x="5019675" y="2768600"/>
              <a:ext cx="209550" cy="12668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p>
          </p:txBody>
        </p:sp>
        <p:sp>
          <p:nvSpPr>
            <p:cNvPr id="72" name="Up-Down Arrow 71"/>
            <p:cNvSpPr/>
            <p:nvPr/>
          </p:nvSpPr>
          <p:spPr bwMode="auto">
            <a:xfrm>
              <a:off x="4621213" y="2184400"/>
              <a:ext cx="211137" cy="319088"/>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p>
          </p:txBody>
        </p:sp>
        <p:sp>
          <p:nvSpPr>
            <p:cNvPr id="73" name="TextBox 39"/>
            <p:cNvSpPr txBox="1">
              <a:spLocks noChangeArrowheads="1"/>
            </p:cNvSpPr>
            <p:nvPr/>
          </p:nvSpPr>
          <p:spPr bwMode="auto">
            <a:xfrm>
              <a:off x="1257300" y="1158875"/>
              <a:ext cx="9064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Chip Silicon</a:t>
              </a:r>
            </a:p>
          </p:txBody>
        </p:sp>
        <p:sp>
          <p:nvSpPr>
            <p:cNvPr id="74" name="Up-Down Arrow 73"/>
            <p:cNvSpPr/>
            <p:nvPr/>
          </p:nvSpPr>
          <p:spPr bwMode="auto">
            <a:xfrm>
              <a:off x="1900238" y="4625975"/>
              <a:ext cx="211137" cy="6096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p>
          </p:txBody>
        </p:sp>
        <p:sp>
          <p:nvSpPr>
            <p:cNvPr id="75" name="Up-Down Arrow 74"/>
            <p:cNvSpPr/>
            <p:nvPr/>
          </p:nvSpPr>
          <p:spPr bwMode="auto">
            <a:xfrm>
              <a:off x="3476625" y="4625975"/>
              <a:ext cx="211138" cy="6096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p>
          </p:txBody>
        </p:sp>
        <p:sp>
          <p:nvSpPr>
            <p:cNvPr id="76" name="Up-Down Arrow 75"/>
            <p:cNvSpPr/>
            <p:nvPr/>
          </p:nvSpPr>
          <p:spPr bwMode="auto">
            <a:xfrm>
              <a:off x="5359400" y="4625975"/>
              <a:ext cx="211138" cy="6096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a:p>
          </p:txBody>
        </p:sp>
      </p:grpSp>
    </p:spTree>
    <p:extLst>
      <p:ext uri="{BB962C8B-B14F-4D97-AF65-F5344CB8AC3E}">
        <p14:creationId xmlns:p14="http://schemas.microsoft.com/office/powerpoint/2010/main" val="541396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mtClean="0"/>
              <a:t>Bit-band Operations</a:t>
            </a:r>
            <a:endParaRPr lang="en-GB" dirty="0"/>
          </a:p>
        </p:txBody>
      </p:sp>
      <p:sp>
        <p:nvSpPr>
          <p:cNvPr id="3" name="Content Placeholder 2"/>
          <p:cNvSpPr>
            <a:spLocks noGrp="1"/>
          </p:cNvSpPr>
          <p:nvPr>
            <p:ph idx="1"/>
          </p:nvPr>
        </p:nvSpPr>
        <p:spPr/>
        <p:txBody>
          <a:bodyPr/>
          <a:lstStyle/>
          <a:p>
            <a:r>
              <a:rPr lang="en-GB" dirty="0" smtClean="0"/>
              <a:t>Bit-band operation allows a single load/store operation to access a single bit in the memory, for example, to change a single bit of one 32-bit data:</a:t>
            </a:r>
          </a:p>
          <a:p>
            <a:pPr lvl="1"/>
            <a:r>
              <a:rPr lang="en-GB" dirty="0" smtClean="0"/>
              <a:t>Normal operation without bit-band (read-modify-write)</a:t>
            </a:r>
          </a:p>
          <a:p>
            <a:pPr lvl="5"/>
            <a:r>
              <a:rPr lang="en-GB" dirty="0" smtClean="0"/>
              <a:t>Read the value of 32-bit data</a:t>
            </a:r>
          </a:p>
          <a:p>
            <a:pPr lvl="5"/>
            <a:r>
              <a:rPr lang="en-GB" dirty="0" smtClean="0"/>
              <a:t>Modify a single bit of the 32-bit value (keep other bits unchanged)</a:t>
            </a:r>
          </a:p>
          <a:p>
            <a:pPr lvl="5"/>
            <a:r>
              <a:rPr lang="en-GB" dirty="0" smtClean="0"/>
              <a:t>Write the value back to the address</a:t>
            </a:r>
          </a:p>
          <a:p>
            <a:pPr lvl="1"/>
            <a:r>
              <a:rPr lang="en-GB" dirty="0" smtClean="0"/>
              <a:t>Bit-band operation</a:t>
            </a:r>
          </a:p>
          <a:p>
            <a:pPr lvl="5"/>
            <a:r>
              <a:rPr lang="en-GB" dirty="0" smtClean="0"/>
              <a:t>Directly write a single bit (0 or 1) to the “bit-band alias address” of the data</a:t>
            </a:r>
          </a:p>
          <a:p>
            <a:r>
              <a:rPr lang="en-GB" dirty="0" smtClean="0"/>
              <a:t>Bit-band alias address</a:t>
            </a:r>
          </a:p>
          <a:p>
            <a:pPr lvl="1"/>
            <a:r>
              <a:rPr lang="en-GB" dirty="0" smtClean="0"/>
              <a:t>Each bit-band alias address is mapped to a real data address</a:t>
            </a:r>
          </a:p>
          <a:p>
            <a:pPr lvl="1"/>
            <a:r>
              <a:rPr lang="en-GB" dirty="0" smtClean="0"/>
              <a:t>When writing to the bit-band alias address, only a single bit of the data will be changed</a:t>
            </a:r>
            <a:endParaRPr lang="en-GB" dirty="0"/>
          </a:p>
        </p:txBody>
      </p:sp>
    </p:spTree>
    <p:extLst>
      <p:ext uri="{BB962C8B-B14F-4D97-AF65-F5344CB8AC3E}">
        <p14:creationId xmlns:p14="http://schemas.microsoft.com/office/powerpoint/2010/main" val="6696345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Interim Template Confidential">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ARM PPT Template 2014 Public</Template>
  <TotalTime>392</TotalTime>
  <Words>4342</Words>
  <Application>Microsoft Office PowerPoint</Application>
  <PresentationFormat>Custom</PresentationFormat>
  <Paragraphs>1153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ARM Interim Template Confidential</vt:lpstr>
      <vt:lpstr>The ARM Cortex-M4 Processor Architecture</vt:lpstr>
      <vt:lpstr>Module Syllabus</vt:lpstr>
      <vt:lpstr>ARM Cortex-M4 Processor Memory Map</vt:lpstr>
      <vt:lpstr>Cortex-M4 Memory Map</vt:lpstr>
      <vt:lpstr>Cortex-M4 Memory Map</vt:lpstr>
      <vt:lpstr>Cortex-M4 Memory Map</vt:lpstr>
      <vt:lpstr>Cortex-M4 Memory Map</vt:lpstr>
      <vt:lpstr>Cortex-M4 Memory Map Example</vt:lpstr>
      <vt:lpstr>Bit-band Operations</vt:lpstr>
      <vt:lpstr>Bit-band Operation Example</vt:lpstr>
      <vt:lpstr>Bit-band Alias Address</vt:lpstr>
      <vt:lpstr>Bit-band Alias Address</vt:lpstr>
      <vt:lpstr>Benefits of Bit-Band Operations</vt:lpstr>
      <vt:lpstr>Cortex-M4 Program Image</vt:lpstr>
      <vt:lpstr>Cortex-M4 Program Image</vt:lpstr>
      <vt:lpstr>Cortex-M4 Endianness</vt:lpstr>
      <vt:lpstr>ARM Cortex-M4 Processor Instruction Set</vt:lpstr>
      <vt:lpstr>ARM and Thumb® Instruction Set</vt:lpstr>
      <vt:lpstr>ARM and Thumb Instruction Set</vt:lpstr>
      <vt:lpstr>Cortex-M4 Instruction Set</vt:lpstr>
      <vt:lpstr>Cortex-M4 Instruction Set</vt:lpstr>
      <vt:lpstr>Cortex-M4 Instruction Set</vt:lpstr>
      <vt:lpstr>Cortex-M4 Instruction Set</vt:lpstr>
      <vt:lpstr>Cortex-M4 Instruction Set</vt:lpstr>
      <vt:lpstr>Cortex-M4 Instruction Set</vt:lpstr>
      <vt:lpstr>Cortex-M4 Instruction Set</vt:lpstr>
      <vt:lpstr>Cortex-M4 Instruction Set</vt:lpstr>
      <vt:lpstr>Cortex-M4 Instruction Set</vt:lpstr>
      <vt:lpstr>Cortex-M4 Instruction Set</vt:lpstr>
      <vt:lpstr>Cortex-M4 Instruction Set</vt:lpstr>
      <vt:lpstr>Cortex-M4 Instruction Set</vt:lpstr>
      <vt:lpstr>Cortex-M4 Instruction Set</vt:lpstr>
      <vt:lpstr>Cortex-M4 Instruction Set</vt:lpstr>
      <vt:lpstr>Cortex-M4 Instruction Set</vt:lpstr>
      <vt:lpstr>Cortex-M4 Instruction Set</vt:lpstr>
      <vt:lpstr>Cortex-M4 Instruction Set</vt:lpstr>
      <vt:lpstr>Cortex-M4 Instruction Set</vt:lpstr>
      <vt:lpstr>Cortex-M4 Instruction Set</vt:lpstr>
      <vt:lpstr>Cortex-M4 Instruction Set</vt:lpstr>
      <vt:lpstr>Data Insertion and Alignment</vt:lpstr>
      <vt:lpstr>Useful Resources</vt:lpstr>
    </vt:vector>
  </TitlesOfParts>
  <Company>ARM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ARM Cortex-M4 Processor Architecture</dc:title>
  <dc:creator>Sean Hong;Domantas Cibas</dc:creator>
  <cp:lastModifiedBy>Domantas Cibas</cp:lastModifiedBy>
  <cp:revision>181</cp:revision>
  <dcterms:created xsi:type="dcterms:W3CDTF">2006-08-16T00:00:00Z</dcterms:created>
  <dcterms:modified xsi:type="dcterms:W3CDTF">2014-07-30T14:46:14Z</dcterms:modified>
</cp:coreProperties>
</file>