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1386" y="-43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7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6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899883" y="1440000"/>
            <a:ext cx="10443853" cy="19200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Introduction to 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Cortex-M4 Programming</a:t>
            </a:r>
          </a:p>
        </p:txBody>
      </p:sp>
    </p:spTree>
    <p:extLst>
      <p:ext uri="{BB962C8B-B14F-4D97-AF65-F5344CB8AC3E}">
        <p14:creationId xmlns:p14="http://schemas.microsoft.com/office/powerpoint/2010/main" val="38730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</a:t>
            </a:r>
            <a:r>
              <a:rPr lang="en-GB" dirty="0"/>
              <a:t>Program Image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405527" y="1538288"/>
            <a:ext cx="2352814" cy="41513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9" name="TextBox 8"/>
          <p:cNvSpPr txBox="1"/>
          <p:nvPr/>
        </p:nvSpPr>
        <p:spPr>
          <a:xfrm>
            <a:off x="2788494" y="1557339"/>
            <a:ext cx="1741336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Code region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00741" y="2043114"/>
            <a:ext cx="2162388" cy="25669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Start-up routine &amp;</a:t>
            </a:r>
          </a:p>
          <a:p>
            <a:pPr algn="ctr">
              <a:defRPr/>
            </a:pPr>
            <a:r>
              <a:rPr lang="en-GB" b="0" dirty="0"/>
              <a:t>Program code &amp;</a:t>
            </a:r>
          </a:p>
          <a:p>
            <a:pPr algn="ctr">
              <a:defRPr/>
            </a:pPr>
            <a:r>
              <a:rPr lang="en-GB" b="0" dirty="0"/>
              <a:t>C library code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500741" y="4813301"/>
            <a:ext cx="2162388" cy="792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Vector table</a:t>
            </a:r>
          </a:p>
        </p:txBody>
      </p:sp>
      <p:sp>
        <p:nvSpPr>
          <p:cNvPr id="12" name="Left Brace 11"/>
          <p:cNvSpPr/>
          <p:nvPr/>
        </p:nvSpPr>
        <p:spPr bwMode="auto">
          <a:xfrm>
            <a:off x="2045834" y="2043114"/>
            <a:ext cx="253901" cy="3494087"/>
          </a:xfrm>
          <a:prstGeom prst="leftBrace">
            <a:avLst>
              <a:gd name="adj1" fmla="val 26409"/>
              <a:gd name="adj2" fmla="val 500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65196" y="3521076"/>
            <a:ext cx="1434539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0" spc="10" dirty="0"/>
              <a:t>Program</a:t>
            </a:r>
          </a:p>
          <a:p>
            <a:pPr algn="ctr">
              <a:defRPr/>
            </a:pPr>
            <a:r>
              <a:rPr lang="en-GB" b="0" spc="10" dirty="0"/>
              <a:t>Image 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4663128" y="1538288"/>
            <a:ext cx="2318961" cy="3275012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663128" y="5605463"/>
            <a:ext cx="2318961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9919309" y="5343053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19309" y="5098761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19309" y="4840598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19307" y="4610573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0x0000000C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19309" y="3240318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19309" y="2509275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0x00000038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19309" y="2001823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919309" y="2238886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/>
              <a:t>0x0000003C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982089" y="5322333"/>
            <a:ext cx="2699812" cy="252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Initial MSP value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82089" y="5079153"/>
            <a:ext cx="2699812" cy="2510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Reset vector</a:t>
            </a:r>
            <a:endParaRPr lang="en-GB" sz="11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6982089" y="4837933"/>
            <a:ext cx="2699812" cy="252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NMI vector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82089" y="4594753"/>
            <a:ext cx="2699812" cy="2529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Hard fault vector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982089" y="2665939"/>
            <a:ext cx="2699812" cy="543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/>
              <a:t>Reserved</a:t>
            </a:r>
            <a:endParaRPr lang="en-GB" sz="11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6982089" y="2460021"/>
            <a:ext cx="2699812" cy="2529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err="1" smtClean="0"/>
              <a:t>PendSV</a:t>
            </a:r>
            <a:endParaRPr lang="en-GB" sz="11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982089" y="2220763"/>
            <a:ext cx="2699812" cy="25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err="1" smtClean="0"/>
              <a:t>SysTick</a:t>
            </a:r>
            <a:endParaRPr lang="en-GB" sz="1100" b="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982089" y="1538288"/>
            <a:ext cx="2699812" cy="6824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smtClean="0"/>
              <a:t>External Interrupts</a:t>
            </a:r>
            <a:endParaRPr lang="en-GB" sz="11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982089" y="3464118"/>
            <a:ext cx="2699812" cy="1130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smtClean="0"/>
              <a:t>Reserved </a:t>
            </a:r>
            <a:endParaRPr lang="en-GB" sz="1100" b="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6982089" y="3209172"/>
            <a:ext cx="2699812" cy="2549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 err="1" smtClean="0"/>
              <a:t>SVCall</a:t>
            </a:r>
            <a:endParaRPr lang="en-GB" sz="11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9919309" y="4363620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 smtClean="0"/>
              <a:t>0x00000010</a:t>
            </a:r>
            <a:endParaRPr lang="en-GB" b="0" spc="10" dirty="0"/>
          </a:p>
        </p:txBody>
      </p:sp>
      <p:sp>
        <p:nvSpPr>
          <p:cNvPr id="51" name="TextBox 50"/>
          <p:cNvSpPr txBox="1"/>
          <p:nvPr/>
        </p:nvSpPr>
        <p:spPr>
          <a:xfrm>
            <a:off x="9919309" y="2975757"/>
            <a:ext cx="1705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0" spc="10" dirty="0" smtClean="0"/>
              <a:t>0x00000030</a:t>
            </a:r>
            <a:endParaRPr lang="en-GB" b="0" spc="10" dirty="0"/>
          </a:p>
        </p:txBody>
      </p:sp>
      <p:sp>
        <p:nvSpPr>
          <p:cNvPr id="53" name="TextBox 52"/>
          <p:cNvSpPr txBox="1"/>
          <p:nvPr/>
        </p:nvSpPr>
        <p:spPr>
          <a:xfrm>
            <a:off x="10128322" y="5648326"/>
            <a:ext cx="1496353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0" spc="10" dirty="0" smtClean="0"/>
              <a:t>Address </a:t>
            </a:r>
            <a:endParaRPr lang="en-GB" b="0" spc="10" dirty="0"/>
          </a:p>
        </p:txBody>
      </p:sp>
    </p:spTree>
    <p:extLst>
      <p:ext uri="{BB962C8B-B14F-4D97-AF65-F5344CB8AC3E}">
        <p14:creationId xmlns:p14="http://schemas.microsoft.com/office/powerpoint/2010/main" val="2466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</a:t>
            </a:r>
            <a:r>
              <a:rPr lang="en-GB" dirty="0"/>
              <a:t>Program Image</a:t>
            </a:r>
            <a:endParaRPr lang="en-GB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72861" y="1208374"/>
            <a:ext cx="10679502" cy="43259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Vector table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Contains the starting addresses of exceptions (vectors) and the value of the main stack point (MSP)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Can be programed in either C or assembly</a:t>
            </a:r>
          </a:p>
          <a:p>
            <a:pPr lvl="1">
              <a:spcBef>
                <a:spcPts val="1800"/>
              </a:spcBef>
            </a:pPr>
            <a:endParaRPr lang="en-GB" sz="1800" dirty="0" smtClean="0"/>
          </a:p>
          <a:p>
            <a:pPr>
              <a:spcBef>
                <a:spcPts val="1800"/>
              </a:spcBef>
            </a:pPr>
            <a:r>
              <a:rPr lang="en-GB" sz="2000" dirty="0" smtClean="0"/>
              <a:t>C Start-up code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Used to set up data memory and the initialization values for global data variables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Is inserted by compiler/ linker automatically, labelled as “__main” by ARM compiler, or “_start” by GNU C compiler</a:t>
            </a:r>
          </a:p>
        </p:txBody>
      </p:sp>
    </p:spTree>
    <p:extLst>
      <p:ext uri="{BB962C8B-B14F-4D97-AF65-F5344CB8AC3E}">
        <p14:creationId xmlns:p14="http://schemas.microsoft.com/office/powerpoint/2010/main" val="468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</a:t>
            </a:r>
            <a:r>
              <a:rPr lang="en-GB" dirty="0"/>
              <a:t>Program Image</a:t>
            </a:r>
            <a:endParaRPr lang="en-GB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72859" y="1025929"/>
            <a:ext cx="10937046" cy="4680000"/>
          </a:xfrm>
        </p:spPr>
        <p:txBody>
          <a:bodyPr/>
          <a:lstStyle/>
          <a:p>
            <a:r>
              <a:rPr lang="en-GB" sz="2000" dirty="0" smtClean="0"/>
              <a:t>Program code</a:t>
            </a:r>
          </a:p>
          <a:p>
            <a:pPr lvl="1"/>
            <a:r>
              <a:rPr lang="en-GB" sz="1600" dirty="0" smtClean="0"/>
              <a:t>Program code refers the instructions generated from your application program. The type of data in the program code includes:</a:t>
            </a:r>
          </a:p>
          <a:p>
            <a:pPr lvl="2"/>
            <a:r>
              <a:rPr lang="en-GB" sz="1600" dirty="0" smtClean="0"/>
              <a:t>Initial values of variables – the local variables that initialized in functions or subroutines during program execution time</a:t>
            </a:r>
          </a:p>
          <a:p>
            <a:pPr lvl="2"/>
            <a:r>
              <a:rPr lang="en-GB" sz="1600" dirty="0" smtClean="0"/>
              <a:t>Constants – used in data values, address of peripherals, character strings, etc… </a:t>
            </a:r>
          </a:p>
          <a:p>
            <a:pPr lvl="3"/>
            <a:r>
              <a:rPr lang="en-GB" sz="1600" dirty="0" smtClean="0"/>
              <a:t>Sometimes are stored together in data blocks called literal pools</a:t>
            </a:r>
          </a:p>
          <a:p>
            <a:pPr lvl="3"/>
            <a:r>
              <a:rPr lang="en-GB" sz="1600" dirty="0" smtClean="0"/>
              <a:t>Additionally, constant data such as lookup tables, graphics image data (e.g. bit map) can also be merged into the program images</a:t>
            </a:r>
          </a:p>
          <a:p>
            <a:endParaRPr lang="en-GB" sz="2000" dirty="0" smtClean="0"/>
          </a:p>
          <a:p>
            <a:r>
              <a:rPr lang="en-GB" sz="2000" dirty="0" smtClean="0"/>
              <a:t>C library code</a:t>
            </a:r>
          </a:p>
          <a:p>
            <a:pPr lvl="1"/>
            <a:r>
              <a:rPr lang="en-GB" sz="1600" dirty="0" smtClean="0"/>
              <a:t>Object codes that inserted to the program image by the linkers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1686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 Image in Global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415396"/>
            <a:ext cx="10343071" cy="2370138"/>
          </a:xfrm>
        </p:spPr>
        <p:txBody>
          <a:bodyPr/>
          <a:lstStyle/>
          <a:p>
            <a:r>
              <a:rPr lang="en-GB" sz="2000" dirty="0" smtClean="0"/>
              <a:t>The program image is stored in the code region in the global memory</a:t>
            </a:r>
          </a:p>
          <a:p>
            <a:pPr lvl="1"/>
            <a:r>
              <a:rPr lang="en-GB" sz="1800" dirty="0" smtClean="0"/>
              <a:t>Up to 512 MB memory space range from </a:t>
            </a:r>
            <a:r>
              <a:rPr lang="en-GB" sz="1800" spc="10" dirty="0" smtClean="0"/>
              <a:t>0x00000000 to 0x1FFFFFFF</a:t>
            </a:r>
          </a:p>
          <a:p>
            <a:pPr lvl="1"/>
            <a:r>
              <a:rPr lang="en-GB" sz="1800" spc="10" dirty="0" smtClean="0"/>
              <a:t>Usually implemented on non-volatile memory, such as on-chip FLASH memory</a:t>
            </a:r>
          </a:p>
          <a:p>
            <a:pPr lvl="1"/>
            <a:r>
              <a:rPr lang="en-GB" sz="1800" spc="10" dirty="0" smtClean="0"/>
              <a:t>Normally separated from program data, which is allocated in the SRAM region (or data region)</a:t>
            </a:r>
            <a:endParaRPr lang="en-GB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441826" y="4001539"/>
            <a:ext cx="2441527" cy="4374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External RAM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41826" y="4439008"/>
            <a:ext cx="2441527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Peripherals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41826" y="4915258"/>
            <a:ext cx="2441527" cy="476250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 smtClean="0"/>
              <a:t>SRAM Region</a:t>
            </a:r>
            <a:endParaRPr lang="en-GB" sz="1200" b="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441826" y="5391508"/>
            <a:ext cx="2441527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 smtClean="0"/>
              <a:t>Code Region</a:t>
            </a:r>
            <a:endParaRPr lang="en-GB" sz="12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8819878" y="4872395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0x3FFFFFFF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30456" y="5356584"/>
            <a:ext cx="1345674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0x1FFFFFFF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28341" y="5221645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0x20000000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26225" y="5707420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0x00000000</a:t>
            </a:r>
          </a:p>
        </p:txBody>
      </p:sp>
      <p:sp>
        <p:nvSpPr>
          <p:cNvPr id="31" name="Right Brace 30"/>
          <p:cNvSpPr/>
          <p:nvPr/>
        </p:nvSpPr>
        <p:spPr bwMode="auto">
          <a:xfrm>
            <a:off x="10087265" y="5413734"/>
            <a:ext cx="120604" cy="454025"/>
          </a:xfrm>
          <a:prstGeom prst="rightBrace">
            <a:avLst>
              <a:gd name="adj1" fmla="val 40152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Right Brace 31"/>
          <p:cNvSpPr/>
          <p:nvPr/>
        </p:nvSpPr>
        <p:spPr bwMode="auto">
          <a:xfrm>
            <a:off x="10087265" y="4937484"/>
            <a:ext cx="120604" cy="454025"/>
          </a:xfrm>
          <a:prstGeom prst="rightBrace">
            <a:avLst>
              <a:gd name="adj1" fmla="val 40152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10231143" y="5515334"/>
            <a:ext cx="935201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512MB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31143" y="5048609"/>
            <a:ext cx="935201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/>
              <a:t>512MB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7662589" y="3540386"/>
            <a:ext cx="0" cy="38001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1692837" y="4774231"/>
            <a:ext cx="3772047" cy="553959"/>
          </a:xfrm>
          <a:prstGeom prst="wedgeRoundRectCallout">
            <a:avLst>
              <a:gd name="adj1" fmla="val 75533"/>
              <a:gd name="adj2" fmla="val 6922"/>
              <a:gd name="adj3" fmla="val 16667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b="0" spc="10" dirty="0"/>
              <a:t>Mainly used for data memory</a:t>
            </a:r>
          </a:p>
          <a:p>
            <a:pPr>
              <a:defRPr/>
            </a:pPr>
            <a:r>
              <a:rPr lang="en-GB" b="0" spc="10" dirty="0"/>
              <a:t>e.g. on-chip SRAM, SDRAM</a:t>
            </a: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1692837" y="5515333"/>
            <a:ext cx="3772047" cy="512522"/>
          </a:xfrm>
          <a:prstGeom prst="wedgeRoundRectCallout">
            <a:avLst>
              <a:gd name="adj1" fmla="val 74694"/>
              <a:gd name="adj2" fmla="val -30871"/>
              <a:gd name="adj3" fmla="val 16667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b="0" spc="10" dirty="0"/>
              <a:t>Mainly used for program </a:t>
            </a:r>
            <a:r>
              <a:rPr lang="en-GB" b="0" spc="10" dirty="0" smtClean="0"/>
              <a:t>image</a:t>
            </a:r>
            <a:endParaRPr lang="en-GB" b="0" spc="10" dirty="0"/>
          </a:p>
          <a:p>
            <a:pPr>
              <a:defRPr/>
            </a:pPr>
            <a:r>
              <a:rPr lang="en-GB" b="0" spc="10" dirty="0"/>
              <a:t>e.g. on-chip FLASH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57426" y="5959653"/>
            <a:ext cx="264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0" spc="10" dirty="0" smtClean="0"/>
              <a:t>Global memory space</a:t>
            </a:r>
            <a:endParaRPr lang="en-GB" b="0" spc="10" dirty="0"/>
          </a:p>
        </p:txBody>
      </p:sp>
    </p:spTree>
    <p:extLst>
      <p:ext uri="{BB962C8B-B14F-4D97-AF65-F5344CB8AC3E}">
        <p14:creationId xmlns:p14="http://schemas.microsoft.com/office/powerpoint/2010/main" val="3178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 smtClean="0"/>
              <a:t>Program Data</a:t>
            </a: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79625" y="1330325"/>
            <a:ext cx="1400686" cy="4191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is Data Stored in RAM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641449" y="1598341"/>
            <a:ext cx="6940584" cy="399007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 smtClean="0"/>
              <a:t>Typically, the data can be divided in three sections: static data, stack, and heap: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Static data – contains global variables and static variables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Stack – contains the temporary data for local variables, parameter passing in function calls, registers saving during exceptions, etc.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Heap – contains the pieces of memory spaces that dynamically reserved by function calls, such as “</a:t>
            </a:r>
            <a:r>
              <a:rPr lang="en-GB" dirty="0" err="1" smtClean="0"/>
              <a:t>alloc</a:t>
            </a:r>
            <a:r>
              <a:rPr lang="en-GB" dirty="0" smtClean="0"/>
              <a:t>()”, “</a:t>
            </a:r>
            <a:r>
              <a:rPr lang="en-GB" dirty="0" err="1" smtClean="0"/>
              <a:t>malloc</a:t>
            </a:r>
            <a:r>
              <a:rPr lang="en-GB" dirty="0" smtClean="0"/>
              <a:t>()”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979625" y="4459288"/>
            <a:ext cx="1400686" cy="895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979625" y="3662364"/>
            <a:ext cx="1400686" cy="796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979625" y="1765300"/>
            <a:ext cx="1400686" cy="1022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606706" y="1765301"/>
            <a:ext cx="0" cy="10191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45" name="TextBox 37"/>
          <p:cNvSpPr txBox="1">
            <a:spLocks noChangeArrowheads="1"/>
          </p:cNvSpPr>
          <p:nvPr/>
        </p:nvSpPr>
        <p:spPr bwMode="auto">
          <a:xfrm>
            <a:off x="7642415" y="3125788"/>
            <a:ext cx="7024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Memory</a:t>
            </a:r>
          </a:p>
          <a:p>
            <a:pPr eaLnBrk="1" hangingPunct="1"/>
            <a:r>
              <a:rPr lang="en-GB" sz="1100" b="0"/>
              <a:t>Address</a:t>
            </a:r>
          </a:p>
        </p:txBody>
      </p:sp>
      <p:sp>
        <p:nvSpPr>
          <p:cNvPr id="14346" name="TextBox 39"/>
          <p:cNvSpPr txBox="1">
            <a:spLocks noChangeArrowheads="1"/>
          </p:cNvSpPr>
          <p:nvPr/>
        </p:nvSpPr>
        <p:spPr bwMode="auto">
          <a:xfrm>
            <a:off x="10697687" y="2014538"/>
            <a:ext cx="9621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Grow </a:t>
            </a:r>
          </a:p>
          <a:p>
            <a:pPr eaLnBrk="1" hangingPunct="1"/>
            <a:r>
              <a:rPr lang="en-GB" sz="1100" b="0"/>
              <a:t>Downwards </a:t>
            </a:r>
          </a:p>
        </p:txBody>
      </p:sp>
      <p:sp>
        <p:nvSpPr>
          <p:cNvPr id="14347" name="TextBox 40"/>
          <p:cNvSpPr txBox="1">
            <a:spLocks noChangeArrowheads="1"/>
          </p:cNvSpPr>
          <p:nvPr/>
        </p:nvSpPr>
        <p:spPr bwMode="auto">
          <a:xfrm>
            <a:off x="7813798" y="1354139"/>
            <a:ext cx="4764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High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8979625" y="142875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979625" y="15414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979625" y="16557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979625" y="17653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8979625" y="18764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8979625" y="19907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979625" y="210661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8979625" y="22193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8979625" y="233203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8979625" y="24431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979625" y="25542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8979625" y="26685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979625" y="278447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979625" y="28956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979625" y="30099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979625" y="311943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8979625" y="322103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8979625" y="33321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8979625" y="34464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8979625" y="35560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8979625" y="366871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8979625" y="37814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8979625" y="389731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979625" y="40100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979625" y="41243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979625" y="42338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8979625" y="43449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979625" y="44592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8979625" y="457517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8979625" y="46878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8979625" y="48006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979625" y="491172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8979625" y="5021263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8979625" y="51323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8979625" y="52466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8979625" y="5362575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979625" y="5475288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979625" y="5588000"/>
            <a:ext cx="140068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8979625" y="5699125"/>
            <a:ext cx="1400686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8979625" y="1749425"/>
            <a:ext cx="1400686" cy="103505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Stack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979625" y="4459289"/>
            <a:ext cx="1400686" cy="890587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Static</a:t>
            </a:r>
          </a:p>
          <a:p>
            <a:pPr algn="ctr">
              <a:defRPr/>
            </a:pPr>
            <a:r>
              <a:rPr lang="en-GB" b="0" dirty="0"/>
              <a:t>Data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979625" y="3662364"/>
            <a:ext cx="1400686" cy="796925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Heap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979625" y="2779713"/>
            <a:ext cx="1400686" cy="88265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8979625" y="5349875"/>
            <a:ext cx="1400686" cy="34925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10606706" y="3668714"/>
            <a:ext cx="0" cy="769937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93" name="TextBox 39"/>
          <p:cNvSpPr txBox="1">
            <a:spLocks noChangeArrowheads="1"/>
          </p:cNvSpPr>
          <p:nvPr/>
        </p:nvSpPr>
        <p:spPr bwMode="auto">
          <a:xfrm>
            <a:off x="10697687" y="3836988"/>
            <a:ext cx="7809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Grow </a:t>
            </a:r>
          </a:p>
          <a:p>
            <a:pPr eaLnBrk="1" hangingPunct="1"/>
            <a:r>
              <a:rPr lang="en-GB" sz="1100" b="0"/>
              <a:t>Upwards 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8674944" y="1330325"/>
            <a:ext cx="0" cy="43688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395" name="TextBox 40"/>
          <p:cNvSpPr txBox="1">
            <a:spLocks noChangeArrowheads="1"/>
          </p:cNvSpPr>
          <p:nvPr/>
        </p:nvSpPr>
        <p:spPr bwMode="auto">
          <a:xfrm>
            <a:off x="7813798" y="5429250"/>
            <a:ext cx="4443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b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5591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Define Stack and Heap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1488" y="906464"/>
            <a:ext cx="10852030" cy="922337"/>
          </a:xfrm>
        </p:spPr>
        <p:txBody>
          <a:bodyPr/>
          <a:lstStyle/>
          <a:p>
            <a:r>
              <a:rPr lang="en-GB" dirty="0" smtClean="0"/>
              <a:t>The stack and heap can be defined in either C language (with linker file) or assembly language, for example in C: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8905" y="2018521"/>
            <a:ext cx="10365803" cy="3022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108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/* Set stack and heap parameters */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STACK_BASE     0x10020000		</a:t>
            </a:r>
            <a:r>
              <a:rPr lang="en-GB" b="0" dirty="0" smtClean="0">
                <a:latin typeface="Lucida Console" panose="020B0609040504020204" pitchFamily="49" charset="0"/>
              </a:rPr>
              <a:t>// stack </a:t>
            </a:r>
            <a:r>
              <a:rPr lang="en-GB" b="0" dirty="0">
                <a:latin typeface="Lucida Console" panose="020B0609040504020204" pitchFamily="49" charset="0"/>
              </a:rPr>
              <a:t>start address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STACK_SIZE     </a:t>
            </a:r>
            <a:r>
              <a:rPr lang="en-GB" b="0" dirty="0" smtClean="0">
                <a:latin typeface="Lucida Console" panose="020B0609040504020204" pitchFamily="49" charset="0"/>
              </a:rPr>
              <a:t>0x5000</a:t>
            </a:r>
            <a:r>
              <a:rPr lang="en-GB" b="0" dirty="0">
                <a:latin typeface="Lucida Console" panose="020B0609040504020204" pitchFamily="49" charset="0"/>
              </a:rPr>
              <a:t>		</a:t>
            </a:r>
            <a:r>
              <a:rPr lang="en-GB" b="0" dirty="0" smtClean="0">
                <a:latin typeface="Lucida Console" panose="020B0609040504020204" pitchFamily="49" charset="0"/>
              </a:rPr>
              <a:t>// length </a:t>
            </a:r>
            <a:r>
              <a:rPr lang="en-GB" b="0" dirty="0">
                <a:latin typeface="Lucida Console" panose="020B0609040504020204" pitchFamily="49" charset="0"/>
              </a:rPr>
              <a:t>of the stack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</a:t>
            </a:r>
            <a:r>
              <a:rPr lang="en-GB" b="0" dirty="0" smtClean="0">
                <a:latin typeface="Lucida Console" panose="020B0609040504020204" pitchFamily="49" charset="0"/>
              </a:rPr>
              <a:t>HEAP_BASE      0x10001000</a:t>
            </a:r>
            <a:r>
              <a:rPr lang="en-GB" b="0" dirty="0">
                <a:latin typeface="Lucida Console" panose="020B0609040504020204" pitchFamily="49" charset="0"/>
              </a:rPr>
              <a:t>		</a:t>
            </a:r>
            <a:r>
              <a:rPr lang="en-GB" b="0" dirty="0" smtClean="0">
                <a:latin typeface="Lucida Console" panose="020B0609040504020204" pitchFamily="49" charset="0"/>
              </a:rPr>
              <a:t>// heap </a:t>
            </a:r>
            <a:r>
              <a:rPr lang="en-GB" b="0" dirty="0">
                <a:latin typeface="Lucida Console" panose="020B0609040504020204" pitchFamily="49" charset="0"/>
              </a:rPr>
              <a:t>starts address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 </a:t>
            </a:r>
            <a:r>
              <a:rPr lang="en-GB" b="0" dirty="0" smtClean="0">
                <a:latin typeface="Lucida Console" panose="020B0609040504020204" pitchFamily="49" charset="0"/>
              </a:rPr>
              <a:t>HEAP_SIZE      0x10000 </a:t>
            </a:r>
            <a:r>
              <a:rPr lang="en-GB" b="0" dirty="0">
                <a:latin typeface="Lucida Console" panose="020B0609040504020204" pitchFamily="49" charset="0"/>
              </a:rPr>
              <a:t>– 0x6000	</a:t>
            </a:r>
            <a:r>
              <a:rPr lang="en-GB" b="0" dirty="0" smtClean="0">
                <a:latin typeface="Lucida Console" panose="020B0609040504020204" pitchFamily="49" charset="0"/>
              </a:rPr>
              <a:t>// heap </a:t>
            </a:r>
            <a:r>
              <a:rPr lang="en-GB" b="0" dirty="0">
                <a:latin typeface="Lucida Console" panose="020B0609040504020204" pitchFamily="49" charset="0"/>
              </a:rPr>
              <a:t>length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/* inker generated stack base addresses */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extern unsigned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Image$$ARM_LIB_STACK$$ZI$$Limit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extern unsigned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Image$$ARM_LIB_STACKHEAP$$ZI$$Limit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2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Define Stack and Heap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55608" y="1147313"/>
            <a:ext cx="10651441" cy="681488"/>
          </a:xfrm>
        </p:spPr>
        <p:txBody>
          <a:bodyPr/>
          <a:lstStyle/>
          <a:p>
            <a:r>
              <a:rPr lang="en-GB" dirty="0" smtClean="0"/>
              <a:t>Define stack and heap in assembly language: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88905" y="1840721"/>
            <a:ext cx="10518144" cy="3022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108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Stack_Size</a:t>
            </a:r>
            <a:r>
              <a:rPr lang="en-GB" b="0" dirty="0">
                <a:latin typeface="Lucida Console" panose="020B0609040504020204" pitchFamily="49" charset="0"/>
              </a:rPr>
              <a:t>       	 EQU     0x00000400		; 256KB of STACK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       	 </a:t>
            </a:r>
            <a:r>
              <a:rPr lang="en-GB" b="0" dirty="0" smtClean="0">
                <a:latin typeface="Lucida Console" panose="020B0609040504020204" pitchFamily="49" charset="0"/>
              </a:rPr>
              <a:t>AREA    STACK</a:t>
            </a:r>
            <a:r>
              <a:rPr lang="en-GB" b="0" dirty="0">
                <a:latin typeface="Lucida Console" panose="020B0609040504020204" pitchFamily="49" charset="0"/>
              </a:rPr>
              <a:t>, NOINIT, READWRITE, ALIGN=4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Stack_Mem</a:t>
            </a:r>
            <a:r>
              <a:rPr lang="en-GB" b="0" dirty="0">
                <a:latin typeface="Lucida Console" panose="020B0609040504020204" pitchFamily="49" charset="0"/>
              </a:rPr>
              <a:t>       	</a:t>
            </a:r>
            <a:r>
              <a:rPr lang="en-GB" b="0" dirty="0" smtClean="0">
                <a:latin typeface="Lucida Console" panose="020B0609040504020204" pitchFamily="49" charset="0"/>
              </a:rPr>
              <a:t> SPACE   </a:t>
            </a:r>
            <a:r>
              <a:rPr lang="en-GB" b="0" dirty="0" err="1">
                <a:latin typeface="Lucida Console" panose="020B0609040504020204" pitchFamily="49" charset="0"/>
              </a:rPr>
              <a:t>Stack_Size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__</a:t>
            </a:r>
            <a:r>
              <a:rPr lang="en-GB" b="0" dirty="0" err="1">
                <a:latin typeface="Lucida Console" panose="020B0609040504020204" pitchFamily="49" charset="0"/>
              </a:rPr>
              <a:t>initial_sp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Heap_Size</a:t>
            </a:r>
            <a:r>
              <a:rPr lang="en-GB" b="0" dirty="0">
                <a:latin typeface="Lucida Console" panose="020B0609040504020204" pitchFamily="49" charset="0"/>
              </a:rPr>
              <a:t>        </a:t>
            </a:r>
            <a:r>
              <a:rPr lang="en-GB" b="0" dirty="0" smtClean="0">
                <a:latin typeface="Lucida Console" panose="020B0609040504020204" pitchFamily="49" charset="0"/>
              </a:rPr>
              <a:t> EQU     </a:t>
            </a:r>
            <a:r>
              <a:rPr lang="en-GB" b="0" dirty="0">
                <a:latin typeface="Lucida Console" panose="020B0609040504020204" pitchFamily="49" charset="0"/>
              </a:rPr>
              <a:t>0x00000400 		; 1MB of HEAP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       	 </a:t>
            </a:r>
            <a:r>
              <a:rPr lang="en-GB" b="0" dirty="0" smtClean="0">
                <a:latin typeface="Lucida Console" panose="020B0609040504020204" pitchFamily="49" charset="0"/>
              </a:rPr>
              <a:t>AREA    </a:t>
            </a:r>
            <a:r>
              <a:rPr lang="en-GB" b="0" dirty="0">
                <a:latin typeface="Lucida Console" panose="020B0609040504020204" pitchFamily="49" charset="0"/>
              </a:rPr>
              <a:t>HEAP, NOINIT, READWRITE, ALIGN=4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__</a:t>
            </a:r>
            <a:r>
              <a:rPr lang="en-GB" b="0" dirty="0" err="1">
                <a:latin typeface="Lucida Console" panose="020B0609040504020204" pitchFamily="49" charset="0"/>
              </a:rPr>
              <a:t>heap_base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Heap_Mem</a:t>
            </a:r>
            <a:r>
              <a:rPr lang="en-GB" b="0" dirty="0">
                <a:latin typeface="Lucida Console" panose="020B0609040504020204" pitchFamily="49" charset="0"/>
              </a:rPr>
              <a:t>        	</a:t>
            </a:r>
            <a:r>
              <a:rPr lang="en-GB" b="0" dirty="0" smtClean="0">
                <a:latin typeface="Lucida Console" panose="020B0609040504020204" pitchFamily="49" charset="0"/>
              </a:rPr>
              <a:t> SPACE   </a:t>
            </a:r>
            <a:r>
              <a:rPr lang="en-GB" b="0" dirty="0" err="1">
                <a:latin typeface="Lucida Console" panose="020B0609040504020204" pitchFamily="49" charset="0"/>
              </a:rPr>
              <a:t>Heap_Size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__</a:t>
            </a:r>
            <a:r>
              <a:rPr lang="en-GB" b="0" dirty="0" err="1">
                <a:latin typeface="Lucida Console" panose="020B0609040504020204" pitchFamily="49" charset="0"/>
              </a:rPr>
              <a:t>heap_limit</a:t>
            </a:r>
            <a:endParaRPr lang="en-GB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Types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1488" y="1077691"/>
            <a:ext cx="10601864" cy="4680000"/>
          </a:xfrm>
        </p:spPr>
        <p:txBody>
          <a:bodyPr/>
          <a:lstStyle/>
          <a:p>
            <a:r>
              <a:rPr lang="en-GB" dirty="0" smtClean="0"/>
              <a:t>A number of standard data types are supported by the C language</a:t>
            </a:r>
          </a:p>
          <a:p>
            <a:r>
              <a:rPr lang="en-GB" dirty="0" smtClean="0"/>
              <a:t>However, their implementation is depending on the processor architecture and C compiler</a:t>
            </a:r>
          </a:p>
          <a:p>
            <a:r>
              <a:rPr lang="en-GB" dirty="0" smtClean="0"/>
              <a:t>In ARM programming, the data size is referred as byte, half word, word, and double word:</a:t>
            </a:r>
          </a:p>
          <a:p>
            <a:pPr lvl="1"/>
            <a:r>
              <a:rPr lang="en-GB" dirty="0" smtClean="0"/>
              <a:t>Byte: 8-bit;</a:t>
            </a:r>
          </a:p>
          <a:p>
            <a:pPr lvl="1"/>
            <a:r>
              <a:rPr lang="en-GB" dirty="0" smtClean="0"/>
              <a:t>Half word: 16-bit;</a:t>
            </a:r>
          </a:p>
          <a:p>
            <a:pPr lvl="1"/>
            <a:r>
              <a:rPr lang="en-GB" dirty="0" smtClean="0"/>
              <a:t>Word: 32-bit</a:t>
            </a:r>
          </a:p>
          <a:p>
            <a:pPr lvl="1"/>
            <a:r>
              <a:rPr lang="en-GB" dirty="0" smtClean="0"/>
              <a:t>Double word: 64-bit</a:t>
            </a:r>
          </a:p>
          <a:p>
            <a:r>
              <a:rPr lang="en-GB" dirty="0" smtClean="0"/>
              <a:t>The following table shows the implementation of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13296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43037"/>
              </p:ext>
            </p:extLst>
          </p:nvPr>
        </p:nvGraphicFramePr>
        <p:xfrm>
          <a:off x="480297" y="1094823"/>
          <a:ext cx="11154707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677"/>
                <a:gridCol w="2794729"/>
                <a:gridCol w="2873427"/>
                <a:gridCol w="2697874"/>
              </a:tblGrid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type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Size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Signed range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Unsigned range</a:t>
                      </a:r>
                      <a:endParaRPr lang="en-GB" sz="1600" dirty="0"/>
                    </a:p>
                  </a:txBody>
                  <a:tcPr marL="116228" marR="116228"/>
                </a:tc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char, int8_t, uint8_t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Byte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-128 to 127 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 to 255</a:t>
                      </a:r>
                      <a:endParaRPr lang="en-GB" sz="1600" dirty="0"/>
                    </a:p>
                  </a:txBody>
                  <a:tcPr marL="116228" marR="116228"/>
                </a:tc>
              </a:tr>
              <a:tr h="57912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short, int16_t, uint16_t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Half word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-32768 to 32767 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 to 65535</a:t>
                      </a:r>
                      <a:endParaRPr lang="en-GB" sz="1600" dirty="0"/>
                    </a:p>
                  </a:txBody>
                  <a:tcPr marL="116228" marR="116228"/>
                </a:tc>
              </a:tr>
              <a:tr h="579122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int</a:t>
                      </a:r>
                      <a:r>
                        <a:rPr lang="en-GB" sz="1600" dirty="0" smtClean="0"/>
                        <a:t>, int32_t, uint32_t, long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Word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-2147483648 to 2147483647   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 to 4294967295</a:t>
                      </a:r>
                      <a:endParaRPr lang="en-GB" sz="1600" dirty="0"/>
                    </a:p>
                  </a:txBody>
                  <a:tcPr marL="116228" marR="116228"/>
                </a:tc>
              </a:tr>
              <a:tr h="579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long </a:t>
                      </a:r>
                      <a:r>
                        <a:rPr lang="en-GB" sz="1600" dirty="0" err="1" smtClean="0"/>
                        <a:t>long</a:t>
                      </a:r>
                      <a:r>
                        <a:rPr lang="en-GB" sz="1600" dirty="0" smtClean="0"/>
                        <a:t>, int64_t, uint64_t</a:t>
                      </a:r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Double word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-2</a:t>
                      </a:r>
                      <a:r>
                        <a:rPr lang="en-GB" sz="1600" baseline="30000" dirty="0" smtClean="0"/>
                        <a:t>63</a:t>
                      </a:r>
                      <a:r>
                        <a:rPr lang="en-GB" sz="1600" baseline="0" dirty="0" smtClean="0"/>
                        <a:t> to </a:t>
                      </a:r>
                      <a:r>
                        <a:rPr lang="en-GB" sz="1600" dirty="0" smtClean="0"/>
                        <a:t>2</a:t>
                      </a:r>
                      <a:r>
                        <a:rPr lang="en-GB" sz="1600" baseline="30000" dirty="0" smtClean="0"/>
                        <a:t>63</a:t>
                      </a:r>
                      <a:r>
                        <a:rPr lang="en-GB" sz="1600" baseline="0" dirty="0" smtClean="0"/>
                        <a:t>-1</a:t>
                      </a:r>
                      <a:endParaRPr lang="en-GB" sz="1600" dirty="0" smtClean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 </a:t>
                      </a:r>
                      <a:r>
                        <a:rPr lang="en-GB" sz="1600" baseline="0" dirty="0" smtClean="0"/>
                        <a:t>to </a:t>
                      </a:r>
                      <a:r>
                        <a:rPr lang="en-GB" sz="1600" dirty="0" smtClean="0"/>
                        <a:t>2</a:t>
                      </a:r>
                      <a:r>
                        <a:rPr lang="en-GB" sz="1600" baseline="30000" dirty="0" smtClean="0"/>
                        <a:t>64</a:t>
                      </a:r>
                      <a:r>
                        <a:rPr lang="en-GB" sz="1600" baseline="0" dirty="0" smtClean="0"/>
                        <a:t>-1</a:t>
                      </a:r>
                      <a:endParaRPr lang="en-GB" sz="1600" dirty="0" smtClean="0"/>
                    </a:p>
                  </a:txBody>
                  <a:tcPr marL="116228" marR="116228"/>
                </a:tc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float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-3.4028234 × 10</a:t>
                      </a:r>
                      <a:r>
                        <a:rPr lang="en-GB" sz="1600" baseline="30000" dirty="0" smtClean="0"/>
                        <a:t>38</a:t>
                      </a:r>
                      <a:r>
                        <a:rPr lang="en-GB" sz="1600" dirty="0" smtClean="0"/>
                        <a:t> to 3.4028234 × 10</a:t>
                      </a:r>
                      <a:r>
                        <a:rPr lang="en-GB" sz="1600" baseline="30000" dirty="0" smtClean="0"/>
                        <a:t>38</a:t>
                      </a:r>
                      <a:r>
                        <a:rPr lang="en-GB" sz="1600" dirty="0" smtClean="0"/>
                        <a:t> 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79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double, long double</a:t>
                      </a:r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Double</a:t>
                      </a:r>
                      <a:r>
                        <a:rPr lang="en-GB" sz="1600" baseline="0" dirty="0" smtClean="0"/>
                        <a:t> 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-1.7976931348623157 ×10</a:t>
                      </a:r>
                      <a:r>
                        <a:rPr lang="en-GB" sz="1600" baseline="30000" dirty="0" smtClean="0"/>
                        <a:t>308</a:t>
                      </a:r>
                      <a:r>
                        <a:rPr lang="en-GB" sz="1600" dirty="0" smtClean="0"/>
                        <a:t> to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1.7976931348623157 ×10</a:t>
                      </a:r>
                      <a:r>
                        <a:rPr lang="en-GB" sz="1600" baseline="30000" dirty="0" smtClean="0"/>
                        <a:t>308</a:t>
                      </a:r>
                      <a:r>
                        <a:rPr lang="en-GB" sz="1600" dirty="0" smtClean="0"/>
                        <a:t> 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pointers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0x00</a:t>
                      </a:r>
                      <a:r>
                        <a:rPr lang="en-GB" sz="1600" baseline="0" dirty="0" smtClean="0"/>
                        <a:t> to 0xFFFFFFFF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enum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Byte/ half</a:t>
                      </a:r>
                      <a:r>
                        <a:rPr lang="en-GB" sz="1600" baseline="0" dirty="0" smtClean="0"/>
                        <a:t> word/ 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Smallest possible data type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9782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bool (C++),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_bool(C)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Byte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r>
                        <a:rPr lang="en-GB" sz="1600" dirty="0" smtClean="0"/>
                        <a:t>True</a:t>
                      </a:r>
                      <a:r>
                        <a:rPr lang="en-GB" sz="1600" baseline="0" dirty="0" smtClean="0"/>
                        <a:t> or false</a:t>
                      </a:r>
                      <a:endParaRPr lang="en-GB" sz="1600" dirty="0"/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5281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wchar_t</a:t>
                      </a:r>
                      <a:endParaRPr lang="en-GB" sz="1600" dirty="0"/>
                    </a:p>
                  </a:txBody>
                  <a:tcPr marL="116228" marR="116228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Half word</a:t>
                      </a:r>
                      <a:endParaRPr lang="en-GB" sz="1600" dirty="0"/>
                    </a:p>
                  </a:txBody>
                  <a:tcPr marL="116228" marR="11622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 to 65535</a:t>
                      </a:r>
                    </a:p>
                  </a:txBody>
                  <a:tcPr marL="116228" marR="1162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Module Syllabus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04100" y="1061050"/>
            <a:ext cx="10812163" cy="4942935"/>
          </a:xfrm>
        </p:spPr>
        <p:txBody>
          <a:bodyPr/>
          <a:lstStyle/>
          <a:p>
            <a:r>
              <a:rPr lang="en-GB" sz="2000" dirty="0"/>
              <a:t>Program </a:t>
            </a:r>
            <a:r>
              <a:rPr lang="en-GB" sz="2000" dirty="0" smtClean="0"/>
              <a:t>Code</a:t>
            </a:r>
          </a:p>
          <a:p>
            <a:pPr lvl="1"/>
            <a:r>
              <a:rPr lang="en-GB" sz="1600" dirty="0" smtClean="0"/>
              <a:t>C </a:t>
            </a:r>
            <a:r>
              <a:rPr lang="en-GB" sz="1600" dirty="0"/>
              <a:t>Language vs. Assembly Language</a:t>
            </a:r>
            <a:endParaRPr lang="en-GB" sz="1600" dirty="0" smtClean="0"/>
          </a:p>
          <a:p>
            <a:pPr lvl="1"/>
            <a:r>
              <a:rPr lang="en-GB" sz="1600" dirty="0" smtClean="0"/>
              <a:t>Program-Generation Flow</a:t>
            </a:r>
          </a:p>
          <a:p>
            <a:pPr lvl="1"/>
            <a:r>
              <a:rPr lang="en-GB" sz="1600" dirty="0" smtClean="0"/>
              <a:t>Cortex-M4 </a:t>
            </a:r>
            <a:r>
              <a:rPr lang="en-GB" sz="1600" dirty="0"/>
              <a:t>Program Image</a:t>
            </a:r>
            <a:endParaRPr lang="en-GB" sz="1600" dirty="0" smtClean="0"/>
          </a:p>
          <a:p>
            <a:r>
              <a:rPr lang="en-GB" sz="2000" dirty="0" smtClean="0"/>
              <a:t>Program Data</a:t>
            </a:r>
          </a:p>
          <a:p>
            <a:pPr lvl="1"/>
            <a:r>
              <a:rPr lang="en-GB" sz="1600" dirty="0"/>
              <a:t>How is Data Stored in </a:t>
            </a:r>
            <a:r>
              <a:rPr lang="en-GB" sz="1600" dirty="0" smtClean="0"/>
              <a:t>RAM</a:t>
            </a:r>
          </a:p>
          <a:p>
            <a:pPr lvl="1"/>
            <a:r>
              <a:rPr lang="en-GB" sz="1600" dirty="0" smtClean="0"/>
              <a:t>Data Types</a:t>
            </a:r>
          </a:p>
          <a:p>
            <a:pPr lvl="1"/>
            <a:r>
              <a:rPr lang="en-GB" sz="1600" dirty="0" smtClean="0"/>
              <a:t>Accessing Data using C and Assembly</a:t>
            </a:r>
          </a:p>
          <a:p>
            <a:r>
              <a:rPr lang="en-GB" sz="2000" dirty="0"/>
              <a:t>Mixed Assembly and </a:t>
            </a:r>
            <a:r>
              <a:rPr lang="en-GB" sz="2000" dirty="0" smtClean="0"/>
              <a:t>C Programming</a:t>
            </a:r>
          </a:p>
          <a:p>
            <a:pPr lvl="1"/>
            <a:r>
              <a:rPr lang="en-GB" sz="1600" dirty="0"/>
              <a:t>Calling a C Function from </a:t>
            </a:r>
            <a:r>
              <a:rPr lang="en-GB" sz="1600" dirty="0" smtClean="0"/>
              <a:t>Assembly</a:t>
            </a:r>
          </a:p>
          <a:p>
            <a:pPr lvl="1"/>
            <a:r>
              <a:rPr lang="en-GB" sz="1600" dirty="0" smtClean="0"/>
              <a:t>Calling </a:t>
            </a:r>
            <a:r>
              <a:rPr lang="en-GB" sz="1600" dirty="0"/>
              <a:t>an Assembly Function from </a:t>
            </a:r>
            <a:r>
              <a:rPr lang="en-GB" sz="1600" dirty="0" smtClean="0"/>
              <a:t>C</a:t>
            </a:r>
          </a:p>
          <a:p>
            <a:pPr lvl="1"/>
            <a:r>
              <a:rPr lang="en-GB" sz="1600" dirty="0" smtClean="0"/>
              <a:t>Embedded Assembly</a:t>
            </a:r>
          </a:p>
        </p:txBody>
      </p:sp>
    </p:spTree>
    <p:extLst>
      <p:ext uri="{BB962C8B-B14F-4D97-AF65-F5344CB8AC3E}">
        <p14:creationId xmlns:p14="http://schemas.microsoft.com/office/powerpoint/2010/main" val="6263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Data Types</a:t>
            </a:r>
            <a:r>
              <a:rPr lang="en-US" smtClean="0"/>
              <a:t> and Class Qualifiers</a:t>
            </a:r>
            <a:endParaRPr lang="en-GB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64235" y="1155329"/>
            <a:ext cx="10394830" cy="4680000"/>
          </a:xfrm>
        </p:spPr>
        <p:txBody>
          <a:bodyPr/>
          <a:lstStyle/>
          <a:p>
            <a:r>
              <a:rPr lang="en-GB" dirty="0" err="1" smtClean="0"/>
              <a:t>Const</a:t>
            </a:r>
            <a:endParaRPr lang="en-GB" dirty="0" smtClean="0"/>
          </a:p>
          <a:p>
            <a:pPr lvl="1"/>
            <a:r>
              <a:rPr lang="en-GB" dirty="0" smtClean="0"/>
              <a:t>Never written by program, can be put in ROM to save RAM</a:t>
            </a:r>
          </a:p>
          <a:p>
            <a:endParaRPr lang="en-GB" dirty="0" smtClean="0"/>
          </a:p>
          <a:p>
            <a:r>
              <a:rPr lang="en-GB" dirty="0" smtClean="0"/>
              <a:t>Volatile</a:t>
            </a:r>
          </a:p>
          <a:p>
            <a:pPr lvl="1"/>
            <a:r>
              <a:rPr lang="en-GB" dirty="0" smtClean="0"/>
              <a:t>Can be changed outside of normal program flow: ISR, hardware register</a:t>
            </a:r>
          </a:p>
          <a:p>
            <a:pPr lvl="1"/>
            <a:r>
              <a:rPr lang="en-GB" dirty="0" smtClean="0"/>
              <a:t>Compiler must be careful with optimizations</a:t>
            </a:r>
          </a:p>
          <a:p>
            <a:endParaRPr lang="en-GB" dirty="0" smtClean="0"/>
          </a:p>
          <a:p>
            <a:r>
              <a:rPr lang="en-GB" dirty="0" smtClean="0"/>
              <a:t>Static</a:t>
            </a:r>
          </a:p>
          <a:p>
            <a:pPr lvl="1"/>
            <a:r>
              <a:rPr lang="en-GB" dirty="0" smtClean="0"/>
              <a:t>Declared within function, retains value between function invocations</a:t>
            </a:r>
          </a:p>
          <a:p>
            <a:pPr lvl="1"/>
            <a:r>
              <a:rPr lang="en-GB" dirty="0" smtClean="0"/>
              <a:t>Scope is limited to function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500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Example of Data Storage</a:t>
            </a:r>
          </a:p>
        </p:txBody>
      </p:sp>
      <p:cxnSp>
        <p:nvCxnSpPr>
          <p:cNvPr id="34" name="Straight Arrow Connector 33"/>
          <p:cNvCxnSpPr>
            <a:stCxn id="24" idx="2"/>
          </p:cNvCxnSpPr>
          <p:nvPr/>
        </p:nvCxnSpPr>
        <p:spPr>
          <a:xfrm flipH="1" flipV="1">
            <a:off x="3294365" y="1982788"/>
            <a:ext cx="1320386" cy="1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907696" y="1482726"/>
            <a:ext cx="2386667" cy="3387725"/>
            <a:chOff x="533400" y="1298109"/>
            <a:chExt cx="1790700" cy="4114800"/>
          </a:xfrm>
        </p:grpSpPr>
        <p:sp>
          <p:nvSpPr>
            <p:cNvPr id="31" name="Rectangle 30"/>
            <p:cNvSpPr/>
            <p:nvPr/>
          </p:nvSpPr>
          <p:spPr>
            <a:xfrm>
              <a:off x="533400" y="4360106"/>
              <a:ext cx="1790700" cy="10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Heap data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" y="2312347"/>
              <a:ext cx="1790700" cy="10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Initialized static data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" y="3359366"/>
              <a:ext cx="1790700" cy="1050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Stack data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3400" y="1298109"/>
              <a:ext cx="1790700" cy="1052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Zero-Initialized static data</a:t>
              </a:r>
            </a:p>
          </p:txBody>
        </p:sp>
      </p:grpSp>
      <p:sp>
        <p:nvSpPr>
          <p:cNvPr id="18437" name="TextBox 65"/>
          <p:cNvSpPr txBox="1">
            <a:spLocks noChangeArrowheads="1"/>
          </p:cNvSpPr>
          <p:nvPr/>
        </p:nvSpPr>
        <p:spPr bwMode="auto">
          <a:xfrm>
            <a:off x="765935" y="5010151"/>
            <a:ext cx="295159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Usually stored in volatile memories, e.g. SRAM</a:t>
            </a:r>
          </a:p>
        </p:txBody>
      </p:sp>
      <p:sp>
        <p:nvSpPr>
          <p:cNvPr id="18438" name="TextBox 65"/>
          <p:cNvSpPr txBox="1">
            <a:spLocks noChangeArrowheads="1"/>
          </p:cNvSpPr>
          <p:nvPr/>
        </p:nvSpPr>
        <p:spPr bwMode="auto">
          <a:xfrm>
            <a:off x="8323714" y="5013326"/>
            <a:ext cx="33853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Usually stored in non-volatile memories, e.g. FLASH</a:t>
            </a:r>
          </a:p>
        </p:txBody>
      </p:sp>
      <p:cxnSp>
        <p:nvCxnSpPr>
          <p:cNvPr id="55" name="Straight Arrow Connector 54"/>
          <p:cNvCxnSpPr>
            <a:stCxn id="73" idx="3"/>
          </p:cNvCxnSpPr>
          <p:nvPr/>
        </p:nvCxnSpPr>
        <p:spPr>
          <a:xfrm flipV="1">
            <a:off x="6531017" y="1900238"/>
            <a:ext cx="2357627" cy="18177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1" idx="2"/>
            <a:endCxn id="39" idx="1"/>
          </p:cNvCxnSpPr>
          <p:nvPr/>
        </p:nvCxnSpPr>
        <p:spPr>
          <a:xfrm flipV="1">
            <a:off x="4919328" y="2509839"/>
            <a:ext cx="3969316" cy="9525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8" idx="2"/>
          </p:cNvCxnSpPr>
          <p:nvPr/>
        </p:nvCxnSpPr>
        <p:spPr>
          <a:xfrm flipH="1">
            <a:off x="3349069" y="2509839"/>
            <a:ext cx="1062152" cy="34925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94364" y="3081339"/>
            <a:ext cx="1220839" cy="33178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3" idx="3"/>
          </p:cNvCxnSpPr>
          <p:nvPr/>
        </p:nvCxnSpPr>
        <p:spPr>
          <a:xfrm flipH="1">
            <a:off x="3294364" y="3352801"/>
            <a:ext cx="1612270" cy="258763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2" idx="3"/>
          </p:cNvCxnSpPr>
          <p:nvPr/>
        </p:nvCxnSpPr>
        <p:spPr>
          <a:xfrm>
            <a:off x="7024588" y="4306888"/>
            <a:ext cx="1864056" cy="119062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4260347" y="1662114"/>
            <a:ext cx="708807" cy="3206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4252532" y="2238376"/>
            <a:ext cx="317376" cy="271463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4667544" y="2236789"/>
            <a:ext cx="503570" cy="2825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5282671" y="1935164"/>
            <a:ext cx="1248346" cy="293687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483466" y="2774950"/>
            <a:ext cx="317376" cy="306388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4730508" y="3046414"/>
            <a:ext cx="982538" cy="306387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3912189" y="4178301"/>
            <a:ext cx="3112400" cy="2571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grpSp>
        <p:nvGrpSpPr>
          <p:cNvPr id="18452" name="Group 82"/>
          <p:cNvGrpSpPr>
            <a:grpSpLocks/>
          </p:cNvGrpSpPr>
          <p:nvPr/>
        </p:nvGrpSpPr>
        <p:grpSpPr bwMode="auto">
          <a:xfrm>
            <a:off x="8888645" y="1482726"/>
            <a:ext cx="2388783" cy="3387725"/>
            <a:chOff x="6604001" y="1482038"/>
            <a:chExt cx="1792287" cy="3498450"/>
          </a:xfrm>
        </p:grpSpPr>
        <p:sp>
          <p:nvSpPr>
            <p:cNvPr id="38" name="Rectangle 37"/>
            <p:cNvSpPr/>
            <p:nvPr/>
          </p:nvSpPr>
          <p:spPr>
            <a:xfrm>
              <a:off x="6605588" y="4324734"/>
              <a:ext cx="1790700" cy="6557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Runtime Library Code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04001" y="2190253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Initialization 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04001" y="1482038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latin typeface="+mj-lt"/>
                  <a:cs typeface="Calibri" pitchFamily="34" charset="0"/>
                </a:rPr>
                <a:t>Constant data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04001" y="3616519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Program code</a:t>
              </a:r>
            </a:p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.text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04001" y="2901746"/>
              <a:ext cx="1790700" cy="708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ysClr val="windowText" lastClr="000000"/>
                  </a:solidFill>
                  <a:cs typeface="Calibri" pitchFamily="34" charset="0"/>
                </a:rPr>
                <a:t>Startup Code</a:t>
              </a:r>
            </a:p>
          </p:txBody>
        </p:sp>
      </p:grpSp>
      <p:sp>
        <p:nvSpPr>
          <p:cNvPr id="110" name="Rounded Rectangle 109"/>
          <p:cNvSpPr/>
          <p:nvPr/>
        </p:nvSpPr>
        <p:spPr bwMode="auto">
          <a:xfrm>
            <a:off x="3874103" y="3622676"/>
            <a:ext cx="1167944" cy="244475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3296479" y="3803650"/>
            <a:ext cx="577625" cy="43180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 bwMode="auto">
          <a:xfrm>
            <a:off x="3905841" y="3917950"/>
            <a:ext cx="1747684" cy="203200"/>
          </a:xfrm>
          <a:prstGeom prst="roundRect">
            <a:avLst/>
          </a:prstGeom>
          <a:noFill/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+mn-cs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653524" y="3995738"/>
            <a:ext cx="3235120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TextBox 28"/>
          <p:cNvSpPr txBox="1">
            <a:spLocks noChangeArrowheads="1"/>
          </p:cNvSpPr>
          <p:nvPr/>
        </p:nvSpPr>
        <p:spPr bwMode="auto">
          <a:xfrm>
            <a:off x="3757836" y="1630364"/>
            <a:ext cx="439361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a, b;</a:t>
            </a:r>
          </a:p>
          <a:p>
            <a:pPr eaLnBrk="1" hangingPunct="1">
              <a:defRPr/>
            </a:pPr>
            <a:r>
              <a:rPr lang="en-US" sz="1800" spc="300" dirty="0" err="1" smtClean="0">
                <a:latin typeface="Cambria" pitchFamily="18" charset="0"/>
                <a:cs typeface="+mn-cs"/>
              </a:rPr>
              <a:t>const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char c=123;</a:t>
            </a:r>
          </a:p>
          <a:p>
            <a:pPr eaLnBrk="1" hangingPunct="1">
              <a:defRPr/>
            </a:pPr>
            <a:r>
              <a:rPr lang="en-US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d=31;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void main(void) {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</a:t>
            </a:r>
            <a:r>
              <a:rPr lang="en-US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 </a:t>
            </a:r>
            <a:r>
              <a:rPr lang="en-US" sz="1800" spc="300" dirty="0" err="1" smtClean="0">
                <a:latin typeface="Cambria" pitchFamily="18" charset="0"/>
                <a:cs typeface="+mn-cs"/>
              </a:rPr>
              <a:t>i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char f[32];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</a:t>
            </a:r>
            <a:r>
              <a:rPr lang="en-GB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GB" sz="1800" spc="300" dirty="0" smtClean="0">
                <a:latin typeface="Cambria" pitchFamily="18" charset="0"/>
                <a:cs typeface="+mn-cs"/>
              </a:rPr>
              <a:t> *array;</a:t>
            </a:r>
          </a:p>
          <a:p>
            <a:pPr eaLnBrk="1" hangingPunct="1">
              <a:defRPr/>
            </a:pPr>
            <a:r>
              <a:rPr lang="en-GB" sz="1800" spc="300" dirty="0" smtClean="0">
                <a:latin typeface="Cambria" pitchFamily="18" charset="0"/>
                <a:cs typeface="+mn-cs"/>
              </a:rPr>
              <a:t>   array =(</a:t>
            </a:r>
            <a:r>
              <a:rPr lang="en-GB" sz="1800" spc="300" dirty="0" err="1" smtClean="0">
                <a:latin typeface="Cambria" pitchFamily="18" charset="0"/>
                <a:cs typeface="+mn-cs"/>
              </a:rPr>
              <a:t>int</a:t>
            </a:r>
            <a:r>
              <a:rPr lang="en-GB" sz="1800" spc="300" dirty="0" smtClean="0">
                <a:latin typeface="Cambria" pitchFamily="18" charset="0"/>
                <a:cs typeface="+mn-cs"/>
              </a:rPr>
              <a:t>*)</a:t>
            </a:r>
            <a:r>
              <a:rPr lang="en-GB" sz="1800" spc="300" dirty="0" err="1" smtClean="0">
                <a:latin typeface="Cambria" pitchFamily="18" charset="0"/>
                <a:cs typeface="+mn-cs"/>
              </a:rPr>
              <a:t>malloc</a:t>
            </a:r>
            <a:r>
              <a:rPr lang="en-GB" sz="1800" spc="300" dirty="0" smtClean="0">
                <a:latin typeface="Cambria" pitchFamily="18" charset="0"/>
                <a:cs typeface="+mn-cs"/>
              </a:rPr>
              <a:t>(128);</a:t>
            </a:r>
            <a:endParaRPr lang="en-US" sz="1800" spc="300" dirty="0" smtClean="0">
              <a:latin typeface="Cambria" pitchFamily="18" charset="0"/>
              <a:cs typeface="+mn-cs"/>
            </a:endParaRP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e = d + 7;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   </a:t>
            </a:r>
            <a:r>
              <a:rPr lang="en-US" sz="1800" spc="300" dirty="0" err="1" smtClean="0">
                <a:latin typeface="Cambria" pitchFamily="18" charset="0"/>
                <a:cs typeface="+mn-cs"/>
              </a:rPr>
              <a:t>printf</a:t>
            </a:r>
            <a:r>
              <a:rPr lang="en-US" sz="1800" spc="300" dirty="0" smtClean="0">
                <a:latin typeface="Cambria" pitchFamily="18" charset="0"/>
                <a:cs typeface="+mn-cs"/>
              </a:rPr>
              <a:t>(“Hello!”);</a:t>
            </a:r>
          </a:p>
          <a:p>
            <a:pPr eaLnBrk="1" hangingPunct="1">
              <a:defRPr/>
            </a:pPr>
            <a:r>
              <a:rPr lang="en-US" sz="1800" spc="300" dirty="0" smtClean="0">
                <a:latin typeface="Cambria" pitchFamily="18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1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Define </a:t>
            </a:r>
            <a:r>
              <a:rPr lang="en-GB" dirty="0" smtClean="0"/>
              <a:t>Interrupt Vector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40" y="906463"/>
            <a:ext cx="11287494" cy="767216"/>
          </a:xfrm>
        </p:spPr>
        <p:txBody>
          <a:bodyPr/>
          <a:lstStyle/>
          <a:p>
            <a:r>
              <a:rPr lang="en-GB" sz="2000" dirty="0"/>
              <a:t>The </a:t>
            </a:r>
            <a:r>
              <a:rPr lang="en-GB" sz="2000" dirty="0" smtClean="0"/>
              <a:t>interrupt vector can </a:t>
            </a:r>
            <a:r>
              <a:rPr lang="en-GB" sz="2000" dirty="0"/>
              <a:t>be defined in either C language </a:t>
            </a:r>
            <a:r>
              <a:rPr lang="en-GB" sz="2000" dirty="0" smtClean="0"/>
              <a:t>or </a:t>
            </a:r>
            <a:r>
              <a:rPr lang="en-GB" sz="2000" dirty="0"/>
              <a:t>assembly language, for example in C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88905" y="1448991"/>
            <a:ext cx="10670484" cy="46128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108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typedef</a:t>
            </a:r>
            <a:r>
              <a:rPr lang="en-GB" b="0" dirty="0">
                <a:latin typeface="Lucida Console" panose="020B0609040504020204" pitchFamily="49" charset="0"/>
              </a:rPr>
              <a:t> void(* </a:t>
            </a:r>
            <a:r>
              <a:rPr lang="en-GB" b="0" dirty="0" err="1">
                <a:latin typeface="Lucida Console" panose="020B0609040504020204" pitchFamily="49" charset="0"/>
              </a:rPr>
              <a:t>const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)(void) __</a:t>
            </a:r>
            <a:r>
              <a:rPr lang="en-GB" b="0" dirty="0" err="1">
                <a:latin typeface="Lucida Console" panose="020B0609040504020204" pitchFamily="49" charset="0"/>
              </a:rPr>
              <a:t>irq</a:t>
            </a:r>
            <a:r>
              <a:rPr lang="en-GB" b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#pragma arm section </a:t>
            </a:r>
            <a:r>
              <a:rPr lang="en-GB" b="0" dirty="0" err="1">
                <a:latin typeface="Lucida Console" panose="020B0609040504020204" pitchFamily="49" charset="0"/>
              </a:rPr>
              <a:t>rodata</a:t>
            </a:r>
            <a:r>
              <a:rPr lang="en-GB" b="0" dirty="0">
                <a:latin typeface="Lucida Console" panose="020B0609040504020204" pitchFamily="49" charset="0"/>
              </a:rPr>
              <a:t>="</a:t>
            </a:r>
            <a:r>
              <a:rPr lang="en-GB" b="0" dirty="0" err="1">
                <a:latin typeface="Lucida Console" panose="020B0609040504020204" pitchFamily="49" charset="0"/>
              </a:rPr>
              <a:t>exceptions_area</a:t>
            </a:r>
            <a:r>
              <a:rPr lang="en-GB" b="0" dirty="0">
                <a:latin typeface="Lucida Console" panose="020B0609040504020204" pitchFamily="49" charset="0"/>
              </a:rPr>
              <a:t>”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err="1">
                <a:latin typeface="Lucida Console" panose="020B0609040504020204" pitchFamily="49" charset="0"/>
              </a:rPr>
              <a:t>exception_table</a:t>
            </a:r>
            <a:r>
              <a:rPr lang="en-GB" b="0" dirty="0">
                <a:latin typeface="Lucida Console" panose="020B0609040504020204" pitchFamily="49" charset="0"/>
              </a:rPr>
              <a:t>[] =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(</a:t>
            </a: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)&amp;Image$$ARM_LIB_STACK$$ZI$$Limit</a:t>
            </a:r>
            <a:r>
              <a:rPr lang="en-GB" b="0" dirty="0" smtClean="0">
                <a:latin typeface="Lucida Console" panose="020B0609040504020204" pitchFamily="49" charset="0"/>
              </a:rPr>
              <a:t>, /* </a:t>
            </a:r>
            <a:r>
              <a:rPr lang="en-GB" b="0" dirty="0">
                <a:latin typeface="Lucida Console" panose="020B0609040504020204" pitchFamily="49" charset="0"/>
              </a:rPr>
              <a:t>Initial SP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(</a:t>
            </a:r>
            <a:r>
              <a:rPr lang="en-GB" b="0" dirty="0" err="1">
                <a:latin typeface="Lucida Console" panose="020B0609040504020204" pitchFamily="49" charset="0"/>
              </a:rPr>
              <a:t>ExecFuncPtr</a:t>
            </a:r>
            <a:r>
              <a:rPr lang="en-GB" b="0" dirty="0">
                <a:latin typeface="Lucida Console" panose="020B0609040504020204" pitchFamily="49" charset="0"/>
              </a:rPr>
              <a:t>)__main,			  </a:t>
            </a:r>
            <a:r>
              <a:rPr lang="en-GB" b="0" dirty="0" smtClean="0">
                <a:latin typeface="Lucida Console" panose="020B0609040504020204" pitchFamily="49" charset="0"/>
              </a:rPr>
              <a:t>  /* </a:t>
            </a:r>
            <a:r>
              <a:rPr lang="en-GB" b="0" dirty="0">
                <a:latin typeface="Lucida Console" panose="020B0609040504020204" pitchFamily="49" charset="0"/>
              </a:rPr>
              <a:t>Initial PC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NMIException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HardFaultException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MemManageException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BusFaultException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UsageFaultException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0, 0, 0, 0, 			</a:t>
            </a:r>
            <a:r>
              <a:rPr lang="en-GB" b="0" dirty="0" smtClean="0">
                <a:latin typeface="Lucida Console" panose="020B0609040504020204" pitchFamily="49" charset="0"/>
              </a:rPr>
              <a:t>	    /* </a:t>
            </a:r>
            <a:r>
              <a:rPr lang="en-GB" b="0" dirty="0">
                <a:latin typeface="Lucida Console" panose="020B0609040504020204" pitchFamily="49" charset="0"/>
              </a:rPr>
              <a:t>Reserved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SVCHandler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DebugMonitor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0,				</a:t>
            </a:r>
            <a:r>
              <a:rPr lang="en-GB" b="0" dirty="0" smtClean="0">
                <a:latin typeface="Lucida Console" panose="020B0609040504020204" pitchFamily="49" charset="0"/>
              </a:rPr>
              <a:t>	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   /* </a:t>
            </a:r>
            <a:r>
              <a:rPr lang="en-GB" b="0" dirty="0">
                <a:latin typeface="Lucida Console" panose="020B0609040504020204" pitchFamily="49" charset="0"/>
              </a:rPr>
              <a:t>Reserved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PendSVC</a:t>
            </a:r>
            <a:r>
              <a:rPr lang="en-GB" b="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SysTickHandler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/* Configurable interrupts start here...*/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#pragma arm section</a:t>
            </a:r>
          </a:p>
        </p:txBody>
      </p:sp>
    </p:spTree>
    <p:extLst>
      <p:ext uri="{BB962C8B-B14F-4D97-AF65-F5344CB8AC3E}">
        <p14:creationId xmlns:p14="http://schemas.microsoft.com/office/powerpoint/2010/main" val="9794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Accessing Peripherals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08" y="906464"/>
            <a:ext cx="10731260" cy="5329237"/>
          </a:xfrm>
        </p:spPr>
        <p:txBody>
          <a:bodyPr/>
          <a:lstStyle/>
          <a:p>
            <a:pPr>
              <a:defRPr/>
            </a:pPr>
            <a:r>
              <a:rPr lang="en-GB" sz="2000" dirty="0" smtClean="0"/>
              <a:t>Define base addresses for peripherals, e.g. </a:t>
            </a:r>
          </a:p>
          <a:p>
            <a:pPr>
              <a:defRPr/>
            </a:pPr>
            <a:endParaRPr lang="en-GB" sz="2000" dirty="0" smtClean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 smtClean="0"/>
          </a:p>
          <a:p>
            <a:pPr marL="0" indent="0">
              <a:buNone/>
              <a:defRPr/>
            </a:pPr>
            <a:endParaRPr lang="en-GB" sz="2000" dirty="0" smtClean="0"/>
          </a:p>
          <a:p>
            <a:pPr>
              <a:defRPr/>
            </a:pPr>
            <a:r>
              <a:rPr lang="en-GB" sz="2000" dirty="0" smtClean="0"/>
              <a:t>Write a value to a peripheral register, e.g.</a:t>
            </a:r>
          </a:p>
          <a:p>
            <a:pPr>
              <a:defRPr/>
            </a:pPr>
            <a:endParaRPr lang="en-GB" sz="2000" dirty="0" smtClean="0"/>
          </a:p>
          <a:p>
            <a:pPr>
              <a:defRPr/>
            </a:pPr>
            <a:endParaRPr lang="en-GB" sz="2000" dirty="0" smtClean="0"/>
          </a:p>
          <a:p>
            <a:pPr>
              <a:spcBef>
                <a:spcPts val="0"/>
              </a:spcBef>
              <a:defRPr/>
            </a:pPr>
            <a:r>
              <a:rPr lang="en-GB" sz="2000" dirty="0" smtClean="0"/>
              <a:t>Read a value from a peripheral register, e.g.</a:t>
            </a:r>
          </a:p>
          <a:p>
            <a:pPr lvl="1">
              <a:defRPr/>
            </a:pPr>
            <a:endParaRPr lang="en-GB" sz="18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88905" y="1553028"/>
            <a:ext cx="10256989" cy="1520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FLASH_BASE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(0x00000000UL)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RAM_BASE 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(0x10000000UL)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GPIO_BASE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(0x2009C000UL)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APB0_BASE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(0x40000000UL</a:t>
            </a:r>
            <a:r>
              <a:rPr lang="en-GB" b="0" dirty="0" smtClean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#</a:t>
            </a:r>
            <a:r>
              <a:rPr lang="en-GB" b="0" dirty="0">
                <a:latin typeface="Lucida Console" panose="020B0609040504020204" pitchFamily="49" charset="0"/>
              </a:rPr>
              <a:t>define </a:t>
            </a:r>
            <a:r>
              <a:rPr lang="en-GB" b="0" dirty="0" smtClean="0">
                <a:latin typeface="Lucida Console" panose="020B0609040504020204" pitchFamily="49" charset="0"/>
              </a:rPr>
              <a:t>AHB_BASE 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(0x50000000UL)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#define </a:t>
            </a:r>
            <a:r>
              <a:rPr lang="en-GB" b="0" dirty="0" smtClean="0">
                <a:latin typeface="Lucida Console" panose="020B0609040504020204" pitchFamily="49" charset="0"/>
              </a:rPr>
              <a:t>CM3_BASE         </a:t>
            </a:r>
            <a:r>
              <a:rPr lang="pt-BR" b="0" dirty="0">
                <a:latin typeface="Lucida Console" panose="020B0609040504020204" pitchFamily="49" charset="0"/>
              </a:rPr>
              <a:t>*((volatile unsigned long *)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(0xE0000000UL)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88906" y="3650342"/>
            <a:ext cx="10256988" cy="667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//store a value to the </a:t>
            </a:r>
            <a:r>
              <a:rPr lang="en-GB" b="0" dirty="0" smtClean="0">
                <a:latin typeface="Lucida Console" panose="020B0609040504020204" pitchFamily="49" charset="0"/>
              </a:rPr>
              <a:t>memory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RAM_BASE = 0x3FFFF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88906" y="5001078"/>
            <a:ext cx="10256988" cy="6658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//read a value from the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 smtClean="0">
                <a:latin typeface="Lucida Console" panose="020B0609040504020204" pitchFamily="49" charset="0"/>
              </a:rPr>
              <a:t>i</a:t>
            </a:r>
            <a:r>
              <a:rPr lang="en-GB" b="0" dirty="0" smtClean="0">
                <a:latin typeface="Lucida Console" panose="020B0609040504020204" pitchFamily="49" charset="0"/>
              </a:rPr>
              <a:t>= RAM_BASE; 	</a:t>
            </a:r>
            <a:endParaRPr lang="en-GB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Bit-band Operation in Assembly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4" y="1130740"/>
            <a:ext cx="10670873" cy="3223085"/>
          </a:xfrm>
        </p:spPr>
        <p:txBody>
          <a:bodyPr/>
          <a:lstStyle/>
          <a:p>
            <a:r>
              <a:rPr lang="en-GB" sz="2000" dirty="0"/>
              <a:t>For example, in order to set bit[3] in word data in address 0x20000000:</a:t>
            </a:r>
          </a:p>
          <a:p>
            <a:pPr lvl="1"/>
            <a:r>
              <a:rPr lang="en-GB" sz="1800" dirty="0"/>
              <a:t>Read-Modify-Write operation</a:t>
            </a:r>
          </a:p>
          <a:p>
            <a:pPr lvl="2"/>
            <a:r>
              <a:rPr lang="en-GB" sz="1600" dirty="0"/>
              <a:t>Read the real data address (0x20000000)</a:t>
            </a:r>
          </a:p>
          <a:p>
            <a:pPr lvl="2"/>
            <a:r>
              <a:rPr lang="en-GB" sz="1600" dirty="0"/>
              <a:t>Modify the desired bit (retain other bits unchanged)</a:t>
            </a:r>
          </a:p>
          <a:p>
            <a:pPr lvl="2"/>
            <a:r>
              <a:rPr lang="en-GB" sz="1600" dirty="0"/>
              <a:t>Write the modified data back</a:t>
            </a:r>
          </a:p>
          <a:p>
            <a:pPr lvl="1"/>
            <a:r>
              <a:rPr lang="en-GB" sz="1800" dirty="0"/>
              <a:t>Bit-band </a:t>
            </a:r>
            <a:r>
              <a:rPr lang="en-GB" sz="1800" dirty="0" smtClean="0"/>
              <a:t>operation</a:t>
            </a:r>
          </a:p>
          <a:p>
            <a:pPr lvl="2"/>
            <a:r>
              <a:rPr lang="en-GB" sz="1600" dirty="0" smtClean="0"/>
              <a:t>Directly </a:t>
            </a:r>
            <a:r>
              <a:rPr lang="en-GB" sz="1600" dirty="0"/>
              <a:t>set the bit by writing ‘1’ to address 0x2200000C, which is the alias address of forth bit of the 32-bit data at 0x20000000 </a:t>
            </a:r>
          </a:p>
          <a:p>
            <a:pPr lvl="1"/>
            <a:endParaRPr lang="en-GB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0550" y="4478912"/>
            <a:ext cx="5206311" cy="15491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 smtClean="0">
                <a:latin typeface="Lucida Console" panose="020B0609040504020204" pitchFamily="49" charset="0"/>
              </a:rPr>
              <a:t>;Read-Modify-Write Operation</a:t>
            </a:r>
          </a:p>
          <a:p>
            <a:endParaRPr lang="pt-BR" sz="1200" b="0" dirty="0" smtClean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LDR     R1</a:t>
            </a:r>
            <a:r>
              <a:rPr lang="pt-BR" sz="1200" b="0" dirty="0">
                <a:latin typeface="Lucida Console" panose="020B0609040504020204" pitchFamily="49" charset="0"/>
              </a:rPr>
              <a:t>, =</a:t>
            </a:r>
            <a:r>
              <a:rPr lang="pt-BR" sz="1200" b="0" dirty="0" smtClean="0">
                <a:latin typeface="Lucida Console" panose="020B0609040504020204" pitchFamily="49" charset="0"/>
              </a:rPr>
              <a:t>0x20000000  ;Setup address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LDR     R0</a:t>
            </a:r>
            <a:r>
              <a:rPr lang="pt-BR" sz="1200" b="0" dirty="0">
                <a:latin typeface="Lucida Console" panose="020B0609040504020204" pitchFamily="49" charset="0"/>
              </a:rPr>
              <a:t>, [</a:t>
            </a:r>
            <a:r>
              <a:rPr lang="pt-BR" sz="1200" b="0" dirty="0" smtClean="0">
                <a:latin typeface="Lucida Console" panose="020B0609040504020204" pitchFamily="49" charset="0"/>
              </a:rPr>
              <a:t>R1]	     ;Read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ORR.W   R0</a:t>
            </a:r>
            <a:r>
              <a:rPr lang="pt-BR" sz="1200" b="0" dirty="0">
                <a:latin typeface="Lucida Console" panose="020B0609040504020204" pitchFamily="49" charset="0"/>
              </a:rPr>
              <a:t>, #</a:t>
            </a:r>
            <a:r>
              <a:rPr lang="pt-BR" sz="1200" b="0" dirty="0" smtClean="0">
                <a:latin typeface="Lucida Console" panose="020B0609040504020204" pitchFamily="49" charset="0"/>
              </a:rPr>
              <a:t>0x8	     ;Modify bit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>
                <a:latin typeface="Lucida Console" panose="020B0609040504020204" pitchFamily="49" charset="0"/>
              </a:rPr>
              <a:t>STR  </a:t>
            </a:r>
            <a:r>
              <a:rPr lang="pt-BR" sz="1200" b="0" dirty="0" smtClean="0">
                <a:latin typeface="Lucida Console" panose="020B0609040504020204" pitchFamily="49" charset="0"/>
              </a:rPr>
              <a:t>   R0</a:t>
            </a:r>
            <a:r>
              <a:rPr lang="pt-BR" sz="1200" b="0" dirty="0">
                <a:latin typeface="Lucida Console" panose="020B0609040504020204" pitchFamily="49" charset="0"/>
              </a:rPr>
              <a:t>, [R1</a:t>
            </a:r>
            <a:r>
              <a:rPr lang="pt-BR" sz="1200" b="0" dirty="0" smtClean="0">
                <a:latin typeface="Lucida Console" panose="020B0609040504020204" pitchFamily="49" charset="0"/>
              </a:rPr>
              <a:t>]	     ;Write back</a:t>
            </a:r>
            <a:endParaRPr lang="pt-BR" sz="1200" b="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92341" y="4478912"/>
            <a:ext cx="5206311" cy="15491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 smtClean="0">
                <a:latin typeface="Lucida Console" panose="020B0609040504020204" pitchFamily="49" charset="0"/>
              </a:rPr>
              <a:t>;Bit-band Operation</a:t>
            </a:r>
          </a:p>
          <a:p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LDR     R1</a:t>
            </a:r>
            <a:r>
              <a:rPr lang="pt-BR" sz="1200" b="0" dirty="0">
                <a:latin typeface="Lucida Console" panose="020B0609040504020204" pitchFamily="49" charset="0"/>
              </a:rPr>
              <a:t>, =</a:t>
            </a:r>
            <a:r>
              <a:rPr lang="pt-BR" sz="1200" b="0" dirty="0" smtClean="0">
                <a:latin typeface="Lucida Console" panose="020B0609040504020204" pitchFamily="49" charset="0"/>
              </a:rPr>
              <a:t>0x2200000C  ;Setup address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MOV     R0</a:t>
            </a:r>
            <a:r>
              <a:rPr lang="pt-BR" sz="1200" b="0" dirty="0">
                <a:latin typeface="Lucida Console" panose="020B0609040504020204" pitchFamily="49" charset="0"/>
              </a:rPr>
              <a:t>, </a:t>
            </a:r>
            <a:r>
              <a:rPr lang="pt-BR" sz="1200" b="0" dirty="0" smtClean="0">
                <a:latin typeface="Lucida Console" panose="020B0609040504020204" pitchFamily="49" charset="0"/>
              </a:rPr>
              <a:t>#1	     ;Load data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STR     R0</a:t>
            </a:r>
            <a:r>
              <a:rPr lang="pt-BR" sz="1200" b="0" dirty="0">
                <a:latin typeface="Lucida Console" panose="020B0609040504020204" pitchFamily="49" charset="0"/>
              </a:rPr>
              <a:t>, [R1</a:t>
            </a:r>
            <a:r>
              <a:rPr lang="pt-BR" sz="1200" b="0" dirty="0" smtClean="0">
                <a:latin typeface="Lucida Console" panose="020B0609040504020204" pitchFamily="49" charset="0"/>
              </a:rPr>
              <a:t>]	     ;Write</a:t>
            </a:r>
            <a:endParaRPr lang="pt-BR" sz="12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Bit-band Operation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08" y="906463"/>
            <a:ext cx="10783018" cy="5434960"/>
          </a:xfrm>
        </p:spPr>
        <p:txBody>
          <a:bodyPr/>
          <a:lstStyle/>
          <a:p>
            <a:r>
              <a:rPr lang="en-GB" sz="2000" dirty="0" smtClean="0"/>
              <a:t>The bit-band operation is not natively supported in most C compilers</a:t>
            </a:r>
          </a:p>
          <a:p>
            <a:r>
              <a:rPr lang="en-GB" sz="2000" dirty="0" smtClean="0"/>
              <a:t>To make ease use of the bit-band feature, the address and the bit-band address can be </a:t>
            </a:r>
            <a:r>
              <a:rPr lang="en-GB" sz="2000" dirty="0"/>
              <a:t>s</a:t>
            </a:r>
            <a:r>
              <a:rPr lang="en-GB" sz="2000" dirty="0" smtClean="0"/>
              <a:t>eparately declared, for example: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Alternatively, use C macros to easily access bit-band alias, for example: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6029" y="2174140"/>
            <a:ext cx="10378174" cy="1649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 smtClean="0">
                <a:latin typeface="Lucida Console" panose="020B0609040504020204" pitchFamily="49" charset="0"/>
              </a:rPr>
              <a:t>#define RAM_Data1		*((volatile unsigned long *)(0x20000000))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#</a:t>
            </a:r>
            <a:r>
              <a:rPr lang="pt-BR" sz="1200" b="0" dirty="0">
                <a:latin typeface="Lucida Console" panose="020B0609040504020204" pitchFamily="49" charset="0"/>
              </a:rPr>
              <a:t>define </a:t>
            </a:r>
            <a:r>
              <a:rPr lang="pt-BR" sz="1200" b="0" dirty="0" smtClean="0">
                <a:latin typeface="Lucida Console" panose="020B0609040504020204" pitchFamily="49" charset="0"/>
              </a:rPr>
              <a:t>RAM_Data1_Bit0</a:t>
            </a:r>
            <a:r>
              <a:rPr lang="pt-BR" sz="1200" b="0" dirty="0">
                <a:latin typeface="Lucida Console" panose="020B0609040504020204" pitchFamily="49" charset="0"/>
              </a:rPr>
              <a:t>	*((volatile unsigned long </a:t>
            </a:r>
            <a:r>
              <a:rPr lang="pt-BR" sz="1200" b="0" dirty="0" smtClean="0">
                <a:latin typeface="Lucida Console" panose="020B0609040504020204" pitchFamily="49" charset="0"/>
              </a:rPr>
              <a:t>*)(0x22000000))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>
                <a:latin typeface="Lucida Console" panose="020B0609040504020204" pitchFamily="49" charset="0"/>
              </a:rPr>
              <a:t>#define </a:t>
            </a:r>
            <a:r>
              <a:rPr lang="pt-BR" sz="1200" b="0" dirty="0" smtClean="0">
                <a:latin typeface="Lucida Console" panose="020B0609040504020204" pitchFamily="49" charset="0"/>
              </a:rPr>
              <a:t>RAM_Data1_Bit1</a:t>
            </a:r>
            <a:r>
              <a:rPr lang="pt-BR" sz="1200" b="0" dirty="0">
                <a:latin typeface="Lucida Console" panose="020B0609040504020204" pitchFamily="49" charset="0"/>
              </a:rPr>
              <a:t>	*((volatile unsigned long </a:t>
            </a:r>
            <a:r>
              <a:rPr lang="pt-BR" sz="1200" b="0" dirty="0" smtClean="0">
                <a:latin typeface="Lucida Console" panose="020B0609040504020204" pitchFamily="49" charset="0"/>
              </a:rPr>
              <a:t>*)(0x22000004))</a:t>
            </a:r>
            <a:endParaRPr lang="pt-BR" sz="1200" b="0" dirty="0">
              <a:latin typeface="Lucida Console" panose="020B0609040504020204" pitchFamily="49" charset="0"/>
            </a:endParaRPr>
          </a:p>
          <a:p>
            <a:endParaRPr lang="pt-BR" sz="1200" b="0" dirty="0" smtClean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RAM_Data1= </a:t>
            </a:r>
            <a:r>
              <a:rPr lang="pt-BR" sz="1200" b="0" dirty="0">
                <a:latin typeface="Lucida Console" panose="020B0609040504020204" pitchFamily="49" charset="0"/>
              </a:rPr>
              <a:t>RAM_Data1 </a:t>
            </a:r>
            <a:r>
              <a:rPr lang="pt-BR" sz="1200" b="0" dirty="0" smtClean="0">
                <a:latin typeface="Lucida Console" panose="020B0609040504020204" pitchFamily="49" charset="0"/>
              </a:rPr>
              <a:t>| 0x01</a:t>
            </a:r>
            <a:r>
              <a:rPr lang="pt-BR" sz="1200" b="0" dirty="0">
                <a:latin typeface="Lucida Console" panose="020B0609040504020204" pitchFamily="49" charset="0"/>
              </a:rPr>
              <a:t>		;Setup </a:t>
            </a:r>
            <a:r>
              <a:rPr lang="pt-BR" sz="1200" b="0" dirty="0" smtClean="0">
                <a:latin typeface="Lucida Console" panose="020B0609040504020204" pitchFamily="49" charset="0"/>
              </a:rPr>
              <a:t>bit0 without using bitband</a:t>
            </a:r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RAM_Data1_Bit0= 0x00		;clear bit0 using </a:t>
            </a:r>
            <a:r>
              <a:rPr lang="pt-BR" sz="1200" b="0" dirty="0">
                <a:latin typeface="Lucida Console" panose="020B0609040504020204" pitchFamily="49" charset="0"/>
              </a:rPr>
              <a:t>bitband </a:t>
            </a:r>
            <a:endParaRPr lang="pt-BR" sz="1200" b="0" dirty="0" smtClean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RAM_Data1_Bit1= 0x01</a:t>
            </a:r>
            <a:r>
              <a:rPr lang="pt-BR" sz="1200" b="0" dirty="0">
                <a:latin typeface="Lucida Console" panose="020B0609040504020204" pitchFamily="49" charset="0"/>
              </a:rPr>
              <a:t>		;Setup </a:t>
            </a:r>
            <a:r>
              <a:rPr lang="pt-BR" sz="1200" b="0" dirty="0" smtClean="0">
                <a:latin typeface="Lucida Console" panose="020B0609040504020204" pitchFamily="49" charset="0"/>
              </a:rPr>
              <a:t>bit1 using bitband</a:t>
            </a:r>
            <a:endParaRPr lang="pt-BR" sz="1200" b="0" dirty="0">
              <a:latin typeface="Lucida Console" panose="020B0609040504020204" pitchFamily="49" charset="0"/>
            </a:endParaRPr>
          </a:p>
          <a:p>
            <a:endParaRPr lang="pt-BR" sz="1200" b="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86028" y="4537330"/>
            <a:ext cx="10378176" cy="1649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0" tIns="180000" rIns="180000" bIns="18000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b="0" dirty="0">
                <a:latin typeface="Lucida Console" panose="020B0609040504020204" pitchFamily="49" charset="0"/>
              </a:rPr>
              <a:t>#define RAM_Data1		</a:t>
            </a:r>
            <a:r>
              <a:rPr lang="pt-BR" sz="1200" b="0" dirty="0" smtClean="0">
                <a:latin typeface="Lucida Console" panose="020B0609040504020204" pitchFamily="49" charset="0"/>
              </a:rPr>
              <a:t>	*((</a:t>
            </a:r>
            <a:r>
              <a:rPr lang="pt-BR" sz="1200" b="0" dirty="0">
                <a:latin typeface="Lucida Console" panose="020B0609040504020204" pitchFamily="49" charset="0"/>
              </a:rPr>
              <a:t>volatile unsigned long *)(0x20000000</a:t>
            </a:r>
            <a:r>
              <a:rPr lang="pt-BR" sz="1200" b="0" dirty="0" smtClean="0">
                <a:latin typeface="Lucida Console" panose="020B0609040504020204" pitchFamily="49" charset="0"/>
              </a:rPr>
              <a:t>))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#define BitBand(data_addr, bit)	((data_addr &amp; 0x0F0000000) + 0x2000000 +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((data_addr &amp; 0xFFFFF)&lt;&lt;5)+(bit&lt;&lt;2))</a:t>
            </a: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#define Data_Addr (data_addr)		*((volatile unsigned long*)(data_addr))</a:t>
            </a:r>
          </a:p>
          <a:p>
            <a:endParaRPr lang="pt-BR" sz="1200" b="0" dirty="0">
              <a:latin typeface="Lucida Console" panose="020B0609040504020204" pitchFamily="49" charset="0"/>
            </a:endParaRPr>
          </a:p>
          <a:p>
            <a:r>
              <a:rPr lang="pt-BR" sz="1200" b="0" dirty="0" smtClean="0">
                <a:latin typeface="Lucida Console" panose="020B0609040504020204" pitchFamily="49" charset="0"/>
              </a:rPr>
              <a:t>Data_Addr(BitBand(RAM_Data1,0)) = 0x01		;set bit0</a:t>
            </a:r>
          </a:p>
          <a:p>
            <a:endParaRPr lang="pt-BR" sz="12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cap="none" dirty="0">
                <a:latin typeface="+mn-lt"/>
              </a:rPr>
              <a:t>Mixed Assembly and </a:t>
            </a:r>
            <a:r>
              <a:rPr lang="en-GB" cap="none" dirty="0" smtClean="0">
                <a:latin typeface="+mn-lt"/>
              </a:rPr>
              <a:t/>
            </a:r>
            <a:br>
              <a:rPr lang="en-GB" cap="none" dirty="0" smtClean="0">
                <a:latin typeface="+mn-lt"/>
              </a:rPr>
            </a:br>
            <a:r>
              <a:rPr lang="en-GB" cap="none" dirty="0" smtClean="0">
                <a:latin typeface="+mn-lt"/>
              </a:rPr>
              <a:t>C </a:t>
            </a:r>
            <a:r>
              <a:rPr lang="en-GB" cap="none" dirty="0">
                <a:latin typeface="+mn-lt"/>
              </a:rPr>
              <a:t>Programming</a:t>
            </a:r>
            <a:br>
              <a:rPr lang="en-GB" cap="none" dirty="0">
                <a:latin typeface="+mn-lt"/>
              </a:rPr>
            </a:b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1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Calling a C Function from Assembly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46981" y="1440000"/>
            <a:ext cx="10912415" cy="4680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 smtClean="0"/>
              <a:t>When a C function is called from an assembly file, the following areas should be aware: 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Register R0, R1, R2, R3, R12, and LR could be changed, hence it is better to save them to the stack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The value of SP should be aligned to a double-word address boundary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Input parameters have to be stored in the correct registers, for example, registers R0 to R3 can be used for passing four parameters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The return value is usually stored in R0</a:t>
            </a:r>
          </a:p>
        </p:txBody>
      </p:sp>
    </p:spTree>
    <p:extLst>
      <p:ext uri="{BB962C8B-B14F-4D97-AF65-F5344CB8AC3E}">
        <p14:creationId xmlns:p14="http://schemas.microsoft.com/office/powerpoint/2010/main" val="30757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Calling a C Function from Assembly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1486" y="1440000"/>
            <a:ext cx="10954299" cy="4680000"/>
          </a:xfrm>
        </p:spPr>
        <p:txBody>
          <a:bodyPr/>
          <a:lstStyle/>
          <a:p>
            <a:r>
              <a:rPr lang="en-GB" dirty="0" smtClean="0"/>
              <a:t>For example, write an adding function in C: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Call the C function from the assembly code, for example:</a:t>
            </a:r>
          </a:p>
          <a:p>
            <a:pPr>
              <a:spcBef>
                <a:spcPct val="0"/>
              </a:spcBef>
            </a:pPr>
            <a:endParaRPr lang="en-GB" dirty="0" smtClean="0"/>
          </a:p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88906" y="2001008"/>
            <a:ext cx="10817988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err="1" smtClean="0">
                <a:latin typeface="Lucida Console" panose="020B0609040504020204" pitchFamily="49" charset="0"/>
              </a:rPr>
              <a:t>int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r>
              <a:rPr lang="en-GB" b="0" dirty="0" smtClean="0">
                <a:latin typeface="Lucida Console" panose="020B0609040504020204" pitchFamily="49" charset="0"/>
              </a:rPr>
              <a:t>(</a:t>
            </a:r>
            <a:r>
              <a:rPr lang="en-GB" b="0" dirty="0" err="1" smtClean="0">
                <a:latin typeface="Lucida Console" panose="020B0609040504020204" pitchFamily="49" charset="0"/>
              </a:rPr>
              <a:t>int</a:t>
            </a:r>
            <a:r>
              <a:rPr lang="en-GB" b="0" dirty="0" smtClean="0">
                <a:latin typeface="Lucida Console" panose="020B0609040504020204" pitchFamily="49" charset="0"/>
              </a:rPr>
              <a:t> </a:t>
            </a:r>
            <a:r>
              <a:rPr lang="en-GB" b="0" dirty="0">
                <a:latin typeface="Lucida Console" panose="020B0609040504020204" pitchFamily="49" charset="0"/>
              </a:rPr>
              <a:t>x1,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x2,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x3,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smtClean="0">
                <a:latin typeface="Lucida Console" panose="020B0609040504020204" pitchFamily="49" charset="0"/>
              </a:rPr>
              <a:t>x4) </a:t>
            </a:r>
            <a:r>
              <a:rPr lang="en-GB" b="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smtClean="0">
                <a:latin typeface="Lucida Console" panose="020B0609040504020204" pitchFamily="49" charset="0"/>
              </a:rPr>
              <a:t>return (x1+x2+x3+x4);</a:t>
            </a: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88906" y="4143828"/>
            <a:ext cx="10817988" cy="18650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MOVS	R0, #0X1		; parameter x1	</a:t>
            </a:r>
          </a:p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MOVS	</a:t>
            </a:r>
            <a:r>
              <a:rPr lang="en-GB" b="0" dirty="0" smtClean="0">
                <a:latin typeface="Lucida Console" panose="020B0609040504020204" pitchFamily="49" charset="0"/>
              </a:rPr>
              <a:t>R1, </a:t>
            </a:r>
            <a:r>
              <a:rPr lang="en-GB" b="0" dirty="0">
                <a:latin typeface="Lucida Console" panose="020B0609040504020204" pitchFamily="49" charset="0"/>
              </a:rPr>
              <a:t>#</a:t>
            </a:r>
            <a:r>
              <a:rPr lang="en-GB" b="0" dirty="0" smtClean="0">
                <a:latin typeface="Lucida Console" panose="020B0609040504020204" pitchFamily="49" charset="0"/>
              </a:rPr>
              <a:t>0X3</a:t>
            </a:r>
            <a:r>
              <a:rPr lang="en-GB" b="0" dirty="0">
                <a:latin typeface="Lucida Console" panose="020B0609040504020204" pitchFamily="49" charset="0"/>
              </a:rPr>
              <a:t>		; parameter </a:t>
            </a:r>
            <a:r>
              <a:rPr lang="en-GB" b="0" dirty="0" smtClean="0">
                <a:latin typeface="Lucida Console" panose="020B0609040504020204" pitchFamily="49" charset="0"/>
              </a:rPr>
              <a:t>x2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MOVS	</a:t>
            </a:r>
            <a:r>
              <a:rPr lang="en-GB" b="0" dirty="0" smtClean="0">
                <a:latin typeface="Lucida Console" panose="020B0609040504020204" pitchFamily="49" charset="0"/>
              </a:rPr>
              <a:t>R2, </a:t>
            </a:r>
            <a:r>
              <a:rPr lang="en-GB" b="0" dirty="0">
                <a:latin typeface="Lucida Console" panose="020B0609040504020204" pitchFamily="49" charset="0"/>
              </a:rPr>
              <a:t>#</a:t>
            </a:r>
            <a:r>
              <a:rPr lang="en-GB" b="0" dirty="0" smtClean="0">
                <a:latin typeface="Lucida Console" panose="020B0609040504020204" pitchFamily="49" charset="0"/>
              </a:rPr>
              <a:t>0X5</a:t>
            </a:r>
            <a:r>
              <a:rPr lang="en-GB" b="0" dirty="0">
                <a:latin typeface="Lucida Console" panose="020B0609040504020204" pitchFamily="49" charset="0"/>
              </a:rPr>
              <a:t>		; parameter </a:t>
            </a:r>
            <a:r>
              <a:rPr lang="en-GB" b="0" dirty="0" smtClean="0">
                <a:latin typeface="Lucida Console" panose="020B0609040504020204" pitchFamily="49" charset="0"/>
              </a:rPr>
              <a:t>x3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  <a:p>
            <a:pPr>
              <a:defRPr/>
            </a:pPr>
            <a:r>
              <a:rPr lang="en-GB" b="0" dirty="0">
                <a:latin typeface="Lucida Console" panose="020B0609040504020204" pitchFamily="49" charset="0"/>
              </a:rPr>
              <a:t>MOVS	</a:t>
            </a:r>
            <a:r>
              <a:rPr lang="en-GB" b="0" dirty="0" smtClean="0">
                <a:latin typeface="Lucida Console" panose="020B0609040504020204" pitchFamily="49" charset="0"/>
              </a:rPr>
              <a:t>R3, </a:t>
            </a:r>
            <a:r>
              <a:rPr lang="en-GB" b="0" dirty="0">
                <a:latin typeface="Lucida Console" panose="020B0609040504020204" pitchFamily="49" charset="0"/>
              </a:rPr>
              <a:t>#</a:t>
            </a:r>
            <a:r>
              <a:rPr lang="en-GB" b="0" dirty="0" smtClean="0">
                <a:latin typeface="Lucida Console" panose="020B0609040504020204" pitchFamily="49" charset="0"/>
              </a:rPr>
              <a:t>0X7</a:t>
            </a:r>
            <a:r>
              <a:rPr lang="en-GB" b="0" dirty="0">
                <a:latin typeface="Lucida Console" panose="020B0609040504020204" pitchFamily="49" charset="0"/>
              </a:rPr>
              <a:t>		; parameter </a:t>
            </a:r>
            <a:r>
              <a:rPr lang="en-GB" b="0" dirty="0" smtClean="0">
                <a:latin typeface="Lucida Console" panose="020B0609040504020204" pitchFamily="49" charset="0"/>
              </a:rPr>
              <a:t>x4</a:t>
            </a:r>
            <a:r>
              <a:rPr lang="en-GB" b="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IMPORT	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endParaRPr lang="en-GB" b="0" dirty="0" smtClean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BL	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r>
              <a:rPr lang="en-GB" b="0" dirty="0" smtClean="0">
                <a:latin typeface="Lucida Console" panose="020B0609040504020204" pitchFamily="49" charset="0"/>
              </a:rPr>
              <a:t>		; call “</a:t>
            </a:r>
            <a:r>
              <a:rPr lang="en-GB" b="0" dirty="0" err="1" smtClean="0">
                <a:latin typeface="Lucida Console" panose="020B0609040504020204" pitchFamily="49" charset="0"/>
              </a:rPr>
              <a:t>my_add</a:t>
            </a:r>
            <a:r>
              <a:rPr lang="en-GB" b="0" dirty="0" smtClean="0">
                <a:latin typeface="Lucida Console" panose="020B0609040504020204" pitchFamily="49" charset="0"/>
              </a:rPr>
              <a:t>” function in C</a:t>
            </a:r>
            <a:endParaRPr lang="en-GB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Calling an Assembly Function from 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46981" y="1440000"/>
            <a:ext cx="10739888" cy="4680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dirty="0" smtClean="0"/>
              <a:t>When calling an assembly function from C code, following areas should be aware: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If registers R4 to R11 need to be changed, they have to be stacked and restored in the assembly function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If another function is called inside the assembly function, LR register needs to be saved on the stack and used for return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The function return value is normally stored in R0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594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 smtClean="0">
                <a:latin typeface="+mn-lt"/>
              </a:rPr>
              <a:t>Program Code</a:t>
            </a: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1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Calling an Assembly Function from 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38355" y="906463"/>
            <a:ext cx="11347879" cy="3518888"/>
          </a:xfrm>
        </p:spPr>
        <p:txBody>
          <a:bodyPr/>
          <a:lstStyle/>
          <a:p>
            <a:r>
              <a:rPr lang="en-GB" dirty="0" smtClean="0"/>
              <a:t>Write a function in assembly, for example:</a:t>
            </a:r>
          </a:p>
          <a:p>
            <a:pPr marL="444500" lvl="1" indent="0"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 smtClean="0"/>
              <a:t> 			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Calling an assembly function in C, for example:</a:t>
            </a:r>
          </a:p>
          <a:p>
            <a:pPr>
              <a:spcBef>
                <a:spcPct val="0"/>
              </a:spcBef>
            </a:pPr>
            <a:endParaRPr lang="en-GB" dirty="0" smtClean="0"/>
          </a:p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88906" y="1647372"/>
            <a:ext cx="10817988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b="0" dirty="0" smtClean="0">
                <a:latin typeface="Lucida Console" panose="020B0609040504020204" pitchFamily="49" charset="0"/>
              </a:rPr>
              <a:t>		EXPORT </a:t>
            </a:r>
            <a:r>
              <a:rPr lang="pt-BR" b="0" dirty="0">
                <a:latin typeface="Lucida Console" panose="020B0609040504020204" pitchFamily="49" charset="0"/>
              </a:rPr>
              <a:t>add_asm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add_asm    	</a:t>
            </a:r>
            <a:r>
              <a:rPr lang="pt-BR" b="0" dirty="0" smtClean="0">
                <a:latin typeface="Lucida Console" panose="020B0609040504020204" pitchFamily="49" charset="0"/>
              </a:rPr>
              <a:t>FUNCTION</a:t>
            </a:r>
            <a:endParaRPr lang="pt-BR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ADDS</a:t>
            </a:r>
            <a:r>
              <a:rPr lang="pt-BR" b="0" dirty="0">
                <a:latin typeface="Lucida Console" panose="020B0609040504020204" pitchFamily="49" charset="0"/>
              </a:rPr>
              <a:t>	R0, R0, R1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ADDS</a:t>
            </a:r>
            <a:r>
              <a:rPr lang="pt-BR" b="0" dirty="0">
                <a:latin typeface="Lucida Console" panose="020B0609040504020204" pitchFamily="49" charset="0"/>
              </a:rPr>
              <a:t>	R0, R0, R2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ADDS</a:t>
            </a:r>
            <a:r>
              <a:rPr lang="pt-BR" b="0" dirty="0">
                <a:latin typeface="Lucida Console" panose="020B0609040504020204" pitchFamily="49" charset="0"/>
              </a:rPr>
              <a:t>	R0, R0, R3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	</a:t>
            </a:r>
            <a:r>
              <a:rPr lang="pt-BR" b="0" dirty="0" smtClean="0">
                <a:latin typeface="Lucida Console" panose="020B0609040504020204" pitchFamily="49" charset="0"/>
              </a:rPr>
              <a:t>BX </a:t>
            </a:r>
            <a:r>
              <a:rPr lang="pt-BR" b="0" dirty="0">
                <a:latin typeface="Lucida Console" panose="020B0609040504020204" pitchFamily="49" charset="0"/>
              </a:rPr>
              <a:t>	LR		; result is returned in 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                	</a:t>
            </a:r>
            <a:r>
              <a:rPr lang="pt-BR" b="0" dirty="0" smtClean="0">
                <a:latin typeface="Lucida Console" panose="020B0609040504020204" pitchFamily="49" charset="0"/>
              </a:rPr>
              <a:t>ENDFUNC</a:t>
            </a:r>
            <a:endParaRPr lang="pt-BR" b="0" dirty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8906" y="4521201"/>
            <a:ext cx="10817988" cy="1516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external int  add_asm( int k1, int k2, int k3, int k4);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void main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int x;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x = add_asm (11,22,33,44);	</a:t>
            </a:r>
            <a:r>
              <a:rPr lang="pt-BR" b="0" dirty="0" smtClean="0">
                <a:latin typeface="Lucida Console" panose="020B0609040504020204" pitchFamily="49" charset="0"/>
              </a:rPr>
              <a:t>// </a:t>
            </a:r>
            <a:r>
              <a:rPr lang="pt-BR" b="0" dirty="0">
                <a:latin typeface="Lucida Console" panose="020B0609040504020204" pitchFamily="49" charset="0"/>
              </a:rPr>
              <a:t>call assembly function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	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39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Embedded Assembly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95223" y="1440000"/>
            <a:ext cx="11040563" cy="4680000"/>
          </a:xfrm>
        </p:spPr>
        <p:txBody>
          <a:bodyPr/>
          <a:lstStyle/>
          <a:p>
            <a:r>
              <a:rPr lang="en-GB" dirty="0" smtClean="0"/>
              <a:t>The embedded assembler allows developer to write assembly functions inside C files, for example in C:</a:t>
            </a:r>
          </a:p>
          <a:p>
            <a:pPr marL="444500" lvl="1" indent="0"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 smtClean="0"/>
              <a:t>			</a:t>
            </a:r>
          </a:p>
          <a:p>
            <a:endParaRPr lang="en-GB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788906" y="2448427"/>
            <a:ext cx="10817988" cy="33527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_</a:t>
            </a:r>
            <a:r>
              <a:rPr lang="en-GB" b="0" dirty="0" err="1">
                <a:latin typeface="Lucida Console" panose="020B0609040504020204" pitchFamily="49" charset="0"/>
              </a:rPr>
              <a:t>asm</a:t>
            </a:r>
            <a:r>
              <a:rPr lang="en-GB" b="0" dirty="0">
                <a:latin typeface="Lucida Console" panose="020B0609040504020204" pitchFamily="49" charset="0"/>
              </a:rPr>
              <a:t>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 </a:t>
            </a:r>
            <a:r>
              <a:rPr lang="en-GB" b="0" dirty="0" err="1">
                <a:latin typeface="Lucida Console" panose="020B0609040504020204" pitchFamily="49" charset="0"/>
              </a:rPr>
              <a:t>add_asm</a:t>
            </a:r>
            <a:r>
              <a:rPr lang="en-GB" b="0" dirty="0" smtClean="0">
                <a:latin typeface="Lucida Console" panose="020B0609040504020204" pitchFamily="49" charset="0"/>
              </a:rPr>
              <a:t>( 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k1,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k2,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k3, 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k4) </a:t>
            </a:r>
            <a:r>
              <a:rPr lang="en-GB" b="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smtClean="0">
                <a:latin typeface="Lucida Console" panose="020B0609040504020204" pitchFamily="49" charset="0"/>
              </a:rPr>
              <a:t>	ADDS</a:t>
            </a:r>
            <a:r>
              <a:rPr lang="en-GB" b="0" dirty="0">
                <a:latin typeface="Lucida Console" panose="020B0609040504020204" pitchFamily="49" charset="0"/>
              </a:rPr>
              <a:t>	R0, R0, R1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</a:t>
            </a:r>
            <a:r>
              <a:rPr lang="en-GB" b="0" dirty="0" smtClean="0">
                <a:latin typeface="Lucida Console" panose="020B0609040504020204" pitchFamily="49" charset="0"/>
              </a:rPr>
              <a:t>        	ADDS</a:t>
            </a:r>
            <a:r>
              <a:rPr lang="en-GB" b="0" dirty="0">
                <a:latin typeface="Lucida Console" panose="020B0609040504020204" pitchFamily="49" charset="0"/>
              </a:rPr>
              <a:t>	R0, R0, R2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         </a:t>
            </a:r>
            <a:r>
              <a:rPr lang="en-GB" b="0" dirty="0" smtClean="0">
                <a:latin typeface="Lucida Console" panose="020B0609040504020204" pitchFamily="49" charset="0"/>
              </a:rPr>
              <a:t>       	ADDS</a:t>
            </a:r>
            <a:r>
              <a:rPr lang="en-GB" b="0" dirty="0">
                <a:latin typeface="Lucida Console" panose="020B0609040504020204" pitchFamily="49" charset="0"/>
              </a:rPr>
              <a:t>	R0, R0, R3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	</a:t>
            </a:r>
            <a:r>
              <a:rPr lang="en-GB" b="0" dirty="0" smtClean="0">
                <a:latin typeface="Lucida Console" panose="020B0609040504020204" pitchFamily="49" charset="0"/>
              </a:rPr>
              <a:t>BX </a:t>
            </a:r>
            <a:r>
              <a:rPr lang="en-GB" b="0" dirty="0">
                <a:latin typeface="Lucida Console" panose="020B0609040504020204" pitchFamily="49" charset="0"/>
              </a:rPr>
              <a:t>	LR		                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b="0" dirty="0">
              <a:latin typeface="Lucida Console" panose="020B060904050402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void main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</a:t>
            </a:r>
            <a:r>
              <a:rPr lang="en-GB" b="0" dirty="0" err="1">
                <a:latin typeface="Lucida Console" panose="020B0609040504020204" pitchFamily="49" charset="0"/>
              </a:rPr>
              <a:t>int</a:t>
            </a:r>
            <a:r>
              <a:rPr lang="en-GB" b="0" dirty="0">
                <a:latin typeface="Lucida Console" panose="020B0609040504020204" pitchFamily="49" charset="0"/>
              </a:rPr>
              <a:t> x;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x = </a:t>
            </a:r>
            <a:r>
              <a:rPr lang="en-GB" b="0" dirty="0" err="1">
                <a:latin typeface="Lucida Console" panose="020B0609040504020204" pitchFamily="49" charset="0"/>
              </a:rPr>
              <a:t>add_asm</a:t>
            </a:r>
            <a:r>
              <a:rPr lang="en-GB" b="0" dirty="0">
                <a:latin typeface="Lucida Console" panose="020B0609040504020204" pitchFamily="49" charset="0"/>
              </a:rPr>
              <a:t> (11,22,33,44);	</a:t>
            </a:r>
            <a:r>
              <a:rPr lang="en-GB" b="0" dirty="0" smtClean="0">
                <a:latin typeface="Lucida Console" panose="020B0609040504020204" pitchFamily="49" charset="0"/>
              </a:rPr>
              <a:t>// </a:t>
            </a:r>
            <a:r>
              <a:rPr lang="en-GB" b="0" dirty="0">
                <a:latin typeface="Lucida Console" panose="020B0609040504020204" pitchFamily="49" charset="0"/>
              </a:rPr>
              <a:t>call assembly function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	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632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ed2dsp.com/images/products/big/MFG_FRDM-KL25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 b="13403"/>
          <a:stretch/>
        </p:blipFill>
        <p:spPr bwMode="auto">
          <a:xfrm>
            <a:off x="7209320" y="4967277"/>
            <a:ext cx="3022980" cy="163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70" y="1440000"/>
            <a:ext cx="10892241" cy="4680000"/>
          </a:xfrm>
        </p:spPr>
        <p:txBody>
          <a:bodyPr/>
          <a:lstStyle/>
          <a:p>
            <a:r>
              <a:rPr lang="en-GB" dirty="0" smtClean="0"/>
              <a:t>Lab Exercises</a:t>
            </a:r>
          </a:p>
          <a:p>
            <a:pPr lvl="1"/>
            <a:r>
              <a:rPr lang="en-GB" sz="1800" dirty="0"/>
              <a:t>Lab 1 - </a:t>
            </a:r>
            <a:r>
              <a:rPr lang="en-GB" sz="1800" dirty="0" smtClean="0"/>
              <a:t>processing text in assembly language</a:t>
            </a:r>
          </a:p>
          <a:p>
            <a:pPr lvl="2"/>
            <a:r>
              <a:rPr lang="en-GB" sz="1800" dirty="0"/>
              <a:t>E</a:t>
            </a:r>
            <a:r>
              <a:rPr lang="en-GB" sz="1800" dirty="0" smtClean="0"/>
              <a:t>xecute </a:t>
            </a:r>
            <a:r>
              <a:rPr lang="en-GB" sz="1800" dirty="0"/>
              <a:t>assembly code on the </a:t>
            </a:r>
            <a:r>
              <a:rPr lang="en-GB" sz="1800" dirty="0" err="1"/>
              <a:t>mbed</a:t>
            </a:r>
            <a:r>
              <a:rPr lang="en-GB" sz="1800" dirty="0"/>
              <a:t> board </a:t>
            </a:r>
            <a:r>
              <a:rPr lang="en-GB" sz="1800" dirty="0" smtClean="0"/>
              <a:t>(e.g. Nucleo F401RE) using </a:t>
            </a:r>
            <a:r>
              <a:rPr lang="en-GB" sz="1800" dirty="0"/>
              <a:t>the debugger </a:t>
            </a:r>
            <a:r>
              <a:rPr lang="en-GB" sz="1800" dirty="0" smtClean="0"/>
              <a:t>(in </a:t>
            </a:r>
            <a:r>
              <a:rPr lang="en-GB" sz="1800" dirty="0"/>
              <a:t>ARM</a:t>
            </a:r>
            <a:r>
              <a:rPr lang="en-GB" sz="1800" baseline="30000" dirty="0"/>
              <a:t>®</a:t>
            </a:r>
            <a:r>
              <a:rPr lang="en-GB" sz="1800" dirty="0"/>
              <a:t> </a:t>
            </a:r>
            <a:r>
              <a:rPr lang="en-GB" sz="1800" dirty="0" err="1"/>
              <a:t>Keil</a:t>
            </a:r>
            <a:r>
              <a:rPr lang="en-GB" sz="1800" baseline="30000" dirty="0"/>
              <a:t>® </a:t>
            </a:r>
            <a:r>
              <a:rPr lang="en-GB" sz="1800" dirty="0"/>
              <a:t>MDK </a:t>
            </a:r>
            <a:r>
              <a:rPr lang="en-GB" sz="1800" dirty="0" smtClean="0"/>
              <a:t>)</a:t>
            </a:r>
          </a:p>
          <a:p>
            <a:pPr lvl="2"/>
            <a:r>
              <a:rPr lang="en-GB" sz="1800" dirty="0" smtClean="0"/>
              <a:t>Examine </a:t>
            </a:r>
            <a:r>
              <a:rPr lang="en-GB" sz="1800" dirty="0"/>
              <a:t>its execution at the processor </a:t>
            </a:r>
            <a:r>
              <a:rPr lang="en-GB" sz="1800" dirty="0" smtClean="0"/>
              <a:t>level</a:t>
            </a:r>
          </a:p>
          <a:p>
            <a:pPr lvl="1"/>
            <a:r>
              <a:rPr lang="en-US" sz="1800" dirty="0"/>
              <a:t>Lab 2 - </a:t>
            </a:r>
            <a:r>
              <a:rPr lang="en-US" sz="1800" dirty="0" smtClean="0"/>
              <a:t>square root approximation</a:t>
            </a:r>
          </a:p>
          <a:p>
            <a:pPr lvl="2"/>
            <a:r>
              <a:rPr lang="en-US" sz="1800" dirty="0"/>
              <a:t>W</a:t>
            </a:r>
            <a:r>
              <a:rPr lang="en-US" sz="1800" dirty="0" smtClean="0"/>
              <a:t>rite </a:t>
            </a:r>
            <a:r>
              <a:rPr lang="en-US" sz="1800" dirty="0"/>
              <a:t>an assembly code subroutine to approximate the square root of an argument using the bisection </a:t>
            </a:r>
            <a:r>
              <a:rPr lang="en-US" sz="1800" dirty="0" smtClean="0"/>
              <a:t>method</a:t>
            </a:r>
          </a:p>
          <a:p>
            <a:pPr lvl="2"/>
            <a:r>
              <a:rPr lang="en-GB" sz="1800" dirty="0" smtClean="0"/>
              <a:t>Test your result on </a:t>
            </a:r>
            <a:r>
              <a:rPr lang="en-GB" sz="1800" dirty="0"/>
              <a:t>the </a:t>
            </a:r>
            <a:r>
              <a:rPr lang="en-GB" sz="1800" dirty="0" err="1"/>
              <a:t>mbed</a:t>
            </a:r>
            <a:r>
              <a:rPr lang="en-GB" sz="1800" dirty="0"/>
              <a:t> board </a:t>
            </a:r>
            <a:r>
              <a:rPr lang="en-GB" sz="1800" dirty="0" smtClean="0"/>
              <a:t>(</a:t>
            </a:r>
            <a:r>
              <a:rPr lang="en-GB" sz="1800" dirty="0"/>
              <a:t>e.g. </a:t>
            </a:r>
            <a:r>
              <a:rPr lang="en-GB" sz="1800" dirty="0" smtClean="0"/>
              <a:t>Nucleo F401RE) </a:t>
            </a:r>
            <a:r>
              <a:rPr lang="en-GB" sz="1800" dirty="0"/>
              <a:t>using the debugger (</a:t>
            </a:r>
            <a:r>
              <a:rPr lang="en-GB" sz="1800" dirty="0" err="1"/>
              <a:t>Keil</a:t>
            </a:r>
            <a:r>
              <a:rPr lang="en-GB" sz="1800" dirty="0"/>
              <a:t> MDK)</a:t>
            </a:r>
          </a:p>
          <a:p>
            <a:pPr lvl="2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232300" y="529189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Nucleo F401RE</a:t>
            </a:r>
          </a:p>
        </p:txBody>
      </p:sp>
    </p:spTree>
    <p:extLst>
      <p:ext uri="{BB962C8B-B14F-4D97-AF65-F5344CB8AC3E}">
        <p14:creationId xmlns:p14="http://schemas.microsoft.com/office/powerpoint/2010/main" val="33560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ARM</a:t>
            </a:r>
            <a:r>
              <a:rPr lang="en-GB" dirty="0"/>
              <a:t> </a:t>
            </a:r>
            <a:r>
              <a:rPr lang="en-GB" dirty="0" err="1" smtClean="0"/>
              <a:t>Keil</a:t>
            </a:r>
            <a:r>
              <a:rPr lang="en-GB" baseline="30000" dirty="0" smtClean="0"/>
              <a:t>® </a:t>
            </a:r>
            <a:r>
              <a:rPr lang="en-GB" dirty="0"/>
              <a:t>MDK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81" y="948294"/>
            <a:ext cx="10962926" cy="5081570"/>
          </a:xfrm>
        </p:spPr>
        <p:txBody>
          <a:bodyPr/>
          <a:lstStyle/>
          <a:p>
            <a:r>
              <a:rPr lang="en-US" sz="1600" dirty="0" err="1"/>
              <a:t>Keil</a:t>
            </a:r>
            <a:r>
              <a:rPr lang="en-US" sz="1600" dirty="0"/>
              <a:t> </a:t>
            </a:r>
            <a:r>
              <a:rPr lang="en-US" sz="1600" dirty="0" err="1"/>
              <a:t>μVision</a:t>
            </a:r>
            <a:r>
              <a:rPr lang="en-US" sz="1600" dirty="0"/>
              <a:t> has an Integrated Development Environment (IDE), which allows user to build a project easily and quickly, the IDE includes:</a:t>
            </a:r>
            <a:endParaRPr lang="en-GB" sz="1600" dirty="0"/>
          </a:p>
          <a:p>
            <a:pPr lvl="1"/>
            <a:r>
              <a:rPr lang="en-US" sz="1400" dirty="0"/>
              <a:t>Project management;</a:t>
            </a:r>
            <a:endParaRPr lang="en-GB" sz="1400" dirty="0"/>
          </a:p>
          <a:p>
            <a:pPr lvl="1"/>
            <a:r>
              <a:rPr lang="en-US" sz="1400" dirty="0"/>
              <a:t>Make facilities;</a:t>
            </a:r>
            <a:endParaRPr lang="en-GB" sz="1400" dirty="0"/>
          </a:p>
          <a:p>
            <a:pPr lvl="1"/>
            <a:r>
              <a:rPr lang="en-US" sz="1400" dirty="0"/>
              <a:t>Source code editing;</a:t>
            </a:r>
            <a:endParaRPr lang="en-GB" sz="1400" dirty="0"/>
          </a:p>
          <a:p>
            <a:pPr lvl="1"/>
            <a:r>
              <a:rPr lang="en-US" sz="1400" dirty="0"/>
              <a:t>Program debugging;</a:t>
            </a:r>
            <a:endParaRPr lang="en-GB" sz="1400" dirty="0"/>
          </a:p>
          <a:p>
            <a:pPr lvl="1"/>
            <a:r>
              <a:rPr lang="en-US" sz="1400" dirty="0"/>
              <a:t>Complete simulation;</a:t>
            </a:r>
            <a:endParaRPr lang="en-GB" sz="1400" dirty="0"/>
          </a:p>
          <a:p>
            <a:r>
              <a:rPr lang="en-US" sz="1600" dirty="0"/>
              <a:t>A serial of ARM-based tools are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integrated </a:t>
            </a:r>
            <a:r>
              <a:rPr lang="en-US" sz="1600" dirty="0"/>
              <a:t>in </a:t>
            </a:r>
            <a:r>
              <a:rPr lang="en-US" sz="1600" dirty="0" err="1"/>
              <a:t>Keil</a:t>
            </a:r>
            <a:r>
              <a:rPr lang="en-US" sz="1600" dirty="0"/>
              <a:t> </a:t>
            </a:r>
            <a:r>
              <a:rPr lang="en-US" sz="1600" dirty="0" err="1"/>
              <a:t>μVision</a:t>
            </a:r>
            <a:r>
              <a:rPr lang="en-US" sz="1600" dirty="0"/>
              <a:t>, including:</a:t>
            </a:r>
            <a:endParaRPr lang="en-GB" sz="1600" dirty="0"/>
          </a:p>
          <a:p>
            <a:pPr lvl="1"/>
            <a:r>
              <a:rPr lang="en-US" sz="1400" dirty="0"/>
              <a:t>Compiler</a:t>
            </a:r>
            <a:endParaRPr lang="en-GB" sz="1400" dirty="0"/>
          </a:p>
          <a:p>
            <a:pPr lvl="1"/>
            <a:r>
              <a:rPr lang="en-US" sz="1400" dirty="0"/>
              <a:t>Assembler</a:t>
            </a:r>
            <a:endParaRPr lang="en-GB" sz="1400" dirty="0"/>
          </a:p>
          <a:p>
            <a:pPr lvl="1"/>
            <a:r>
              <a:rPr lang="en-US" sz="1400" dirty="0"/>
              <a:t>Linker</a:t>
            </a:r>
            <a:endParaRPr lang="en-GB" sz="1400" dirty="0"/>
          </a:p>
          <a:p>
            <a:pPr lvl="1"/>
            <a:r>
              <a:rPr lang="en-US" sz="1400" dirty="0"/>
              <a:t>Format Converter</a:t>
            </a:r>
            <a:endParaRPr lang="en-GB" sz="1400" dirty="0"/>
          </a:p>
          <a:p>
            <a:pPr lvl="1"/>
            <a:r>
              <a:rPr lang="en-US" sz="1400" dirty="0"/>
              <a:t>Libraries</a:t>
            </a:r>
            <a:endParaRPr lang="en-GB" sz="1400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368" y="2015025"/>
            <a:ext cx="1852297" cy="6762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20" y="3022599"/>
            <a:ext cx="5495445" cy="284448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18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Useful Resources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93619" y="1440000"/>
            <a:ext cx="10800000" cy="4680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/>
            </a:r>
            <a:r>
              <a:rPr lang="en-GB" dirty="0" smtClean="0"/>
              <a:t>Cortex-M4 Technical Reference Manual:</a:t>
            </a:r>
          </a:p>
          <a:p>
            <a:pPr marL="444500" lvl="1" indent="0">
              <a:buNone/>
              <a:defRPr/>
            </a:pPr>
            <a:r>
              <a:rPr lang="en-GB" sz="1600" dirty="0" smtClean="0"/>
              <a:t>http://infocenter.arm.com/help/topic/com.arm.doc.ddi0439d/DDI0439D_cortex_m4_processor_r0p1_trm.pdf</a:t>
            </a:r>
            <a:endParaRPr lang="en-GB" sz="1600" dirty="0" smtClean="0"/>
          </a:p>
          <a:p>
            <a:pPr>
              <a:defRPr/>
            </a:pPr>
            <a:r>
              <a:rPr lang="en-GB" dirty="0" smtClean="0"/>
              <a:t/>
            </a:r>
            <a:r>
              <a:rPr lang="en-GB" dirty="0" smtClean="0"/>
              <a:t>Cortex-M4 </a:t>
            </a:r>
            <a:r>
              <a:rPr lang="en-GB" dirty="0"/>
              <a:t>Devices Generic User Guide:</a:t>
            </a:r>
          </a:p>
          <a:p>
            <a:pPr marL="444500" lvl="1" indent="0">
              <a:buNone/>
              <a:defRPr/>
            </a:pPr>
            <a:r>
              <a:rPr lang="en-GB" sz="1600" dirty="0" smtClean="0"/>
              <a:t>http://infocenter.arm.com/help/topic/com.arm.doc.dui0553a/DUI0553A_cortex_m4_dgug.pdf</a:t>
            </a:r>
            <a:endParaRPr lang="en-GB" sz="1600" dirty="0"/>
          </a:p>
          <a:p>
            <a:pPr>
              <a:defRPr/>
            </a:pPr>
            <a:r>
              <a:rPr lang="en-GB" dirty="0"/>
              <a:t>STM32 Nucleo Reference Manual:</a:t>
            </a:r>
          </a:p>
          <a:p>
            <a:pPr marL="444500" lvl="1" indent="0">
              <a:buNone/>
              <a:defRPr/>
            </a:pPr>
            <a:r>
              <a:rPr lang="en-GB" sz="1600"/>
              <a:t/>
            </a:r>
            <a:r>
              <a:rPr lang="en-GB" sz="1600"/>
              <a:t>http://www.st.com/web/en/resource/technical/document/reference_manual/DM00096844.pdf</a:t>
            </a:r>
            <a:r>
              <a:rPr lang="en-GB" sz="1600" smtClean="0"/>
              <a:t/>
            </a:r>
            <a:endParaRPr lang="en-GB" smtClean="0"/>
          </a:p>
          <a:p>
            <a:pPr>
              <a:defRPr/>
            </a:pPr>
            <a:r>
              <a:rPr lang="en-GB" dirty="0" smtClean="0"/>
              <a:t/>
            </a:r>
            <a:r>
              <a:rPr lang="en-GB" dirty="0"/>
              <a:t>“The Definitive Guide to ARM Cortex-M3 and Cortex-M4 Processors” by Joseph Yiu, ISBN 13: 9780124080829 ISBN 10: 0124080820, 13 December 2013</a:t>
            </a:r>
            <a:r>
              <a:rPr lang="en-GB" dirty="0" smtClean="0"/>
              <a:t/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 Code Overview</a:t>
            </a:r>
            <a:endParaRPr lang="en-GB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595223" y="1233577"/>
            <a:ext cx="11188460" cy="507222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All microcontrollers need a program code to perform an intended task</a:t>
            </a:r>
          </a:p>
          <a:p>
            <a:pPr>
              <a:spcBef>
                <a:spcPts val="1800"/>
              </a:spcBef>
            </a:pPr>
            <a:r>
              <a:rPr lang="en-GB" sz="2000" dirty="0" smtClean="0"/>
              <a:t>The program of embedded systems is usually developed at a relatively lower level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Less support from operating systems </a:t>
            </a:r>
          </a:p>
          <a:p>
            <a:pPr lvl="1">
              <a:spcBef>
                <a:spcPts val="1800"/>
              </a:spcBef>
            </a:pPr>
            <a:r>
              <a:rPr lang="en-GB" sz="1600" dirty="0"/>
              <a:t>L</a:t>
            </a:r>
            <a:r>
              <a:rPr lang="en-GB" sz="1600" dirty="0" smtClean="0"/>
              <a:t>ack of standard programing interface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Often hardware specific, e.g. memory usage constraints, available instructions etc.</a:t>
            </a:r>
          </a:p>
          <a:p>
            <a:pPr>
              <a:spcBef>
                <a:spcPts val="1800"/>
              </a:spcBef>
            </a:pPr>
            <a:r>
              <a:rPr lang="en-GB" sz="2000" dirty="0" smtClean="0"/>
              <a:t>Programming language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Embedded systems are usually programed using C (or C++) language and assembly language</a:t>
            </a:r>
          </a:p>
          <a:p>
            <a:pPr lvl="1">
              <a:spcBef>
                <a:spcPts val="1800"/>
              </a:spcBef>
            </a:pPr>
            <a:r>
              <a:rPr lang="en-GB" sz="1600" dirty="0" smtClean="0"/>
              <a:t>ARM-based tools can compile the C code or the assembly code to the </a:t>
            </a:r>
            <a:r>
              <a:rPr lang="en-GB" sz="1600" dirty="0" smtClean="0">
                <a:sym typeface="Wingdings" panose="05000000000000000000" pitchFamily="2" charset="2"/>
              </a:rPr>
              <a:t>executable file, which can be executed by ARM-based processors</a:t>
            </a:r>
          </a:p>
          <a:p>
            <a:pPr lvl="1">
              <a:spcBef>
                <a:spcPts val="1800"/>
              </a:spcBef>
            </a:pPr>
            <a:r>
              <a:rPr lang="en-GB" sz="1600" dirty="0"/>
              <a:t>A completely integrated program code can be also referred as a program </a:t>
            </a:r>
            <a:r>
              <a:rPr lang="en-GB" sz="1600" dirty="0" smtClean="0"/>
              <a:t>image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or an executable file</a:t>
            </a:r>
            <a:endParaRPr lang="en-GB" sz="1600" dirty="0"/>
          </a:p>
          <a:p>
            <a:pPr>
              <a:spcBef>
                <a:spcPts val="1800"/>
              </a:spcBef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661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 Language vs. Assembly Language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6885"/>
              </p:ext>
            </p:extLst>
          </p:nvPr>
        </p:nvGraphicFramePr>
        <p:xfrm>
          <a:off x="289871" y="1152525"/>
          <a:ext cx="11696362" cy="47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336"/>
                <a:gridCol w="5061089"/>
                <a:gridCol w="4893937"/>
              </a:tblGrid>
              <a:tr h="43850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Language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Advantages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Disadvantage</a:t>
                      </a:r>
                      <a:r>
                        <a:rPr lang="en-GB" sz="1800" baseline="0" dirty="0" smtClean="0"/>
                        <a:t>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</a:tr>
              <a:tr h="767377">
                <a:tc rowSpan="3">
                  <a:txBody>
                    <a:bodyPr/>
                    <a:lstStyle/>
                    <a:p>
                      <a:r>
                        <a:rPr lang="en-GB" sz="1800" dirty="0" smtClean="0"/>
                        <a:t>C</a:t>
                      </a:r>
                      <a:endParaRPr lang="en-GB" sz="1800" dirty="0"/>
                    </a:p>
                  </a:txBody>
                  <a:tcPr marL="121872" marR="121872" marT="45724" marB="45724"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Easy to learn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Limited or no direct access to core registers and stack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</a:tr>
              <a:tr h="7673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Portable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 direct control over instruction sequence generation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</a:tr>
              <a:tr h="76737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Easy handling of complex data structures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 direct control over stack usage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</a:tr>
              <a:tr h="767377">
                <a:tc rowSpan="3">
                  <a:txBody>
                    <a:bodyPr/>
                    <a:lstStyle/>
                    <a:p>
                      <a:r>
                        <a:rPr lang="en-GB" sz="1800" dirty="0" smtClean="0"/>
                        <a:t>Assembly</a:t>
                      </a:r>
                      <a:endParaRPr lang="en-GB" sz="1800" dirty="0"/>
                    </a:p>
                  </a:txBody>
                  <a:tcPr marL="121872" marR="121872" marT="45724" marB="45724" anchor="ctr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Allow direct control to each instruction step and all memory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Take longer time to learn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</a:tr>
              <a:tr h="7673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Allows</a:t>
                      </a:r>
                      <a:r>
                        <a:rPr lang="en-GB" sz="1800" baseline="0" dirty="0" smtClean="0"/>
                        <a:t> direct access to instructions that cannot be generated with C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Difficult to manage data structure</a:t>
                      </a:r>
                      <a:r>
                        <a:rPr lang="en-GB" sz="1800" baseline="0" dirty="0" smtClean="0"/>
                        <a:t>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</a:tr>
              <a:tr h="4385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121872" marR="121872" marT="45724" marB="45724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Less portable </a:t>
                      </a:r>
                      <a:endParaRPr lang="en-GB" sz="1800" dirty="0"/>
                    </a:p>
                  </a:txBody>
                  <a:tcPr marL="121872" marR="121872" marT="45724" marB="457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0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Typical </a:t>
            </a:r>
            <a:r>
              <a:rPr lang="en-GB" dirty="0" smtClean="0"/>
              <a:t>Program-Generation Flow</a:t>
            </a:r>
            <a:endParaRPr lang="en-GB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00931" y="1069675"/>
            <a:ext cx="10880827" cy="140883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/>
              <a:t>The generation of program follows a typical development flow</a:t>
            </a:r>
          </a:p>
          <a:p>
            <a:pPr lvl="1">
              <a:spcBef>
                <a:spcPts val="600"/>
              </a:spcBef>
            </a:pPr>
            <a:r>
              <a:rPr lang="en-GB" sz="1600" dirty="0"/>
              <a:t>Compile </a:t>
            </a:r>
            <a:r>
              <a:rPr lang="en-GB" sz="1600" dirty="0">
                <a:sym typeface="Wingdings" panose="05000000000000000000" pitchFamily="2" charset="2"/>
              </a:rPr>
              <a:t> Assemble  Link  Download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>
                <a:sym typeface="Wingdings" panose="05000000000000000000" pitchFamily="2" charset="2"/>
              </a:rPr>
              <a:t>The </a:t>
            </a:r>
            <a:r>
              <a:rPr lang="en-GB" sz="1600" dirty="0">
                <a:sym typeface="Wingdings" panose="05000000000000000000" pitchFamily="2" charset="2"/>
              </a:rPr>
              <a:t>generated </a:t>
            </a:r>
            <a:r>
              <a:rPr lang="en-GB" sz="1600" dirty="0" smtClean="0">
                <a:sym typeface="Wingdings" panose="05000000000000000000" pitchFamily="2" charset="2"/>
              </a:rPr>
              <a:t>executable file (or program </a:t>
            </a:r>
            <a:r>
              <a:rPr lang="en-GB" sz="1600" dirty="0">
                <a:sym typeface="Wingdings" panose="05000000000000000000" pitchFamily="2" charset="2"/>
              </a:rPr>
              <a:t>image) is stored in the program memory (normally an on-chip flash memory), to be fetched by the </a:t>
            </a:r>
            <a:r>
              <a:rPr lang="en-GB" sz="1600" dirty="0" smtClean="0">
                <a:sym typeface="Wingdings" panose="05000000000000000000" pitchFamily="2" charset="2"/>
              </a:rPr>
              <a:t>processor</a:t>
            </a:r>
            <a:endParaRPr lang="en-GB" sz="1600" dirty="0">
              <a:sym typeface="Wingdings" panose="050000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59787" y="5110744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Data Output</a:t>
            </a:r>
            <a:endParaRPr lang="en-GB" b="0" dirty="0"/>
          </a:p>
        </p:txBody>
      </p:sp>
      <p:grpSp>
        <p:nvGrpSpPr>
          <p:cNvPr id="1029" name="Group 1028"/>
          <p:cNvGrpSpPr/>
          <p:nvPr/>
        </p:nvGrpSpPr>
        <p:grpSpPr>
          <a:xfrm>
            <a:off x="960695" y="2548050"/>
            <a:ext cx="10328724" cy="3200366"/>
            <a:chOff x="720803" y="2972744"/>
            <a:chExt cx="7749570" cy="3200366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20803" y="2972744"/>
              <a:ext cx="4013078" cy="253357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6176901" y="3616624"/>
              <a:ext cx="2000819" cy="162837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957419" y="3347740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C 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957419" y="3930833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Assembly 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957419" y="4522925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Object 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877241" y="4522925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Libraries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957419" y="5129582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Program Image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 bwMode="auto">
            <a:xfrm>
              <a:off x="1745488" y="3594133"/>
              <a:ext cx="0" cy="3367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533557" y="4803688"/>
              <a:ext cx="383758" cy="3126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928733" y="3625317"/>
              <a:ext cx="668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Compile </a:t>
              </a:r>
              <a:endParaRPr lang="en-GB" b="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95882" y="4218514"/>
              <a:ext cx="76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Assemble </a:t>
              </a:r>
              <a:endParaRPr lang="en-GB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5882" y="4803688"/>
              <a:ext cx="385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Link</a:t>
              </a:r>
              <a:endParaRPr lang="en-GB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3848" y="5507263"/>
              <a:ext cx="736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Download</a:t>
              </a:r>
              <a:endParaRPr lang="en-GB" b="0" dirty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957419" y="5836029"/>
              <a:ext cx="1576137" cy="2463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Program Memory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389243" y="3946332"/>
              <a:ext cx="1576137" cy="2463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Fetch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389243" y="4373261"/>
              <a:ext cx="1576137" cy="2463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Decode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389243" y="4814910"/>
              <a:ext cx="1576137" cy="2463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0" dirty="0" smtClean="0"/>
                <a:t>Execute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599" y="3604559"/>
              <a:ext cx="743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Processor</a:t>
              </a:r>
              <a:endParaRPr lang="en-GB" b="0" dirty="0"/>
            </a:p>
          </p:txBody>
        </p:sp>
        <p:cxnSp>
          <p:nvCxnSpPr>
            <p:cNvPr id="36" name="Straight Arrow Connector 35"/>
            <p:cNvCxnSpPr>
              <a:endCxn id="29" idx="0"/>
            </p:cNvCxnSpPr>
            <p:nvPr/>
          </p:nvCxnSpPr>
          <p:spPr bwMode="auto">
            <a:xfrm>
              <a:off x="7177310" y="4192725"/>
              <a:ext cx="2" cy="1805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7177310" y="4634375"/>
              <a:ext cx="2" cy="1805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7177310" y="5064466"/>
              <a:ext cx="0" cy="440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2" name="Cloud 41"/>
            <p:cNvSpPr/>
            <p:nvPr/>
          </p:nvSpPr>
          <p:spPr bwMode="auto">
            <a:xfrm>
              <a:off x="6489619" y="5535437"/>
              <a:ext cx="1385000" cy="637673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MS PGothic" pitchFamily="34" charset="-128"/>
                </a:rPr>
                <a:t>Processing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5884250" y="5848076"/>
              <a:ext cx="50499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7965380" y="5848076"/>
              <a:ext cx="50499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546958" y="5535437"/>
              <a:ext cx="757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Data Input</a:t>
              </a:r>
              <a:endParaRPr lang="en-GB" b="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36319" y="4122901"/>
              <a:ext cx="1004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dirty="0" smtClean="0"/>
                <a:t>Instruction</a:t>
              </a:r>
            </a:p>
            <a:p>
              <a:r>
                <a:rPr lang="en-GB" b="0" dirty="0" smtClean="0"/>
                <a:t>Fetch </a:t>
              </a:r>
              <a:endParaRPr lang="en-GB" b="0" dirty="0"/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>
              <a:off x="1745488" y="4177226"/>
              <a:ext cx="0" cy="3367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745488" y="4779624"/>
              <a:ext cx="0" cy="3367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Straight Arrow Connector 57"/>
            <p:cNvCxnSpPr>
              <a:stCxn id="8" idx="2"/>
            </p:cNvCxnSpPr>
            <p:nvPr/>
          </p:nvCxnSpPr>
          <p:spPr bwMode="auto">
            <a:xfrm>
              <a:off x="1745488" y="5375975"/>
              <a:ext cx="0" cy="4550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1745487" y="2972744"/>
              <a:ext cx="1315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 smtClean="0"/>
                <a:t>Off-line Compilation</a:t>
              </a:r>
              <a:endParaRPr lang="en-GB" b="0" dirty="0"/>
            </a:p>
          </p:txBody>
        </p:sp>
        <p:cxnSp>
          <p:nvCxnSpPr>
            <p:cNvPr id="63" name="Elbow Connector 62"/>
            <p:cNvCxnSpPr>
              <a:stCxn id="27" idx="3"/>
              <a:endCxn id="28" idx="1"/>
            </p:cNvCxnSpPr>
            <p:nvPr/>
          </p:nvCxnSpPr>
          <p:spPr bwMode="auto">
            <a:xfrm flipV="1">
              <a:off x="2533556" y="4069529"/>
              <a:ext cx="3855687" cy="1889697"/>
            </a:xfrm>
            <a:prstGeom prst="bentConnector3">
              <a:avLst>
                <a:gd name="adj1" fmla="val 63106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4540583" y="5820081"/>
            <a:ext cx="272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smtClean="0"/>
              <a:t>Typical program-generation flow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7425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Compilation using ARM-based Tools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03701" y="1068388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32318" y="1966913"/>
            <a:ext cx="1540331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 err="1"/>
              <a:t>armcc</a:t>
            </a:r>
            <a:endParaRPr lang="en-GB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09518" y="1966913"/>
            <a:ext cx="1540331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 err="1"/>
              <a:t>armasm</a:t>
            </a:r>
            <a:endParaRPr lang="en-GB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912720" y="1120776"/>
            <a:ext cx="1540331" cy="385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32318" y="116681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193595" y="1068388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02615" y="1120776"/>
            <a:ext cx="1540331" cy="385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020096" y="116681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Assembly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38346" y="2797175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947366" y="284956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66964" y="2895600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Object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035699" y="2797175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944719" y="2849563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C/ C++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62200" y="2895600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Libraries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918536" y="3714750"/>
            <a:ext cx="1540331" cy="522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 err="1"/>
              <a:t>armlink</a:t>
            </a:r>
            <a:r>
              <a:rPr lang="en-GB" b="0" dirty="0"/>
              <a:t> &amp; </a:t>
            </a:r>
          </a:p>
          <a:p>
            <a:pPr algn="ctr">
              <a:defRPr/>
            </a:pPr>
            <a:r>
              <a:rPr lang="en-GB" b="0" dirty="0" err="1"/>
              <a:t>armmar</a:t>
            </a:r>
            <a:endParaRPr lang="en-GB" b="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922767" y="4603750"/>
            <a:ext cx="1540331" cy="387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Image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24884" y="5761038"/>
            <a:ext cx="1540331" cy="385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binary</a:t>
            </a:r>
          </a:p>
        </p:txBody>
      </p:sp>
      <p:sp>
        <p:nvSpPr>
          <p:cNvPr id="52" name="Down Arrow 51"/>
          <p:cNvSpPr/>
          <p:nvPr/>
        </p:nvSpPr>
        <p:spPr bwMode="auto">
          <a:xfrm>
            <a:off x="8044424" y="1697038"/>
            <a:ext cx="349114" cy="8001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/>
          </a:p>
        </p:txBody>
      </p:sp>
      <p:sp>
        <p:nvSpPr>
          <p:cNvPr id="53" name="Down Arrow 52"/>
          <p:cNvSpPr/>
          <p:nvPr/>
        </p:nvSpPr>
        <p:spPr bwMode="auto">
          <a:xfrm>
            <a:off x="2422637" y="1631951"/>
            <a:ext cx="346998" cy="263525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4" name="Down Arrow 53"/>
          <p:cNvSpPr/>
          <p:nvPr/>
        </p:nvSpPr>
        <p:spPr bwMode="auto">
          <a:xfrm>
            <a:off x="4593489" y="1631951"/>
            <a:ext cx="346998" cy="263525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7" name="Down Arrow 56"/>
          <p:cNvSpPr/>
          <p:nvPr/>
        </p:nvSpPr>
        <p:spPr bwMode="auto">
          <a:xfrm rot="2700000">
            <a:off x="5386087" y="3297062"/>
            <a:ext cx="255587" cy="45279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8" name="Down Arrow 57"/>
          <p:cNvSpPr/>
          <p:nvPr/>
        </p:nvSpPr>
        <p:spPr bwMode="auto">
          <a:xfrm rot="18900000">
            <a:off x="3670983" y="3328988"/>
            <a:ext cx="346998" cy="36036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59" name="Down Arrow 58"/>
          <p:cNvSpPr/>
          <p:nvPr/>
        </p:nvSpPr>
        <p:spPr bwMode="auto">
          <a:xfrm>
            <a:off x="4485581" y="4289425"/>
            <a:ext cx="349114" cy="261938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60" name="Down Arrow 59"/>
          <p:cNvSpPr/>
          <p:nvPr/>
        </p:nvSpPr>
        <p:spPr bwMode="auto">
          <a:xfrm>
            <a:off x="4485581" y="5129213"/>
            <a:ext cx="349114" cy="48101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8219" name="TextBox 63"/>
          <p:cNvSpPr txBox="1">
            <a:spLocks noChangeArrowheads="1"/>
          </p:cNvSpPr>
          <p:nvPr/>
        </p:nvSpPr>
        <p:spPr bwMode="auto">
          <a:xfrm>
            <a:off x="7517580" y="2782889"/>
            <a:ext cx="12991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.O Files</a:t>
            </a:r>
          </a:p>
          <a:p>
            <a:pPr algn="ctr" eaLnBrk="1" hangingPunct="1"/>
            <a:r>
              <a:rPr lang="en-GB" sz="1100"/>
              <a:t>.S Files</a:t>
            </a:r>
          </a:p>
        </p:txBody>
      </p:sp>
      <p:sp>
        <p:nvSpPr>
          <p:cNvPr id="8220" name="TextBox 64"/>
          <p:cNvSpPr txBox="1">
            <a:spLocks noChangeArrowheads="1"/>
          </p:cNvSpPr>
          <p:nvPr/>
        </p:nvSpPr>
        <p:spPr bwMode="auto">
          <a:xfrm>
            <a:off x="7443525" y="4578351"/>
            <a:ext cx="15107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.AXF File</a:t>
            </a:r>
          </a:p>
          <a:p>
            <a:pPr algn="ctr" eaLnBrk="1" hangingPunct="1"/>
            <a:r>
              <a:rPr lang="en-GB" sz="1100"/>
              <a:t>.LIB file</a:t>
            </a:r>
          </a:p>
        </p:txBody>
      </p:sp>
      <p:sp>
        <p:nvSpPr>
          <p:cNvPr id="8221" name="TextBox 65"/>
          <p:cNvSpPr txBox="1">
            <a:spLocks noChangeArrowheads="1"/>
          </p:cNvSpPr>
          <p:nvPr/>
        </p:nvSpPr>
        <p:spPr bwMode="auto">
          <a:xfrm>
            <a:off x="7020357" y="5694364"/>
            <a:ext cx="233800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.BIN File</a:t>
            </a:r>
          </a:p>
          <a:p>
            <a:pPr algn="ctr" eaLnBrk="1" hangingPunct="1"/>
            <a:r>
              <a:rPr lang="en-GB" sz="1100"/>
              <a:t>.HEX File</a:t>
            </a:r>
          </a:p>
          <a:p>
            <a:pPr algn="ctr" eaLnBrk="1" hangingPunct="1"/>
            <a:r>
              <a:rPr lang="en-GB" sz="1100"/>
              <a:t>Disassembly File</a:t>
            </a:r>
          </a:p>
        </p:txBody>
      </p:sp>
      <p:sp>
        <p:nvSpPr>
          <p:cNvPr id="8222" name="TextBox 68"/>
          <p:cNvSpPr txBox="1">
            <a:spLocks noChangeArrowheads="1"/>
          </p:cNvSpPr>
          <p:nvPr/>
        </p:nvSpPr>
        <p:spPr bwMode="auto">
          <a:xfrm>
            <a:off x="7325038" y="1074739"/>
            <a:ext cx="17984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100"/>
              <a:t>C, C++</a:t>
            </a:r>
          </a:p>
          <a:p>
            <a:pPr algn="ctr" eaLnBrk="1" hangingPunct="1"/>
            <a:r>
              <a:rPr lang="en-GB" sz="1100"/>
              <a:t> ASM files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8010570" y="3486150"/>
            <a:ext cx="349114" cy="8001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/>
          </a:p>
        </p:txBody>
      </p:sp>
      <p:sp>
        <p:nvSpPr>
          <p:cNvPr id="73" name="Down Arrow 72"/>
          <p:cNvSpPr/>
          <p:nvPr/>
        </p:nvSpPr>
        <p:spPr bwMode="auto">
          <a:xfrm>
            <a:off x="7991528" y="5118101"/>
            <a:ext cx="346998" cy="479425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25" name="TextBox 73"/>
          <p:cNvSpPr txBox="1">
            <a:spLocks noChangeArrowheads="1"/>
          </p:cNvSpPr>
          <p:nvPr/>
        </p:nvSpPr>
        <p:spPr bwMode="auto">
          <a:xfrm>
            <a:off x="8630512" y="1928813"/>
            <a:ext cx="2403594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/>
              <a:t>Compile/ assemble</a:t>
            </a:r>
          </a:p>
        </p:txBody>
      </p:sp>
      <p:sp>
        <p:nvSpPr>
          <p:cNvPr id="8226" name="TextBox 74"/>
          <p:cNvSpPr txBox="1">
            <a:spLocks noChangeArrowheads="1"/>
          </p:cNvSpPr>
          <p:nvPr/>
        </p:nvSpPr>
        <p:spPr bwMode="auto">
          <a:xfrm>
            <a:off x="8596658" y="3681414"/>
            <a:ext cx="2403594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/>
              <a:t>Link</a:t>
            </a:r>
          </a:p>
        </p:txBody>
      </p:sp>
      <p:sp>
        <p:nvSpPr>
          <p:cNvPr id="8227" name="TextBox 75"/>
          <p:cNvSpPr txBox="1">
            <a:spLocks noChangeArrowheads="1"/>
          </p:cNvSpPr>
          <p:nvPr/>
        </p:nvSpPr>
        <p:spPr bwMode="auto">
          <a:xfrm>
            <a:off x="8596658" y="5203825"/>
            <a:ext cx="2403594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/>
              <a:t>executable</a:t>
            </a:r>
          </a:p>
        </p:txBody>
      </p:sp>
      <p:sp>
        <p:nvSpPr>
          <p:cNvPr id="77" name="Down Arrow 76"/>
          <p:cNvSpPr/>
          <p:nvPr/>
        </p:nvSpPr>
        <p:spPr bwMode="auto">
          <a:xfrm rot="2700000">
            <a:off x="4423379" y="2354087"/>
            <a:ext cx="255587" cy="45279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78" name="Down Arrow 77"/>
          <p:cNvSpPr/>
          <p:nvPr/>
        </p:nvSpPr>
        <p:spPr bwMode="auto">
          <a:xfrm rot="18900000">
            <a:off x="2708275" y="2386013"/>
            <a:ext cx="346998" cy="36036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30380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Compiler Stages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64232" y="1043173"/>
            <a:ext cx="10954299" cy="468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 smtClean="0"/>
              <a:t>Parser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Reads in C code, 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Checks for syntax errors, 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Forms intermediate code (tree representation)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High-Level Optimizer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Modifies intermediate code (processor-independent)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Code Generator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Creates assembly code step-by-step from each node of the intermediate code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Allocates variable uses to registers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Low-Level Optimizer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Modifies assembly code (parts are processor-specific)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Assembler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Creates object code (machine code)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Linker/Loader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Creates executable image from object file</a:t>
            </a:r>
          </a:p>
          <a:p>
            <a:pPr>
              <a:spcBef>
                <a:spcPts val="600"/>
              </a:spcBef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8662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Cortex-M4 Program Image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55610" y="1173192"/>
            <a:ext cx="10921040" cy="461800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What is a program image</a:t>
            </a:r>
          </a:p>
          <a:p>
            <a:pPr lvl="1">
              <a:spcBef>
                <a:spcPts val="1800"/>
              </a:spcBef>
            </a:pPr>
            <a:r>
              <a:rPr lang="en-GB" sz="1800" dirty="0" smtClean="0"/>
              <a:t>The program image (or sometimes referred as executable file) usually refers to a piece of fully integrated code that is ready to execute</a:t>
            </a:r>
          </a:p>
          <a:p>
            <a:pPr>
              <a:spcBef>
                <a:spcPts val="1800"/>
              </a:spcBef>
            </a:pPr>
            <a:endParaRPr lang="en-GB" sz="2000" dirty="0" smtClean="0"/>
          </a:p>
          <a:p>
            <a:pPr>
              <a:spcBef>
                <a:spcPts val="1800"/>
              </a:spcBef>
            </a:pPr>
            <a:r>
              <a:rPr lang="en-GB" sz="2000" dirty="0" smtClean="0"/>
              <a:t>In Cortex-M4, the program image includes:</a:t>
            </a:r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Vector table – includes the starting addresses of exceptions (vectors) and the value of the main stack point (MSP)</a:t>
            </a:r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C start-up routine</a:t>
            </a:r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Program code – application code and data</a:t>
            </a:r>
          </a:p>
          <a:p>
            <a:pPr marL="719138" lvl="1">
              <a:spcBef>
                <a:spcPts val="1800"/>
              </a:spcBef>
            </a:pPr>
            <a:r>
              <a:rPr lang="en-GB" sz="1800" dirty="0" smtClean="0"/>
              <a:t>C library code – program codes for C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2143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394</TotalTime>
  <Words>2137</Words>
  <Application>Microsoft Office PowerPoint</Application>
  <PresentationFormat>Custom</PresentationFormat>
  <Paragraphs>498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ARM Interim Template Confidential</vt:lpstr>
      <vt:lpstr>Introduction to  [[CORE_NAME]] Programming</vt:lpstr>
      <vt:lpstr>Module Syllabus</vt:lpstr>
      <vt:lpstr>Program Code</vt:lpstr>
      <vt:lpstr>Program Code Overview</vt:lpstr>
      <vt:lpstr>C Language vs. Assembly Language</vt:lpstr>
      <vt:lpstr>Typical Program-Generation Flow</vt:lpstr>
      <vt:lpstr>Compilation using ARM-based Tools</vt:lpstr>
      <vt:lpstr>Compiler Stages</vt:lpstr>
      <vt:lpstr>[[CORE_NAME]] Program Image</vt:lpstr>
      <vt:lpstr>[[CORE_NAME]] Program Image</vt:lpstr>
      <vt:lpstr>[[CORE_NAME]] Program Image</vt:lpstr>
      <vt:lpstr>[[CORE_NAME]] Program Image</vt:lpstr>
      <vt:lpstr>Program Image in Global Memory</vt:lpstr>
      <vt:lpstr>Program Data</vt:lpstr>
      <vt:lpstr>How is Data Stored in RAM</vt:lpstr>
      <vt:lpstr>Define Stack and Heap</vt:lpstr>
      <vt:lpstr>Define Stack and Heap</vt:lpstr>
      <vt:lpstr>Data Types</vt:lpstr>
      <vt:lpstr>Data Types</vt:lpstr>
      <vt:lpstr>Data Types and Class Qualifiers</vt:lpstr>
      <vt:lpstr>Example of Data Storage</vt:lpstr>
      <vt:lpstr>Define Interrupt Vector in C</vt:lpstr>
      <vt:lpstr>Accessing Peripherals in C</vt:lpstr>
      <vt:lpstr>Use Bit-band Operation in Assembly</vt:lpstr>
      <vt:lpstr>Use Bit-band Operation in C</vt:lpstr>
      <vt:lpstr>Mixed Assembly and  C Programming </vt:lpstr>
      <vt:lpstr>Calling a C Function from Assembly</vt:lpstr>
      <vt:lpstr>Calling a C Function from Assembly</vt:lpstr>
      <vt:lpstr>Calling an Assembly Function from C</vt:lpstr>
      <vt:lpstr>Calling an Assembly Function from C</vt:lpstr>
      <vt:lpstr>Embedded Assembly</vt:lpstr>
      <vt:lpstr>Lab Exercise</vt:lpstr>
      <vt:lpstr>ARM Keil® MDK </vt:lpstr>
      <vt:lpstr>Useful Resources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Cortex-M Programming</dc:title>
  <dc:creator>Sean Hong;Domantas Cibas</dc:creator>
  <cp:lastModifiedBy>Domantas Cibas</cp:lastModifiedBy>
  <cp:revision>182</cp:revision>
  <dcterms:created xsi:type="dcterms:W3CDTF">2006-08-16T00:00:00Z</dcterms:created>
  <dcterms:modified xsi:type="dcterms:W3CDTF">2014-07-30T14:48:14Z</dcterms:modified>
</cp:coreProperties>
</file>