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70" r:id="rId11"/>
    <p:sldId id="265" r:id="rId12"/>
    <p:sldId id="266" r:id="rId13"/>
    <p:sldId id="267" r:id="rId14"/>
    <p:sldId id="268" r:id="rId15"/>
    <p:sldId id="269" r:id="rId16"/>
  </p:sldIdLst>
  <p:sldSz cx="12187238"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150" autoAdjust="0"/>
    <p:restoredTop sz="94660"/>
  </p:normalViewPr>
  <p:slideViewPr>
    <p:cSldViewPr>
      <p:cViewPr>
        <p:scale>
          <a:sx n="100" d="100"/>
          <a:sy n="100" d="100"/>
        </p:scale>
        <p:origin x="-72" y="-72"/>
      </p:cViewPr>
      <p:guideLst>
        <p:guide orient="horz" pos="2160"/>
        <p:guide pos="3839"/>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0D68C9E-3462-4530-B9A9-578AF793F7D9}" type="datetimeFigureOut">
              <a:rPr lang="en-GB" smtClean="0"/>
              <a:t>06/08/2014</a:t>
            </a:fld>
            <a:endParaRPr lang="en-GB"/>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E30B4F9-F56B-4B1F-A7F6-68D0E6BDFCA5}" type="slidenum">
              <a:rPr lang="en-GB" smtClean="0"/>
              <a:t>‹#›</a:t>
            </a:fld>
            <a:endParaRPr lang="en-GB"/>
          </a:p>
        </p:txBody>
      </p:sp>
    </p:spTree>
    <p:extLst>
      <p:ext uri="{BB962C8B-B14F-4D97-AF65-F5344CB8AC3E}">
        <p14:creationId xmlns:p14="http://schemas.microsoft.com/office/powerpoint/2010/main" val="10426411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668032" y="6495778"/>
            <a:ext cx="3734309" cy="226497"/>
          </a:xfrm>
          <a:prstGeom prst="rect">
            <a:avLst/>
          </a:prstGeom>
        </p:spPr>
      </p:pic>
      <p:sp>
        <p:nvSpPr>
          <p:cNvPr id="5" name="Title 4"/>
          <p:cNvSpPr>
            <a:spLocks noGrp="1"/>
          </p:cNvSpPr>
          <p:nvPr>
            <p:ph type="ctrTitle" hasCustomPrompt="1"/>
          </p:nvPr>
        </p:nvSpPr>
        <p:spPr>
          <a:xfrm>
            <a:off x="899883" y="1440000"/>
            <a:ext cx="11035688" cy="1920000"/>
          </a:xfrm>
        </p:spPr>
        <p:txBody>
          <a:bodyPr lIns="0" tIns="0" rIns="0" bIns="0">
            <a:normAutofit/>
          </a:bodyPr>
          <a:lstStyle>
            <a:lvl1pPr algn="r">
              <a:defRPr sz="4800" b="0">
                <a:solidFill>
                  <a:schemeClr val="accent1"/>
                </a:solidFill>
                <a:effectLst/>
              </a:defRPr>
            </a:lvl1pPr>
          </a:lstStyle>
          <a:p>
            <a:r>
              <a:rPr kumimoji="0" lang="en-GB" dirty="0" smtClean="0"/>
              <a:t>Click to Edit Title</a:t>
            </a:r>
            <a:endParaRPr kumimoji="0" lang="en-US" dirty="0"/>
          </a:p>
        </p:txBody>
      </p:sp>
      <p:sp>
        <p:nvSpPr>
          <p:cNvPr id="20" name="Subtitle 19"/>
          <p:cNvSpPr>
            <a:spLocks noGrp="1"/>
          </p:cNvSpPr>
          <p:nvPr>
            <p:ph type="subTitle" idx="1" hasCustomPrompt="1"/>
          </p:nvPr>
        </p:nvSpPr>
        <p:spPr>
          <a:xfrm>
            <a:off x="899883" y="3600000"/>
            <a:ext cx="11035688" cy="960000"/>
          </a:xfrm>
        </p:spPr>
        <p:txBody>
          <a:bodyPr lIns="0" tIns="0" rIns="0"/>
          <a:lstStyle>
            <a:lvl1pPr marL="36576" indent="0" algn="r">
              <a:spcBef>
                <a:spcPts val="0"/>
              </a:spcBef>
              <a:buNone/>
              <a:defRPr sz="3200">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GB" dirty="0" smtClean="0"/>
              <a:t>Click to edit subtitle</a:t>
            </a:r>
            <a:endParaRPr kumimoji="0" lang="en-US"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lank">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lvl1pPr>
              <a:spcBef>
                <a:spcPts val="1200"/>
              </a:spcBef>
              <a:defRPr/>
            </a:lvl1pPr>
            <a:lvl2pPr>
              <a:spcBef>
                <a:spcPts val="1200"/>
              </a:spcBef>
              <a:defRPr/>
            </a:lvl2pPr>
            <a:lvl3pPr>
              <a:spcBef>
                <a:spcPts val="1200"/>
              </a:spcBef>
              <a:defRPr/>
            </a:lvl3pPr>
            <a:lvl4pPr>
              <a:spcBef>
                <a:spcPts val="1200"/>
              </a:spcBef>
              <a:defRPr/>
            </a:lvl4pPr>
            <a:lvl5pPr>
              <a:spcBef>
                <a:spcPts val="1200"/>
              </a:spcBef>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Tree>
    <p:extLst>
      <p:ext uri="{BB962C8B-B14F-4D97-AF65-F5344CB8AC3E}">
        <p14:creationId xmlns:p14="http://schemas.microsoft.com/office/powerpoint/2010/main" val="25352283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2708" y="4406901"/>
            <a:ext cx="10359152"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962708" y="2906713"/>
            <a:ext cx="10359152"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3432951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 Column Slide">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481484" y="1440000"/>
            <a:ext cx="11154300" cy="4680000"/>
          </a:xfrm>
        </p:spPr>
        <p:txBody>
          <a:bodyPr/>
          <a:lstStyle>
            <a:lvl1pPr>
              <a:defRPr sz="2400"/>
            </a:lvl1pPr>
            <a:lvl2pPr>
              <a:defRPr sz="2000"/>
            </a:lvl2pPr>
            <a:lvl3pPr>
              <a:defRPr sz="2000"/>
            </a:lvl3pPr>
            <a:lvl4pPr>
              <a:defRPr sz="2000"/>
            </a:lvl4pPr>
            <a:lvl5pPr>
              <a:defRPr sz="2000"/>
            </a:lvl5pPr>
          </a:lstStyle>
          <a:p>
            <a:pPr lvl="0" eaLnBrk="1" latinLnBrk="0" hangingPunct="1"/>
            <a:r>
              <a:rPr lang="en-GB" dirty="0" smtClean="0"/>
              <a:t>Click to edit text</a:t>
            </a:r>
          </a:p>
          <a:p>
            <a:pPr lvl="1" eaLnBrk="1" latinLnBrk="0" hangingPunct="1"/>
            <a:r>
              <a:rPr lang="en-GB" dirty="0" smtClean="0"/>
              <a:t>Second level</a:t>
            </a:r>
          </a:p>
          <a:p>
            <a:pPr lvl="2" eaLnBrk="1" latinLnBrk="0" hangingPunct="1"/>
            <a:r>
              <a:rPr lang="en-GB" dirty="0" smtClean="0"/>
              <a:t>Third level</a:t>
            </a:r>
          </a:p>
          <a:p>
            <a:pPr lvl="3" eaLnBrk="1" latinLnBrk="0" hangingPunct="1"/>
            <a:r>
              <a:rPr lang="en-GB" dirty="0" smtClean="0"/>
              <a:t>Fourth level</a:t>
            </a:r>
          </a:p>
          <a:p>
            <a:pPr lvl="4" eaLnBrk="1" latinLnBrk="0" hangingPunct="1"/>
            <a:r>
              <a:rPr lang="en-GB" dirty="0" smtClean="0"/>
              <a:t>Fifth level</a:t>
            </a:r>
            <a:endParaRPr kumimoji="0" lang="en-US" dirty="0"/>
          </a:p>
        </p:txBody>
      </p:sp>
      <p:sp>
        <p:nvSpPr>
          <p:cNvPr id="9" name="Title 8"/>
          <p:cNvSpPr>
            <a:spLocks noGrp="1"/>
          </p:cNvSpPr>
          <p:nvPr>
            <p:ph type="title" hasCustomPrompt="1"/>
          </p:nvPr>
        </p:nvSpPr>
        <p:spPr/>
        <p:txBody>
          <a:bodyPr/>
          <a:lstStyle/>
          <a:p>
            <a:r>
              <a:rPr lang="en-GB" dirty="0" smtClean="0"/>
              <a:t>Click to Edit Title</a:t>
            </a:r>
            <a:endParaRPr lang="en-US" dirty="0"/>
          </a:p>
        </p:txBody>
      </p:sp>
      <p:sp>
        <p:nvSpPr>
          <p:cNvPr id="14" name="TextBox 13"/>
          <p:cNvSpPr txBox="1"/>
          <p:nvPr/>
        </p:nvSpPr>
        <p:spPr>
          <a:xfrm>
            <a:off x="302339" y="1197429"/>
            <a:ext cx="914281" cy="914400"/>
          </a:xfrm>
          <a:prstGeom prst="rect">
            <a:avLst/>
          </a:prstGeom>
        </p:spPr>
        <p:txBody>
          <a:bodyPr vert="horz" wrap="none" lIns="0" tIns="0" rIns="0" bIns="0" rtlCol="0" anchor="t">
            <a:normAutofit/>
          </a:bodyPr>
          <a:lstStyle/>
          <a:p>
            <a:endParaRPr lang="en-US" dirty="0" smtClean="0"/>
          </a:p>
        </p:txBody>
      </p:sp>
    </p:spTree>
    <p:extLst>
      <p:ext uri="{BB962C8B-B14F-4D97-AF65-F5344CB8AC3E}">
        <p14:creationId xmlns:p14="http://schemas.microsoft.com/office/powerpoint/2010/main" val="177962789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2 Column Slid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kumimoji="0" lang="en-GB" dirty="0" smtClean="0"/>
              <a:t>Click to Edit Title</a:t>
            </a:r>
            <a:endParaRPr kumimoji="0" lang="en-US" dirty="0"/>
          </a:p>
        </p:txBody>
      </p:sp>
      <p:sp>
        <p:nvSpPr>
          <p:cNvPr id="3" name="Content Placeholder 2"/>
          <p:cNvSpPr>
            <a:spLocks noGrp="1"/>
          </p:cNvSpPr>
          <p:nvPr>
            <p:ph sz="half" idx="1" hasCustomPrompt="1"/>
          </p:nvPr>
        </p:nvSpPr>
        <p:spPr>
          <a:xfrm>
            <a:off x="479814" y="1440000"/>
            <a:ext cx="5273651" cy="4680000"/>
          </a:xfrm>
        </p:spPr>
        <p:txBody>
          <a:bodyPr/>
          <a:lstStyle>
            <a:lvl1pPr>
              <a:defRPr sz="2400"/>
            </a:lvl1pPr>
            <a:lvl2pPr>
              <a:defRPr sz="2000"/>
            </a:lvl2pPr>
            <a:lvl3pPr>
              <a:defRPr sz="2000"/>
            </a:lvl3pPr>
            <a:lvl4pPr>
              <a:defRPr sz="2000"/>
            </a:lvl4pPr>
            <a:lvl5pPr>
              <a:defRPr sz="2000"/>
            </a:lvl5pPr>
          </a:lstStyle>
          <a:p>
            <a:pPr lvl="0" eaLnBrk="1" latinLnBrk="0" hangingPunct="1"/>
            <a:r>
              <a:rPr lang="en-GB" dirty="0" smtClean="0"/>
              <a:t>Click to edit text</a:t>
            </a:r>
          </a:p>
          <a:p>
            <a:pPr lvl="1" eaLnBrk="1" latinLnBrk="0" hangingPunct="1"/>
            <a:r>
              <a:rPr lang="en-GB" dirty="0" smtClean="0"/>
              <a:t>Second level</a:t>
            </a:r>
          </a:p>
          <a:p>
            <a:pPr lvl="2" eaLnBrk="1" latinLnBrk="0" hangingPunct="1"/>
            <a:r>
              <a:rPr lang="en-GB" dirty="0" smtClean="0"/>
              <a:t>Third level</a:t>
            </a:r>
          </a:p>
          <a:p>
            <a:pPr lvl="3" eaLnBrk="1" latinLnBrk="0" hangingPunct="1"/>
            <a:r>
              <a:rPr lang="en-GB" dirty="0" smtClean="0"/>
              <a:t>Fourth level</a:t>
            </a:r>
          </a:p>
          <a:p>
            <a:pPr lvl="4" eaLnBrk="1" latinLnBrk="0" hangingPunct="1"/>
            <a:r>
              <a:rPr lang="en-GB" dirty="0" smtClean="0"/>
              <a:t>Fifth level</a:t>
            </a:r>
            <a:endParaRPr kumimoji="0" lang="en-US" dirty="0"/>
          </a:p>
        </p:txBody>
      </p:sp>
      <p:sp>
        <p:nvSpPr>
          <p:cNvPr id="4" name="Content Placeholder 3"/>
          <p:cNvSpPr>
            <a:spLocks noGrp="1"/>
          </p:cNvSpPr>
          <p:nvPr>
            <p:ph sz="half" idx="2" hasCustomPrompt="1"/>
          </p:nvPr>
        </p:nvSpPr>
        <p:spPr>
          <a:xfrm>
            <a:off x="6075408" y="1440000"/>
            <a:ext cx="5560378" cy="4680000"/>
          </a:xfrm>
        </p:spPr>
        <p:txBody>
          <a:bodyPr/>
          <a:lstStyle>
            <a:lvl1pPr>
              <a:defRPr sz="2400"/>
            </a:lvl1pPr>
            <a:lvl2pPr>
              <a:defRPr sz="2000"/>
            </a:lvl2pPr>
            <a:lvl3pPr>
              <a:defRPr sz="2000"/>
            </a:lvl3pPr>
            <a:lvl4pPr>
              <a:defRPr sz="2000"/>
            </a:lvl4pPr>
            <a:lvl5pPr>
              <a:defRPr sz="2000"/>
            </a:lvl5pPr>
          </a:lstStyle>
          <a:p>
            <a:pPr lvl="0" eaLnBrk="1" latinLnBrk="0" hangingPunct="1"/>
            <a:r>
              <a:rPr lang="en-GB" dirty="0" smtClean="0"/>
              <a:t>Click to edit text</a:t>
            </a:r>
          </a:p>
          <a:p>
            <a:pPr lvl="1" eaLnBrk="1" latinLnBrk="0" hangingPunct="1"/>
            <a:r>
              <a:rPr lang="en-GB" dirty="0" smtClean="0"/>
              <a:t>Second level</a:t>
            </a:r>
          </a:p>
          <a:p>
            <a:pPr lvl="2" eaLnBrk="1" latinLnBrk="0" hangingPunct="1"/>
            <a:r>
              <a:rPr lang="en-GB" dirty="0" smtClean="0"/>
              <a:t>Third level</a:t>
            </a:r>
          </a:p>
          <a:p>
            <a:pPr lvl="3" eaLnBrk="1" latinLnBrk="0" hangingPunct="1"/>
            <a:r>
              <a:rPr lang="en-GB" dirty="0" smtClean="0"/>
              <a:t>Fourth level</a:t>
            </a:r>
          </a:p>
          <a:p>
            <a:pPr lvl="4" eaLnBrk="1" latinLnBrk="0" hangingPunct="1"/>
            <a:r>
              <a:rPr lang="en-GB" dirty="0" smtClean="0"/>
              <a:t>Fifth level</a:t>
            </a:r>
            <a:endParaRPr kumimoji="0" lang="en-US" dirty="0"/>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 Column Subtitle">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481484" y="1440000"/>
            <a:ext cx="5273651" cy="4680000"/>
          </a:xfrm>
        </p:spPr>
        <p:txBody>
          <a:bodyPr/>
          <a:lstStyle>
            <a:lvl1pPr>
              <a:defRPr sz="2400"/>
            </a:lvl1pPr>
            <a:lvl2pPr>
              <a:defRPr sz="2000"/>
            </a:lvl2pPr>
            <a:lvl3pPr>
              <a:defRPr sz="2000"/>
            </a:lvl3pPr>
            <a:lvl4pPr>
              <a:defRPr sz="2000"/>
            </a:lvl4pPr>
            <a:lvl5pPr>
              <a:defRPr sz="2000"/>
            </a:lvl5pPr>
          </a:lstStyle>
          <a:p>
            <a:pPr lvl="0" eaLnBrk="1" latinLnBrk="0" hangingPunct="1"/>
            <a:r>
              <a:rPr lang="en-GB" dirty="0" smtClean="0"/>
              <a:t>Click to edit text</a:t>
            </a:r>
          </a:p>
          <a:p>
            <a:pPr lvl="1" eaLnBrk="1" latinLnBrk="0" hangingPunct="1"/>
            <a:r>
              <a:rPr lang="en-GB" dirty="0" smtClean="0"/>
              <a:t>Second level</a:t>
            </a:r>
          </a:p>
          <a:p>
            <a:pPr lvl="2" eaLnBrk="1" latinLnBrk="0" hangingPunct="1"/>
            <a:r>
              <a:rPr lang="en-GB" dirty="0" smtClean="0"/>
              <a:t>Third level</a:t>
            </a:r>
          </a:p>
          <a:p>
            <a:pPr lvl="3" eaLnBrk="1" latinLnBrk="0" hangingPunct="1"/>
            <a:r>
              <a:rPr lang="en-GB" dirty="0" smtClean="0"/>
              <a:t>Fourth level</a:t>
            </a:r>
          </a:p>
          <a:p>
            <a:pPr lvl="4" eaLnBrk="1" latinLnBrk="0" hangingPunct="1"/>
            <a:r>
              <a:rPr lang="en-GB" dirty="0" smtClean="0"/>
              <a:t>Fifth level</a:t>
            </a:r>
            <a:endParaRPr kumimoji="0" lang="en-US" dirty="0"/>
          </a:p>
        </p:txBody>
      </p:sp>
      <p:sp>
        <p:nvSpPr>
          <p:cNvPr id="4" name="Content Placeholder 3"/>
          <p:cNvSpPr>
            <a:spLocks noGrp="1"/>
          </p:cNvSpPr>
          <p:nvPr>
            <p:ph sz="half" idx="2" hasCustomPrompt="1"/>
          </p:nvPr>
        </p:nvSpPr>
        <p:spPr>
          <a:xfrm>
            <a:off x="6075408" y="1440000"/>
            <a:ext cx="5560378" cy="4680000"/>
          </a:xfrm>
        </p:spPr>
        <p:txBody>
          <a:bodyPr/>
          <a:lstStyle>
            <a:lvl1pPr>
              <a:defRPr sz="2400"/>
            </a:lvl1pPr>
            <a:lvl2pPr>
              <a:defRPr sz="2000"/>
            </a:lvl2pPr>
            <a:lvl3pPr>
              <a:defRPr sz="2000"/>
            </a:lvl3pPr>
            <a:lvl4pPr>
              <a:defRPr sz="2000"/>
            </a:lvl4pPr>
            <a:lvl5pPr>
              <a:defRPr sz="2000"/>
            </a:lvl5pPr>
          </a:lstStyle>
          <a:p>
            <a:pPr lvl="0" eaLnBrk="1" latinLnBrk="0" hangingPunct="1"/>
            <a:r>
              <a:rPr lang="en-GB" dirty="0" smtClean="0"/>
              <a:t>Click to edit text</a:t>
            </a:r>
          </a:p>
          <a:p>
            <a:pPr lvl="1" eaLnBrk="1" latinLnBrk="0" hangingPunct="1"/>
            <a:r>
              <a:rPr lang="en-GB" dirty="0" smtClean="0"/>
              <a:t>Second level</a:t>
            </a:r>
          </a:p>
          <a:p>
            <a:pPr lvl="2" eaLnBrk="1" latinLnBrk="0" hangingPunct="1"/>
            <a:r>
              <a:rPr lang="en-GB" dirty="0" smtClean="0"/>
              <a:t>Third level</a:t>
            </a:r>
          </a:p>
          <a:p>
            <a:pPr lvl="3" eaLnBrk="1" latinLnBrk="0" hangingPunct="1"/>
            <a:r>
              <a:rPr lang="en-GB" dirty="0" smtClean="0"/>
              <a:t>Fourth level</a:t>
            </a:r>
          </a:p>
          <a:p>
            <a:pPr lvl="4" eaLnBrk="1" latinLnBrk="0" hangingPunct="1"/>
            <a:r>
              <a:rPr lang="en-GB" dirty="0" smtClean="0"/>
              <a:t>Fifth level</a:t>
            </a:r>
            <a:endParaRPr kumimoji="0" lang="en-US" dirty="0"/>
          </a:p>
        </p:txBody>
      </p:sp>
      <p:sp>
        <p:nvSpPr>
          <p:cNvPr id="9" name="Title 8"/>
          <p:cNvSpPr>
            <a:spLocks noGrp="1"/>
          </p:cNvSpPr>
          <p:nvPr>
            <p:ph type="title" hasCustomPrompt="1"/>
          </p:nvPr>
        </p:nvSpPr>
        <p:spPr/>
        <p:txBody>
          <a:bodyPr/>
          <a:lstStyle/>
          <a:p>
            <a:r>
              <a:rPr lang="en-GB" dirty="0" smtClean="0"/>
              <a:t>Click to Edit Title</a:t>
            </a:r>
            <a:endParaRPr lang="en-US" dirty="0"/>
          </a:p>
        </p:txBody>
      </p:sp>
      <p:sp>
        <p:nvSpPr>
          <p:cNvPr id="13" name="Text Placeholder 12"/>
          <p:cNvSpPr>
            <a:spLocks noGrp="1"/>
          </p:cNvSpPr>
          <p:nvPr>
            <p:ph type="body" sz="quarter" idx="10" hasCustomPrompt="1"/>
          </p:nvPr>
        </p:nvSpPr>
        <p:spPr>
          <a:xfrm>
            <a:off x="498544" y="920442"/>
            <a:ext cx="11158547" cy="396000"/>
          </a:xfrm>
        </p:spPr>
        <p:txBody>
          <a:bodyPr/>
          <a:lstStyle>
            <a:lvl1pPr marL="0" indent="0">
              <a:buNone/>
              <a:defRPr sz="2400">
                <a:solidFill>
                  <a:schemeClr val="accent5"/>
                </a:solidFill>
              </a:defRPr>
            </a:lvl1pPr>
          </a:lstStyle>
          <a:p>
            <a:pPr lvl="0"/>
            <a:r>
              <a:rPr lang="en-GB" dirty="0" smtClean="0"/>
              <a:t>Click to edit subtitle</a:t>
            </a:r>
            <a:endParaRPr lang="en-US" dirty="0"/>
          </a:p>
        </p:txBody>
      </p:sp>
      <p:sp>
        <p:nvSpPr>
          <p:cNvPr id="14" name="TextBox 13"/>
          <p:cNvSpPr txBox="1"/>
          <p:nvPr/>
        </p:nvSpPr>
        <p:spPr>
          <a:xfrm>
            <a:off x="302339" y="1197429"/>
            <a:ext cx="914281" cy="914400"/>
          </a:xfrm>
          <a:prstGeom prst="rect">
            <a:avLst/>
          </a:prstGeom>
        </p:spPr>
        <p:txBody>
          <a:bodyPr vert="horz" wrap="none" lIns="0" tIns="0" rIns="0" bIns="0" rtlCol="0" anchor="t">
            <a:normAutofit/>
          </a:bodyPr>
          <a:lstStyle/>
          <a:p>
            <a:endParaRPr lang="en-US" dirty="0" smtClean="0"/>
          </a:p>
        </p:txBody>
      </p:sp>
    </p:spTree>
    <p:extLst>
      <p:ext uri="{BB962C8B-B14F-4D97-AF65-F5344CB8AC3E}">
        <p14:creationId xmlns:p14="http://schemas.microsoft.com/office/powerpoint/2010/main" val="199745343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1 Column Subtitle">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481484" y="1440000"/>
            <a:ext cx="11154300" cy="4680000"/>
          </a:xfrm>
        </p:spPr>
        <p:txBody>
          <a:bodyPr/>
          <a:lstStyle>
            <a:lvl1pPr>
              <a:defRPr sz="2400"/>
            </a:lvl1pPr>
            <a:lvl2pPr>
              <a:defRPr sz="2000"/>
            </a:lvl2pPr>
            <a:lvl3pPr>
              <a:defRPr sz="2000"/>
            </a:lvl3pPr>
            <a:lvl4pPr>
              <a:defRPr sz="2000"/>
            </a:lvl4pPr>
            <a:lvl5pPr>
              <a:defRPr sz="2000"/>
            </a:lvl5pPr>
          </a:lstStyle>
          <a:p>
            <a:pPr lvl="0" eaLnBrk="1" latinLnBrk="0" hangingPunct="1"/>
            <a:r>
              <a:rPr lang="en-GB" dirty="0" smtClean="0"/>
              <a:t>Click to edit text</a:t>
            </a:r>
          </a:p>
          <a:p>
            <a:pPr lvl="1" eaLnBrk="1" latinLnBrk="0" hangingPunct="1"/>
            <a:r>
              <a:rPr lang="en-GB" dirty="0" smtClean="0"/>
              <a:t>Second level</a:t>
            </a:r>
          </a:p>
          <a:p>
            <a:pPr lvl="2" eaLnBrk="1" latinLnBrk="0" hangingPunct="1"/>
            <a:r>
              <a:rPr lang="en-GB" dirty="0" smtClean="0"/>
              <a:t>Third level</a:t>
            </a:r>
          </a:p>
          <a:p>
            <a:pPr lvl="3" eaLnBrk="1" latinLnBrk="0" hangingPunct="1"/>
            <a:r>
              <a:rPr lang="en-GB" dirty="0" smtClean="0"/>
              <a:t>Fourth level</a:t>
            </a:r>
          </a:p>
          <a:p>
            <a:pPr lvl="4" eaLnBrk="1" latinLnBrk="0" hangingPunct="1"/>
            <a:r>
              <a:rPr lang="en-GB" dirty="0" smtClean="0"/>
              <a:t>Fifth level</a:t>
            </a:r>
            <a:endParaRPr kumimoji="0" lang="en-US" dirty="0"/>
          </a:p>
        </p:txBody>
      </p:sp>
      <p:sp>
        <p:nvSpPr>
          <p:cNvPr id="9" name="Title 8"/>
          <p:cNvSpPr>
            <a:spLocks noGrp="1"/>
          </p:cNvSpPr>
          <p:nvPr>
            <p:ph type="title" hasCustomPrompt="1"/>
          </p:nvPr>
        </p:nvSpPr>
        <p:spPr/>
        <p:txBody>
          <a:bodyPr/>
          <a:lstStyle/>
          <a:p>
            <a:r>
              <a:rPr lang="en-GB" dirty="0" smtClean="0"/>
              <a:t>Click to Edit Title</a:t>
            </a:r>
            <a:endParaRPr lang="en-US" dirty="0"/>
          </a:p>
        </p:txBody>
      </p:sp>
      <p:sp>
        <p:nvSpPr>
          <p:cNvPr id="13" name="Text Placeholder 12"/>
          <p:cNvSpPr>
            <a:spLocks noGrp="1"/>
          </p:cNvSpPr>
          <p:nvPr>
            <p:ph type="body" sz="quarter" idx="10" hasCustomPrompt="1"/>
          </p:nvPr>
        </p:nvSpPr>
        <p:spPr>
          <a:xfrm>
            <a:off x="498544" y="920442"/>
            <a:ext cx="11158547" cy="396000"/>
          </a:xfrm>
        </p:spPr>
        <p:txBody>
          <a:bodyPr/>
          <a:lstStyle>
            <a:lvl1pPr marL="0" indent="0">
              <a:buNone/>
              <a:defRPr sz="2400">
                <a:solidFill>
                  <a:schemeClr val="accent5"/>
                </a:solidFill>
              </a:defRPr>
            </a:lvl1pPr>
          </a:lstStyle>
          <a:p>
            <a:pPr lvl="0"/>
            <a:r>
              <a:rPr lang="en-GB" dirty="0" smtClean="0"/>
              <a:t>Click to edit subtitle</a:t>
            </a:r>
            <a:endParaRPr lang="en-US" dirty="0"/>
          </a:p>
        </p:txBody>
      </p:sp>
      <p:sp>
        <p:nvSpPr>
          <p:cNvPr id="14" name="TextBox 13"/>
          <p:cNvSpPr txBox="1"/>
          <p:nvPr/>
        </p:nvSpPr>
        <p:spPr>
          <a:xfrm>
            <a:off x="302339" y="1197429"/>
            <a:ext cx="914281" cy="914400"/>
          </a:xfrm>
          <a:prstGeom prst="rect">
            <a:avLst/>
          </a:prstGeom>
        </p:spPr>
        <p:txBody>
          <a:bodyPr vert="horz" wrap="none" lIns="0" tIns="0" rIns="0" bIns="0" rtlCol="0" anchor="t">
            <a:normAutofit/>
          </a:bodyPr>
          <a:lstStyle/>
          <a:p>
            <a:endParaRPr lang="en-US" dirty="0" smtClean="0"/>
          </a:p>
        </p:txBody>
      </p:sp>
    </p:spTree>
    <p:extLst>
      <p:ext uri="{BB962C8B-B14F-4D97-AF65-F5344CB8AC3E}">
        <p14:creationId xmlns:p14="http://schemas.microsoft.com/office/powerpoint/2010/main" val="678807110"/>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learence check 1 co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kumimoji="0" lang="en-GB" dirty="0" smtClean="0"/>
              <a:t>Click to Edit Title</a:t>
            </a:r>
            <a:endParaRPr kumimoji="0" lang="en-US" dirty="0"/>
          </a:p>
        </p:txBody>
      </p:sp>
      <p:sp>
        <p:nvSpPr>
          <p:cNvPr id="3" name="Content Placeholder 2"/>
          <p:cNvSpPr>
            <a:spLocks noGrp="1"/>
          </p:cNvSpPr>
          <p:nvPr>
            <p:ph sz="half" idx="1" hasCustomPrompt="1"/>
          </p:nvPr>
        </p:nvSpPr>
        <p:spPr>
          <a:xfrm>
            <a:off x="479813" y="1440000"/>
            <a:ext cx="11155973" cy="4680000"/>
          </a:xfrm>
        </p:spPr>
        <p:txBody>
          <a:bodyPr/>
          <a:lstStyle>
            <a:lvl1pPr>
              <a:defRPr sz="2400"/>
            </a:lvl1pPr>
            <a:lvl2pPr>
              <a:defRPr sz="2000"/>
            </a:lvl2pPr>
            <a:lvl3pPr>
              <a:defRPr sz="2000"/>
            </a:lvl3pPr>
            <a:lvl4pPr>
              <a:defRPr sz="2000"/>
            </a:lvl4pPr>
            <a:lvl5pPr>
              <a:defRPr sz="2000"/>
            </a:lvl5pPr>
          </a:lstStyle>
          <a:p>
            <a:pPr lvl="0" eaLnBrk="1" latinLnBrk="0" hangingPunct="1"/>
            <a:r>
              <a:rPr lang="en-GB" dirty="0" smtClean="0"/>
              <a:t>Click to edit text</a:t>
            </a:r>
          </a:p>
          <a:p>
            <a:pPr lvl="1" eaLnBrk="1" latinLnBrk="0" hangingPunct="1"/>
            <a:r>
              <a:rPr lang="en-GB" dirty="0" smtClean="0"/>
              <a:t>Second level</a:t>
            </a:r>
          </a:p>
          <a:p>
            <a:pPr lvl="2" eaLnBrk="1" latinLnBrk="0" hangingPunct="1"/>
            <a:r>
              <a:rPr lang="en-GB" dirty="0" smtClean="0"/>
              <a:t>Third level</a:t>
            </a:r>
          </a:p>
          <a:p>
            <a:pPr lvl="3" eaLnBrk="1" latinLnBrk="0" hangingPunct="1"/>
            <a:r>
              <a:rPr lang="en-GB" dirty="0" smtClean="0"/>
              <a:t>Fourth level</a:t>
            </a:r>
          </a:p>
          <a:p>
            <a:pPr lvl="4" eaLnBrk="1" latinLnBrk="0" hangingPunct="1"/>
            <a:r>
              <a:rPr lang="en-GB" dirty="0" smtClean="0"/>
              <a:t>Fifth level</a:t>
            </a:r>
            <a:endParaRPr kumimoji="0" lang="en-US" dirty="0"/>
          </a:p>
        </p:txBody>
      </p:sp>
      <p:sp>
        <p:nvSpPr>
          <p:cNvPr id="7" name="Rectangle 6"/>
          <p:cNvSpPr/>
          <p:nvPr/>
        </p:nvSpPr>
        <p:spPr bwMode="auto">
          <a:xfrm>
            <a:off x="0" y="1524002"/>
            <a:ext cx="12187238" cy="4581407"/>
          </a:xfrm>
          <a:prstGeom prst="rect">
            <a:avLst/>
          </a:prstGeom>
          <a:noFill/>
          <a:ln w="19050" cap="flat" cmpd="sng" algn="ctr">
            <a:solidFill>
              <a:schemeClr val="bg1">
                <a:lumMod val="7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400" b="1" i="0" u="none" strike="noStrike" cap="none" normalizeH="0" baseline="0" smtClean="0">
              <a:ln>
                <a:noFill/>
              </a:ln>
              <a:solidFill>
                <a:srgbClr val="000000"/>
              </a:solidFill>
              <a:effectLst/>
              <a:latin typeface="Arial" charset="0"/>
              <a:ea typeface="MS PGothic" pitchFamily="34" charset="-128"/>
            </a:endParaRPr>
          </a:p>
        </p:txBody>
      </p:sp>
      <p:sp>
        <p:nvSpPr>
          <p:cNvPr id="8" name="Rectangle 7"/>
          <p:cNvSpPr/>
          <p:nvPr/>
        </p:nvSpPr>
        <p:spPr bwMode="auto">
          <a:xfrm>
            <a:off x="3987766" y="1023286"/>
            <a:ext cx="4082117" cy="493062"/>
          </a:xfrm>
          <a:prstGeom prst="rect">
            <a:avLst/>
          </a:prstGeom>
          <a:solidFill>
            <a:schemeClr val="bg1">
              <a:lumMod val="75000"/>
            </a:schemeClr>
          </a:solidFill>
          <a:ln w="1905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smtClean="0">
                <a:ln>
                  <a:noFill/>
                </a:ln>
                <a:solidFill>
                  <a:srgbClr val="FFFFFF"/>
                </a:solidFill>
                <a:effectLst/>
                <a:latin typeface="Arial" charset="0"/>
                <a:ea typeface="MS PGothic" pitchFamily="34" charset="-128"/>
              </a:rPr>
              <a:t>Approximate</a:t>
            </a:r>
            <a:r>
              <a:rPr kumimoji="0" lang="en-US" sz="1000" b="1" i="0" u="none" strike="noStrike" cap="none" normalizeH="0" dirty="0" smtClean="0">
                <a:ln>
                  <a:noFill/>
                </a:ln>
                <a:solidFill>
                  <a:srgbClr val="FFFFFF"/>
                </a:solidFill>
                <a:effectLst/>
                <a:latin typeface="Arial" charset="0"/>
                <a:ea typeface="MS PGothic" pitchFamily="34" charset="-128"/>
              </a:rPr>
              <a:t> clearance</a:t>
            </a:r>
            <a:endParaRPr kumimoji="0" lang="en-US" sz="1000" b="1" i="0" u="none" strike="noStrike" cap="none" normalizeH="0" baseline="0" dirty="0" smtClean="0">
              <a:ln>
                <a:noFill/>
              </a:ln>
              <a:solidFill>
                <a:srgbClr val="FFFFFF"/>
              </a:solidFill>
              <a:effectLst/>
              <a:latin typeface="Arial" charset="0"/>
              <a:ea typeface="MS PGothic" pitchFamily="34" charset="-128"/>
            </a:endParaRPr>
          </a:p>
        </p:txBody>
      </p:sp>
      <p:sp>
        <p:nvSpPr>
          <p:cNvPr id="9" name="Rectangle 8"/>
          <p:cNvSpPr/>
          <p:nvPr/>
        </p:nvSpPr>
        <p:spPr bwMode="auto">
          <a:xfrm>
            <a:off x="3987766" y="6105409"/>
            <a:ext cx="4082117" cy="752593"/>
          </a:xfrm>
          <a:prstGeom prst="rect">
            <a:avLst/>
          </a:prstGeom>
          <a:solidFill>
            <a:schemeClr val="bg1">
              <a:lumMod val="75000"/>
            </a:schemeClr>
          </a:solidFill>
          <a:ln w="1905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914400" fontAlgn="base">
              <a:spcBef>
                <a:spcPct val="0"/>
              </a:spcBef>
              <a:spcAft>
                <a:spcPct val="0"/>
              </a:spcAft>
            </a:pPr>
            <a:r>
              <a:rPr lang="en-US" sz="1000" b="1" dirty="0" smtClean="0">
                <a:solidFill>
                  <a:srgbClr val="FFFFFF"/>
                </a:solidFill>
                <a:latin typeface="Arial" charset="0"/>
                <a:ea typeface="MS PGothic" pitchFamily="34" charset="-128"/>
              </a:rPr>
              <a:t>Approximate clearance</a:t>
            </a:r>
          </a:p>
        </p:txBody>
      </p:sp>
      <p:sp>
        <p:nvSpPr>
          <p:cNvPr id="11" name="Rectangle 10"/>
          <p:cNvSpPr/>
          <p:nvPr/>
        </p:nvSpPr>
        <p:spPr bwMode="auto">
          <a:xfrm>
            <a:off x="3987766" y="835138"/>
            <a:ext cx="4082117" cy="493062"/>
          </a:xfrm>
          <a:prstGeom prst="rect">
            <a:avLst/>
          </a:prstGeom>
          <a:solidFill>
            <a:schemeClr val="bg1">
              <a:lumMod val="75000"/>
            </a:schemeClr>
          </a:solidFill>
          <a:ln w="1905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smtClean="0">
                <a:ln>
                  <a:noFill/>
                </a:ln>
                <a:solidFill>
                  <a:srgbClr val="FFFFFF"/>
                </a:solidFill>
                <a:effectLst/>
                <a:latin typeface="Arial" charset="0"/>
                <a:ea typeface="MS PGothic" pitchFamily="34" charset="-128"/>
              </a:rPr>
              <a:t>Approximate</a:t>
            </a:r>
            <a:r>
              <a:rPr kumimoji="0" lang="en-US" sz="1000" b="1" i="0" u="none" strike="noStrike" cap="none" normalizeH="0" dirty="0" smtClean="0">
                <a:ln>
                  <a:noFill/>
                </a:ln>
                <a:solidFill>
                  <a:srgbClr val="FFFFFF"/>
                </a:solidFill>
                <a:effectLst/>
                <a:latin typeface="Arial" charset="0"/>
                <a:ea typeface="MS PGothic" pitchFamily="34" charset="-128"/>
              </a:rPr>
              <a:t> clearance</a:t>
            </a:r>
            <a:endParaRPr kumimoji="0" lang="en-US" sz="1000" b="1" i="0" u="none" strike="noStrike" cap="none" normalizeH="0" baseline="0" dirty="0" smtClean="0">
              <a:ln>
                <a:noFill/>
              </a:ln>
              <a:solidFill>
                <a:srgbClr val="FFFFFF"/>
              </a:solidFill>
              <a:effectLst/>
              <a:latin typeface="Arial" charset="0"/>
              <a:ea typeface="MS PGothic" pitchFamily="34" charset="-128"/>
            </a:endParaRPr>
          </a:p>
        </p:txBody>
      </p:sp>
      <p:sp>
        <p:nvSpPr>
          <p:cNvPr id="12" name="Rectangle 11"/>
          <p:cNvSpPr/>
          <p:nvPr/>
        </p:nvSpPr>
        <p:spPr bwMode="auto">
          <a:xfrm>
            <a:off x="3987766" y="6153729"/>
            <a:ext cx="4082117" cy="704273"/>
          </a:xfrm>
          <a:prstGeom prst="rect">
            <a:avLst/>
          </a:prstGeom>
          <a:solidFill>
            <a:schemeClr val="bg1">
              <a:lumMod val="75000"/>
            </a:schemeClr>
          </a:solidFill>
          <a:ln w="1905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914400" fontAlgn="base">
              <a:spcBef>
                <a:spcPct val="0"/>
              </a:spcBef>
              <a:spcAft>
                <a:spcPct val="0"/>
              </a:spcAft>
            </a:pPr>
            <a:r>
              <a:rPr lang="en-US" sz="1000" b="1" dirty="0" smtClean="0">
                <a:solidFill>
                  <a:srgbClr val="FFFFFF"/>
                </a:solidFill>
                <a:latin typeface="Arial" charset="0"/>
                <a:ea typeface="MS PGothic" pitchFamily="34" charset="-128"/>
              </a:rPr>
              <a:t>Approximate clearance</a:t>
            </a:r>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cSld name="Clearence check 2 co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kumimoji="0" lang="en-GB" dirty="0" smtClean="0"/>
              <a:t>Click to Edit Title</a:t>
            </a:r>
            <a:endParaRPr kumimoji="0" lang="en-US" dirty="0"/>
          </a:p>
        </p:txBody>
      </p:sp>
      <p:sp>
        <p:nvSpPr>
          <p:cNvPr id="5" name="Rectangle 4"/>
          <p:cNvSpPr/>
          <p:nvPr/>
        </p:nvSpPr>
        <p:spPr bwMode="auto">
          <a:xfrm>
            <a:off x="0" y="1524002"/>
            <a:ext cx="12187238" cy="4581407"/>
          </a:xfrm>
          <a:prstGeom prst="rect">
            <a:avLst/>
          </a:prstGeom>
          <a:noFill/>
          <a:ln w="19050" cap="flat" cmpd="sng" algn="ctr">
            <a:solidFill>
              <a:schemeClr val="bg1">
                <a:lumMod val="7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400" b="1" i="0" u="none" strike="noStrike" cap="none" normalizeH="0" baseline="0" smtClean="0">
              <a:ln>
                <a:noFill/>
              </a:ln>
              <a:solidFill>
                <a:srgbClr val="000000"/>
              </a:solidFill>
              <a:effectLst/>
              <a:latin typeface="Arial" charset="0"/>
              <a:ea typeface="MS PGothic" pitchFamily="34" charset="-128"/>
            </a:endParaRPr>
          </a:p>
        </p:txBody>
      </p:sp>
      <p:sp>
        <p:nvSpPr>
          <p:cNvPr id="6" name="Rectangle 5"/>
          <p:cNvSpPr/>
          <p:nvPr/>
        </p:nvSpPr>
        <p:spPr bwMode="auto">
          <a:xfrm>
            <a:off x="3987766" y="1023286"/>
            <a:ext cx="4082117" cy="493062"/>
          </a:xfrm>
          <a:prstGeom prst="rect">
            <a:avLst/>
          </a:prstGeom>
          <a:solidFill>
            <a:schemeClr val="bg1">
              <a:lumMod val="75000"/>
            </a:schemeClr>
          </a:solidFill>
          <a:ln w="1905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smtClean="0">
                <a:ln>
                  <a:noFill/>
                </a:ln>
                <a:solidFill>
                  <a:srgbClr val="FFFFFF"/>
                </a:solidFill>
                <a:effectLst/>
                <a:latin typeface="Arial" charset="0"/>
                <a:ea typeface="MS PGothic" pitchFamily="34" charset="-128"/>
              </a:rPr>
              <a:t>Approximate</a:t>
            </a:r>
            <a:r>
              <a:rPr kumimoji="0" lang="en-US" sz="1000" b="1" i="0" u="none" strike="noStrike" cap="none" normalizeH="0" dirty="0" smtClean="0">
                <a:ln>
                  <a:noFill/>
                </a:ln>
                <a:solidFill>
                  <a:srgbClr val="FFFFFF"/>
                </a:solidFill>
                <a:effectLst/>
                <a:latin typeface="Arial" charset="0"/>
                <a:ea typeface="MS PGothic" pitchFamily="34" charset="-128"/>
              </a:rPr>
              <a:t> clearance</a:t>
            </a:r>
            <a:endParaRPr kumimoji="0" lang="en-US" sz="1000" b="1" i="0" u="none" strike="noStrike" cap="none" normalizeH="0" baseline="0" dirty="0" smtClean="0">
              <a:ln>
                <a:noFill/>
              </a:ln>
              <a:solidFill>
                <a:srgbClr val="FFFFFF"/>
              </a:solidFill>
              <a:effectLst/>
              <a:latin typeface="Arial" charset="0"/>
              <a:ea typeface="MS PGothic" pitchFamily="34" charset="-128"/>
            </a:endParaRPr>
          </a:p>
        </p:txBody>
      </p:sp>
      <p:sp>
        <p:nvSpPr>
          <p:cNvPr id="7" name="Rectangle 6"/>
          <p:cNvSpPr/>
          <p:nvPr/>
        </p:nvSpPr>
        <p:spPr bwMode="auto">
          <a:xfrm>
            <a:off x="3987766" y="6105409"/>
            <a:ext cx="4082117" cy="752593"/>
          </a:xfrm>
          <a:prstGeom prst="rect">
            <a:avLst/>
          </a:prstGeom>
          <a:solidFill>
            <a:schemeClr val="bg1">
              <a:lumMod val="75000"/>
            </a:schemeClr>
          </a:solidFill>
          <a:ln w="1905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914400" fontAlgn="base">
              <a:spcBef>
                <a:spcPct val="0"/>
              </a:spcBef>
              <a:spcAft>
                <a:spcPct val="0"/>
              </a:spcAft>
            </a:pPr>
            <a:r>
              <a:rPr lang="en-US" sz="1000" b="1" dirty="0" smtClean="0">
                <a:solidFill>
                  <a:srgbClr val="FFFFFF"/>
                </a:solidFill>
                <a:latin typeface="Arial" charset="0"/>
                <a:ea typeface="MS PGothic" pitchFamily="34" charset="-128"/>
              </a:rPr>
              <a:t>Approximate clearance</a:t>
            </a:r>
          </a:p>
        </p:txBody>
      </p:sp>
      <p:cxnSp>
        <p:nvCxnSpPr>
          <p:cNvPr id="11" name="Straight Connector 10"/>
          <p:cNvCxnSpPr/>
          <p:nvPr/>
        </p:nvCxnSpPr>
        <p:spPr>
          <a:xfrm>
            <a:off x="6064930" y="1316550"/>
            <a:ext cx="0" cy="5091186"/>
          </a:xfrm>
          <a:prstGeom prst="line">
            <a:avLst/>
          </a:prstGeom>
          <a:ln w="12700">
            <a:solidFill>
              <a:schemeClr val="bg1">
                <a:lumMod val="75000"/>
              </a:schemeClr>
            </a:solidFill>
            <a:tailEnd type="none"/>
          </a:ln>
          <a:effectLst/>
        </p:spPr>
        <p:style>
          <a:lnRef idx="2">
            <a:schemeClr val="accent1"/>
          </a:lnRef>
          <a:fillRef idx="0">
            <a:schemeClr val="accent1"/>
          </a:fillRef>
          <a:effectRef idx="1">
            <a:schemeClr val="accent1"/>
          </a:effectRef>
          <a:fontRef idx="minor">
            <a:schemeClr val="tx1"/>
          </a:fontRef>
        </p:style>
      </p:cxnSp>
      <p:sp>
        <p:nvSpPr>
          <p:cNvPr id="12" name="Content Placeholder 2"/>
          <p:cNvSpPr>
            <a:spLocks noGrp="1"/>
          </p:cNvSpPr>
          <p:nvPr>
            <p:ph sz="half" idx="1" hasCustomPrompt="1"/>
          </p:nvPr>
        </p:nvSpPr>
        <p:spPr>
          <a:xfrm>
            <a:off x="479814" y="1440000"/>
            <a:ext cx="5273651" cy="4680000"/>
          </a:xfrm>
        </p:spPr>
        <p:txBody>
          <a:bodyPr/>
          <a:lstStyle>
            <a:lvl1pPr>
              <a:defRPr sz="2400"/>
            </a:lvl1pPr>
            <a:lvl2pPr>
              <a:defRPr sz="2000"/>
            </a:lvl2pPr>
            <a:lvl3pPr>
              <a:defRPr sz="2000"/>
            </a:lvl3pPr>
            <a:lvl4pPr>
              <a:defRPr sz="2000"/>
            </a:lvl4pPr>
            <a:lvl5pPr>
              <a:defRPr sz="2000"/>
            </a:lvl5pPr>
          </a:lstStyle>
          <a:p>
            <a:pPr lvl="0" eaLnBrk="1" latinLnBrk="0" hangingPunct="1"/>
            <a:r>
              <a:rPr lang="en-GB" dirty="0" smtClean="0"/>
              <a:t>Click to edit text</a:t>
            </a:r>
          </a:p>
          <a:p>
            <a:pPr lvl="1" eaLnBrk="1" latinLnBrk="0" hangingPunct="1"/>
            <a:r>
              <a:rPr lang="en-GB" dirty="0" smtClean="0"/>
              <a:t>Second level</a:t>
            </a:r>
          </a:p>
          <a:p>
            <a:pPr lvl="2" eaLnBrk="1" latinLnBrk="0" hangingPunct="1"/>
            <a:r>
              <a:rPr lang="en-GB" dirty="0" smtClean="0"/>
              <a:t>Third level</a:t>
            </a:r>
          </a:p>
          <a:p>
            <a:pPr lvl="3" eaLnBrk="1" latinLnBrk="0" hangingPunct="1"/>
            <a:r>
              <a:rPr lang="en-GB" dirty="0" smtClean="0"/>
              <a:t>Fourth level</a:t>
            </a:r>
          </a:p>
          <a:p>
            <a:pPr lvl="4" eaLnBrk="1" latinLnBrk="0" hangingPunct="1"/>
            <a:r>
              <a:rPr lang="en-GB" dirty="0" smtClean="0"/>
              <a:t>Fifth level</a:t>
            </a:r>
            <a:endParaRPr kumimoji="0" lang="en-US" dirty="0"/>
          </a:p>
        </p:txBody>
      </p:sp>
      <p:sp>
        <p:nvSpPr>
          <p:cNvPr id="13" name="Content Placeholder 3"/>
          <p:cNvSpPr>
            <a:spLocks noGrp="1"/>
          </p:cNvSpPr>
          <p:nvPr>
            <p:ph sz="half" idx="2" hasCustomPrompt="1"/>
          </p:nvPr>
        </p:nvSpPr>
        <p:spPr>
          <a:xfrm>
            <a:off x="6076009" y="1440000"/>
            <a:ext cx="5559776" cy="4680000"/>
          </a:xfrm>
        </p:spPr>
        <p:txBody>
          <a:bodyPr/>
          <a:lstStyle>
            <a:lvl1pPr>
              <a:defRPr sz="2400"/>
            </a:lvl1pPr>
            <a:lvl2pPr>
              <a:defRPr sz="2000"/>
            </a:lvl2pPr>
            <a:lvl3pPr>
              <a:defRPr sz="2000"/>
            </a:lvl3pPr>
            <a:lvl4pPr>
              <a:defRPr sz="2000"/>
            </a:lvl4pPr>
            <a:lvl5pPr>
              <a:defRPr sz="2000"/>
            </a:lvl5pPr>
          </a:lstStyle>
          <a:p>
            <a:pPr lvl="0" eaLnBrk="1" latinLnBrk="0" hangingPunct="1"/>
            <a:r>
              <a:rPr lang="en-GB" dirty="0" smtClean="0"/>
              <a:t>Click to edit text</a:t>
            </a:r>
          </a:p>
          <a:p>
            <a:pPr lvl="1" eaLnBrk="1" latinLnBrk="0" hangingPunct="1"/>
            <a:r>
              <a:rPr lang="en-GB" dirty="0" smtClean="0"/>
              <a:t>Second level</a:t>
            </a:r>
          </a:p>
          <a:p>
            <a:pPr lvl="2" eaLnBrk="1" latinLnBrk="0" hangingPunct="1"/>
            <a:r>
              <a:rPr lang="en-GB" dirty="0" smtClean="0"/>
              <a:t>Third level</a:t>
            </a:r>
          </a:p>
          <a:p>
            <a:pPr lvl="3" eaLnBrk="1" latinLnBrk="0" hangingPunct="1"/>
            <a:r>
              <a:rPr lang="en-GB" dirty="0" smtClean="0"/>
              <a:t>Fourth level</a:t>
            </a:r>
          </a:p>
          <a:p>
            <a:pPr lvl="4" eaLnBrk="1" latinLnBrk="0" hangingPunct="1"/>
            <a:r>
              <a:rPr lang="en-GB" dirty="0" smtClean="0"/>
              <a:t>Fifth level</a:t>
            </a:r>
            <a:endParaRPr kumimoji="0" lang="en-US" dirty="0"/>
          </a:p>
        </p:txBody>
      </p:sp>
      <p:sp>
        <p:nvSpPr>
          <p:cNvPr id="10" name="Rectangle 9"/>
          <p:cNvSpPr/>
          <p:nvPr/>
        </p:nvSpPr>
        <p:spPr bwMode="auto">
          <a:xfrm>
            <a:off x="3987766" y="835138"/>
            <a:ext cx="4082117" cy="493062"/>
          </a:xfrm>
          <a:prstGeom prst="rect">
            <a:avLst/>
          </a:prstGeom>
          <a:solidFill>
            <a:schemeClr val="bg1">
              <a:lumMod val="75000"/>
            </a:schemeClr>
          </a:solidFill>
          <a:ln w="1905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smtClean="0">
                <a:ln>
                  <a:noFill/>
                </a:ln>
                <a:solidFill>
                  <a:srgbClr val="FFFFFF"/>
                </a:solidFill>
                <a:effectLst/>
                <a:latin typeface="Arial" charset="0"/>
                <a:ea typeface="MS PGothic" pitchFamily="34" charset="-128"/>
              </a:rPr>
              <a:t>Approximate</a:t>
            </a:r>
            <a:r>
              <a:rPr kumimoji="0" lang="en-US" sz="1000" b="1" i="0" u="none" strike="noStrike" cap="none" normalizeH="0" dirty="0" smtClean="0">
                <a:ln>
                  <a:noFill/>
                </a:ln>
                <a:solidFill>
                  <a:srgbClr val="FFFFFF"/>
                </a:solidFill>
                <a:effectLst/>
                <a:latin typeface="Arial" charset="0"/>
                <a:ea typeface="MS PGothic" pitchFamily="34" charset="-128"/>
              </a:rPr>
              <a:t> clearance</a:t>
            </a:r>
            <a:endParaRPr kumimoji="0" lang="en-US" sz="1000" b="1" i="0" u="none" strike="noStrike" cap="none" normalizeH="0" baseline="0" dirty="0" smtClean="0">
              <a:ln>
                <a:noFill/>
              </a:ln>
              <a:solidFill>
                <a:srgbClr val="FFFFFF"/>
              </a:solidFill>
              <a:effectLst/>
              <a:latin typeface="Arial" charset="0"/>
              <a:ea typeface="MS PGothic" pitchFamily="34" charset="-128"/>
            </a:endParaRPr>
          </a:p>
        </p:txBody>
      </p:sp>
      <p:sp>
        <p:nvSpPr>
          <p:cNvPr id="14" name="Rectangle 13"/>
          <p:cNvSpPr/>
          <p:nvPr/>
        </p:nvSpPr>
        <p:spPr bwMode="auto">
          <a:xfrm>
            <a:off x="3987766" y="6153729"/>
            <a:ext cx="4082117" cy="704273"/>
          </a:xfrm>
          <a:prstGeom prst="rect">
            <a:avLst/>
          </a:prstGeom>
          <a:solidFill>
            <a:schemeClr val="bg1">
              <a:lumMod val="75000"/>
            </a:schemeClr>
          </a:solidFill>
          <a:ln w="1905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914400" fontAlgn="base">
              <a:spcBef>
                <a:spcPct val="0"/>
              </a:spcBef>
              <a:spcAft>
                <a:spcPct val="0"/>
              </a:spcAft>
            </a:pPr>
            <a:r>
              <a:rPr lang="en-US" sz="1000" b="1" dirty="0" smtClean="0">
                <a:solidFill>
                  <a:srgbClr val="FFFFFF"/>
                </a:solidFill>
                <a:latin typeface="Arial" charset="0"/>
                <a:ea typeface="MS PGothic" pitchFamily="34" charset="-128"/>
              </a:rPr>
              <a:t>Approximate clearance</a:t>
            </a:r>
          </a:p>
        </p:txBody>
      </p:sp>
      <p:cxnSp>
        <p:nvCxnSpPr>
          <p:cNvPr id="15" name="Straight Connector 14"/>
          <p:cNvCxnSpPr/>
          <p:nvPr/>
        </p:nvCxnSpPr>
        <p:spPr>
          <a:xfrm>
            <a:off x="468602" y="1339852"/>
            <a:ext cx="0" cy="5067885"/>
          </a:xfrm>
          <a:prstGeom prst="line">
            <a:avLst/>
          </a:prstGeom>
          <a:ln w="12700">
            <a:solidFill>
              <a:schemeClr val="bg1">
                <a:lumMod val="75000"/>
              </a:schemeClr>
            </a:solidFill>
            <a:tailEnd type="none"/>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a:off x="6064930" y="1316550"/>
            <a:ext cx="0" cy="5091186"/>
          </a:xfrm>
          <a:prstGeom prst="line">
            <a:avLst/>
          </a:prstGeom>
          <a:ln w="12700">
            <a:solidFill>
              <a:schemeClr val="bg1">
                <a:lumMod val="75000"/>
              </a:schemeClr>
            </a:solidFill>
            <a:tailEnd type="non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21534702"/>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ransistion Slide">
    <p:spTree>
      <p:nvGrpSpPr>
        <p:cNvPr id="1" name=""/>
        <p:cNvGrpSpPr/>
        <p:nvPr/>
      </p:nvGrpSpPr>
      <p:grpSpPr>
        <a:xfrm>
          <a:off x="0" y="0"/>
          <a:ext cx="0" cy="0"/>
          <a:chOff x="0" y="0"/>
          <a:chExt cx="0" cy="0"/>
        </a:xfrm>
      </p:grpSpPr>
      <p:sp>
        <p:nvSpPr>
          <p:cNvPr id="5" name="Title 4"/>
          <p:cNvSpPr>
            <a:spLocks noGrp="1"/>
          </p:cNvSpPr>
          <p:nvPr>
            <p:ph type="ctrTitle" hasCustomPrompt="1"/>
          </p:nvPr>
        </p:nvSpPr>
        <p:spPr>
          <a:xfrm>
            <a:off x="899883" y="2796214"/>
            <a:ext cx="11035688" cy="1013625"/>
          </a:xfrm>
        </p:spPr>
        <p:txBody>
          <a:bodyPr lIns="0" tIns="0" rIns="0" bIns="0">
            <a:normAutofit/>
          </a:bodyPr>
          <a:lstStyle>
            <a:lvl1pPr algn="r">
              <a:defRPr sz="4800" b="0">
                <a:solidFill>
                  <a:schemeClr val="accent1"/>
                </a:solidFill>
                <a:effectLst/>
              </a:defRPr>
            </a:lvl1pPr>
          </a:lstStyle>
          <a:p>
            <a:r>
              <a:rPr kumimoji="0" lang="en-GB" dirty="0" smtClean="0"/>
              <a:t>Click to Edit Title</a:t>
            </a:r>
            <a:endParaRPr kumimoji="0" lang="en-US" dirty="0"/>
          </a:p>
        </p:txBody>
      </p:sp>
    </p:spTree>
    <p:extLst>
      <p:ext uri="{BB962C8B-B14F-4D97-AF65-F5344CB8AC3E}">
        <p14:creationId xmlns:p14="http://schemas.microsoft.com/office/powerpoint/2010/main" val="839468387"/>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Quote Slide">
    <p:spTree>
      <p:nvGrpSpPr>
        <p:cNvPr id="1" name=""/>
        <p:cNvGrpSpPr/>
        <p:nvPr/>
      </p:nvGrpSpPr>
      <p:grpSpPr>
        <a:xfrm>
          <a:off x="0" y="0"/>
          <a:ext cx="0" cy="0"/>
          <a:chOff x="0" y="0"/>
          <a:chExt cx="0" cy="0"/>
        </a:xfrm>
      </p:grpSpPr>
      <p:sp>
        <p:nvSpPr>
          <p:cNvPr id="5" name="Title 4"/>
          <p:cNvSpPr>
            <a:spLocks noGrp="1"/>
          </p:cNvSpPr>
          <p:nvPr>
            <p:ph type="ctrTitle" hasCustomPrompt="1"/>
          </p:nvPr>
        </p:nvSpPr>
        <p:spPr>
          <a:xfrm>
            <a:off x="1534790" y="2540002"/>
            <a:ext cx="9275000" cy="1479663"/>
          </a:xfrm>
        </p:spPr>
        <p:txBody>
          <a:bodyPr lIns="0" tIns="0" rIns="0" bIns="0">
            <a:noAutofit/>
          </a:bodyPr>
          <a:lstStyle>
            <a:lvl1pPr algn="l">
              <a:defRPr sz="3200" b="0" baseline="0">
                <a:solidFill>
                  <a:schemeClr val="accent1"/>
                </a:solidFill>
                <a:effectLst/>
              </a:defRPr>
            </a:lvl1pPr>
          </a:lstStyle>
          <a:p>
            <a:r>
              <a:rPr kumimoji="0" lang="en-GB" dirty="0" smtClean="0"/>
              <a:t>Type or insert a quote into this box ensuring each line of text is as equal as possible.  There are three line to fill so please edit as required.  Character count </a:t>
            </a:r>
            <a:r>
              <a:rPr kumimoji="0" lang="en-GB" dirty="0" err="1" smtClean="0"/>
              <a:t>approx</a:t>
            </a:r>
            <a:r>
              <a:rPr kumimoji="0" lang="en-GB" dirty="0" smtClean="0"/>
              <a:t> 160</a:t>
            </a:r>
            <a:endParaRPr kumimoji="0" lang="en-US" dirty="0"/>
          </a:p>
        </p:txBody>
      </p:sp>
      <p:sp>
        <p:nvSpPr>
          <p:cNvPr id="12" name="TextBox 11"/>
          <p:cNvSpPr txBox="1"/>
          <p:nvPr/>
        </p:nvSpPr>
        <p:spPr>
          <a:xfrm>
            <a:off x="3358105" y="4515556"/>
            <a:ext cx="914281" cy="914400"/>
          </a:xfrm>
          <a:prstGeom prst="rect">
            <a:avLst/>
          </a:prstGeom>
        </p:spPr>
        <p:txBody>
          <a:bodyPr vert="horz" wrap="none" lIns="0" tIns="0" rIns="0" bIns="0" rtlCol="0" anchor="t">
            <a:normAutofit/>
          </a:bodyPr>
          <a:lstStyle/>
          <a:p>
            <a:endParaRPr lang="en-US" dirty="0" smtClean="0"/>
          </a:p>
        </p:txBody>
      </p:sp>
      <p:sp>
        <p:nvSpPr>
          <p:cNvPr id="14" name="Text Placeholder 13"/>
          <p:cNvSpPr>
            <a:spLocks noGrp="1"/>
          </p:cNvSpPr>
          <p:nvPr>
            <p:ph type="body" sz="quarter" idx="11" hasCustomPrompt="1"/>
          </p:nvPr>
        </p:nvSpPr>
        <p:spPr>
          <a:xfrm>
            <a:off x="6180041" y="4524560"/>
            <a:ext cx="4710378" cy="546041"/>
          </a:xfrm>
        </p:spPr>
        <p:txBody>
          <a:bodyPr/>
          <a:lstStyle>
            <a:lvl1pPr marL="0" indent="0" algn="r">
              <a:buNone/>
              <a:defRPr sz="1200">
                <a:solidFill>
                  <a:srgbClr val="7F7F7F"/>
                </a:solidFill>
              </a:defRPr>
            </a:lvl1pPr>
            <a:lvl2pPr marL="538162" indent="0">
              <a:buNone/>
              <a:defRPr sz="1200">
                <a:solidFill>
                  <a:srgbClr val="7F7F7F"/>
                </a:solidFill>
              </a:defRPr>
            </a:lvl2pPr>
            <a:lvl3pPr marL="538162" indent="0">
              <a:buNone/>
              <a:defRPr sz="1200">
                <a:solidFill>
                  <a:srgbClr val="7F7F7F"/>
                </a:solidFill>
              </a:defRPr>
            </a:lvl3pPr>
            <a:lvl4pPr marL="538162" indent="0">
              <a:buNone/>
              <a:defRPr sz="1200">
                <a:solidFill>
                  <a:srgbClr val="7F7F7F"/>
                </a:solidFill>
              </a:defRPr>
            </a:lvl4pPr>
            <a:lvl5pPr marL="538162" indent="0">
              <a:buNone/>
              <a:defRPr sz="1200">
                <a:solidFill>
                  <a:srgbClr val="7F7F7F"/>
                </a:solidFill>
              </a:defRPr>
            </a:lvl5pPr>
          </a:lstStyle>
          <a:p>
            <a:pPr lvl="0"/>
            <a:r>
              <a:rPr lang="en-GB" dirty="0" smtClean="0"/>
              <a:t>Type acknowledgement or source of statement</a:t>
            </a:r>
            <a:endParaRPr lang="en-US" dirty="0"/>
          </a:p>
        </p:txBody>
      </p:sp>
    </p:spTree>
    <p:extLst>
      <p:ext uri="{BB962C8B-B14F-4D97-AF65-F5344CB8AC3E}">
        <p14:creationId xmlns:p14="http://schemas.microsoft.com/office/powerpoint/2010/main" val="1432713462"/>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Title Placeholder 12"/>
          <p:cNvSpPr>
            <a:spLocks noGrp="1"/>
          </p:cNvSpPr>
          <p:nvPr>
            <p:ph type="title"/>
          </p:nvPr>
        </p:nvSpPr>
        <p:spPr>
          <a:xfrm>
            <a:off x="479811" y="336000"/>
            <a:ext cx="11158547" cy="576000"/>
          </a:xfrm>
          <a:prstGeom prst="rect">
            <a:avLst/>
          </a:prstGeom>
        </p:spPr>
        <p:txBody>
          <a:bodyPr vert="horz" lIns="0" tIns="0" rIns="0" bIns="0" anchor="t">
            <a:normAutofit/>
          </a:bodyPr>
          <a:lstStyle/>
          <a:p>
            <a:r>
              <a:rPr kumimoji="0" lang="en-GB" dirty="0" smtClean="0"/>
              <a:t>Click to Edit Title</a:t>
            </a:r>
            <a:endParaRPr kumimoji="0" lang="en-US" dirty="0"/>
          </a:p>
        </p:txBody>
      </p:sp>
      <p:sp>
        <p:nvSpPr>
          <p:cNvPr id="4" name="Text Placeholder 3"/>
          <p:cNvSpPr>
            <a:spLocks noGrp="1"/>
          </p:cNvSpPr>
          <p:nvPr>
            <p:ph type="body" idx="1"/>
          </p:nvPr>
        </p:nvSpPr>
        <p:spPr>
          <a:xfrm>
            <a:off x="479813" y="1440000"/>
            <a:ext cx="11155973" cy="4680000"/>
          </a:xfrm>
          <a:prstGeom prst="rect">
            <a:avLst/>
          </a:prstGeom>
        </p:spPr>
        <p:txBody>
          <a:bodyPr vert="horz" lIns="0" tIns="0" rIns="0" bIns="0">
            <a:noAutofit/>
          </a:bodyPr>
          <a:lstStyle/>
          <a:p>
            <a:pPr lvl="0" eaLnBrk="1" latinLnBrk="0" hangingPunct="1"/>
            <a:r>
              <a:rPr kumimoji="0" lang="en-GB" dirty="0" smtClean="0"/>
              <a:t>Click to edit text</a:t>
            </a:r>
          </a:p>
          <a:p>
            <a:pPr lvl="1" eaLnBrk="1" latinLnBrk="0" hangingPunct="1"/>
            <a:r>
              <a:rPr kumimoji="0" lang="en-GB" dirty="0" smtClean="0"/>
              <a:t>Second level</a:t>
            </a:r>
          </a:p>
          <a:p>
            <a:pPr lvl="2" eaLnBrk="1" latinLnBrk="0" hangingPunct="1"/>
            <a:r>
              <a:rPr kumimoji="0" lang="en-GB" dirty="0" smtClean="0"/>
              <a:t>Third level</a:t>
            </a:r>
          </a:p>
          <a:p>
            <a:pPr lvl="3" eaLnBrk="1" latinLnBrk="0" hangingPunct="1"/>
            <a:r>
              <a:rPr kumimoji="0" lang="en-GB" dirty="0" smtClean="0"/>
              <a:t>Fourth level</a:t>
            </a:r>
          </a:p>
          <a:p>
            <a:pPr lvl="4" eaLnBrk="1" latinLnBrk="0" hangingPunct="1"/>
            <a:r>
              <a:rPr kumimoji="0" lang="en-GB" dirty="0" smtClean="0"/>
              <a:t>Fifth level</a:t>
            </a:r>
            <a:endParaRPr kumimoji="0" lang="en-US" dirty="0"/>
          </a:p>
        </p:txBody>
      </p:sp>
      <p:sp>
        <p:nvSpPr>
          <p:cNvPr id="7" name="Slide Number Placeholder 4"/>
          <p:cNvSpPr txBox="1">
            <a:spLocks/>
          </p:cNvSpPr>
          <p:nvPr/>
        </p:nvSpPr>
        <p:spPr>
          <a:xfrm>
            <a:off x="477726" y="6559369"/>
            <a:ext cx="1302876" cy="240000"/>
          </a:xfrm>
          <a:prstGeom prst="rect">
            <a:avLst/>
          </a:prstGeom>
        </p:spPr>
        <p:txBody>
          <a:bodyPr vert="horz" lIns="0" tIns="0" bIns="0" anchor="t"/>
          <a:lstStyle>
            <a:defPPr>
              <a:defRPr lang="en-US"/>
            </a:defPPr>
            <a:lvl1pPr marL="0" algn="l" defTabSz="457200" rtl="0" eaLnBrk="1" latinLnBrk="0" hangingPunct="1">
              <a:defRPr kumimoji="0" sz="1000" kern="1200">
                <a:solidFill>
                  <a:schemeClr val="tx1"/>
                </a:solidFill>
                <a:latin typeface="+mn-lt"/>
                <a:ea typeface="+mn-ea"/>
                <a:cs typeface="Gill Sans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indent="0" algn="l" defTabSz="457200" rtl="0" eaLnBrk="1" fontAlgn="auto" latinLnBrk="0" hangingPunct="1">
              <a:lnSpc>
                <a:spcPct val="100000"/>
              </a:lnSpc>
              <a:spcBef>
                <a:spcPts val="0"/>
              </a:spcBef>
              <a:spcAft>
                <a:spcPts val="0"/>
              </a:spcAft>
              <a:buClrTx/>
              <a:buSzTx/>
              <a:buFontTx/>
              <a:buNone/>
              <a:tabLst/>
              <a:defRPr/>
            </a:pPr>
            <a:fld id="{319DA607-C033-414D-8F05-C963E77EB547}" type="slidenum">
              <a:rPr lang="en-US" smtClean="0"/>
              <a:pPr marL="0" marR="0" indent="0" algn="l" defTabSz="457200" rtl="0" eaLnBrk="1" fontAlgn="auto" latinLnBrk="0" hangingPunct="1">
                <a:lnSpc>
                  <a:spcPct val="100000"/>
                </a:lnSpc>
                <a:spcBef>
                  <a:spcPts val="0"/>
                </a:spcBef>
                <a:spcAft>
                  <a:spcPts val="0"/>
                </a:spcAft>
                <a:buClrTx/>
                <a:buSzTx/>
                <a:buFontTx/>
                <a:buNone/>
                <a:tabLst/>
                <a:defRPr/>
              </a:pPr>
              <a:t>‹#›</a:t>
            </a:fld>
            <a:endParaRPr lang="en-US" dirty="0" smtClean="0"/>
          </a:p>
          <a:p>
            <a:endParaRPr lang="en-US" b="0" dirty="0"/>
          </a:p>
        </p:txBody>
      </p:sp>
      <p:pic>
        <p:nvPicPr>
          <p:cNvPr id="5" name="Picture 4"/>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10751344" y="6313932"/>
            <a:ext cx="1164431" cy="363693"/>
          </a:xfrm>
          <a:prstGeom prst="rect">
            <a:avLst/>
          </a:prstGeom>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iming>
    <p:tnLst>
      <p:par>
        <p:cTn id="1" dur="indefinite" restart="never" nodeType="tmRoot"/>
      </p:par>
    </p:tnLst>
  </p:timing>
  <p:txStyles>
    <p:titleStyle>
      <a:lvl1pPr algn="l" rtl="0" eaLnBrk="1" latinLnBrk="0" hangingPunct="1">
        <a:spcBef>
          <a:spcPct val="0"/>
        </a:spcBef>
        <a:buNone/>
        <a:tabLst>
          <a:tab pos="2155825" algn="l"/>
        </a:tabLst>
        <a:defRPr kumimoji="0" sz="3800" b="0" i="0" kern="1200">
          <a:solidFill>
            <a:schemeClr val="accent1"/>
          </a:solidFill>
          <a:effectLst/>
          <a:latin typeface="Gill Sans MT"/>
          <a:ea typeface="+mj-ea"/>
          <a:cs typeface="Gill Sans MT"/>
        </a:defRPr>
      </a:lvl1pPr>
    </p:titleStyle>
    <p:bodyStyle>
      <a:lvl1pPr marL="265113" indent="-265113" algn="l" rtl="0" eaLnBrk="1" latinLnBrk="0" hangingPunct="1">
        <a:spcBef>
          <a:spcPts val="400"/>
        </a:spcBef>
        <a:buClr>
          <a:schemeClr val="accent5"/>
        </a:buClr>
        <a:buSzPct val="95000"/>
        <a:buFont typeface="Wingdings" charset="2"/>
        <a:buChar char="§"/>
        <a:defRPr kumimoji="0" sz="2400" b="0" i="0" kern="1200">
          <a:solidFill>
            <a:schemeClr val="tx1"/>
          </a:solidFill>
          <a:effectLst/>
          <a:latin typeface="Gill Sans MT"/>
          <a:ea typeface="+mn-ea"/>
          <a:cs typeface="Gill Sans MT"/>
        </a:defRPr>
      </a:lvl1pPr>
      <a:lvl2pPr marL="803275" indent="-265113" algn="l" rtl="0" eaLnBrk="1" latinLnBrk="0" hangingPunct="1">
        <a:spcBef>
          <a:spcPts val="400"/>
        </a:spcBef>
        <a:buClr>
          <a:schemeClr val="accent5"/>
        </a:buClr>
        <a:buSzPct val="95000"/>
        <a:buFont typeface="Wingdings" charset="2"/>
        <a:buChar char="§"/>
        <a:defRPr kumimoji="0" sz="2000" b="0" i="0" kern="1200">
          <a:solidFill>
            <a:schemeClr val="tx1"/>
          </a:solidFill>
          <a:latin typeface="Gill Sans MT"/>
          <a:ea typeface="+mn-ea"/>
          <a:cs typeface="Gill Sans MT"/>
        </a:defRPr>
      </a:lvl2pPr>
      <a:lvl3pPr marL="803275" indent="-265113" algn="l" rtl="0" eaLnBrk="1" latinLnBrk="0" hangingPunct="1">
        <a:spcBef>
          <a:spcPts val="400"/>
        </a:spcBef>
        <a:buClr>
          <a:schemeClr val="accent5"/>
        </a:buClr>
        <a:buSzPct val="95000"/>
        <a:buFont typeface="Wingdings" charset="2"/>
        <a:buChar char="§"/>
        <a:defRPr kumimoji="0" sz="2000" b="0" i="0" kern="1200">
          <a:solidFill>
            <a:schemeClr val="tx1"/>
          </a:solidFill>
          <a:latin typeface="Gill Sans MT"/>
          <a:ea typeface="+mn-ea"/>
          <a:cs typeface="Gill Sans MT"/>
        </a:defRPr>
      </a:lvl3pPr>
      <a:lvl4pPr marL="803275" indent="-265113" algn="l" rtl="0" eaLnBrk="1" latinLnBrk="0" hangingPunct="1">
        <a:spcBef>
          <a:spcPts val="400"/>
        </a:spcBef>
        <a:buClr>
          <a:schemeClr val="accent5"/>
        </a:buClr>
        <a:buSzPct val="95000"/>
        <a:buFont typeface="Wingdings" charset="2"/>
        <a:buChar char="§"/>
        <a:defRPr kumimoji="0" sz="2000" b="0" i="0" kern="1200">
          <a:solidFill>
            <a:schemeClr val="tx1"/>
          </a:solidFill>
          <a:latin typeface="Gill Sans MT"/>
          <a:ea typeface="+mn-ea"/>
          <a:cs typeface="Gill Sans MT"/>
        </a:defRPr>
      </a:lvl4pPr>
      <a:lvl5pPr marL="803275" indent="-265113" algn="l" rtl="0" eaLnBrk="1" latinLnBrk="0" hangingPunct="1">
        <a:spcBef>
          <a:spcPts val="400"/>
        </a:spcBef>
        <a:buClr>
          <a:schemeClr val="accent5"/>
        </a:buClr>
        <a:buSzPct val="95000"/>
        <a:buFont typeface="Wingdings" charset="2"/>
        <a:buChar char="§"/>
        <a:defRPr kumimoji="0" sz="2000" b="0" i="0" kern="1200">
          <a:solidFill>
            <a:schemeClr val="tx1"/>
          </a:solidFill>
          <a:latin typeface="Gill Sans MT"/>
          <a:ea typeface="+mn-ea"/>
          <a:cs typeface="Gill Sans MT"/>
        </a:defRPr>
      </a:lvl5pPr>
      <a:lvl6pPr marL="1490472" indent="-182880" algn="l" rtl="0" eaLnBrk="1" latinLnBrk="0" hangingPunct="1">
        <a:spcBef>
          <a:spcPts val="250"/>
        </a:spcBef>
        <a:buClr>
          <a:schemeClr val="accent3">
            <a:tint val="85000"/>
            <a:satMod val="275000"/>
          </a:schemeClr>
        </a:buClr>
        <a:buSzPct val="100000"/>
        <a:buFont typeface="Verdana"/>
        <a:buChar char="◦"/>
        <a:defRPr kumimoji="0" sz="1700" kern="1200" baseline="0">
          <a:solidFill>
            <a:schemeClr val="tx1"/>
          </a:solidFill>
          <a:latin typeface="+mn-lt"/>
          <a:ea typeface="+mn-ea"/>
          <a:cs typeface="+mn-cs"/>
        </a:defRPr>
      </a:lvl6pPr>
      <a:lvl7pPr marL="1700784"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7pPr>
      <a:lvl8pPr marL="1920240" indent="-182880" algn="l" rtl="0" eaLnBrk="1" latinLnBrk="0" hangingPunct="1">
        <a:spcBef>
          <a:spcPts val="257"/>
        </a:spcBef>
        <a:buClr>
          <a:schemeClr val="accent3">
            <a:tint val="85000"/>
            <a:satMod val="275000"/>
          </a:schemeClr>
        </a:buClr>
        <a:buSzPct val="100000"/>
        <a:buFont typeface="Verdana"/>
        <a:buChar char="◦"/>
        <a:defRPr kumimoji="0" sz="1500" kern="1200" baseline="0">
          <a:solidFill>
            <a:schemeClr val="tx1"/>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ctrTitle"/>
          </p:nvPr>
        </p:nvSpPr>
        <p:spPr>
          <a:xfrm>
            <a:off x="899883" y="1879600"/>
            <a:ext cx="10161817" cy="1480400"/>
          </a:xfrm>
        </p:spPr>
        <p:txBody>
          <a:bodyPr/>
          <a:lstStyle/>
          <a:p>
            <a:pPr eaLnBrk="1" hangingPunct="1"/>
            <a:r>
              <a:rPr lang="en-GB" sz="3600" dirty="0"/>
              <a:t>Digital Input and Output</a:t>
            </a:r>
            <a:endParaRPr lang="en-GB" sz="3600" dirty="0" smtClean="0"/>
          </a:p>
        </p:txBody>
      </p:sp>
    </p:spTree>
    <p:extLst>
      <p:ext uri="{BB962C8B-B14F-4D97-AF65-F5344CB8AC3E}">
        <p14:creationId xmlns:p14="http://schemas.microsoft.com/office/powerpoint/2010/main" val="429218378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smtClean="0"/>
              <a:t>Define Data Structure for Peripherals</a:t>
            </a:r>
            <a:endParaRPr lang="en-GB" dirty="0"/>
          </a:p>
        </p:txBody>
      </p:sp>
      <p:sp>
        <p:nvSpPr>
          <p:cNvPr id="3" name="Content Placeholder 2"/>
          <p:cNvSpPr>
            <a:spLocks noGrp="1"/>
          </p:cNvSpPr>
          <p:nvPr>
            <p:ph idx="1"/>
          </p:nvPr>
        </p:nvSpPr>
        <p:spPr/>
        <p:txBody>
          <a:bodyPr/>
          <a:lstStyle/>
          <a:p>
            <a:r>
              <a:rPr lang="en-GB" dirty="0" smtClean="0"/>
              <a:t>Then, to turn on an LED on PB_10:</a:t>
            </a:r>
            <a:endParaRPr lang="en-GB" dirty="0"/>
          </a:p>
        </p:txBody>
      </p:sp>
      <p:sp>
        <p:nvSpPr>
          <p:cNvPr id="4" name="Rectangle 3"/>
          <p:cNvSpPr/>
          <p:nvPr/>
        </p:nvSpPr>
        <p:spPr bwMode="auto">
          <a:xfrm>
            <a:off x="804019" y="2438400"/>
            <a:ext cx="10562481" cy="2667000"/>
          </a:xfrm>
          <a:prstGeom prst="rect">
            <a:avLst/>
          </a:prstGeom>
          <a:solidFill>
            <a:schemeClr val="bg1">
              <a:lumMod val="95000"/>
            </a:schemeClr>
          </a:solidFill>
          <a:ln w="1270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rot="0" spcFirstLastPara="0" vert="horz" wrap="none" lIns="0" tIns="45720" rIns="36000" bIns="45720" numCol="1" spcCol="0" rtlCol="0" fromWordArt="0" anchor="ctr" anchorCtr="0" forceAA="0" compatLnSpc="1">
            <a:prstTxWarp prst="textNoShape">
              <a:avLst/>
            </a:prstTxWarp>
            <a:noAutofit/>
          </a:bodyPr>
          <a:lstStyle>
            <a:defPPr>
              <a:defRPr lang="en-GB"/>
            </a:defPPr>
            <a:lvl1pPr algn="l" rtl="0" fontAlgn="base">
              <a:spcBef>
                <a:spcPct val="0"/>
              </a:spcBef>
              <a:spcAft>
                <a:spcPct val="0"/>
              </a:spcAft>
              <a:defRPr sz="1400" b="1" kern="1200">
                <a:solidFill>
                  <a:srgbClr val="000000"/>
                </a:solidFill>
                <a:latin typeface="Arial" charset="0"/>
                <a:ea typeface="MS PGothic" pitchFamily="34" charset="-128"/>
                <a:cs typeface="+mn-cs"/>
              </a:defRPr>
            </a:lvl1pPr>
            <a:lvl2pPr marL="457200" algn="l" rtl="0" fontAlgn="base">
              <a:spcBef>
                <a:spcPct val="0"/>
              </a:spcBef>
              <a:spcAft>
                <a:spcPct val="0"/>
              </a:spcAft>
              <a:defRPr sz="1400" b="1" kern="1200">
                <a:solidFill>
                  <a:srgbClr val="000000"/>
                </a:solidFill>
                <a:latin typeface="Arial" charset="0"/>
                <a:ea typeface="MS PGothic" pitchFamily="34" charset="-128"/>
                <a:cs typeface="+mn-cs"/>
              </a:defRPr>
            </a:lvl2pPr>
            <a:lvl3pPr marL="914400" algn="l" rtl="0" fontAlgn="base">
              <a:spcBef>
                <a:spcPct val="0"/>
              </a:spcBef>
              <a:spcAft>
                <a:spcPct val="0"/>
              </a:spcAft>
              <a:defRPr sz="1400" b="1" kern="1200">
                <a:solidFill>
                  <a:srgbClr val="000000"/>
                </a:solidFill>
                <a:latin typeface="Arial" charset="0"/>
                <a:ea typeface="MS PGothic" pitchFamily="34" charset="-128"/>
                <a:cs typeface="+mn-cs"/>
              </a:defRPr>
            </a:lvl3pPr>
            <a:lvl4pPr marL="1371600" algn="l" rtl="0" fontAlgn="base">
              <a:spcBef>
                <a:spcPct val="0"/>
              </a:spcBef>
              <a:spcAft>
                <a:spcPct val="0"/>
              </a:spcAft>
              <a:defRPr sz="1400" b="1" kern="1200">
                <a:solidFill>
                  <a:srgbClr val="000000"/>
                </a:solidFill>
                <a:latin typeface="Arial" charset="0"/>
                <a:ea typeface="MS PGothic" pitchFamily="34" charset="-128"/>
                <a:cs typeface="+mn-cs"/>
              </a:defRPr>
            </a:lvl4pPr>
            <a:lvl5pPr marL="1828800" algn="l" rtl="0" fontAlgn="base">
              <a:spcBef>
                <a:spcPct val="0"/>
              </a:spcBef>
              <a:spcAft>
                <a:spcPct val="0"/>
              </a:spcAft>
              <a:defRPr sz="1400" b="1" kern="1200">
                <a:solidFill>
                  <a:srgbClr val="000000"/>
                </a:solidFill>
                <a:latin typeface="Arial" charset="0"/>
                <a:ea typeface="MS PGothic" pitchFamily="34" charset="-128"/>
                <a:cs typeface="+mn-cs"/>
              </a:defRPr>
            </a:lvl5pPr>
            <a:lvl6pPr marL="2286000" algn="l" defTabSz="914400" rtl="0" eaLnBrk="1" latinLnBrk="0" hangingPunct="1">
              <a:defRPr sz="1400" b="1" kern="1200">
                <a:solidFill>
                  <a:srgbClr val="000000"/>
                </a:solidFill>
                <a:latin typeface="Arial" charset="0"/>
                <a:ea typeface="MS PGothic" pitchFamily="34" charset="-128"/>
                <a:cs typeface="+mn-cs"/>
              </a:defRPr>
            </a:lvl6pPr>
            <a:lvl7pPr marL="2743200" algn="l" defTabSz="914400" rtl="0" eaLnBrk="1" latinLnBrk="0" hangingPunct="1">
              <a:defRPr sz="1400" b="1" kern="1200">
                <a:solidFill>
                  <a:srgbClr val="000000"/>
                </a:solidFill>
                <a:latin typeface="Arial" charset="0"/>
                <a:ea typeface="MS PGothic" pitchFamily="34" charset="-128"/>
                <a:cs typeface="+mn-cs"/>
              </a:defRPr>
            </a:lvl7pPr>
            <a:lvl8pPr marL="3200400" algn="l" defTabSz="914400" rtl="0" eaLnBrk="1" latinLnBrk="0" hangingPunct="1">
              <a:defRPr sz="1400" b="1" kern="1200">
                <a:solidFill>
                  <a:srgbClr val="000000"/>
                </a:solidFill>
                <a:latin typeface="Arial" charset="0"/>
                <a:ea typeface="MS PGothic" pitchFamily="34" charset="-128"/>
                <a:cs typeface="+mn-cs"/>
              </a:defRPr>
            </a:lvl8pPr>
            <a:lvl9pPr marL="3657600" algn="l" defTabSz="914400" rtl="0" eaLnBrk="1" latinLnBrk="0" hangingPunct="1">
              <a:defRPr sz="1400" b="1" kern="1200">
                <a:solidFill>
                  <a:srgbClr val="000000"/>
                </a:solidFill>
                <a:latin typeface="Arial" charset="0"/>
                <a:ea typeface="MS PGothic" pitchFamily="34" charset="-128"/>
                <a:cs typeface="+mn-cs"/>
              </a:defRPr>
            </a:lvl9pPr>
          </a:lstStyle>
          <a:p>
            <a:pPr marL="0" indent="0">
              <a:spcBef>
                <a:spcPts val="0"/>
              </a:spcBef>
              <a:buFont typeface="Wingdings" pitchFamily="2" charset="2"/>
              <a:buNone/>
              <a:defRPr/>
            </a:pPr>
            <a:r>
              <a:rPr lang="en-GB" b="0" dirty="0" smtClean="0">
                <a:latin typeface="Lucida Console" panose="020B0609040504020204" pitchFamily="49" charset="0"/>
              </a:rPr>
              <a:t>    #</a:t>
            </a:r>
            <a:r>
              <a:rPr lang="en-GB" b="0" dirty="0">
                <a:latin typeface="Lucida Console" panose="020B0609040504020204" pitchFamily="49" charset="0"/>
              </a:rPr>
              <a:t>define </a:t>
            </a:r>
            <a:r>
              <a:rPr lang="en-GB" b="0" dirty="0" smtClean="0">
                <a:latin typeface="Lucida Console" panose="020B0609040504020204" pitchFamily="49" charset="0"/>
              </a:rPr>
              <a:t>GPIOB_BASE</a:t>
            </a:r>
            <a:r>
              <a:rPr lang="en-GB" b="0" dirty="0">
                <a:latin typeface="Lucida Console" panose="020B0609040504020204" pitchFamily="49" charset="0"/>
              </a:rPr>
              <a:t>	 </a:t>
            </a:r>
            <a:r>
              <a:rPr lang="en-GB" b="0" dirty="0" smtClean="0">
                <a:latin typeface="Lucida Console" panose="020B0609040504020204" pitchFamily="49" charset="0"/>
              </a:rPr>
              <a:t>0x40020400</a:t>
            </a:r>
            <a:endParaRPr lang="en-GB" b="0" dirty="0">
              <a:latin typeface="Lucida Console" panose="020B0609040504020204" pitchFamily="49" charset="0"/>
            </a:endParaRPr>
          </a:p>
          <a:p>
            <a:pPr marL="0" indent="0">
              <a:spcBef>
                <a:spcPts val="0"/>
              </a:spcBef>
              <a:buFont typeface="Wingdings" pitchFamily="2" charset="2"/>
              <a:buNone/>
              <a:defRPr/>
            </a:pPr>
            <a:endParaRPr lang="en-GB" b="0" dirty="0">
              <a:latin typeface="Lucida Console" panose="020B0609040504020204" pitchFamily="49" charset="0"/>
            </a:endParaRPr>
          </a:p>
          <a:p>
            <a:pPr marL="0" indent="0">
              <a:spcBef>
                <a:spcPts val="0"/>
              </a:spcBef>
              <a:buFont typeface="Wingdings" pitchFamily="2" charset="2"/>
              <a:buNone/>
              <a:defRPr/>
            </a:pPr>
            <a:r>
              <a:rPr lang="en-GB" b="0" dirty="0" smtClean="0">
                <a:latin typeface="Lucida Console" panose="020B0609040504020204" pitchFamily="49" charset="0"/>
              </a:rPr>
              <a:t>    #</a:t>
            </a:r>
            <a:r>
              <a:rPr lang="en-GB" b="0" dirty="0">
                <a:latin typeface="Lucida Console" panose="020B0609040504020204" pitchFamily="49" charset="0"/>
              </a:rPr>
              <a:t>define </a:t>
            </a:r>
            <a:r>
              <a:rPr lang="en-GB" b="0" dirty="0" smtClean="0">
                <a:latin typeface="Lucida Console" panose="020B0609040504020204" pitchFamily="49" charset="0"/>
              </a:rPr>
              <a:t>GPIOB</a:t>
            </a:r>
            <a:r>
              <a:rPr lang="en-GB" b="0" dirty="0">
                <a:latin typeface="Lucida Console" panose="020B0609040504020204" pitchFamily="49" charset="0"/>
              </a:rPr>
              <a:t>	</a:t>
            </a:r>
            <a:r>
              <a:rPr lang="en-GB" b="0" dirty="0" smtClean="0">
                <a:latin typeface="Lucida Console" panose="020B0609040504020204" pitchFamily="49" charset="0"/>
              </a:rPr>
              <a:t>((</a:t>
            </a:r>
            <a:r>
              <a:rPr lang="en-GB" b="0" dirty="0" err="1" smtClean="0">
                <a:latin typeface="Lucida Console" panose="020B0609040504020204" pitchFamily="49" charset="0"/>
              </a:rPr>
              <a:t>GPIO_TypeDef</a:t>
            </a:r>
            <a:r>
              <a:rPr lang="en-GB" b="0" dirty="0" smtClean="0">
                <a:latin typeface="Lucida Console" panose="020B0609040504020204" pitchFamily="49" charset="0"/>
              </a:rPr>
              <a:t> </a:t>
            </a:r>
            <a:r>
              <a:rPr lang="en-GB" b="0" dirty="0">
                <a:latin typeface="Lucida Console" panose="020B0609040504020204" pitchFamily="49" charset="0"/>
              </a:rPr>
              <a:t>*) </a:t>
            </a:r>
            <a:r>
              <a:rPr lang="en-GB" b="0" dirty="0" smtClean="0">
                <a:latin typeface="Lucida Console" panose="020B0609040504020204" pitchFamily="49" charset="0"/>
              </a:rPr>
              <a:t>GPIOB_BASE </a:t>
            </a:r>
            <a:r>
              <a:rPr lang="en-GB" b="0" dirty="0">
                <a:latin typeface="Lucida Console" panose="020B0609040504020204" pitchFamily="49" charset="0"/>
              </a:rPr>
              <a:t>)</a:t>
            </a:r>
          </a:p>
          <a:p>
            <a:pPr marL="0" indent="0">
              <a:spcBef>
                <a:spcPts val="0"/>
              </a:spcBef>
              <a:buFont typeface="Wingdings" pitchFamily="2" charset="2"/>
              <a:buNone/>
              <a:defRPr/>
            </a:pPr>
            <a:r>
              <a:rPr lang="en-GB" b="0" dirty="0">
                <a:latin typeface="Lucida Console" panose="020B0609040504020204" pitchFamily="49" charset="0"/>
              </a:rPr>
              <a:t> </a:t>
            </a:r>
            <a:endParaRPr lang="en-GB" b="0" dirty="0" smtClean="0">
              <a:latin typeface="Lucida Console" panose="020B0609040504020204" pitchFamily="49" charset="0"/>
            </a:endParaRPr>
          </a:p>
          <a:p>
            <a:pPr marL="0" indent="0">
              <a:spcBef>
                <a:spcPts val="0"/>
              </a:spcBef>
              <a:buFont typeface="Wingdings" pitchFamily="2" charset="2"/>
              <a:buNone/>
              <a:defRPr/>
            </a:pPr>
            <a:r>
              <a:rPr lang="en-GB" b="0" dirty="0">
                <a:latin typeface="Lucida Console" panose="020B0609040504020204" pitchFamily="49" charset="0"/>
              </a:rPr>
              <a:t> </a:t>
            </a:r>
            <a:r>
              <a:rPr lang="en-GB" b="0" dirty="0" smtClean="0">
                <a:latin typeface="Lucida Console" panose="020B0609040504020204" pitchFamily="49" charset="0"/>
              </a:rPr>
              <a:t>   RCC -&gt; AHB1ENR |= 0x02;</a:t>
            </a:r>
          </a:p>
          <a:p>
            <a:pPr marL="0" indent="0">
              <a:spcBef>
                <a:spcPts val="0"/>
              </a:spcBef>
              <a:buFont typeface="Wingdings" pitchFamily="2" charset="2"/>
              <a:buNone/>
              <a:defRPr/>
            </a:pPr>
            <a:endParaRPr lang="en-GB" b="0" dirty="0" smtClean="0">
              <a:latin typeface="Lucida Console" panose="020B0609040504020204" pitchFamily="49" charset="0"/>
            </a:endParaRPr>
          </a:p>
          <a:p>
            <a:pPr marL="0" indent="0">
              <a:spcBef>
                <a:spcPts val="0"/>
              </a:spcBef>
              <a:buFont typeface="Wingdings" pitchFamily="2" charset="2"/>
              <a:buNone/>
              <a:defRPr/>
            </a:pPr>
            <a:r>
              <a:rPr lang="en-GB" b="0" dirty="0" smtClean="0">
                <a:latin typeface="Lucida Console" panose="020B0609040504020204" pitchFamily="49" charset="0"/>
              </a:rPr>
              <a:t>    GPIOB -&gt; MODER |= 0x00100000;</a:t>
            </a:r>
            <a:endParaRPr lang="en-GB" b="0" dirty="0">
              <a:latin typeface="Lucida Console" panose="020B0609040504020204" pitchFamily="49" charset="0"/>
            </a:endParaRPr>
          </a:p>
          <a:p>
            <a:pPr>
              <a:spcBef>
                <a:spcPts val="0"/>
              </a:spcBef>
              <a:defRPr/>
            </a:pPr>
            <a:r>
              <a:rPr lang="en-GB" b="0" dirty="0">
                <a:latin typeface="Lucida Console" panose="020B0609040504020204" pitchFamily="49" charset="0"/>
              </a:rPr>
              <a:t> </a:t>
            </a:r>
            <a:r>
              <a:rPr lang="en-GB" b="0" dirty="0" smtClean="0">
                <a:latin typeface="Lucida Console" panose="020B0609040504020204" pitchFamily="49" charset="0"/>
              </a:rPr>
              <a:t>   GPIOB -&gt; PUPDR |= </a:t>
            </a:r>
            <a:r>
              <a:rPr lang="en-GB" b="0" dirty="0">
                <a:latin typeface="Lucida Console" panose="020B0609040504020204" pitchFamily="49" charset="0"/>
              </a:rPr>
              <a:t>0x00200000</a:t>
            </a:r>
            <a:r>
              <a:rPr lang="en-GB" b="0" dirty="0" smtClean="0">
                <a:latin typeface="Lucida Console" panose="020B0609040504020204" pitchFamily="49" charset="0"/>
              </a:rPr>
              <a:t>;</a:t>
            </a:r>
          </a:p>
          <a:p>
            <a:pPr>
              <a:spcBef>
                <a:spcPts val="0"/>
              </a:spcBef>
              <a:defRPr/>
            </a:pPr>
            <a:r>
              <a:rPr lang="en-GB" b="0" dirty="0">
                <a:latin typeface="Lucida Console" panose="020B0609040504020204" pitchFamily="49" charset="0"/>
              </a:rPr>
              <a:t>    GPIOB -&gt; OSPEED |= </a:t>
            </a:r>
            <a:r>
              <a:rPr lang="en-GB" b="0" dirty="0" smtClean="0">
                <a:latin typeface="Lucida Console" panose="020B0609040504020204" pitchFamily="49" charset="0"/>
              </a:rPr>
              <a:t>0x00200000;</a:t>
            </a:r>
          </a:p>
          <a:p>
            <a:pPr>
              <a:spcBef>
                <a:spcPts val="0"/>
              </a:spcBef>
              <a:defRPr/>
            </a:pPr>
            <a:r>
              <a:rPr lang="en-GB" b="0" dirty="0">
                <a:latin typeface="Lucida Console" panose="020B0609040504020204" pitchFamily="49" charset="0"/>
              </a:rPr>
              <a:t> </a:t>
            </a:r>
            <a:r>
              <a:rPr lang="en-GB" b="0" dirty="0" smtClean="0">
                <a:latin typeface="Lucida Console" panose="020B0609040504020204" pitchFamily="49" charset="0"/>
              </a:rPr>
              <a:t>   GPIOB -&gt; ODR |= 0x0400;</a:t>
            </a:r>
          </a:p>
        </p:txBody>
      </p:sp>
    </p:spTree>
    <p:extLst>
      <p:ext uri="{BB962C8B-B14F-4D97-AF65-F5344CB8AC3E}">
        <p14:creationId xmlns:p14="http://schemas.microsoft.com/office/powerpoint/2010/main" val="40016817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normAutofit fontScale="90000"/>
          </a:bodyPr>
          <a:lstStyle/>
          <a:p>
            <a:r>
              <a:rPr lang="en-GB" smtClean="0"/>
              <a:t>Define Data Structure for Peripherals</a:t>
            </a:r>
          </a:p>
        </p:txBody>
      </p:sp>
      <p:sp>
        <p:nvSpPr>
          <p:cNvPr id="26627" name="Content Placeholder 2"/>
          <p:cNvSpPr>
            <a:spLocks noGrp="1"/>
          </p:cNvSpPr>
          <p:nvPr>
            <p:ph idx="1"/>
          </p:nvPr>
        </p:nvSpPr>
        <p:spPr>
          <a:xfrm>
            <a:off x="746919" y="1092200"/>
            <a:ext cx="10693400" cy="5027800"/>
          </a:xfrm>
        </p:spPr>
        <p:txBody>
          <a:bodyPr/>
          <a:lstStyle/>
          <a:p>
            <a:r>
              <a:rPr lang="en-GB" sz="1600" dirty="0"/>
              <a:t>With such arrangement:</a:t>
            </a:r>
          </a:p>
          <a:p>
            <a:pPr lvl="1"/>
            <a:r>
              <a:rPr lang="en-GB" sz="1600" dirty="0"/>
              <a:t>The same register data structure for the peripheral can be shared between multiple instantiations</a:t>
            </a:r>
          </a:p>
          <a:p>
            <a:pPr lvl="1"/>
            <a:r>
              <a:rPr lang="en-GB" sz="1600" dirty="0"/>
              <a:t>Hence code maintenance is easier</a:t>
            </a:r>
          </a:p>
          <a:p>
            <a:pPr lvl="1"/>
            <a:r>
              <a:rPr lang="en-GB" sz="1600" dirty="0"/>
              <a:t>The requirement for immediate data storage is reduced</a:t>
            </a:r>
          </a:p>
          <a:p>
            <a:pPr lvl="1"/>
            <a:r>
              <a:rPr lang="en-GB" sz="1600" dirty="0"/>
              <a:t>Compiled code is smaller, giving better code density</a:t>
            </a:r>
          </a:p>
          <a:p>
            <a:r>
              <a:rPr lang="en-GB" sz="1600" dirty="0"/>
              <a:t>With further modification, the functions developed for one peripheral can be shared between multiple instantiations by passing the base pointer to the function, for </a:t>
            </a:r>
            <a:r>
              <a:rPr lang="en-GB" sz="1600" dirty="0" smtClean="0"/>
              <a:t>example:</a:t>
            </a:r>
          </a:p>
        </p:txBody>
      </p:sp>
      <p:sp>
        <p:nvSpPr>
          <p:cNvPr id="4" name="Rectangle 3"/>
          <p:cNvSpPr/>
          <p:nvPr/>
        </p:nvSpPr>
        <p:spPr bwMode="auto">
          <a:xfrm>
            <a:off x="935201" y="3810000"/>
            <a:ext cx="10316836" cy="2209800"/>
          </a:xfrm>
          <a:prstGeom prst="rect">
            <a:avLst/>
          </a:prstGeom>
          <a:solidFill>
            <a:schemeClr val="bg1">
              <a:lumMod val="95000"/>
            </a:schemeClr>
          </a:solidFill>
          <a:ln w="1270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rot="0" spcFirstLastPara="0" vert="horz" wrap="none" lIns="0" tIns="45720" rIns="36000" bIns="45720" numCol="1" spcCol="0" rtlCol="0" fromWordArt="0" anchor="ctr" anchorCtr="0" forceAA="0" compatLnSpc="1">
            <a:prstTxWarp prst="textNoShape">
              <a:avLst/>
            </a:prstTxWarp>
            <a:noAutofit/>
          </a:bodyPr>
          <a:lstStyle>
            <a:defPPr>
              <a:defRPr lang="en-GB"/>
            </a:defPPr>
            <a:lvl1pPr algn="l" rtl="0" fontAlgn="base">
              <a:spcBef>
                <a:spcPct val="0"/>
              </a:spcBef>
              <a:spcAft>
                <a:spcPct val="0"/>
              </a:spcAft>
              <a:defRPr sz="1400" b="1" kern="1200">
                <a:solidFill>
                  <a:srgbClr val="000000"/>
                </a:solidFill>
                <a:latin typeface="Arial" charset="0"/>
                <a:ea typeface="MS PGothic" pitchFamily="34" charset="-128"/>
                <a:cs typeface="+mn-cs"/>
              </a:defRPr>
            </a:lvl1pPr>
            <a:lvl2pPr marL="457200" algn="l" rtl="0" fontAlgn="base">
              <a:spcBef>
                <a:spcPct val="0"/>
              </a:spcBef>
              <a:spcAft>
                <a:spcPct val="0"/>
              </a:spcAft>
              <a:defRPr sz="1400" b="1" kern="1200">
                <a:solidFill>
                  <a:srgbClr val="000000"/>
                </a:solidFill>
                <a:latin typeface="Arial" charset="0"/>
                <a:ea typeface="MS PGothic" pitchFamily="34" charset="-128"/>
                <a:cs typeface="+mn-cs"/>
              </a:defRPr>
            </a:lvl2pPr>
            <a:lvl3pPr marL="914400" algn="l" rtl="0" fontAlgn="base">
              <a:spcBef>
                <a:spcPct val="0"/>
              </a:spcBef>
              <a:spcAft>
                <a:spcPct val="0"/>
              </a:spcAft>
              <a:defRPr sz="1400" b="1" kern="1200">
                <a:solidFill>
                  <a:srgbClr val="000000"/>
                </a:solidFill>
                <a:latin typeface="Arial" charset="0"/>
                <a:ea typeface="MS PGothic" pitchFamily="34" charset="-128"/>
                <a:cs typeface="+mn-cs"/>
              </a:defRPr>
            </a:lvl3pPr>
            <a:lvl4pPr marL="1371600" algn="l" rtl="0" fontAlgn="base">
              <a:spcBef>
                <a:spcPct val="0"/>
              </a:spcBef>
              <a:spcAft>
                <a:spcPct val="0"/>
              </a:spcAft>
              <a:defRPr sz="1400" b="1" kern="1200">
                <a:solidFill>
                  <a:srgbClr val="000000"/>
                </a:solidFill>
                <a:latin typeface="Arial" charset="0"/>
                <a:ea typeface="MS PGothic" pitchFamily="34" charset="-128"/>
                <a:cs typeface="+mn-cs"/>
              </a:defRPr>
            </a:lvl4pPr>
            <a:lvl5pPr marL="1828800" algn="l" rtl="0" fontAlgn="base">
              <a:spcBef>
                <a:spcPct val="0"/>
              </a:spcBef>
              <a:spcAft>
                <a:spcPct val="0"/>
              </a:spcAft>
              <a:defRPr sz="1400" b="1" kern="1200">
                <a:solidFill>
                  <a:srgbClr val="000000"/>
                </a:solidFill>
                <a:latin typeface="Arial" charset="0"/>
                <a:ea typeface="MS PGothic" pitchFamily="34" charset="-128"/>
                <a:cs typeface="+mn-cs"/>
              </a:defRPr>
            </a:lvl5pPr>
            <a:lvl6pPr marL="2286000" algn="l" defTabSz="914400" rtl="0" eaLnBrk="1" latinLnBrk="0" hangingPunct="1">
              <a:defRPr sz="1400" b="1" kern="1200">
                <a:solidFill>
                  <a:srgbClr val="000000"/>
                </a:solidFill>
                <a:latin typeface="Arial" charset="0"/>
                <a:ea typeface="MS PGothic" pitchFamily="34" charset="-128"/>
                <a:cs typeface="+mn-cs"/>
              </a:defRPr>
            </a:lvl6pPr>
            <a:lvl7pPr marL="2743200" algn="l" defTabSz="914400" rtl="0" eaLnBrk="1" latinLnBrk="0" hangingPunct="1">
              <a:defRPr sz="1400" b="1" kern="1200">
                <a:solidFill>
                  <a:srgbClr val="000000"/>
                </a:solidFill>
                <a:latin typeface="Arial" charset="0"/>
                <a:ea typeface="MS PGothic" pitchFamily="34" charset="-128"/>
                <a:cs typeface="+mn-cs"/>
              </a:defRPr>
            </a:lvl7pPr>
            <a:lvl8pPr marL="3200400" algn="l" defTabSz="914400" rtl="0" eaLnBrk="1" latinLnBrk="0" hangingPunct="1">
              <a:defRPr sz="1400" b="1" kern="1200">
                <a:solidFill>
                  <a:srgbClr val="000000"/>
                </a:solidFill>
                <a:latin typeface="Arial" charset="0"/>
                <a:ea typeface="MS PGothic" pitchFamily="34" charset="-128"/>
                <a:cs typeface="+mn-cs"/>
              </a:defRPr>
            </a:lvl8pPr>
            <a:lvl9pPr marL="3657600" algn="l" defTabSz="914400" rtl="0" eaLnBrk="1" latinLnBrk="0" hangingPunct="1">
              <a:defRPr sz="1400" b="1" kern="1200">
                <a:solidFill>
                  <a:srgbClr val="000000"/>
                </a:solidFill>
                <a:latin typeface="Arial" charset="0"/>
                <a:ea typeface="MS PGothic" pitchFamily="34" charset="-128"/>
                <a:cs typeface="+mn-cs"/>
              </a:defRPr>
            </a:lvl9pPr>
          </a:lstStyle>
          <a:p>
            <a:pPr marL="0" indent="0">
              <a:buFont typeface="Wingdings" pitchFamily="2" charset="2"/>
              <a:buNone/>
              <a:defRPr/>
            </a:pPr>
            <a:r>
              <a:rPr lang="en-GB" b="0" dirty="0" smtClean="0">
                <a:latin typeface="Lucida Console" panose="020B0609040504020204" pitchFamily="49" charset="0"/>
              </a:rPr>
              <a:t>    #define GPIOA          	((</a:t>
            </a:r>
            <a:r>
              <a:rPr lang="en-GB" b="0" dirty="0" err="1" smtClean="0">
                <a:latin typeface="Lucida Console" panose="020B0609040504020204" pitchFamily="49" charset="0"/>
              </a:rPr>
              <a:t>GPIO_TypeDef</a:t>
            </a:r>
            <a:r>
              <a:rPr lang="en-GB" b="0" dirty="0" smtClean="0">
                <a:latin typeface="Lucida Console" panose="020B0609040504020204" pitchFamily="49" charset="0"/>
              </a:rPr>
              <a:t> *) GPIOA_BASE )</a:t>
            </a:r>
          </a:p>
          <a:p>
            <a:pPr marL="0" indent="0">
              <a:buFont typeface="Wingdings" pitchFamily="2" charset="2"/>
              <a:buNone/>
              <a:defRPr/>
            </a:pPr>
            <a:r>
              <a:rPr lang="en-GB" b="0" dirty="0" smtClean="0">
                <a:latin typeface="Lucida Console" panose="020B0609040504020204" pitchFamily="49" charset="0"/>
              </a:rPr>
              <a:t>    #</a:t>
            </a:r>
            <a:r>
              <a:rPr lang="en-GB" b="0" dirty="0">
                <a:latin typeface="Lucida Console" panose="020B0609040504020204" pitchFamily="49" charset="0"/>
              </a:rPr>
              <a:t>define </a:t>
            </a:r>
            <a:r>
              <a:rPr lang="en-GB" b="0" dirty="0" smtClean="0">
                <a:latin typeface="Lucida Console" panose="020B0609040504020204" pitchFamily="49" charset="0"/>
              </a:rPr>
              <a:t>GPIOB          </a:t>
            </a:r>
            <a:r>
              <a:rPr lang="en-GB" b="0" dirty="0">
                <a:latin typeface="Lucida Console" panose="020B0609040504020204" pitchFamily="49" charset="0"/>
              </a:rPr>
              <a:t>	</a:t>
            </a:r>
            <a:r>
              <a:rPr lang="en-GB" b="0" dirty="0" smtClean="0">
                <a:latin typeface="Lucida Console" panose="020B0609040504020204" pitchFamily="49" charset="0"/>
              </a:rPr>
              <a:t>((</a:t>
            </a:r>
            <a:r>
              <a:rPr lang="en-GB" b="0" dirty="0" err="1" smtClean="0">
                <a:latin typeface="Lucida Console" panose="020B0609040504020204" pitchFamily="49" charset="0"/>
              </a:rPr>
              <a:t>GPIO_TypeDef</a:t>
            </a:r>
            <a:r>
              <a:rPr lang="en-GB" b="0" dirty="0" smtClean="0">
                <a:latin typeface="Lucida Console" panose="020B0609040504020204" pitchFamily="49" charset="0"/>
              </a:rPr>
              <a:t> </a:t>
            </a:r>
            <a:r>
              <a:rPr lang="en-GB" b="0" dirty="0">
                <a:latin typeface="Lucida Console" panose="020B0609040504020204" pitchFamily="49" charset="0"/>
              </a:rPr>
              <a:t>*) </a:t>
            </a:r>
            <a:r>
              <a:rPr lang="en-GB" b="0" dirty="0" smtClean="0">
                <a:latin typeface="Lucida Console" panose="020B0609040504020204" pitchFamily="49" charset="0"/>
              </a:rPr>
              <a:t>GPIOB_BASE </a:t>
            </a:r>
            <a:r>
              <a:rPr lang="en-GB" b="0" dirty="0">
                <a:latin typeface="Lucida Console" panose="020B0609040504020204" pitchFamily="49" charset="0"/>
              </a:rPr>
              <a:t>)</a:t>
            </a:r>
          </a:p>
          <a:p>
            <a:pPr marL="0" indent="0">
              <a:buFont typeface="Wingdings" pitchFamily="2" charset="2"/>
              <a:buNone/>
              <a:defRPr/>
            </a:pPr>
            <a:r>
              <a:rPr lang="en-GB" b="0" dirty="0">
                <a:latin typeface="Lucida Console" panose="020B0609040504020204" pitchFamily="49" charset="0"/>
              </a:rPr>
              <a:t>    </a:t>
            </a:r>
            <a:r>
              <a:rPr lang="en-GB" b="0" dirty="0" smtClean="0">
                <a:latin typeface="Lucida Console" panose="020B0609040504020204" pitchFamily="49" charset="0"/>
              </a:rPr>
              <a:t>#</a:t>
            </a:r>
            <a:r>
              <a:rPr lang="en-GB" b="0" dirty="0">
                <a:latin typeface="Lucida Console" panose="020B0609040504020204" pitchFamily="49" charset="0"/>
              </a:rPr>
              <a:t>define </a:t>
            </a:r>
            <a:r>
              <a:rPr lang="en-GB" b="0" dirty="0" smtClean="0">
                <a:latin typeface="Lucida Console" panose="020B0609040504020204" pitchFamily="49" charset="0"/>
              </a:rPr>
              <a:t>GPIOC          </a:t>
            </a:r>
            <a:r>
              <a:rPr lang="en-GB" b="0" dirty="0">
                <a:latin typeface="Lucida Console" panose="020B0609040504020204" pitchFamily="49" charset="0"/>
              </a:rPr>
              <a:t>	((</a:t>
            </a:r>
            <a:r>
              <a:rPr lang="en-GB" b="0" dirty="0" err="1">
                <a:latin typeface="Lucida Console" panose="020B0609040504020204" pitchFamily="49" charset="0"/>
              </a:rPr>
              <a:t>GPIO_TypeDef</a:t>
            </a:r>
            <a:r>
              <a:rPr lang="en-GB" b="0" dirty="0">
                <a:latin typeface="Lucida Console" panose="020B0609040504020204" pitchFamily="49" charset="0"/>
              </a:rPr>
              <a:t> *) </a:t>
            </a:r>
            <a:r>
              <a:rPr lang="en-GB" b="0" dirty="0" smtClean="0">
                <a:latin typeface="Lucida Console" panose="020B0609040504020204" pitchFamily="49" charset="0"/>
              </a:rPr>
              <a:t>GPIOC_BASE </a:t>
            </a:r>
            <a:r>
              <a:rPr lang="en-GB" b="0" dirty="0">
                <a:latin typeface="Lucida Console" panose="020B0609040504020204" pitchFamily="49" charset="0"/>
              </a:rPr>
              <a:t>)</a:t>
            </a:r>
          </a:p>
          <a:p>
            <a:pPr marL="0" indent="0">
              <a:buFont typeface="Wingdings" pitchFamily="2" charset="2"/>
              <a:buNone/>
              <a:defRPr/>
            </a:pPr>
            <a:endParaRPr lang="en-GB" b="0" dirty="0">
              <a:latin typeface="Lucida Console" panose="020B0609040504020204" pitchFamily="49" charset="0"/>
            </a:endParaRPr>
          </a:p>
          <a:p>
            <a:pPr marL="0" indent="0">
              <a:buFont typeface="Wingdings" pitchFamily="2" charset="2"/>
              <a:buNone/>
              <a:defRPr/>
            </a:pPr>
            <a:r>
              <a:rPr lang="en-GB" b="0" dirty="0">
                <a:latin typeface="Lucida Console" panose="020B0609040504020204" pitchFamily="49" charset="0"/>
              </a:rPr>
              <a:t> </a:t>
            </a:r>
            <a:r>
              <a:rPr lang="en-GB" b="0" dirty="0" smtClean="0">
                <a:latin typeface="Lucida Console" panose="020B0609040504020204" pitchFamily="49" charset="0"/>
              </a:rPr>
              <a:t>   void </a:t>
            </a:r>
            <a:r>
              <a:rPr lang="en-GB" b="0" dirty="0" err="1" smtClean="0">
                <a:latin typeface="Lucida Console" panose="020B0609040504020204" pitchFamily="49" charset="0"/>
              </a:rPr>
              <a:t>GPIO_init</a:t>
            </a:r>
            <a:r>
              <a:rPr lang="en-GB" b="0" dirty="0" smtClean="0">
                <a:latin typeface="Lucida Console" panose="020B0609040504020204" pitchFamily="49" charset="0"/>
              </a:rPr>
              <a:t> (</a:t>
            </a:r>
            <a:r>
              <a:rPr lang="en-GB" b="0" dirty="0" err="1" smtClean="0">
                <a:latin typeface="Lucida Console" panose="020B0609040504020204" pitchFamily="49" charset="0"/>
              </a:rPr>
              <a:t>GPIO_TypeDef</a:t>
            </a:r>
            <a:r>
              <a:rPr lang="en-GB" b="0" dirty="0" smtClean="0">
                <a:latin typeface="Lucida Console" panose="020B0609040504020204" pitchFamily="49" charset="0"/>
              </a:rPr>
              <a:t> *</a:t>
            </a:r>
            <a:r>
              <a:rPr lang="en-GB" b="0" dirty="0" err="1" smtClean="0">
                <a:latin typeface="Lucida Console" panose="020B0609040504020204" pitchFamily="49" charset="0"/>
              </a:rPr>
              <a:t>GPIO_pointer</a:t>
            </a:r>
            <a:r>
              <a:rPr lang="en-GB" b="0" dirty="0">
                <a:latin typeface="Lucida Console" panose="020B0609040504020204" pitchFamily="49" charset="0"/>
              </a:rPr>
              <a:t>) </a:t>
            </a:r>
            <a:r>
              <a:rPr lang="en-GB" b="0" dirty="0" smtClean="0">
                <a:latin typeface="Lucida Console" panose="020B0609040504020204" pitchFamily="49" charset="0"/>
              </a:rPr>
              <a:t>{</a:t>
            </a:r>
          </a:p>
          <a:p>
            <a:pPr marL="0" indent="0">
              <a:buFont typeface="Wingdings" pitchFamily="2" charset="2"/>
              <a:buNone/>
              <a:defRPr/>
            </a:pPr>
            <a:r>
              <a:rPr lang="en-GB" b="0" dirty="0">
                <a:latin typeface="Lucida Console" panose="020B0609040504020204" pitchFamily="49" charset="0"/>
              </a:rPr>
              <a:t> </a:t>
            </a:r>
            <a:r>
              <a:rPr lang="en-GB" b="0" dirty="0" smtClean="0">
                <a:latin typeface="Lucida Console" panose="020B0609040504020204" pitchFamily="49" charset="0"/>
              </a:rPr>
              <a:t>       GPIOB </a:t>
            </a:r>
            <a:r>
              <a:rPr lang="en-GB" b="0" dirty="0">
                <a:latin typeface="Lucida Console" panose="020B0609040504020204" pitchFamily="49" charset="0"/>
              </a:rPr>
              <a:t>-&gt; </a:t>
            </a:r>
            <a:r>
              <a:rPr lang="en-GB" b="0" dirty="0" smtClean="0">
                <a:latin typeface="Lucida Console" panose="020B0609040504020204" pitchFamily="49" charset="0"/>
              </a:rPr>
              <a:t>MODER |= </a:t>
            </a:r>
            <a:r>
              <a:rPr lang="en-GB" b="0" dirty="0">
                <a:latin typeface="Lucida Console" panose="020B0609040504020204" pitchFamily="49" charset="0"/>
              </a:rPr>
              <a:t>0x00100000</a:t>
            </a:r>
            <a:r>
              <a:rPr lang="en-GB" b="0" dirty="0" smtClean="0">
                <a:latin typeface="Lucida Console" panose="020B0609040504020204" pitchFamily="49" charset="0"/>
              </a:rPr>
              <a:t>;</a:t>
            </a:r>
          </a:p>
          <a:p>
            <a:pPr>
              <a:defRPr/>
            </a:pPr>
            <a:r>
              <a:rPr lang="en-GB" b="0" dirty="0">
                <a:latin typeface="Lucida Console" panose="020B0609040504020204" pitchFamily="49" charset="0"/>
              </a:rPr>
              <a:t>        GPIOA -&gt; MODER |= </a:t>
            </a:r>
            <a:r>
              <a:rPr lang="en-GB" b="0" dirty="0" smtClean="0">
                <a:latin typeface="Lucida Console" panose="020B0609040504020204" pitchFamily="49" charset="0"/>
              </a:rPr>
              <a:t>0x00010000;</a:t>
            </a:r>
            <a:endParaRPr lang="en-GB" b="0" dirty="0">
              <a:latin typeface="Lucida Console" panose="020B0609040504020204" pitchFamily="49" charset="0"/>
            </a:endParaRPr>
          </a:p>
          <a:p>
            <a:pPr marL="0" indent="0">
              <a:buFont typeface="Wingdings" pitchFamily="2" charset="2"/>
              <a:buNone/>
              <a:defRPr/>
            </a:pPr>
            <a:r>
              <a:rPr lang="en-GB" b="0" dirty="0">
                <a:latin typeface="Lucida Console" panose="020B0609040504020204" pitchFamily="49" charset="0"/>
              </a:rPr>
              <a:t>    </a:t>
            </a:r>
            <a:r>
              <a:rPr lang="en-GB" b="0" dirty="0" smtClean="0">
                <a:latin typeface="Lucida Console" panose="020B0609040504020204" pitchFamily="49" charset="0"/>
              </a:rPr>
              <a:t>}</a:t>
            </a:r>
            <a:endParaRPr lang="en-GB" b="0" dirty="0">
              <a:latin typeface="Lucida Console" panose="020B0609040504020204" pitchFamily="49" charset="0"/>
            </a:endParaRPr>
          </a:p>
        </p:txBody>
      </p:sp>
    </p:spTree>
    <p:extLst>
      <p:ext uri="{BB962C8B-B14F-4D97-AF65-F5344CB8AC3E}">
        <p14:creationId xmlns:p14="http://schemas.microsoft.com/office/powerpoint/2010/main" val="363167141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9811" y="336000"/>
            <a:ext cx="10800000" cy="576000"/>
          </a:xfrm>
        </p:spPr>
        <p:txBody>
          <a:bodyPr>
            <a:normAutofit fontScale="90000"/>
          </a:bodyPr>
          <a:lstStyle/>
          <a:p>
            <a:r>
              <a:rPr lang="en-GB" dirty="0" smtClean="0"/>
              <a:t>Digital IO Example: LEDs</a:t>
            </a:r>
            <a:endParaRPr lang="en-GB" dirty="0"/>
          </a:p>
        </p:txBody>
      </p:sp>
      <p:sp>
        <p:nvSpPr>
          <p:cNvPr id="3" name="Content Placeholder 2"/>
          <p:cNvSpPr>
            <a:spLocks noGrp="1"/>
          </p:cNvSpPr>
          <p:nvPr>
            <p:ph idx="1"/>
          </p:nvPr>
        </p:nvSpPr>
        <p:spPr>
          <a:xfrm>
            <a:off x="693619" y="906464"/>
            <a:ext cx="10800000" cy="2255836"/>
          </a:xfrm>
          <a:noFill/>
          <a:ln>
            <a:noFill/>
          </a:ln>
        </p:spPr>
        <p:txBody>
          <a:bodyPr/>
          <a:lstStyle/>
          <a:p>
            <a:r>
              <a:rPr lang="en-GB" sz="2000" dirty="0"/>
              <a:t>Light-Emitting Diode (LED)</a:t>
            </a:r>
          </a:p>
          <a:p>
            <a:pPr lvl="1"/>
            <a:r>
              <a:rPr lang="en-GB" sz="1800" dirty="0"/>
              <a:t>Emits light when switched on</a:t>
            </a:r>
          </a:p>
          <a:p>
            <a:pPr lvl="1"/>
            <a:r>
              <a:rPr lang="en-GB" sz="1800" dirty="0"/>
              <a:t>Simplest way to indicate the status of logic</a:t>
            </a:r>
          </a:p>
          <a:p>
            <a:pPr lvl="1"/>
            <a:r>
              <a:rPr lang="en-GB" sz="1800" dirty="0"/>
              <a:t>Also widely used in applications such as automotive lighting, general lighting, traffic signals etc.</a:t>
            </a:r>
            <a:endParaRPr lang="en-GB" sz="1400" dirty="0"/>
          </a:p>
        </p:txBody>
      </p:sp>
      <p:sp>
        <p:nvSpPr>
          <p:cNvPr id="4" name="Isosceles Triangle 3"/>
          <p:cNvSpPr/>
          <p:nvPr/>
        </p:nvSpPr>
        <p:spPr bwMode="auto">
          <a:xfrm rot="5400000">
            <a:off x="2664721" y="3380586"/>
            <a:ext cx="571500" cy="544073"/>
          </a:xfrm>
          <a:prstGeom prst="triangle">
            <a:avLst/>
          </a:prstGeom>
          <a:noFill/>
          <a:ln w="19050" cap="flat" cmpd="sng" algn="ctr">
            <a:solidFill>
              <a:schemeClr val="tx1">
                <a:lumMod val="75000"/>
                <a:lumOff val="2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1400" b="1" i="0" u="none" strike="noStrike" cap="none" normalizeH="0" baseline="0" smtClean="0">
              <a:ln>
                <a:noFill/>
              </a:ln>
              <a:solidFill>
                <a:srgbClr val="000000"/>
              </a:solidFill>
              <a:effectLst/>
              <a:latin typeface="Arial" charset="0"/>
              <a:ea typeface="MS PGothic" pitchFamily="34" charset="-128"/>
            </a:endParaRPr>
          </a:p>
        </p:txBody>
      </p:sp>
      <p:sp>
        <p:nvSpPr>
          <p:cNvPr id="5" name="Rectangle 4"/>
          <p:cNvSpPr/>
          <p:nvPr/>
        </p:nvSpPr>
        <p:spPr bwMode="auto">
          <a:xfrm>
            <a:off x="4332417" y="4117986"/>
            <a:ext cx="261155" cy="449036"/>
          </a:xfrm>
          <a:prstGeom prst="rect">
            <a:avLst/>
          </a:prstGeom>
          <a:noFill/>
          <a:ln w="19050" cap="flat" cmpd="sng" algn="ctr">
            <a:solidFill>
              <a:schemeClr val="tx1">
                <a:lumMod val="75000"/>
                <a:lumOff val="2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1400" b="1" i="0" u="none" strike="noStrike" cap="none" normalizeH="0" baseline="0" smtClean="0">
              <a:ln>
                <a:noFill/>
              </a:ln>
              <a:solidFill>
                <a:srgbClr val="000000"/>
              </a:solidFill>
              <a:effectLst/>
              <a:latin typeface="Arial" charset="0"/>
              <a:ea typeface="MS PGothic" pitchFamily="34" charset="-128"/>
            </a:endParaRPr>
          </a:p>
        </p:txBody>
      </p:sp>
      <p:cxnSp>
        <p:nvCxnSpPr>
          <p:cNvPr id="7" name="Elbow Connector 6"/>
          <p:cNvCxnSpPr>
            <a:stCxn id="4" idx="0"/>
            <a:endCxn id="5" idx="0"/>
          </p:cNvCxnSpPr>
          <p:nvPr/>
        </p:nvCxnSpPr>
        <p:spPr bwMode="auto">
          <a:xfrm>
            <a:off x="3222508" y="3652622"/>
            <a:ext cx="1240487" cy="465364"/>
          </a:xfrm>
          <a:prstGeom prst="bentConnector2">
            <a:avLst/>
          </a:prstGeom>
          <a:noFill/>
          <a:ln w="19050" cap="flat" cmpd="sng" algn="ctr">
            <a:solidFill>
              <a:schemeClr val="tx1">
                <a:lumMod val="75000"/>
                <a:lumOff val="25000"/>
              </a:schemeClr>
            </a:solidFill>
            <a:prstDash val="solid"/>
            <a:round/>
            <a:headEnd type="none" w="med" len="med"/>
            <a:tailEnd type="none" w="med" len="med"/>
          </a:ln>
          <a:effectLst/>
        </p:spPr>
      </p:cxnSp>
      <p:sp>
        <p:nvSpPr>
          <p:cNvPr id="10" name="Isosceles Triangle 9"/>
          <p:cNvSpPr/>
          <p:nvPr/>
        </p:nvSpPr>
        <p:spPr bwMode="auto">
          <a:xfrm rot="10800000">
            <a:off x="4218162" y="4843442"/>
            <a:ext cx="489666" cy="262423"/>
          </a:xfrm>
          <a:prstGeom prst="triangle">
            <a:avLst/>
          </a:prstGeom>
          <a:noFill/>
          <a:ln w="19050" cap="flat" cmpd="sng" algn="ctr">
            <a:solidFill>
              <a:schemeClr val="tx1">
                <a:lumMod val="75000"/>
                <a:lumOff val="2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1400" b="1" i="0" u="none" strike="noStrike" cap="none" normalizeH="0" baseline="0" smtClean="0">
              <a:ln>
                <a:noFill/>
              </a:ln>
              <a:solidFill>
                <a:srgbClr val="000000"/>
              </a:solidFill>
              <a:effectLst/>
              <a:latin typeface="Arial" charset="0"/>
              <a:ea typeface="MS PGothic" pitchFamily="34" charset="-128"/>
            </a:endParaRPr>
          </a:p>
        </p:txBody>
      </p:sp>
      <p:cxnSp>
        <p:nvCxnSpPr>
          <p:cNvPr id="12" name="Straight Connector 11"/>
          <p:cNvCxnSpPr/>
          <p:nvPr/>
        </p:nvCxnSpPr>
        <p:spPr bwMode="auto">
          <a:xfrm>
            <a:off x="4218160" y="5105864"/>
            <a:ext cx="489667" cy="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20" name="Straight Arrow Connector 19"/>
          <p:cNvCxnSpPr/>
          <p:nvPr/>
        </p:nvCxnSpPr>
        <p:spPr bwMode="auto">
          <a:xfrm>
            <a:off x="4462993" y="3704330"/>
            <a:ext cx="0" cy="238125"/>
          </a:xfrm>
          <a:prstGeom prst="straightConnector1">
            <a:avLst/>
          </a:prstGeom>
          <a:noFill/>
          <a:ln w="19050" cap="flat" cmpd="sng" algn="ctr">
            <a:solidFill>
              <a:schemeClr val="tx1">
                <a:lumMod val="75000"/>
                <a:lumOff val="25000"/>
              </a:schemeClr>
            </a:solidFill>
            <a:prstDash val="solid"/>
            <a:round/>
            <a:headEnd type="none" w="med" len="med"/>
            <a:tailEnd type="arrow"/>
          </a:ln>
          <a:effectLst/>
        </p:spPr>
      </p:cxnSp>
      <p:cxnSp>
        <p:nvCxnSpPr>
          <p:cNvPr id="21" name="Straight Arrow Connector 20"/>
          <p:cNvCxnSpPr/>
          <p:nvPr/>
        </p:nvCxnSpPr>
        <p:spPr bwMode="auto">
          <a:xfrm flipH="1">
            <a:off x="3913479" y="4911472"/>
            <a:ext cx="152340" cy="119063"/>
          </a:xfrm>
          <a:prstGeom prst="straightConnector1">
            <a:avLst/>
          </a:prstGeom>
          <a:noFill/>
          <a:ln w="19050" cap="flat" cmpd="sng" algn="ctr">
            <a:solidFill>
              <a:schemeClr val="tx1">
                <a:lumMod val="75000"/>
                <a:lumOff val="25000"/>
              </a:schemeClr>
            </a:solidFill>
            <a:prstDash val="solid"/>
            <a:round/>
            <a:headEnd type="none" w="med" len="med"/>
            <a:tailEnd type="arrow"/>
          </a:ln>
          <a:effectLst/>
        </p:spPr>
      </p:cxnSp>
      <p:cxnSp>
        <p:nvCxnSpPr>
          <p:cNvPr id="24" name="Straight Arrow Connector 23"/>
          <p:cNvCxnSpPr/>
          <p:nvPr/>
        </p:nvCxnSpPr>
        <p:spPr bwMode="auto">
          <a:xfrm flipH="1">
            <a:off x="4065820" y="5000257"/>
            <a:ext cx="152340" cy="119063"/>
          </a:xfrm>
          <a:prstGeom prst="straightConnector1">
            <a:avLst/>
          </a:prstGeom>
          <a:noFill/>
          <a:ln w="19050" cap="flat" cmpd="sng" algn="ctr">
            <a:solidFill>
              <a:schemeClr val="tx1">
                <a:lumMod val="75000"/>
                <a:lumOff val="25000"/>
              </a:schemeClr>
            </a:solidFill>
            <a:prstDash val="solid"/>
            <a:round/>
            <a:headEnd type="none" w="med" len="med"/>
            <a:tailEnd type="arrow"/>
          </a:ln>
          <a:effectLst/>
        </p:spPr>
      </p:cxnSp>
      <p:cxnSp>
        <p:nvCxnSpPr>
          <p:cNvPr id="26" name="Straight Connector 25"/>
          <p:cNvCxnSpPr>
            <a:stCxn id="5" idx="2"/>
            <a:endCxn id="10" idx="3"/>
          </p:cNvCxnSpPr>
          <p:nvPr/>
        </p:nvCxnSpPr>
        <p:spPr bwMode="auto">
          <a:xfrm flipH="1">
            <a:off x="4462994" y="4567023"/>
            <a:ext cx="1" cy="276419"/>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28" name="Straight Connector 27"/>
          <p:cNvCxnSpPr/>
          <p:nvPr/>
        </p:nvCxnSpPr>
        <p:spPr bwMode="auto">
          <a:xfrm flipH="1">
            <a:off x="4462994" y="5119320"/>
            <a:ext cx="1" cy="276419"/>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29" name="Straight Connector 28"/>
          <p:cNvCxnSpPr/>
          <p:nvPr/>
        </p:nvCxnSpPr>
        <p:spPr bwMode="auto">
          <a:xfrm>
            <a:off x="4218160" y="5395738"/>
            <a:ext cx="489667" cy="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30" name="Straight Connector 29"/>
          <p:cNvCxnSpPr/>
          <p:nvPr/>
        </p:nvCxnSpPr>
        <p:spPr bwMode="auto">
          <a:xfrm>
            <a:off x="4332416" y="5469218"/>
            <a:ext cx="244835" cy="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33" name="Straight Connector 32"/>
          <p:cNvCxnSpPr/>
          <p:nvPr/>
        </p:nvCxnSpPr>
        <p:spPr bwMode="auto">
          <a:xfrm>
            <a:off x="2123480" y="3652622"/>
            <a:ext cx="554955" cy="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sp>
        <p:nvSpPr>
          <p:cNvPr id="37" name="Isosceles Triangle 36"/>
          <p:cNvSpPr/>
          <p:nvPr/>
        </p:nvSpPr>
        <p:spPr bwMode="auto">
          <a:xfrm rot="5400000">
            <a:off x="8461159" y="5059372"/>
            <a:ext cx="571500" cy="544073"/>
          </a:xfrm>
          <a:prstGeom prst="triangle">
            <a:avLst/>
          </a:prstGeom>
          <a:noFill/>
          <a:ln w="19050" cap="flat" cmpd="sng" algn="ctr">
            <a:solidFill>
              <a:schemeClr val="tx1">
                <a:lumMod val="75000"/>
                <a:lumOff val="2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1400" b="1" i="0" u="none" strike="noStrike" cap="none" normalizeH="0" baseline="0" smtClean="0">
              <a:ln>
                <a:noFill/>
              </a:ln>
              <a:solidFill>
                <a:srgbClr val="000000"/>
              </a:solidFill>
              <a:effectLst/>
              <a:latin typeface="Arial" charset="0"/>
              <a:ea typeface="MS PGothic" pitchFamily="34" charset="-128"/>
            </a:endParaRPr>
          </a:p>
        </p:txBody>
      </p:sp>
      <p:cxnSp>
        <p:nvCxnSpPr>
          <p:cNvPr id="38" name="Elbow Connector 37"/>
          <p:cNvCxnSpPr>
            <a:stCxn id="37" idx="0"/>
            <a:endCxn id="42" idx="0"/>
          </p:cNvCxnSpPr>
          <p:nvPr/>
        </p:nvCxnSpPr>
        <p:spPr bwMode="auto">
          <a:xfrm flipV="1">
            <a:off x="9018945" y="4965244"/>
            <a:ext cx="1240486" cy="366165"/>
          </a:xfrm>
          <a:prstGeom prst="bentConnector2">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39" name="Straight Arrow Connector 38"/>
          <p:cNvCxnSpPr/>
          <p:nvPr/>
        </p:nvCxnSpPr>
        <p:spPr bwMode="auto">
          <a:xfrm>
            <a:off x="10259431" y="3681368"/>
            <a:ext cx="0" cy="238125"/>
          </a:xfrm>
          <a:prstGeom prst="straightConnector1">
            <a:avLst/>
          </a:prstGeom>
          <a:noFill/>
          <a:ln w="19050" cap="flat" cmpd="sng" algn="ctr">
            <a:solidFill>
              <a:schemeClr val="tx1">
                <a:lumMod val="75000"/>
                <a:lumOff val="25000"/>
              </a:schemeClr>
            </a:solidFill>
            <a:prstDash val="solid"/>
            <a:round/>
            <a:headEnd type="none" w="med" len="med"/>
            <a:tailEnd type="arrow"/>
          </a:ln>
          <a:effectLst/>
        </p:spPr>
      </p:cxnSp>
      <p:cxnSp>
        <p:nvCxnSpPr>
          <p:cNvPr id="40" name="Straight Connector 39"/>
          <p:cNvCxnSpPr/>
          <p:nvPr/>
        </p:nvCxnSpPr>
        <p:spPr bwMode="auto">
          <a:xfrm>
            <a:off x="7919918" y="5331408"/>
            <a:ext cx="554955" cy="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sp>
        <p:nvSpPr>
          <p:cNvPr id="42" name="Isosceles Triangle 41"/>
          <p:cNvSpPr/>
          <p:nvPr/>
        </p:nvSpPr>
        <p:spPr bwMode="auto">
          <a:xfrm rot="10800000">
            <a:off x="10014600" y="4702821"/>
            <a:ext cx="489666" cy="262423"/>
          </a:xfrm>
          <a:prstGeom prst="triangle">
            <a:avLst/>
          </a:prstGeom>
          <a:noFill/>
          <a:ln w="19050" cap="flat" cmpd="sng" algn="ctr">
            <a:solidFill>
              <a:schemeClr val="tx1">
                <a:lumMod val="75000"/>
                <a:lumOff val="2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1400" b="1" i="0" u="none" strike="noStrike" cap="none" normalizeH="0" baseline="0" smtClean="0">
              <a:ln>
                <a:noFill/>
              </a:ln>
              <a:solidFill>
                <a:srgbClr val="000000"/>
              </a:solidFill>
              <a:effectLst/>
              <a:latin typeface="Arial" charset="0"/>
              <a:ea typeface="MS PGothic" pitchFamily="34" charset="-128"/>
            </a:endParaRPr>
          </a:p>
        </p:txBody>
      </p:sp>
      <p:cxnSp>
        <p:nvCxnSpPr>
          <p:cNvPr id="43" name="Straight Connector 42"/>
          <p:cNvCxnSpPr/>
          <p:nvPr/>
        </p:nvCxnSpPr>
        <p:spPr bwMode="auto">
          <a:xfrm>
            <a:off x="10014598" y="4965243"/>
            <a:ext cx="489667" cy="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44" name="Straight Arrow Connector 43"/>
          <p:cNvCxnSpPr/>
          <p:nvPr/>
        </p:nvCxnSpPr>
        <p:spPr bwMode="auto">
          <a:xfrm flipH="1">
            <a:off x="9709917" y="4770851"/>
            <a:ext cx="152340" cy="119063"/>
          </a:xfrm>
          <a:prstGeom prst="straightConnector1">
            <a:avLst/>
          </a:prstGeom>
          <a:noFill/>
          <a:ln w="19050" cap="flat" cmpd="sng" algn="ctr">
            <a:solidFill>
              <a:schemeClr val="tx1">
                <a:lumMod val="75000"/>
                <a:lumOff val="25000"/>
              </a:schemeClr>
            </a:solidFill>
            <a:prstDash val="solid"/>
            <a:round/>
            <a:headEnd type="none" w="med" len="med"/>
            <a:tailEnd type="arrow"/>
          </a:ln>
          <a:effectLst/>
        </p:spPr>
      </p:cxnSp>
      <p:cxnSp>
        <p:nvCxnSpPr>
          <p:cNvPr id="45" name="Straight Arrow Connector 44"/>
          <p:cNvCxnSpPr/>
          <p:nvPr/>
        </p:nvCxnSpPr>
        <p:spPr bwMode="auto">
          <a:xfrm flipH="1">
            <a:off x="9862257" y="4859636"/>
            <a:ext cx="152340" cy="119063"/>
          </a:xfrm>
          <a:prstGeom prst="straightConnector1">
            <a:avLst/>
          </a:prstGeom>
          <a:noFill/>
          <a:ln w="19050" cap="flat" cmpd="sng" algn="ctr">
            <a:solidFill>
              <a:schemeClr val="tx1">
                <a:lumMod val="75000"/>
                <a:lumOff val="25000"/>
              </a:schemeClr>
            </a:solidFill>
            <a:prstDash val="solid"/>
            <a:round/>
            <a:headEnd type="none" w="med" len="med"/>
            <a:tailEnd type="arrow"/>
          </a:ln>
          <a:effectLst/>
        </p:spPr>
      </p:cxnSp>
      <p:cxnSp>
        <p:nvCxnSpPr>
          <p:cNvPr id="49" name="Straight Connector 48"/>
          <p:cNvCxnSpPr/>
          <p:nvPr/>
        </p:nvCxnSpPr>
        <p:spPr bwMode="auto">
          <a:xfrm>
            <a:off x="10259432" y="3788019"/>
            <a:ext cx="1" cy="906672"/>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sp>
        <p:nvSpPr>
          <p:cNvPr id="53" name="Rectangle 52"/>
          <p:cNvSpPr/>
          <p:nvPr/>
        </p:nvSpPr>
        <p:spPr bwMode="auto">
          <a:xfrm>
            <a:off x="10128855" y="4077439"/>
            <a:ext cx="261155" cy="449036"/>
          </a:xfrm>
          <a:prstGeom prst="rect">
            <a:avLst/>
          </a:prstGeom>
          <a:solidFill>
            <a:schemeClr val="bg1"/>
          </a:solidFill>
          <a:ln w="19050" cap="flat" cmpd="sng" algn="ctr">
            <a:solidFill>
              <a:schemeClr val="tx1">
                <a:lumMod val="75000"/>
                <a:lumOff val="2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1400" b="1" i="0" u="none" strike="noStrike" cap="none" normalizeH="0" baseline="0" smtClean="0">
              <a:ln>
                <a:noFill/>
              </a:ln>
              <a:solidFill>
                <a:srgbClr val="000000"/>
              </a:solidFill>
              <a:effectLst/>
              <a:latin typeface="Arial" charset="0"/>
              <a:ea typeface="MS PGothic" pitchFamily="34" charset="-128"/>
            </a:endParaRPr>
          </a:p>
        </p:txBody>
      </p:sp>
      <p:cxnSp>
        <p:nvCxnSpPr>
          <p:cNvPr id="54" name="Straight Connector 53"/>
          <p:cNvCxnSpPr/>
          <p:nvPr/>
        </p:nvCxnSpPr>
        <p:spPr bwMode="auto">
          <a:xfrm>
            <a:off x="9892424" y="3678588"/>
            <a:ext cx="707296" cy="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sp>
        <p:nvSpPr>
          <p:cNvPr id="56" name="TextBox 55"/>
          <p:cNvSpPr txBox="1"/>
          <p:nvPr/>
        </p:nvSpPr>
        <p:spPr>
          <a:xfrm>
            <a:off x="9709917" y="3339420"/>
            <a:ext cx="902811" cy="307777"/>
          </a:xfrm>
          <a:prstGeom prst="rect">
            <a:avLst/>
          </a:prstGeom>
          <a:noFill/>
        </p:spPr>
        <p:txBody>
          <a:bodyPr wrap="none" rtlCol="0">
            <a:spAutoFit/>
          </a:bodyPr>
          <a:lstStyle/>
          <a:p>
            <a:r>
              <a:rPr lang="en-GB" b="0" dirty="0" err="1" smtClean="0"/>
              <a:t>Vcc</a:t>
            </a:r>
            <a:r>
              <a:rPr lang="en-GB" b="0" dirty="0" smtClean="0"/>
              <a:t> 3.3V</a:t>
            </a:r>
            <a:endParaRPr lang="en-GB" b="0" dirty="0"/>
          </a:p>
        </p:txBody>
      </p:sp>
      <p:sp>
        <p:nvSpPr>
          <p:cNvPr id="57" name="TextBox 56"/>
          <p:cNvSpPr txBox="1"/>
          <p:nvPr/>
        </p:nvSpPr>
        <p:spPr>
          <a:xfrm>
            <a:off x="6782336" y="4994437"/>
            <a:ext cx="1269899" cy="307777"/>
          </a:xfrm>
          <a:prstGeom prst="rect">
            <a:avLst/>
          </a:prstGeom>
          <a:noFill/>
        </p:spPr>
        <p:txBody>
          <a:bodyPr wrap="none" rtlCol="0">
            <a:spAutoFit/>
          </a:bodyPr>
          <a:lstStyle/>
          <a:p>
            <a:r>
              <a:rPr lang="en-GB" b="0" dirty="0" smtClean="0"/>
              <a:t>Digital Output</a:t>
            </a:r>
            <a:endParaRPr lang="en-GB" b="0" dirty="0"/>
          </a:p>
        </p:txBody>
      </p:sp>
      <p:sp>
        <p:nvSpPr>
          <p:cNvPr id="58" name="TextBox 57"/>
          <p:cNvSpPr txBox="1"/>
          <p:nvPr/>
        </p:nvSpPr>
        <p:spPr>
          <a:xfrm>
            <a:off x="985898" y="3344846"/>
            <a:ext cx="1269899" cy="307777"/>
          </a:xfrm>
          <a:prstGeom prst="rect">
            <a:avLst/>
          </a:prstGeom>
          <a:noFill/>
        </p:spPr>
        <p:txBody>
          <a:bodyPr wrap="none" rtlCol="0">
            <a:spAutoFit/>
          </a:bodyPr>
          <a:lstStyle/>
          <a:p>
            <a:r>
              <a:rPr lang="en-GB" b="0" dirty="0" smtClean="0"/>
              <a:t>Digital Output</a:t>
            </a:r>
            <a:endParaRPr lang="en-GB" b="0" dirty="0"/>
          </a:p>
        </p:txBody>
      </p:sp>
      <p:sp>
        <p:nvSpPr>
          <p:cNvPr id="59" name="TextBox 58"/>
          <p:cNvSpPr txBox="1"/>
          <p:nvPr/>
        </p:nvSpPr>
        <p:spPr>
          <a:xfrm>
            <a:off x="4101232" y="5469219"/>
            <a:ext cx="583814" cy="307777"/>
          </a:xfrm>
          <a:prstGeom prst="rect">
            <a:avLst/>
          </a:prstGeom>
          <a:noFill/>
        </p:spPr>
        <p:txBody>
          <a:bodyPr wrap="none" rtlCol="0">
            <a:spAutoFit/>
          </a:bodyPr>
          <a:lstStyle/>
          <a:p>
            <a:r>
              <a:rPr lang="en-GB" b="0" dirty="0" smtClean="0"/>
              <a:t>GND</a:t>
            </a:r>
            <a:endParaRPr lang="en-GB" b="0" dirty="0"/>
          </a:p>
        </p:txBody>
      </p:sp>
      <p:sp>
        <p:nvSpPr>
          <p:cNvPr id="60" name="TextBox 59"/>
          <p:cNvSpPr txBox="1"/>
          <p:nvPr/>
        </p:nvSpPr>
        <p:spPr>
          <a:xfrm>
            <a:off x="4879348" y="4753554"/>
            <a:ext cx="534121" cy="307777"/>
          </a:xfrm>
          <a:prstGeom prst="rect">
            <a:avLst/>
          </a:prstGeom>
          <a:noFill/>
        </p:spPr>
        <p:txBody>
          <a:bodyPr wrap="none" rtlCol="0">
            <a:spAutoFit/>
          </a:bodyPr>
          <a:lstStyle/>
          <a:p>
            <a:r>
              <a:rPr lang="en-GB" b="0" dirty="0" smtClean="0"/>
              <a:t>LED</a:t>
            </a:r>
            <a:endParaRPr lang="en-GB" b="0" dirty="0"/>
          </a:p>
        </p:txBody>
      </p:sp>
      <p:sp>
        <p:nvSpPr>
          <p:cNvPr id="61" name="TextBox 60"/>
          <p:cNvSpPr txBox="1"/>
          <p:nvPr/>
        </p:nvSpPr>
        <p:spPr>
          <a:xfrm>
            <a:off x="4577251" y="3704330"/>
            <a:ext cx="320922" cy="307777"/>
          </a:xfrm>
          <a:prstGeom prst="rect">
            <a:avLst/>
          </a:prstGeom>
          <a:noFill/>
        </p:spPr>
        <p:txBody>
          <a:bodyPr wrap="none" rtlCol="0">
            <a:spAutoFit/>
          </a:bodyPr>
          <a:lstStyle/>
          <a:p>
            <a:r>
              <a:rPr lang="en-GB" b="0" dirty="0" smtClean="0"/>
              <a:t>I</a:t>
            </a:r>
            <a:r>
              <a:rPr lang="en-GB" b="0" baseline="-25000" dirty="0" smtClean="0"/>
              <a:t>D</a:t>
            </a:r>
            <a:endParaRPr lang="en-GB" b="0" baseline="-25000" dirty="0"/>
          </a:p>
        </p:txBody>
      </p:sp>
      <p:sp>
        <p:nvSpPr>
          <p:cNvPr id="62" name="TextBox 61"/>
          <p:cNvSpPr txBox="1"/>
          <p:nvPr/>
        </p:nvSpPr>
        <p:spPr>
          <a:xfrm>
            <a:off x="10325647" y="3735589"/>
            <a:ext cx="320922" cy="307777"/>
          </a:xfrm>
          <a:prstGeom prst="rect">
            <a:avLst/>
          </a:prstGeom>
          <a:noFill/>
        </p:spPr>
        <p:txBody>
          <a:bodyPr wrap="none" rtlCol="0">
            <a:spAutoFit/>
          </a:bodyPr>
          <a:lstStyle/>
          <a:p>
            <a:r>
              <a:rPr lang="en-GB" b="0" dirty="0" smtClean="0"/>
              <a:t>I</a:t>
            </a:r>
            <a:r>
              <a:rPr lang="en-GB" b="0" baseline="-25000" dirty="0" smtClean="0"/>
              <a:t>D</a:t>
            </a:r>
            <a:endParaRPr lang="en-GB" b="0" baseline="-25000" dirty="0"/>
          </a:p>
        </p:txBody>
      </p:sp>
      <p:sp>
        <p:nvSpPr>
          <p:cNvPr id="63" name="TextBox 62"/>
          <p:cNvSpPr txBox="1"/>
          <p:nvPr/>
        </p:nvSpPr>
        <p:spPr>
          <a:xfrm>
            <a:off x="4672530" y="4188616"/>
            <a:ext cx="314510" cy="307777"/>
          </a:xfrm>
          <a:prstGeom prst="rect">
            <a:avLst/>
          </a:prstGeom>
          <a:noFill/>
        </p:spPr>
        <p:txBody>
          <a:bodyPr wrap="none" rtlCol="0">
            <a:spAutoFit/>
          </a:bodyPr>
          <a:lstStyle/>
          <a:p>
            <a:r>
              <a:rPr lang="en-GB" b="0" dirty="0" smtClean="0"/>
              <a:t>R</a:t>
            </a:r>
            <a:endParaRPr lang="en-GB" b="0" baseline="-25000" dirty="0"/>
          </a:p>
        </p:txBody>
      </p:sp>
      <p:sp>
        <p:nvSpPr>
          <p:cNvPr id="64" name="TextBox 63"/>
          <p:cNvSpPr txBox="1"/>
          <p:nvPr/>
        </p:nvSpPr>
        <p:spPr>
          <a:xfrm>
            <a:off x="10450441" y="4155265"/>
            <a:ext cx="314510" cy="307777"/>
          </a:xfrm>
          <a:prstGeom prst="rect">
            <a:avLst/>
          </a:prstGeom>
          <a:noFill/>
        </p:spPr>
        <p:txBody>
          <a:bodyPr wrap="none" rtlCol="0">
            <a:spAutoFit/>
          </a:bodyPr>
          <a:lstStyle/>
          <a:p>
            <a:r>
              <a:rPr lang="en-GB" b="0" dirty="0" smtClean="0"/>
              <a:t>R</a:t>
            </a:r>
            <a:endParaRPr lang="en-GB" b="0" baseline="-25000" dirty="0"/>
          </a:p>
        </p:txBody>
      </p:sp>
      <p:sp>
        <p:nvSpPr>
          <p:cNvPr id="65" name="TextBox 64"/>
          <p:cNvSpPr txBox="1"/>
          <p:nvPr/>
        </p:nvSpPr>
        <p:spPr>
          <a:xfrm>
            <a:off x="10599720" y="4682867"/>
            <a:ext cx="534121" cy="307777"/>
          </a:xfrm>
          <a:prstGeom prst="rect">
            <a:avLst/>
          </a:prstGeom>
          <a:noFill/>
        </p:spPr>
        <p:txBody>
          <a:bodyPr wrap="none" rtlCol="0">
            <a:spAutoFit/>
          </a:bodyPr>
          <a:lstStyle/>
          <a:p>
            <a:r>
              <a:rPr lang="en-GB" b="0" dirty="0" smtClean="0"/>
              <a:t>LED</a:t>
            </a:r>
            <a:endParaRPr lang="en-GB" b="0" dirty="0"/>
          </a:p>
        </p:txBody>
      </p:sp>
      <p:sp>
        <p:nvSpPr>
          <p:cNvPr id="78" name="TextBox 77"/>
          <p:cNvSpPr txBox="1"/>
          <p:nvPr/>
        </p:nvSpPr>
        <p:spPr>
          <a:xfrm>
            <a:off x="1149886" y="5959786"/>
            <a:ext cx="3110147" cy="307777"/>
          </a:xfrm>
          <a:prstGeom prst="rect">
            <a:avLst/>
          </a:prstGeom>
          <a:noFill/>
        </p:spPr>
        <p:txBody>
          <a:bodyPr wrap="none" rtlCol="0">
            <a:spAutoFit/>
          </a:bodyPr>
          <a:lstStyle/>
          <a:p>
            <a:r>
              <a:rPr lang="en-GB" b="0" dirty="0" smtClean="0"/>
              <a:t>Digital output sources current to LED</a:t>
            </a:r>
            <a:endParaRPr lang="en-GB" b="0" dirty="0"/>
          </a:p>
        </p:txBody>
      </p:sp>
      <p:sp>
        <p:nvSpPr>
          <p:cNvPr id="79" name="TextBox 78"/>
          <p:cNvSpPr txBox="1"/>
          <p:nvPr/>
        </p:nvSpPr>
        <p:spPr>
          <a:xfrm>
            <a:off x="7328713" y="5959787"/>
            <a:ext cx="3100529" cy="307777"/>
          </a:xfrm>
          <a:prstGeom prst="rect">
            <a:avLst/>
          </a:prstGeom>
          <a:noFill/>
        </p:spPr>
        <p:txBody>
          <a:bodyPr wrap="none" rtlCol="0">
            <a:spAutoFit/>
          </a:bodyPr>
          <a:lstStyle/>
          <a:p>
            <a:r>
              <a:rPr lang="en-GB" b="0" dirty="0" smtClean="0"/>
              <a:t>Digital output sinks current from LED</a:t>
            </a:r>
            <a:endParaRPr lang="en-GB" b="0" dirty="0"/>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086098" y="1005896"/>
            <a:ext cx="2638710" cy="10515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1674658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Digital IO Example: 7-Segment </a:t>
            </a:r>
            <a:r>
              <a:rPr lang="en-GB" dirty="0" smtClean="0"/>
              <a:t>Display</a:t>
            </a:r>
            <a:endParaRPr lang="en-GB" dirty="0"/>
          </a:p>
        </p:txBody>
      </p:sp>
      <p:sp>
        <p:nvSpPr>
          <p:cNvPr id="3" name="Content Placeholder 2"/>
          <p:cNvSpPr>
            <a:spLocks noGrp="1"/>
          </p:cNvSpPr>
          <p:nvPr>
            <p:ph idx="1"/>
          </p:nvPr>
        </p:nvSpPr>
        <p:spPr>
          <a:xfrm>
            <a:off x="693619" y="1160464"/>
            <a:ext cx="10800000" cy="1880280"/>
          </a:xfrm>
        </p:spPr>
        <p:txBody>
          <a:bodyPr/>
          <a:lstStyle/>
          <a:p>
            <a:r>
              <a:rPr lang="en-GB" sz="1800" dirty="0"/>
              <a:t>Use 7 segments and a dot to display numerals or letters</a:t>
            </a:r>
          </a:p>
          <a:p>
            <a:r>
              <a:rPr lang="en-GB" sz="1800" dirty="0"/>
              <a:t>Widely used in digital electronic devices, such as digital clocks, electronic meters</a:t>
            </a:r>
          </a:p>
          <a:p>
            <a:r>
              <a:rPr lang="en-GB" sz="1800" dirty="0"/>
              <a:t>Simple control, easy to debug</a:t>
            </a:r>
          </a:p>
          <a:p>
            <a:r>
              <a:rPr lang="en-GB" sz="1800" dirty="0"/>
              <a:t>Different values can be represented by different combinations of 8-bit segments (including dot), for </a:t>
            </a:r>
            <a:r>
              <a:rPr lang="en-GB" sz="1800" dirty="0" smtClean="0"/>
              <a:t>example:</a:t>
            </a:r>
            <a:endParaRPr lang="en-GB" sz="1800" dirty="0"/>
          </a:p>
        </p:txBody>
      </p:sp>
      <p:sp>
        <p:nvSpPr>
          <p:cNvPr id="4" name="Rectangle 3"/>
          <p:cNvSpPr/>
          <p:nvPr/>
        </p:nvSpPr>
        <p:spPr bwMode="auto">
          <a:xfrm>
            <a:off x="2223057" y="5197107"/>
            <a:ext cx="3137962" cy="828675"/>
          </a:xfrm>
          <a:prstGeom prst="rect">
            <a:avLst/>
          </a:prstGeom>
          <a:solidFill>
            <a:schemeClr val="bg1">
              <a:lumMod val="95000"/>
            </a:schemeClr>
          </a:solidFill>
          <a:ln w="19050" cap="flat" cmpd="sng" algn="ctr">
            <a:noFill/>
            <a:prstDash val="solid"/>
            <a:round/>
            <a:headEnd type="none" w="med" len="med"/>
            <a:tailEnd type="none" w="med" len="me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none" anchor="ctr"/>
          <a:lstStyle/>
          <a:p>
            <a:pPr algn="ctr">
              <a:defRPr/>
            </a:pPr>
            <a:endParaRPr lang="en-GB">
              <a:cs typeface="+mn-cs"/>
            </a:endParaRPr>
          </a:p>
        </p:txBody>
      </p:sp>
      <p:cxnSp>
        <p:nvCxnSpPr>
          <p:cNvPr id="5" name="Straight Connector 3"/>
          <p:cNvCxnSpPr>
            <a:cxnSpLocks noChangeShapeType="1"/>
          </p:cNvCxnSpPr>
          <p:nvPr/>
        </p:nvCxnSpPr>
        <p:spPr bwMode="auto">
          <a:xfrm flipH="1">
            <a:off x="2555871" y="5368342"/>
            <a:ext cx="35218" cy="207481"/>
          </a:xfrm>
          <a:prstGeom prst="line">
            <a:avLst/>
          </a:prstGeom>
          <a:noFill/>
          <a:ln w="38100" algn="ctr">
            <a:solidFill>
              <a:srgbClr val="FF0000"/>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cxnSp>
        <p:nvCxnSpPr>
          <p:cNvPr id="6" name="Straight Connector 8"/>
          <p:cNvCxnSpPr>
            <a:cxnSpLocks noChangeShapeType="1"/>
          </p:cNvCxnSpPr>
          <p:nvPr/>
        </p:nvCxnSpPr>
        <p:spPr bwMode="auto">
          <a:xfrm flipH="1">
            <a:off x="2936227" y="5368342"/>
            <a:ext cx="35218" cy="207481"/>
          </a:xfrm>
          <a:prstGeom prst="line">
            <a:avLst/>
          </a:prstGeom>
          <a:noFill/>
          <a:ln w="38100" algn="ctr">
            <a:solidFill>
              <a:srgbClr val="FF0000"/>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cxnSp>
        <p:nvCxnSpPr>
          <p:cNvPr id="7" name="Straight Connector 5"/>
          <p:cNvCxnSpPr>
            <a:cxnSpLocks noChangeShapeType="1"/>
          </p:cNvCxnSpPr>
          <p:nvPr/>
        </p:nvCxnSpPr>
        <p:spPr bwMode="auto">
          <a:xfrm>
            <a:off x="2629829" y="5373340"/>
            <a:ext cx="299356" cy="0"/>
          </a:xfrm>
          <a:prstGeom prst="line">
            <a:avLst/>
          </a:prstGeom>
          <a:noFill/>
          <a:ln w="38100" algn="ctr">
            <a:solidFill>
              <a:srgbClr val="FF0000"/>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cxnSp>
        <p:nvCxnSpPr>
          <p:cNvPr id="8" name="Straight Connector 12"/>
          <p:cNvCxnSpPr>
            <a:cxnSpLocks noChangeShapeType="1"/>
          </p:cNvCxnSpPr>
          <p:nvPr/>
        </p:nvCxnSpPr>
        <p:spPr bwMode="auto">
          <a:xfrm>
            <a:off x="2591090" y="5598320"/>
            <a:ext cx="299356" cy="0"/>
          </a:xfrm>
          <a:prstGeom prst="line">
            <a:avLst/>
          </a:prstGeom>
          <a:noFill/>
          <a:ln w="38100" algn="ctr">
            <a:solidFill>
              <a:srgbClr val="FF0000"/>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cxnSp>
        <p:nvCxnSpPr>
          <p:cNvPr id="9" name="Straight Connector 13"/>
          <p:cNvCxnSpPr>
            <a:cxnSpLocks noChangeShapeType="1"/>
          </p:cNvCxnSpPr>
          <p:nvPr/>
        </p:nvCxnSpPr>
        <p:spPr bwMode="auto">
          <a:xfrm flipH="1">
            <a:off x="2515369" y="5618319"/>
            <a:ext cx="35218" cy="207481"/>
          </a:xfrm>
          <a:prstGeom prst="line">
            <a:avLst/>
          </a:prstGeom>
          <a:noFill/>
          <a:ln w="38100" algn="ctr">
            <a:solidFill>
              <a:srgbClr val="FF0000"/>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cxnSp>
        <p:nvCxnSpPr>
          <p:cNvPr id="10" name="Straight Connector 14"/>
          <p:cNvCxnSpPr>
            <a:cxnSpLocks noChangeShapeType="1"/>
          </p:cNvCxnSpPr>
          <p:nvPr/>
        </p:nvCxnSpPr>
        <p:spPr bwMode="auto">
          <a:xfrm flipH="1">
            <a:off x="2895727" y="5618319"/>
            <a:ext cx="35218" cy="207481"/>
          </a:xfrm>
          <a:prstGeom prst="line">
            <a:avLst/>
          </a:prstGeom>
          <a:noFill/>
          <a:ln w="38100" algn="ctr">
            <a:solidFill>
              <a:srgbClr val="FF0000"/>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cxnSp>
        <p:nvCxnSpPr>
          <p:cNvPr id="11" name="Straight Connector 16"/>
          <p:cNvCxnSpPr>
            <a:cxnSpLocks noChangeShapeType="1"/>
          </p:cNvCxnSpPr>
          <p:nvPr/>
        </p:nvCxnSpPr>
        <p:spPr bwMode="auto">
          <a:xfrm>
            <a:off x="2550590" y="5848297"/>
            <a:ext cx="299356" cy="0"/>
          </a:xfrm>
          <a:prstGeom prst="line">
            <a:avLst/>
          </a:prstGeom>
          <a:noFill/>
          <a:ln w="38100" algn="ctr">
            <a:solidFill>
              <a:srgbClr val="FF0000"/>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cxnSp>
        <p:nvCxnSpPr>
          <p:cNvPr id="12" name="Straight Connector 17"/>
          <p:cNvCxnSpPr>
            <a:cxnSpLocks noChangeShapeType="1"/>
          </p:cNvCxnSpPr>
          <p:nvPr/>
        </p:nvCxnSpPr>
        <p:spPr bwMode="auto">
          <a:xfrm>
            <a:off x="3036603" y="5848297"/>
            <a:ext cx="52827" cy="0"/>
          </a:xfrm>
          <a:prstGeom prst="line">
            <a:avLst/>
          </a:prstGeom>
          <a:noFill/>
          <a:ln w="38100" algn="ctr">
            <a:solidFill>
              <a:srgbClr val="FF0000"/>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cxnSp>
        <p:nvCxnSpPr>
          <p:cNvPr id="13" name="Straight Connector 20"/>
          <p:cNvCxnSpPr>
            <a:cxnSpLocks noChangeShapeType="1"/>
          </p:cNvCxnSpPr>
          <p:nvPr/>
        </p:nvCxnSpPr>
        <p:spPr bwMode="auto">
          <a:xfrm flipH="1">
            <a:off x="3274326" y="5368342"/>
            <a:ext cx="35218" cy="207481"/>
          </a:xfrm>
          <a:prstGeom prst="line">
            <a:avLst/>
          </a:prstGeom>
          <a:noFill/>
          <a:ln w="38100" algn="ctr">
            <a:solidFill>
              <a:srgbClr val="FF0000"/>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cxnSp>
        <p:nvCxnSpPr>
          <p:cNvPr id="14" name="Straight Connector 21"/>
          <p:cNvCxnSpPr>
            <a:cxnSpLocks noChangeShapeType="1"/>
          </p:cNvCxnSpPr>
          <p:nvPr/>
        </p:nvCxnSpPr>
        <p:spPr bwMode="auto">
          <a:xfrm flipH="1">
            <a:off x="3654684" y="5368342"/>
            <a:ext cx="35218" cy="207481"/>
          </a:xfrm>
          <a:prstGeom prst="line">
            <a:avLst/>
          </a:prstGeom>
          <a:noFill/>
          <a:ln w="38100" algn="ctr">
            <a:solidFill>
              <a:srgbClr val="FF0000"/>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cxnSp>
        <p:nvCxnSpPr>
          <p:cNvPr id="15" name="Straight Connector 22"/>
          <p:cNvCxnSpPr>
            <a:cxnSpLocks noChangeShapeType="1"/>
          </p:cNvCxnSpPr>
          <p:nvPr/>
        </p:nvCxnSpPr>
        <p:spPr bwMode="auto">
          <a:xfrm>
            <a:off x="3348286" y="5373340"/>
            <a:ext cx="299356" cy="0"/>
          </a:xfrm>
          <a:prstGeom prst="line">
            <a:avLst/>
          </a:prstGeom>
          <a:noFill/>
          <a:ln w="38100" algn="ctr">
            <a:solidFill>
              <a:srgbClr val="FF0000"/>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cxnSp>
        <p:nvCxnSpPr>
          <p:cNvPr id="16" name="Straight Connector 23"/>
          <p:cNvCxnSpPr>
            <a:cxnSpLocks noChangeShapeType="1"/>
          </p:cNvCxnSpPr>
          <p:nvPr/>
        </p:nvCxnSpPr>
        <p:spPr bwMode="auto">
          <a:xfrm>
            <a:off x="3309545" y="5598320"/>
            <a:ext cx="299356" cy="0"/>
          </a:xfrm>
          <a:prstGeom prst="line">
            <a:avLst/>
          </a:prstGeom>
          <a:noFill/>
          <a:ln w="38100" algn="ctr">
            <a:solidFill>
              <a:srgbClr val="FF0000"/>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cxnSp>
        <p:nvCxnSpPr>
          <p:cNvPr id="17" name="Straight Connector 24"/>
          <p:cNvCxnSpPr>
            <a:cxnSpLocks noChangeShapeType="1"/>
          </p:cNvCxnSpPr>
          <p:nvPr/>
        </p:nvCxnSpPr>
        <p:spPr bwMode="auto">
          <a:xfrm flipH="1">
            <a:off x="3233826" y="5618319"/>
            <a:ext cx="35218" cy="207481"/>
          </a:xfrm>
          <a:prstGeom prst="line">
            <a:avLst/>
          </a:prstGeom>
          <a:noFill/>
          <a:ln w="38100" algn="ctr">
            <a:solidFill>
              <a:srgbClr val="FF0000"/>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cxnSp>
        <p:nvCxnSpPr>
          <p:cNvPr id="18" name="Straight Connector 25"/>
          <p:cNvCxnSpPr>
            <a:cxnSpLocks noChangeShapeType="1"/>
          </p:cNvCxnSpPr>
          <p:nvPr/>
        </p:nvCxnSpPr>
        <p:spPr bwMode="auto">
          <a:xfrm flipH="1">
            <a:off x="3614185" y="5618319"/>
            <a:ext cx="35218" cy="207481"/>
          </a:xfrm>
          <a:prstGeom prst="line">
            <a:avLst/>
          </a:prstGeom>
          <a:noFill/>
          <a:ln w="38100" algn="ctr">
            <a:solidFill>
              <a:srgbClr val="FF0000"/>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cxnSp>
        <p:nvCxnSpPr>
          <p:cNvPr id="19" name="Straight Connector 26"/>
          <p:cNvCxnSpPr>
            <a:cxnSpLocks noChangeShapeType="1"/>
          </p:cNvCxnSpPr>
          <p:nvPr/>
        </p:nvCxnSpPr>
        <p:spPr bwMode="auto">
          <a:xfrm>
            <a:off x="3269044" y="5848297"/>
            <a:ext cx="299356" cy="0"/>
          </a:xfrm>
          <a:prstGeom prst="line">
            <a:avLst/>
          </a:prstGeom>
          <a:noFill/>
          <a:ln w="38100" algn="ctr">
            <a:solidFill>
              <a:srgbClr val="FF0000"/>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cxnSp>
        <p:nvCxnSpPr>
          <p:cNvPr id="20" name="Straight Connector 27"/>
          <p:cNvCxnSpPr>
            <a:cxnSpLocks noChangeShapeType="1"/>
          </p:cNvCxnSpPr>
          <p:nvPr/>
        </p:nvCxnSpPr>
        <p:spPr bwMode="auto">
          <a:xfrm>
            <a:off x="3755058" y="5848297"/>
            <a:ext cx="52827" cy="0"/>
          </a:xfrm>
          <a:prstGeom prst="line">
            <a:avLst/>
          </a:prstGeom>
          <a:noFill/>
          <a:ln w="38100" algn="ctr">
            <a:solidFill>
              <a:srgbClr val="FF0000"/>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cxnSp>
        <p:nvCxnSpPr>
          <p:cNvPr id="21" name="Straight Connector 28"/>
          <p:cNvCxnSpPr>
            <a:cxnSpLocks noChangeShapeType="1"/>
          </p:cNvCxnSpPr>
          <p:nvPr/>
        </p:nvCxnSpPr>
        <p:spPr bwMode="auto">
          <a:xfrm flipH="1">
            <a:off x="3982216" y="5368342"/>
            <a:ext cx="35218" cy="207481"/>
          </a:xfrm>
          <a:prstGeom prst="line">
            <a:avLst/>
          </a:prstGeom>
          <a:noFill/>
          <a:ln w="38100" algn="ctr">
            <a:solidFill>
              <a:srgbClr val="FF0000"/>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cxnSp>
        <p:nvCxnSpPr>
          <p:cNvPr id="22" name="Straight Connector 29"/>
          <p:cNvCxnSpPr>
            <a:cxnSpLocks noChangeShapeType="1"/>
          </p:cNvCxnSpPr>
          <p:nvPr/>
        </p:nvCxnSpPr>
        <p:spPr bwMode="auto">
          <a:xfrm flipH="1">
            <a:off x="4362573" y="5368342"/>
            <a:ext cx="35218" cy="207481"/>
          </a:xfrm>
          <a:prstGeom prst="line">
            <a:avLst/>
          </a:prstGeom>
          <a:noFill/>
          <a:ln w="38100" algn="ctr">
            <a:solidFill>
              <a:srgbClr val="FF0000"/>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cxnSp>
        <p:nvCxnSpPr>
          <p:cNvPr id="23" name="Straight Connector 30"/>
          <p:cNvCxnSpPr>
            <a:cxnSpLocks noChangeShapeType="1"/>
          </p:cNvCxnSpPr>
          <p:nvPr/>
        </p:nvCxnSpPr>
        <p:spPr bwMode="auto">
          <a:xfrm>
            <a:off x="4056176" y="5373340"/>
            <a:ext cx="299356" cy="0"/>
          </a:xfrm>
          <a:prstGeom prst="line">
            <a:avLst/>
          </a:prstGeom>
          <a:noFill/>
          <a:ln w="38100" algn="ctr">
            <a:solidFill>
              <a:srgbClr val="FF0000"/>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cxnSp>
        <p:nvCxnSpPr>
          <p:cNvPr id="24" name="Straight Connector 31"/>
          <p:cNvCxnSpPr>
            <a:cxnSpLocks noChangeShapeType="1"/>
          </p:cNvCxnSpPr>
          <p:nvPr/>
        </p:nvCxnSpPr>
        <p:spPr bwMode="auto">
          <a:xfrm>
            <a:off x="4017435" y="5598320"/>
            <a:ext cx="299356" cy="0"/>
          </a:xfrm>
          <a:prstGeom prst="line">
            <a:avLst/>
          </a:prstGeom>
          <a:noFill/>
          <a:ln w="38100" algn="ctr">
            <a:solidFill>
              <a:srgbClr val="FF0000"/>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cxnSp>
        <p:nvCxnSpPr>
          <p:cNvPr id="25" name="Straight Connector 32"/>
          <p:cNvCxnSpPr>
            <a:cxnSpLocks noChangeShapeType="1"/>
          </p:cNvCxnSpPr>
          <p:nvPr/>
        </p:nvCxnSpPr>
        <p:spPr bwMode="auto">
          <a:xfrm flipH="1">
            <a:off x="3941715" y="5618319"/>
            <a:ext cx="35218" cy="207481"/>
          </a:xfrm>
          <a:prstGeom prst="line">
            <a:avLst/>
          </a:prstGeom>
          <a:noFill/>
          <a:ln w="38100" algn="ctr">
            <a:solidFill>
              <a:srgbClr val="FF0000"/>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cxnSp>
        <p:nvCxnSpPr>
          <p:cNvPr id="26" name="Straight Connector 33"/>
          <p:cNvCxnSpPr>
            <a:cxnSpLocks noChangeShapeType="1"/>
          </p:cNvCxnSpPr>
          <p:nvPr/>
        </p:nvCxnSpPr>
        <p:spPr bwMode="auto">
          <a:xfrm flipH="1">
            <a:off x="4322074" y="5618319"/>
            <a:ext cx="35218" cy="207481"/>
          </a:xfrm>
          <a:prstGeom prst="line">
            <a:avLst/>
          </a:prstGeom>
          <a:noFill/>
          <a:ln w="38100" algn="ctr">
            <a:solidFill>
              <a:srgbClr val="FF0000"/>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cxnSp>
        <p:nvCxnSpPr>
          <p:cNvPr id="27" name="Straight Connector 34"/>
          <p:cNvCxnSpPr>
            <a:cxnSpLocks noChangeShapeType="1"/>
          </p:cNvCxnSpPr>
          <p:nvPr/>
        </p:nvCxnSpPr>
        <p:spPr bwMode="auto">
          <a:xfrm>
            <a:off x="3976934" y="5848297"/>
            <a:ext cx="299356" cy="0"/>
          </a:xfrm>
          <a:prstGeom prst="line">
            <a:avLst/>
          </a:prstGeom>
          <a:noFill/>
          <a:ln w="38100" algn="ctr">
            <a:solidFill>
              <a:srgbClr val="FF0000"/>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cxnSp>
        <p:nvCxnSpPr>
          <p:cNvPr id="28" name="Straight Connector 35"/>
          <p:cNvCxnSpPr>
            <a:cxnSpLocks noChangeShapeType="1"/>
          </p:cNvCxnSpPr>
          <p:nvPr/>
        </p:nvCxnSpPr>
        <p:spPr bwMode="auto">
          <a:xfrm>
            <a:off x="4462950" y="5848297"/>
            <a:ext cx="52827" cy="0"/>
          </a:xfrm>
          <a:prstGeom prst="line">
            <a:avLst/>
          </a:prstGeom>
          <a:noFill/>
          <a:ln w="38100" algn="ctr">
            <a:solidFill>
              <a:srgbClr val="FF0000"/>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cxnSp>
        <p:nvCxnSpPr>
          <p:cNvPr id="29" name="Straight Connector 36"/>
          <p:cNvCxnSpPr>
            <a:cxnSpLocks noChangeShapeType="1"/>
          </p:cNvCxnSpPr>
          <p:nvPr/>
        </p:nvCxnSpPr>
        <p:spPr bwMode="auto">
          <a:xfrm flipH="1">
            <a:off x="4679541" y="5368342"/>
            <a:ext cx="35218" cy="207481"/>
          </a:xfrm>
          <a:prstGeom prst="line">
            <a:avLst/>
          </a:prstGeom>
          <a:noFill/>
          <a:ln w="38100" algn="ctr">
            <a:solidFill>
              <a:srgbClr val="FF0000"/>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cxnSp>
        <p:nvCxnSpPr>
          <p:cNvPr id="30" name="Straight Connector 37"/>
          <p:cNvCxnSpPr>
            <a:cxnSpLocks noChangeShapeType="1"/>
          </p:cNvCxnSpPr>
          <p:nvPr/>
        </p:nvCxnSpPr>
        <p:spPr bwMode="auto">
          <a:xfrm flipH="1">
            <a:off x="5059900" y="5368342"/>
            <a:ext cx="35218" cy="207481"/>
          </a:xfrm>
          <a:prstGeom prst="line">
            <a:avLst/>
          </a:prstGeom>
          <a:noFill/>
          <a:ln w="38100" algn="ctr">
            <a:solidFill>
              <a:srgbClr val="FF0000"/>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cxnSp>
        <p:nvCxnSpPr>
          <p:cNvPr id="31" name="Straight Connector 38"/>
          <p:cNvCxnSpPr>
            <a:cxnSpLocks noChangeShapeType="1"/>
          </p:cNvCxnSpPr>
          <p:nvPr/>
        </p:nvCxnSpPr>
        <p:spPr bwMode="auto">
          <a:xfrm>
            <a:off x="4753502" y="5373340"/>
            <a:ext cx="299356" cy="0"/>
          </a:xfrm>
          <a:prstGeom prst="line">
            <a:avLst/>
          </a:prstGeom>
          <a:noFill/>
          <a:ln w="38100" algn="ctr">
            <a:solidFill>
              <a:srgbClr val="FF0000"/>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cxnSp>
        <p:nvCxnSpPr>
          <p:cNvPr id="32" name="Straight Connector 39"/>
          <p:cNvCxnSpPr>
            <a:cxnSpLocks noChangeShapeType="1"/>
          </p:cNvCxnSpPr>
          <p:nvPr/>
        </p:nvCxnSpPr>
        <p:spPr bwMode="auto">
          <a:xfrm>
            <a:off x="4714760" y="5598320"/>
            <a:ext cx="299356" cy="0"/>
          </a:xfrm>
          <a:prstGeom prst="line">
            <a:avLst/>
          </a:prstGeom>
          <a:noFill/>
          <a:ln w="38100" algn="ctr">
            <a:solidFill>
              <a:srgbClr val="FF0000"/>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cxnSp>
        <p:nvCxnSpPr>
          <p:cNvPr id="33" name="Straight Connector 40"/>
          <p:cNvCxnSpPr>
            <a:cxnSpLocks noChangeShapeType="1"/>
          </p:cNvCxnSpPr>
          <p:nvPr/>
        </p:nvCxnSpPr>
        <p:spPr bwMode="auto">
          <a:xfrm flipH="1">
            <a:off x="4639039" y="5618319"/>
            <a:ext cx="35218" cy="207481"/>
          </a:xfrm>
          <a:prstGeom prst="line">
            <a:avLst/>
          </a:prstGeom>
          <a:noFill/>
          <a:ln w="38100" algn="ctr">
            <a:solidFill>
              <a:srgbClr val="FF0000"/>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cxnSp>
        <p:nvCxnSpPr>
          <p:cNvPr id="34" name="Straight Connector 41"/>
          <p:cNvCxnSpPr>
            <a:cxnSpLocks noChangeShapeType="1"/>
          </p:cNvCxnSpPr>
          <p:nvPr/>
        </p:nvCxnSpPr>
        <p:spPr bwMode="auto">
          <a:xfrm flipH="1">
            <a:off x="5019402" y="5618319"/>
            <a:ext cx="35218" cy="207481"/>
          </a:xfrm>
          <a:prstGeom prst="line">
            <a:avLst/>
          </a:prstGeom>
          <a:noFill/>
          <a:ln w="38100" algn="ctr">
            <a:solidFill>
              <a:srgbClr val="FF0000"/>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cxnSp>
        <p:nvCxnSpPr>
          <p:cNvPr id="35" name="Straight Connector 42"/>
          <p:cNvCxnSpPr>
            <a:cxnSpLocks noChangeShapeType="1"/>
          </p:cNvCxnSpPr>
          <p:nvPr/>
        </p:nvCxnSpPr>
        <p:spPr bwMode="auto">
          <a:xfrm>
            <a:off x="4674258" y="5848297"/>
            <a:ext cx="299356" cy="0"/>
          </a:xfrm>
          <a:prstGeom prst="line">
            <a:avLst/>
          </a:prstGeom>
          <a:noFill/>
          <a:ln w="38100" algn="ctr">
            <a:solidFill>
              <a:srgbClr val="FF0000"/>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cxnSp>
        <p:nvCxnSpPr>
          <p:cNvPr id="36" name="Straight Connector 43"/>
          <p:cNvCxnSpPr>
            <a:cxnSpLocks noChangeShapeType="1"/>
          </p:cNvCxnSpPr>
          <p:nvPr/>
        </p:nvCxnSpPr>
        <p:spPr bwMode="auto">
          <a:xfrm>
            <a:off x="5160275" y="5848297"/>
            <a:ext cx="52827" cy="0"/>
          </a:xfrm>
          <a:prstGeom prst="line">
            <a:avLst/>
          </a:prstGeom>
          <a:noFill/>
          <a:ln w="38100" algn="ctr">
            <a:solidFill>
              <a:srgbClr val="FF0000"/>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sp>
        <p:nvSpPr>
          <p:cNvPr id="37" name="Rectangle 36"/>
          <p:cNvSpPr/>
          <p:nvPr/>
        </p:nvSpPr>
        <p:spPr bwMode="auto">
          <a:xfrm>
            <a:off x="6239765" y="5197107"/>
            <a:ext cx="3136200" cy="828675"/>
          </a:xfrm>
          <a:prstGeom prst="rect">
            <a:avLst/>
          </a:prstGeom>
          <a:solidFill>
            <a:schemeClr val="bg1">
              <a:lumMod val="95000"/>
            </a:schemeClr>
          </a:solidFill>
          <a:ln w="19050" cap="flat" cmpd="sng" algn="ctr">
            <a:noFill/>
            <a:prstDash val="solid"/>
            <a:round/>
            <a:headEnd type="none" w="med" len="med"/>
            <a:tailEnd type="none" w="med" len="me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none" anchor="ctr"/>
          <a:lstStyle/>
          <a:p>
            <a:pPr algn="ctr">
              <a:defRPr/>
            </a:pPr>
            <a:endParaRPr lang="en-GB">
              <a:cs typeface="+mn-cs"/>
            </a:endParaRPr>
          </a:p>
        </p:txBody>
      </p:sp>
      <p:cxnSp>
        <p:nvCxnSpPr>
          <p:cNvPr id="38" name="Straight Connector 37"/>
          <p:cNvCxnSpPr/>
          <p:nvPr/>
        </p:nvCxnSpPr>
        <p:spPr bwMode="auto">
          <a:xfrm flipH="1">
            <a:off x="6570818" y="5368342"/>
            <a:ext cx="35218" cy="207481"/>
          </a:xfrm>
          <a:prstGeom prst="line">
            <a:avLst/>
          </a:prstGeom>
          <a:noFill/>
          <a:ln w="38100" cap="flat" cmpd="sng" algn="ctr">
            <a:solidFill>
              <a:schemeClr val="bg1">
                <a:lumMod val="50000"/>
              </a:schemeClr>
            </a:solidFill>
            <a:prstDash val="solid"/>
            <a:round/>
            <a:headEnd type="none" w="med" len="med"/>
            <a:tailEnd type="none" w="med" len="med"/>
          </a:ln>
          <a:effectLst>
            <a:outerShdw blurRad="50800" dist="38100" dir="2700000" algn="tl" rotWithShape="0">
              <a:prstClr val="black">
                <a:alpha val="40000"/>
              </a:prstClr>
            </a:outerShdw>
          </a:effectLst>
        </p:spPr>
      </p:cxnSp>
      <p:cxnSp>
        <p:nvCxnSpPr>
          <p:cNvPr id="39" name="Straight Connector 49"/>
          <p:cNvCxnSpPr>
            <a:cxnSpLocks noChangeShapeType="1"/>
          </p:cNvCxnSpPr>
          <p:nvPr/>
        </p:nvCxnSpPr>
        <p:spPr bwMode="auto">
          <a:xfrm flipH="1">
            <a:off x="6951176" y="5368342"/>
            <a:ext cx="35218" cy="207481"/>
          </a:xfrm>
          <a:prstGeom prst="line">
            <a:avLst/>
          </a:prstGeom>
          <a:noFill/>
          <a:ln w="38100" algn="ctr">
            <a:solidFill>
              <a:srgbClr val="FF0000"/>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cxnSp>
        <p:nvCxnSpPr>
          <p:cNvPr id="40" name="Straight Connector 39"/>
          <p:cNvCxnSpPr/>
          <p:nvPr/>
        </p:nvCxnSpPr>
        <p:spPr bwMode="auto">
          <a:xfrm>
            <a:off x="6644778" y="5373340"/>
            <a:ext cx="299356" cy="0"/>
          </a:xfrm>
          <a:prstGeom prst="line">
            <a:avLst/>
          </a:prstGeom>
          <a:noFill/>
          <a:ln w="38100" cap="flat" cmpd="sng" algn="ctr">
            <a:solidFill>
              <a:schemeClr val="bg1">
                <a:lumMod val="50000"/>
              </a:schemeClr>
            </a:solidFill>
            <a:prstDash val="solid"/>
            <a:round/>
            <a:headEnd type="none" w="med" len="med"/>
            <a:tailEnd type="none" w="med" len="med"/>
          </a:ln>
          <a:effectLst>
            <a:outerShdw blurRad="50800" dist="38100" dir="2700000" algn="tl" rotWithShape="0">
              <a:prstClr val="black">
                <a:alpha val="40000"/>
              </a:prstClr>
            </a:outerShdw>
          </a:effectLst>
        </p:spPr>
      </p:cxnSp>
      <p:cxnSp>
        <p:nvCxnSpPr>
          <p:cNvPr id="41" name="Straight Connector 40"/>
          <p:cNvCxnSpPr/>
          <p:nvPr/>
        </p:nvCxnSpPr>
        <p:spPr bwMode="auto">
          <a:xfrm>
            <a:off x="6606037" y="5598320"/>
            <a:ext cx="299356" cy="0"/>
          </a:xfrm>
          <a:prstGeom prst="line">
            <a:avLst/>
          </a:prstGeom>
          <a:noFill/>
          <a:ln w="38100" cap="flat" cmpd="sng" algn="ctr">
            <a:solidFill>
              <a:schemeClr val="bg1">
                <a:lumMod val="50000"/>
              </a:schemeClr>
            </a:solidFill>
            <a:prstDash val="solid"/>
            <a:round/>
            <a:headEnd type="none" w="med" len="med"/>
            <a:tailEnd type="none" w="med" len="med"/>
          </a:ln>
          <a:effectLst>
            <a:outerShdw blurRad="50800" dist="38100" dir="2700000" algn="tl" rotWithShape="0">
              <a:prstClr val="black">
                <a:alpha val="40000"/>
              </a:prstClr>
            </a:outerShdw>
          </a:effectLst>
        </p:spPr>
      </p:cxnSp>
      <p:cxnSp>
        <p:nvCxnSpPr>
          <p:cNvPr id="42" name="Straight Connector 41"/>
          <p:cNvCxnSpPr/>
          <p:nvPr/>
        </p:nvCxnSpPr>
        <p:spPr bwMode="auto">
          <a:xfrm flipH="1">
            <a:off x="6530316" y="5618319"/>
            <a:ext cx="35218" cy="207481"/>
          </a:xfrm>
          <a:prstGeom prst="line">
            <a:avLst/>
          </a:prstGeom>
          <a:noFill/>
          <a:ln w="38100" cap="flat" cmpd="sng" algn="ctr">
            <a:solidFill>
              <a:schemeClr val="bg1">
                <a:lumMod val="50000"/>
              </a:schemeClr>
            </a:solidFill>
            <a:prstDash val="solid"/>
            <a:round/>
            <a:headEnd type="none" w="med" len="med"/>
            <a:tailEnd type="none" w="med" len="med"/>
          </a:ln>
          <a:effectLst>
            <a:outerShdw blurRad="50800" dist="38100" dir="2700000" algn="tl" rotWithShape="0">
              <a:prstClr val="black">
                <a:alpha val="40000"/>
              </a:prstClr>
            </a:outerShdw>
          </a:effectLst>
        </p:spPr>
      </p:cxnSp>
      <p:cxnSp>
        <p:nvCxnSpPr>
          <p:cNvPr id="43" name="Straight Connector 53"/>
          <p:cNvCxnSpPr>
            <a:cxnSpLocks noChangeShapeType="1"/>
          </p:cNvCxnSpPr>
          <p:nvPr/>
        </p:nvCxnSpPr>
        <p:spPr bwMode="auto">
          <a:xfrm flipH="1">
            <a:off x="6910676" y="5618319"/>
            <a:ext cx="35218" cy="207481"/>
          </a:xfrm>
          <a:prstGeom prst="line">
            <a:avLst/>
          </a:prstGeom>
          <a:noFill/>
          <a:ln w="38100" algn="ctr">
            <a:solidFill>
              <a:srgbClr val="FF0000"/>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cxnSp>
        <p:nvCxnSpPr>
          <p:cNvPr id="44" name="Straight Connector 43"/>
          <p:cNvCxnSpPr/>
          <p:nvPr/>
        </p:nvCxnSpPr>
        <p:spPr bwMode="auto">
          <a:xfrm>
            <a:off x="6565534" y="5848297"/>
            <a:ext cx="299356" cy="0"/>
          </a:xfrm>
          <a:prstGeom prst="line">
            <a:avLst/>
          </a:prstGeom>
          <a:noFill/>
          <a:ln w="38100" cap="flat" cmpd="sng" algn="ctr">
            <a:solidFill>
              <a:schemeClr val="bg1">
                <a:lumMod val="50000"/>
              </a:schemeClr>
            </a:solidFill>
            <a:prstDash val="solid"/>
            <a:round/>
            <a:headEnd type="none" w="med" len="med"/>
            <a:tailEnd type="none" w="med" len="med"/>
          </a:ln>
          <a:effectLst>
            <a:outerShdw blurRad="50800" dist="38100" dir="2700000" algn="tl" rotWithShape="0">
              <a:prstClr val="black">
                <a:alpha val="40000"/>
              </a:prstClr>
            </a:outerShdw>
          </a:effectLst>
        </p:spPr>
      </p:cxnSp>
      <p:cxnSp>
        <p:nvCxnSpPr>
          <p:cNvPr id="45" name="Straight Connector 44"/>
          <p:cNvCxnSpPr/>
          <p:nvPr/>
        </p:nvCxnSpPr>
        <p:spPr bwMode="auto">
          <a:xfrm>
            <a:off x="7051549" y="5848297"/>
            <a:ext cx="52827" cy="0"/>
          </a:xfrm>
          <a:prstGeom prst="line">
            <a:avLst/>
          </a:prstGeom>
          <a:noFill/>
          <a:ln w="38100" cap="flat" cmpd="sng" algn="ctr">
            <a:solidFill>
              <a:schemeClr val="bg1">
                <a:lumMod val="50000"/>
              </a:schemeClr>
            </a:solidFill>
            <a:prstDash val="solid"/>
            <a:round/>
            <a:headEnd type="none" w="med" len="med"/>
            <a:tailEnd type="none" w="med" len="med"/>
          </a:ln>
          <a:effectLst>
            <a:outerShdw blurRad="50800" dist="38100" dir="2700000" algn="tl" rotWithShape="0">
              <a:prstClr val="black">
                <a:alpha val="40000"/>
              </a:prstClr>
            </a:outerShdw>
          </a:effectLst>
        </p:spPr>
      </p:cxnSp>
      <p:cxnSp>
        <p:nvCxnSpPr>
          <p:cNvPr id="46" name="Straight Connector 45"/>
          <p:cNvCxnSpPr/>
          <p:nvPr/>
        </p:nvCxnSpPr>
        <p:spPr bwMode="auto">
          <a:xfrm flipH="1">
            <a:off x="7289273" y="5368342"/>
            <a:ext cx="35218" cy="207481"/>
          </a:xfrm>
          <a:prstGeom prst="line">
            <a:avLst/>
          </a:prstGeom>
          <a:noFill/>
          <a:ln w="38100" cap="flat" cmpd="sng" algn="ctr">
            <a:solidFill>
              <a:schemeClr val="bg1">
                <a:lumMod val="50000"/>
              </a:schemeClr>
            </a:solidFill>
            <a:prstDash val="solid"/>
            <a:round/>
            <a:headEnd type="none" w="med" len="med"/>
            <a:tailEnd type="none" w="med" len="med"/>
          </a:ln>
          <a:effectLst>
            <a:outerShdw blurRad="50800" dist="38100" dir="2700000" algn="tl" rotWithShape="0">
              <a:prstClr val="black">
                <a:alpha val="40000"/>
              </a:prstClr>
            </a:outerShdw>
          </a:effectLst>
        </p:spPr>
      </p:cxnSp>
      <p:cxnSp>
        <p:nvCxnSpPr>
          <p:cNvPr id="47" name="Straight Connector 57"/>
          <p:cNvCxnSpPr>
            <a:cxnSpLocks noChangeShapeType="1"/>
          </p:cNvCxnSpPr>
          <p:nvPr/>
        </p:nvCxnSpPr>
        <p:spPr bwMode="auto">
          <a:xfrm flipH="1">
            <a:off x="7669633" y="5368342"/>
            <a:ext cx="35218" cy="207481"/>
          </a:xfrm>
          <a:prstGeom prst="line">
            <a:avLst/>
          </a:prstGeom>
          <a:noFill/>
          <a:ln w="38100" algn="ctr">
            <a:solidFill>
              <a:srgbClr val="FF0000"/>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cxnSp>
        <p:nvCxnSpPr>
          <p:cNvPr id="48" name="Straight Connector 58"/>
          <p:cNvCxnSpPr>
            <a:cxnSpLocks noChangeShapeType="1"/>
          </p:cNvCxnSpPr>
          <p:nvPr/>
        </p:nvCxnSpPr>
        <p:spPr bwMode="auto">
          <a:xfrm>
            <a:off x="7363233" y="5373340"/>
            <a:ext cx="299356" cy="0"/>
          </a:xfrm>
          <a:prstGeom prst="line">
            <a:avLst/>
          </a:prstGeom>
          <a:noFill/>
          <a:ln w="38100" algn="ctr">
            <a:solidFill>
              <a:srgbClr val="FF0000"/>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cxnSp>
        <p:nvCxnSpPr>
          <p:cNvPr id="49" name="Straight Connector 59"/>
          <p:cNvCxnSpPr>
            <a:cxnSpLocks noChangeShapeType="1"/>
          </p:cNvCxnSpPr>
          <p:nvPr/>
        </p:nvCxnSpPr>
        <p:spPr bwMode="auto">
          <a:xfrm>
            <a:off x="7324492" y="5598320"/>
            <a:ext cx="299356" cy="0"/>
          </a:xfrm>
          <a:prstGeom prst="line">
            <a:avLst/>
          </a:prstGeom>
          <a:noFill/>
          <a:ln w="38100" algn="ctr">
            <a:solidFill>
              <a:srgbClr val="FF0000"/>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cxnSp>
        <p:nvCxnSpPr>
          <p:cNvPr id="50" name="Straight Connector 60"/>
          <p:cNvCxnSpPr>
            <a:cxnSpLocks noChangeShapeType="1"/>
          </p:cNvCxnSpPr>
          <p:nvPr/>
        </p:nvCxnSpPr>
        <p:spPr bwMode="auto">
          <a:xfrm flipH="1">
            <a:off x="7248773" y="5618319"/>
            <a:ext cx="35218" cy="207481"/>
          </a:xfrm>
          <a:prstGeom prst="line">
            <a:avLst/>
          </a:prstGeom>
          <a:noFill/>
          <a:ln w="38100" algn="ctr">
            <a:solidFill>
              <a:srgbClr val="FF0000"/>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cxnSp>
        <p:nvCxnSpPr>
          <p:cNvPr id="51" name="Straight Connector 50"/>
          <p:cNvCxnSpPr/>
          <p:nvPr/>
        </p:nvCxnSpPr>
        <p:spPr bwMode="auto">
          <a:xfrm flipH="1">
            <a:off x="7629131" y="5618319"/>
            <a:ext cx="35218" cy="207481"/>
          </a:xfrm>
          <a:prstGeom prst="line">
            <a:avLst/>
          </a:prstGeom>
          <a:noFill/>
          <a:ln w="38100" cap="flat" cmpd="sng" algn="ctr">
            <a:solidFill>
              <a:schemeClr val="bg1">
                <a:lumMod val="50000"/>
              </a:schemeClr>
            </a:solidFill>
            <a:prstDash val="solid"/>
            <a:round/>
            <a:headEnd type="none" w="med" len="med"/>
            <a:tailEnd type="none" w="med" len="med"/>
          </a:ln>
          <a:effectLst>
            <a:outerShdw blurRad="50800" dist="38100" dir="2700000" algn="tl" rotWithShape="0">
              <a:prstClr val="black">
                <a:alpha val="40000"/>
              </a:prstClr>
            </a:outerShdw>
          </a:effectLst>
        </p:spPr>
      </p:cxnSp>
      <p:cxnSp>
        <p:nvCxnSpPr>
          <p:cNvPr id="52" name="Straight Connector 62"/>
          <p:cNvCxnSpPr>
            <a:cxnSpLocks noChangeShapeType="1"/>
          </p:cNvCxnSpPr>
          <p:nvPr/>
        </p:nvCxnSpPr>
        <p:spPr bwMode="auto">
          <a:xfrm>
            <a:off x="7283993" y="5848297"/>
            <a:ext cx="299356" cy="0"/>
          </a:xfrm>
          <a:prstGeom prst="line">
            <a:avLst/>
          </a:prstGeom>
          <a:noFill/>
          <a:ln w="38100" algn="ctr">
            <a:solidFill>
              <a:srgbClr val="FF0000"/>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cxnSp>
        <p:nvCxnSpPr>
          <p:cNvPr id="53" name="Straight Connector 52"/>
          <p:cNvCxnSpPr/>
          <p:nvPr/>
        </p:nvCxnSpPr>
        <p:spPr bwMode="auto">
          <a:xfrm>
            <a:off x="7770003" y="5848297"/>
            <a:ext cx="52827" cy="0"/>
          </a:xfrm>
          <a:prstGeom prst="line">
            <a:avLst/>
          </a:prstGeom>
          <a:noFill/>
          <a:ln w="38100" cap="flat" cmpd="sng" algn="ctr">
            <a:solidFill>
              <a:schemeClr val="bg1">
                <a:lumMod val="50000"/>
              </a:schemeClr>
            </a:solidFill>
            <a:prstDash val="solid"/>
            <a:round/>
            <a:headEnd type="none" w="med" len="med"/>
            <a:tailEnd type="none" w="med" len="med"/>
          </a:ln>
          <a:effectLst>
            <a:outerShdw blurRad="50800" dist="38100" dir="2700000" algn="tl" rotWithShape="0">
              <a:prstClr val="black">
                <a:alpha val="40000"/>
              </a:prstClr>
            </a:outerShdw>
          </a:effectLst>
        </p:spPr>
      </p:cxnSp>
      <p:cxnSp>
        <p:nvCxnSpPr>
          <p:cNvPr id="54" name="Straight Connector 53"/>
          <p:cNvCxnSpPr/>
          <p:nvPr/>
        </p:nvCxnSpPr>
        <p:spPr bwMode="auto">
          <a:xfrm flipH="1">
            <a:off x="7997162" y="5368342"/>
            <a:ext cx="35218" cy="207481"/>
          </a:xfrm>
          <a:prstGeom prst="line">
            <a:avLst/>
          </a:prstGeom>
          <a:noFill/>
          <a:ln w="38100" cap="flat" cmpd="sng" algn="ctr">
            <a:solidFill>
              <a:schemeClr val="bg1">
                <a:lumMod val="50000"/>
              </a:schemeClr>
            </a:solidFill>
            <a:prstDash val="solid"/>
            <a:round/>
            <a:headEnd type="none" w="med" len="med"/>
            <a:tailEnd type="none" w="med" len="med"/>
          </a:ln>
          <a:effectLst>
            <a:outerShdw blurRad="50800" dist="38100" dir="2700000" algn="tl" rotWithShape="0">
              <a:prstClr val="black">
                <a:alpha val="40000"/>
              </a:prstClr>
            </a:outerShdw>
          </a:effectLst>
        </p:spPr>
      </p:cxnSp>
      <p:cxnSp>
        <p:nvCxnSpPr>
          <p:cNvPr id="55" name="Straight Connector 65"/>
          <p:cNvCxnSpPr>
            <a:cxnSpLocks noChangeShapeType="1"/>
          </p:cNvCxnSpPr>
          <p:nvPr/>
        </p:nvCxnSpPr>
        <p:spPr bwMode="auto">
          <a:xfrm flipH="1">
            <a:off x="8377523" y="5368342"/>
            <a:ext cx="35218" cy="207481"/>
          </a:xfrm>
          <a:prstGeom prst="line">
            <a:avLst/>
          </a:prstGeom>
          <a:noFill/>
          <a:ln w="38100" algn="ctr">
            <a:solidFill>
              <a:srgbClr val="FF0000"/>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cxnSp>
        <p:nvCxnSpPr>
          <p:cNvPr id="56" name="Straight Connector 66"/>
          <p:cNvCxnSpPr>
            <a:cxnSpLocks noChangeShapeType="1"/>
          </p:cNvCxnSpPr>
          <p:nvPr/>
        </p:nvCxnSpPr>
        <p:spPr bwMode="auto">
          <a:xfrm>
            <a:off x="8071123" y="5373340"/>
            <a:ext cx="299356" cy="0"/>
          </a:xfrm>
          <a:prstGeom prst="line">
            <a:avLst/>
          </a:prstGeom>
          <a:noFill/>
          <a:ln w="38100" algn="ctr">
            <a:solidFill>
              <a:srgbClr val="FF0000"/>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cxnSp>
        <p:nvCxnSpPr>
          <p:cNvPr id="57" name="Straight Connector 67"/>
          <p:cNvCxnSpPr>
            <a:cxnSpLocks noChangeShapeType="1"/>
          </p:cNvCxnSpPr>
          <p:nvPr/>
        </p:nvCxnSpPr>
        <p:spPr bwMode="auto">
          <a:xfrm>
            <a:off x="8032381" y="5598320"/>
            <a:ext cx="299356" cy="0"/>
          </a:xfrm>
          <a:prstGeom prst="line">
            <a:avLst/>
          </a:prstGeom>
          <a:noFill/>
          <a:ln w="38100" algn="ctr">
            <a:solidFill>
              <a:srgbClr val="FF0000"/>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cxnSp>
        <p:nvCxnSpPr>
          <p:cNvPr id="58" name="Straight Connector 57"/>
          <p:cNvCxnSpPr/>
          <p:nvPr/>
        </p:nvCxnSpPr>
        <p:spPr bwMode="auto">
          <a:xfrm flipH="1">
            <a:off x="7956659" y="5618319"/>
            <a:ext cx="35218" cy="207481"/>
          </a:xfrm>
          <a:prstGeom prst="line">
            <a:avLst/>
          </a:prstGeom>
          <a:noFill/>
          <a:ln w="38100" cap="flat" cmpd="sng" algn="ctr">
            <a:solidFill>
              <a:schemeClr val="bg1">
                <a:lumMod val="50000"/>
              </a:schemeClr>
            </a:solidFill>
            <a:prstDash val="solid"/>
            <a:round/>
            <a:headEnd type="none" w="med" len="med"/>
            <a:tailEnd type="none" w="med" len="med"/>
          </a:ln>
          <a:effectLst>
            <a:outerShdw blurRad="50800" dist="38100" dir="2700000" algn="tl" rotWithShape="0">
              <a:prstClr val="black">
                <a:alpha val="40000"/>
              </a:prstClr>
            </a:outerShdw>
          </a:effectLst>
        </p:spPr>
      </p:cxnSp>
      <p:cxnSp>
        <p:nvCxnSpPr>
          <p:cNvPr id="59" name="Straight Connector 69"/>
          <p:cNvCxnSpPr>
            <a:cxnSpLocks noChangeShapeType="1"/>
          </p:cNvCxnSpPr>
          <p:nvPr/>
        </p:nvCxnSpPr>
        <p:spPr bwMode="auto">
          <a:xfrm flipH="1">
            <a:off x="8337019" y="5618319"/>
            <a:ext cx="35218" cy="207481"/>
          </a:xfrm>
          <a:prstGeom prst="line">
            <a:avLst/>
          </a:prstGeom>
          <a:noFill/>
          <a:ln w="38100" algn="ctr">
            <a:solidFill>
              <a:srgbClr val="FF0000"/>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cxnSp>
        <p:nvCxnSpPr>
          <p:cNvPr id="60" name="Straight Connector 70"/>
          <p:cNvCxnSpPr>
            <a:cxnSpLocks noChangeShapeType="1"/>
          </p:cNvCxnSpPr>
          <p:nvPr/>
        </p:nvCxnSpPr>
        <p:spPr bwMode="auto">
          <a:xfrm>
            <a:off x="7991877" y="5848297"/>
            <a:ext cx="299356" cy="0"/>
          </a:xfrm>
          <a:prstGeom prst="line">
            <a:avLst/>
          </a:prstGeom>
          <a:noFill/>
          <a:ln w="38100" algn="ctr">
            <a:solidFill>
              <a:srgbClr val="FF0000"/>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cxnSp>
        <p:nvCxnSpPr>
          <p:cNvPr id="61" name="Straight Connector 60"/>
          <p:cNvCxnSpPr/>
          <p:nvPr/>
        </p:nvCxnSpPr>
        <p:spPr bwMode="auto">
          <a:xfrm>
            <a:off x="8477888" y="5848297"/>
            <a:ext cx="52827" cy="0"/>
          </a:xfrm>
          <a:prstGeom prst="line">
            <a:avLst/>
          </a:prstGeom>
          <a:noFill/>
          <a:ln w="38100" cap="flat" cmpd="sng" algn="ctr">
            <a:solidFill>
              <a:schemeClr val="bg1">
                <a:lumMod val="50000"/>
              </a:schemeClr>
            </a:solidFill>
            <a:prstDash val="solid"/>
            <a:round/>
            <a:headEnd type="none" w="med" len="med"/>
            <a:tailEnd type="none" w="med" len="med"/>
          </a:ln>
          <a:effectLst>
            <a:outerShdw blurRad="50800" dist="38100" dir="2700000" algn="tl" rotWithShape="0">
              <a:prstClr val="black">
                <a:alpha val="40000"/>
              </a:prstClr>
            </a:outerShdw>
          </a:effectLst>
        </p:spPr>
      </p:cxnSp>
      <p:cxnSp>
        <p:nvCxnSpPr>
          <p:cNvPr id="62" name="Straight Connector 72"/>
          <p:cNvCxnSpPr>
            <a:cxnSpLocks noChangeShapeType="1"/>
          </p:cNvCxnSpPr>
          <p:nvPr/>
        </p:nvCxnSpPr>
        <p:spPr bwMode="auto">
          <a:xfrm flipH="1">
            <a:off x="8694480" y="5368342"/>
            <a:ext cx="35218" cy="207481"/>
          </a:xfrm>
          <a:prstGeom prst="line">
            <a:avLst/>
          </a:prstGeom>
          <a:noFill/>
          <a:ln w="38100" algn="ctr">
            <a:solidFill>
              <a:srgbClr val="FF0000"/>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cxnSp>
        <p:nvCxnSpPr>
          <p:cNvPr id="63" name="Straight Connector 73"/>
          <p:cNvCxnSpPr>
            <a:cxnSpLocks noChangeShapeType="1"/>
          </p:cNvCxnSpPr>
          <p:nvPr/>
        </p:nvCxnSpPr>
        <p:spPr bwMode="auto">
          <a:xfrm flipH="1">
            <a:off x="9074841" y="5368342"/>
            <a:ext cx="35218" cy="207481"/>
          </a:xfrm>
          <a:prstGeom prst="line">
            <a:avLst/>
          </a:prstGeom>
          <a:noFill/>
          <a:ln w="38100" algn="ctr">
            <a:solidFill>
              <a:srgbClr val="FF0000"/>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cxnSp>
        <p:nvCxnSpPr>
          <p:cNvPr id="64" name="Straight Connector 63"/>
          <p:cNvCxnSpPr/>
          <p:nvPr/>
        </p:nvCxnSpPr>
        <p:spPr bwMode="auto">
          <a:xfrm>
            <a:off x="8768441" y="5373340"/>
            <a:ext cx="299356" cy="0"/>
          </a:xfrm>
          <a:prstGeom prst="line">
            <a:avLst/>
          </a:prstGeom>
          <a:noFill/>
          <a:ln w="38100" cap="flat" cmpd="sng" algn="ctr">
            <a:solidFill>
              <a:schemeClr val="bg1">
                <a:lumMod val="50000"/>
              </a:schemeClr>
            </a:solidFill>
            <a:prstDash val="solid"/>
            <a:round/>
            <a:headEnd type="none" w="med" len="med"/>
            <a:tailEnd type="none" w="med" len="med"/>
          </a:ln>
          <a:effectLst>
            <a:outerShdw blurRad="50800" dist="38100" dir="2700000" algn="tl" rotWithShape="0">
              <a:prstClr val="black">
                <a:alpha val="40000"/>
              </a:prstClr>
            </a:outerShdw>
          </a:effectLst>
        </p:spPr>
      </p:cxnSp>
      <p:cxnSp>
        <p:nvCxnSpPr>
          <p:cNvPr id="65" name="Straight Connector 75"/>
          <p:cNvCxnSpPr>
            <a:cxnSpLocks noChangeShapeType="1"/>
          </p:cNvCxnSpPr>
          <p:nvPr/>
        </p:nvCxnSpPr>
        <p:spPr bwMode="auto">
          <a:xfrm>
            <a:off x="8729699" y="5598320"/>
            <a:ext cx="299356" cy="0"/>
          </a:xfrm>
          <a:prstGeom prst="line">
            <a:avLst/>
          </a:prstGeom>
          <a:noFill/>
          <a:ln w="38100" algn="ctr">
            <a:solidFill>
              <a:srgbClr val="FF0000"/>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cxnSp>
        <p:nvCxnSpPr>
          <p:cNvPr id="66" name="Straight Connector 65"/>
          <p:cNvCxnSpPr/>
          <p:nvPr/>
        </p:nvCxnSpPr>
        <p:spPr bwMode="auto">
          <a:xfrm flipH="1">
            <a:off x="8653971" y="5618319"/>
            <a:ext cx="35218" cy="207481"/>
          </a:xfrm>
          <a:prstGeom prst="line">
            <a:avLst/>
          </a:prstGeom>
          <a:noFill/>
          <a:ln w="38100" cap="flat" cmpd="sng" algn="ctr">
            <a:solidFill>
              <a:schemeClr val="bg1">
                <a:lumMod val="50000"/>
              </a:schemeClr>
            </a:solidFill>
            <a:prstDash val="solid"/>
            <a:round/>
            <a:headEnd type="none" w="med" len="med"/>
            <a:tailEnd type="none" w="med" len="med"/>
          </a:ln>
          <a:effectLst>
            <a:outerShdw blurRad="50800" dist="38100" dir="2700000" algn="tl" rotWithShape="0">
              <a:prstClr val="black">
                <a:alpha val="40000"/>
              </a:prstClr>
            </a:outerShdw>
          </a:effectLst>
        </p:spPr>
      </p:cxnSp>
      <p:cxnSp>
        <p:nvCxnSpPr>
          <p:cNvPr id="67" name="Straight Connector 77"/>
          <p:cNvCxnSpPr>
            <a:cxnSpLocks noChangeShapeType="1"/>
          </p:cNvCxnSpPr>
          <p:nvPr/>
        </p:nvCxnSpPr>
        <p:spPr bwMode="auto">
          <a:xfrm flipH="1">
            <a:off x="9034331" y="5618319"/>
            <a:ext cx="35218" cy="207481"/>
          </a:xfrm>
          <a:prstGeom prst="line">
            <a:avLst/>
          </a:prstGeom>
          <a:noFill/>
          <a:ln w="38100" algn="ctr">
            <a:solidFill>
              <a:srgbClr val="FF0000"/>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cxnSp>
        <p:nvCxnSpPr>
          <p:cNvPr id="68" name="Straight Connector 67"/>
          <p:cNvCxnSpPr/>
          <p:nvPr/>
        </p:nvCxnSpPr>
        <p:spPr bwMode="auto">
          <a:xfrm>
            <a:off x="8689187" y="5848297"/>
            <a:ext cx="299356" cy="0"/>
          </a:xfrm>
          <a:prstGeom prst="line">
            <a:avLst/>
          </a:prstGeom>
          <a:noFill/>
          <a:ln w="38100" cap="flat" cmpd="sng" algn="ctr">
            <a:solidFill>
              <a:schemeClr val="bg1">
                <a:lumMod val="50000"/>
              </a:schemeClr>
            </a:solidFill>
            <a:prstDash val="solid"/>
            <a:round/>
            <a:headEnd type="none" w="med" len="med"/>
            <a:tailEnd type="none" w="med" len="med"/>
          </a:ln>
          <a:effectLst>
            <a:outerShdw blurRad="50800" dist="38100" dir="2700000" algn="tl" rotWithShape="0">
              <a:prstClr val="black">
                <a:alpha val="40000"/>
              </a:prstClr>
            </a:outerShdw>
          </a:effectLst>
        </p:spPr>
      </p:cxnSp>
      <p:cxnSp>
        <p:nvCxnSpPr>
          <p:cNvPr id="69" name="Straight Connector 68"/>
          <p:cNvCxnSpPr/>
          <p:nvPr/>
        </p:nvCxnSpPr>
        <p:spPr bwMode="auto">
          <a:xfrm>
            <a:off x="9175167" y="5868494"/>
            <a:ext cx="52827" cy="0"/>
          </a:xfrm>
          <a:prstGeom prst="line">
            <a:avLst/>
          </a:prstGeom>
          <a:noFill/>
          <a:ln w="38100" cap="flat" cmpd="sng" algn="ctr">
            <a:solidFill>
              <a:schemeClr val="bg1">
                <a:lumMod val="50000"/>
              </a:schemeClr>
            </a:solidFill>
            <a:prstDash val="solid"/>
            <a:round/>
            <a:headEnd type="none" w="med" len="med"/>
            <a:tailEnd type="none" w="med" len="med"/>
          </a:ln>
          <a:effectLst>
            <a:outerShdw blurRad="50800" dist="38100" dir="2700000" algn="tl" rotWithShape="0">
              <a:prstClr val="black">
                <a:alpha val="40000"/>
              </a:prstClr>
            </a:outerShdw>
          </a:effectLst>
        </p:spPr>
      </p:cxnSp>
      <p:graphicFrame>
        <p:nvGraphicFramePr>
          <p:cNvPr id="72" name="Table 71"/>
          <p:cNvGraphicFramePr>
            <a:graphicFrameLocks noGrp="1"/>
          </p:cNvGraphicFramePr>
          <p:nvPr>
            <p:extLst>
              <p:ext uri="{D42A27DB-BD31-4B8C-83A1-F6EECF244321}">
                <p14:modId xmlns:p14="http://schemas.microsoft.com/office/powerpoint/2010/main" val="905183571"/>
              </p:ext>
            </p:extLst>
          </p:nvPr>
        </p:nvGraphicFramePr>
        <p:xfrm>
          <a:off x="677069" y="3153228"/>
          <a:ext cx="10833102" cy="1483360"/>
        </p:xfrm>
        <a:graphic>
          <a:graphicData uri="http://schemas.openxmlformats.org/drawingml/2006/table">
            <a:tbl>
              <a:tblPr firstRow="1" bandRow="1">
                <a:tableStyleId>{BDBED569-4797-4DF1-A0F4-6AAB3CD982D8}</a:tableStyleId>
              </a:tblPr>
              <a:tblGrid>
                <a:gridCol w="1805517"/>
                <a:gridCol w="1805517"/>
                <a:gridCol w="1805517"/>
                <a:gridCol w="1805517"/>
                <a:gridCol w="1805517"/>
                <a:gridCol w="1805517"/>
              </a:tblGrid>
              <a:tr h="370840">
                <a:tc>
                  <a:txBody>
                    <a:bodyPr/>
                    <a:lstStyle/>
                    <a:p>
                      <a:r>
                        <a:rPr lang="en-GB" b="0" dirty="0" smtClean="0"/>
                        <a:t>Display</a:t>
                      </a:r>
                      <a:endParaRPr lang="en-GB" b="0" dirty="0"/>
                    </a:p>
                  </a:txBody>
                  <a:tcPr marL="121872" marR="121872"/>
                </a:tc>
                <a:tc>
                  <a:txBody>
                    <a:bodyPr/>
                    <a:lstStyle/>
                    <a:p>
                      <a:r>
                        <a:rPr lang="en-GB" b="0" dirty="0" smtClean="0"/>
                        <a:t>0</a:t>
                      </a:r>
                      <a:endParaRPr lang="en-GB" b="0" dirty="0"/>
                    </a:p>
                  </a:txBody>
                  <a:tcPr marL="121872" marR="121872"/>
                </a:tc>
                <a:tc>
                  <a:txBody>
                    <a:bodyPr/>
                    <a:lstStyle/>
                    <a:p>
                      <a:r>
                        <a:rPr lang="en-GB" b="0" dirty="0" smtClean="0"/>
                        <a:t>1</a:t>
                      </a:r>
                      <a:endParaRPr lang="en-GB" b="0" dirty="0"/>
                    </a:p>
                  </a:txBody>
                  <a:tcPr marL="121872" marR="121872"/>
                </a:tc>
                <a:tc>
                  <a:txBody>
                    <a:bodyPr/>
                    <a:lstStyle/>
                    <a:p>
                      <a:r>
                        <a:rPr lang="en-GB" b="0" dirty="0" smtClean="0"/>
                        <a:t>2</a:t>
                      </a:r>
                      <a:endParaRPr lang="en-GB" b="0" dirty="0"/>
                    </a:p>
                  </a:txBody>
                  <a:tcPr marL="121872" marR="121872"/>
                </a:tc>
                <a:tc>
                  <a:txBody>
                    <a:bodyPr/>
                    <a:lstStyle/>
                    <a:p>
                      <a:r>
                        <a:rPr lang="en-GB" b="0" dirty="0" smtClean="0"/>
                        <a:t>3</a:t>
                      </a:r>
                      <a:endParaRPr lang="en-GB" b="0" dirty="0"/>
                    </a:p>
                  </a:txBody>
                  <a:tcPr marL="121872" marR="121872"/>
                </a:tc>
                <a:tc>
                  <a:txBody>
                    <a:bodyPr/>
                    <a:lstStyle/>
                    <a:p>
                      <a:r>
                        <a:rPr lang="en-GB" b="0" dirty="0" smtClean="0"/>
                        <a:t>4</a:t>
                      </a:r>
                      <a:endParaRPr lang="en-GB" b="0" dirty="0"/>
                    </a:p>
                  </a:txBody>
                  <a:tcPr marL="121872" marR="121872"/>
                </a:tc>
              </a:tr>
              <a:tr h="370840">
                <a:tc>
                  <a:txBody>
                    <a:bodyPr/>
                    <a:lstStyle/>
                    <a:p>
                      <a:r>
                        <a:rPr lang="en-GB" dirty="0" smtClean="0"/>
                        <a:t>8-bit value</a:t>
                      </a:r>
                      <a:endParaRPr lang="en-GB" dirty="0"/>
                    </a:p>
                  </a:txBody>
                  <a:tcPr marL="121872" marR="121872"/>
                </a:tc>
                <a:tc>
                  <a:txBody>
                    <a:bodyPr/>
                    <a:lstStyle/>
                    <a:p>
                      <a:r>
                        <a:rPr lang="en-GB" dirty="0" smtClean="0"/>
                        <a:t>00111111</a:t>
                      </a:r>
                      <a:endParaRPr lang="en-GB" dirty="0"/>
                    </a:p>
                  </a:txBody>
                  <a:tcPr marL="121872" marR="121872"/>
                </a:tc>
                <a:tc>
                  <a:txBody>
                    <a:bodyPr/>
                    <a:lstStyle/>
                    <a:p>
                      <a:r>
                        <a:rPr lang="en-GB" dirty="0" smtClean="0"/>
                        <a:t>00000110</a:t>
                      </a:r>
                      <a:endParaRPr lang="en-GB" dirty="0"/>
                    </a:p>
                  </a:txBody>
                  <a:tcPr marL="121872" marR="121872"/>
                </a:tc>
                <a:tc>
                  <a:txBody>
                    <a:bodyPr/>
                    <a:lstStyle/>
                    <a:p>
                      <a:r>
                        <a:rPr lang="en-GB" dirty="0" smtClean="0"/>
                        <a:t>01011011</a:t>
                      </a:r>
                      <a:endParaRPr lang="en-GB" dirty="0"/>
                    </a:p>
                  </a:txBody>
                  <a:tcPr marL="121872" marR="121872"/>
                </a:tc>
                <a:tc>
                  <a:txBody>
                    <a:bodyPr/>
                    <a:lstStyle/>
                    <a:p>
                      <a:r>
                        <a:rPr lang="en-GB" dirty="0" smtClean="0"/>
                        <a:t>01001111</a:t>
                      </a:r>
                      <a:endParaRPr lang="en-GB" dirty="0"/>
                    </a:p>
                  </a:txBody>
                  <a:tcPr marL="121872" marR="121872"/>
                </a:tc>
                <a:tc>
                  <a:txBody>
                    <a:bodyPr/>
                    <a:lstStyle/>
                    <a:p>
                      <a:r>
                        <a:rPr lang="en-GB" dirty="0" smtClean="0"/>
                        <a:t>01100110</a:t>
                      </a:r>
                      <a:endParaRPr lang="en-GB" dirty="0"/>
                    </a:p>
                  </a:txBody>
                  <a:tcPr marL="121872" marR="121872"/>
                </a:tc>
              </a:tr>
              <a:tr h="370840">
                <a:tc>
                  <a:txBody>
                    <a:bodyPr/>
                    <a:lstStyle/>
                    <a:p>
                      <a:r>
                        <a:rPr lang="en-GB" dirty="0" smtClean="0"/>
                        <a:t>Display</a:t>
                      </a:r>
                      <a:endParaRPr lang="en-GB" dirty="0"/>
                    </a:p>
                  </a:txBody>
                  <a:tcPr marL="121872" marR="121872"/>
                </a:tc>
                <a:tc>
                  <a:txBody>
                    <a:bodyPr/>
                    <a:lstStyle/>
                    <a:p>
                      <a:r>
                        <a:rPr lang="en-GB" dirty="0" smtClean="0"/>
                        <a:t>5</a:t>
                      </a:r>
                      <a:endParaRPr lang="en-GB" dirty="0"/>
                    </a:p>
                  </a:txBody>
                  <a:tcPr marL="121872" marR="121872"/>
                </a:tc>
                <a:tc>
                  <a:txBody>
                    <a:bodyPr/>
                    <a:lstStyle/>
                    <a:p>
                      <a:r>
                        <a:rPr lang="en-GB" dirty="0" smtClean="0"/>
                        <a:t>6</a:t>
                      </a:r>
                      <a:endParaRPr lang="en-GB" dirty="0"/>
                    </a:p>
                  </a:txBody>
                  <a:tcPr marL="121872" marR="121872"/>
                </a:tc>
                <a:tc>
                  <a:txBody>
                    <a:bodyPr/>
                    <a:lstStyle/>
                    <a:p>
                      <a:r>
                        <a:rPr lang="en-GB" dirty="0" smtClean="0"/>
                        <a:t>7</a:t>
                      </a:r>
                      <a:endParaRPr lang="en-GB" dirty="0"/>
                    </a:p>
                  </a:txBody>
                  <a:tcPr marL="121872" marR="121872"/>
                </a:tc>
                <a:tc>
                  <a:txBody>
                    <a:bodyPr/>
                    <a:lstStyle/>
                    <a:p>
                      <a:r>
                        <a:rPr lang="en-GB" dirty="0" smtClean="0"/>
                        <a:t>8</a:t>
                      </a:r>
                      <a:endParaRPr lang="en-GB" dirty="0"/>
                    </a:p>
                  </a:txBody>
                  <a:tcPr marL="121872" marR="121872"/>
                </a:tc>
                <a:tc>
                  <a:txBody>
                    <a:bodyPr/>
                    <a:lstStyle/>
                    <a:p>
                      <a:r>
                        <a:rPr lang="en-GB" dirty="0" smtClean="0"/>
                        <a:t>9</a:t>
                      </a:r>
                      <a:endParaRPr lang="en-GB" dirty="0"/>
                    </a:p>
                  </a:txBody>
                  <a:tcPr marL="121872" marR="121872"/>
                </a:tc>
              </a:tr>
              <a:tr h="370840">
                <a:tc>
                  <a:txBody>
                    <a:bodyPr/>
                    <a:lstStyle/>
                    <a:p>
                      <a:r>
                        <a:rPr lang="en-GB" dirty="0" smtClean="0"/>
                        <a:t>8-bit value</a:t>
                      </a:r>
                      <a:endParaRPr lang="en-GB" dirty="0"/>
                    </a:p>
                  </a:txBody>
                  <a:tcPr marL="121872" marR="121872"/>
                </a:tc>
                <a:tc>
                  <a:txBody>
                    <a:bodyPr/>
                    <a:lstStyle/>
                    <a:p>
                      <a:r>
                        <a:rPr lang="en-GB" dirty="0" smtClean="0"/>
                        <a:t>01101101</a:t>
                      </a:r>
                      <a:endParaRPr lang="en-GB" dirty="0"/>
                    </a:p>
                  </a:txBody>
                  <a:tcPr marL="121872" marR="121872"/>
                </a:tc>
                <a:tc>
                  <a:txBody>
                    <a:bodyPr/>
                    <a:lstStyle/>
                    <a:p>
                      <a:r>
                        <a:rPr lang="en-GB" dirty="0" smtClean="0"/>
                        <a:t>01111101</a:t>
                      </a:r>
                      <a:endParaRPr lang="en-GB" dirty="0"/>
                    </a:p>
                  </a:txBody>
                  <a:tcPr marL="121872" marR="121872"/>
                </a:tc>
                <a:tc>
                  <a:txBody>
                    <a:bodyPr/>
                    <a:lstStyle/>
                    <a:p>
                      <a:r>
                        <a:rPr lang="en-GB" dirty="0" smtClean="0"/>
                        <a:t>00000111</a:t>
                      </a:r>
                      <a:endParaRPr lang="en-GB" dirty="0"/>
                    </a:p>
                  </a:txBody>
                  <a:tcPr marL="121872" marR="121872"/>
                </a:tc>
                <a:tc>
                  <a:txBody>
                    <a:bodyPr/>
                    <a:lstStyle/>
                    <a:p>
                      <a:r>
                        <a:rPr lang="en-GB" dirty="0" smtClean="0"/>
                        <a:t>01111111</a:t>
                      </a:r>
                      <a:endParaRPr lang="en-GB" dirty="0"/>
                    </a:p>
                  </a:txBody>
                  <a:tcPr marL="121872" marR="121872"/>
                </a:tc>
                <a:tc>
                  <a:txBody>
                    <a:bodyPr/>
                    <a:lstStyle/>
                    <a:p>
                      <a:r>
                        <a:rPr lang="en-GB" dirty="0" smtClean="0"/>
                        <a:t>01101111</a:t>
                      </a:r>
                      <a:endParaRPr lang="en-GB" dirty="0"/>
                    </a:p>
                  </a:txBody>
                  <a:tcPr marL="121872" marR="121872"/>
                </a:tc>
              </a:tr>
            </a:tbl>
          </a:graphicData>
        </a:graphic>
      </p:graphicFrame>
    </p:spTree>
    <p:extLst>
      <p:ext uri="{BB962C8B-B14F-4D97-AF65-F5344CB8AC3E}">
        <p14:creationId xmlns:p14="http://schemas.microsoft.com/office/powerpoint/2010/main" val="177403291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3200" dirty="0"/>
              <a:t>Digital IO Example: Infrared </a:t>
            </a:r>
            <a:r>
              <a:rPr lang="en-GB" sz="3200" dirty="0" smtClean="0"/>
              <a:t>Emitter/Detector</a:t>
            </a:r>
            <a:endParaRPr lang="en-GB" sz="3200" dirty="0"/>
          </a:p>
        </p:txBody>
      </p:sp>
      <p:sp>
        <p:nvSpPr>
          <p:cNvPr id="3" name="Content Placeholder 2"/>
          <p:cNvSpPr>
            <a:spLocks noGrp="1"/>
          </p:cNvSpPr>
          <p:nvPr>
            <p:ph idx="1"/>
          </p:nvPr>
        </p:nvSpPr>
        <p:spPr>
          <a:xfrm>
            <a:off x="693619" y="1046163"/>
            <a:ext cx="10800000" cy="3534908"/>
          </a:xfrm>
        </p:spPr>
        <p:txBody>
          <a:bodyPr/>
          <a:lstStyle/>
          <a:p>
            <a:r>
              <a:rPr lang="en-GB" sz="1800" dirty="0"/>
              <a:t>Infrared emitter (LED)</a:t>
            </a:r>
          </a:p>
          <a:p>
            <a:pPr lvl="1"/>
            <a:r>
              <a:rPr lang="en-GB" sz="1600" dirty="0"/>
              <a:t>A light-emitting diode that emits invisible infrared (IR) when conducting e.g. when connected to digital output:</a:t>
            </a:r>
          </a:p>
          <a:p>
            <a:pPr lvl="2"/>
            <a:r>
              <a:rPr lang="en-GB" sz="1600" dirty="0"/>
              <a:t>‘1’ – IR emitted (or brightness above a threshold)</a:t>
            </a:r>
          </a:p>
          <a:p>
            <a:pPr lvl="2"/>
            <a:r>
              <a:rPr lang="en-GB" sz="1600" dirty="0"/>
              <a:t>‘0’ – no IR emitted (or brightness below a threshold)</a:t>
            </a:r>
          </a:p>
          <a:p>
            <a:r>
              <a:rPr lang="en-GB" sz="1800" dirty="0"/>
              <a:t>Infrared detector (photodiode)</a:t>
            </a:r>
          </a:p>
          <a:p>
            <a:pPr lvl="1"/>
            <a:r>
              <a:rPr lang="en-GB" sz="1600" dirty="0"/>
              <a:t>Converts light into either current or voltage e.g.  when connected to digital input:</a:t>
            </a:r>
          </a:p>
          <a:p>
            <a:pPr lvl="2"/>
            <a:r>
              <a:rPr lang="en-GB" sz="1600" dirty="0"/>
              <a:t>‘1’ – IR received (or brightness above a threshold)</a:t>
            </a:r>
          </a:p>
          <a:p>
            <a:pPr lvl="2"/>
            <a:r>
              <a:rPr lang="en-GB" sz="1600" dirty="0"/>
              <a:t>‘0’ – no IR received (or brightness below a threshold)</a:t>
            </a:r>
          </a:p>
          <a:p>
            <a:pPr lvl="2"/>
            <a:endParaRPr lang="en-GB" dirty="0"/>
          </a:p>
        </p:txBody>
      </p:sp>
      <p:sp>
        <p:nvSpPr>
          <p:cNvPr id="5" name="Isosceles Triangle 4"/>
          <p:cNvSpPr/>
          <p:nvPr/>
        </p:nvSpPr>
        <p:spPr bwMode="auto">
          <a:xfrm rot="5400000">
            <a:off x="2651068" y="4552394"/>
            <a:ext cx="451837" cy="491260"/>
          </a:xfrm>
          <a:prstGeom prst="triangle">
            <a:avLst/>
          </a:prstGeom>
          <a:noFill/>
          <a:ln w="19050" cap="flat" cmpd="sng" algn="ctr">
            <a:solidFill>
              <a:schemeClr val="tx1">
                <a:lumMod val="75000"/>
                <a:lumOff val="2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1200" b="1" i="0" u="none" strike="noStrike" cap="none" normalizeH="0" baseline="0" smtClean="0">
              <a:ln>
                <a:noFill/>
              </a:ln>
              <a:solidFill>
                <a:srgbClr val="000000"/>
              </a:solidFill>
              <a:effectLst/>
              <a:latin typeface="Arial" charset="0"/>
              <a:ea typeface="MS PGothic" pitchFamily="34" charset="-128"/>
            </a:endParaRPr>
          </a:p>
        </p:txBody>
      </p:sp>
      <p:sp>
        <p:nvSpPr>
          <p:cNvPr id="6" name="Rectangle 5"/>
          <p:cNvSpPr/>
          <p:nvPr/>
        </p:nvSpPr>
        <p:spPr bwMode="auto">
          <a:xfrm>
            <a:off x="4124788" y="5020809"/>
            <a:ext cx="235805" cy="355015"/>
          </a:xfrm>
          <a:prstGeom prst="rect">
            <a:avLst/>
          </a:prstGeom>
          <a:noFill/>
          <a:ln w="19050" cap="flat" cmpd="sng" algn="ctr">
            <a:solidFill>
              <a:schemeClr val="tx1">
                <a:lumMod val="75000"/>
                <a:lumOff val="2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1200" b="1" i="0" u="none" strike="noStrike" cap="none" normalizeH="0" baseline="0" smtClean="0">
              <a:ln>
                <a:noFill/>
              </a:ln>
              <a:solidFill>
                <a:srgbClr val="000000"/>
              </a:solidFill>
              <a:effectLst/>
              <a:latin typeface="Arial" charset="0"/>
              <a:ea typeface="MS PGothic" pitchFamily="34" charset="-128"/>
            </a:endParaRPr>
          </a:p>
        </p:txBody>
      </p:sp>
      <p:cxnSp>
        <p:nvCxnSpPr>
          <p:cNvPr id="7" name="Elbow Connector 6"/>
          <p:cNvCxnSpPr>
            <a:stCxn id="5" idx="0"/>
            <a:endCxn id="6" idx="0"/>
          </p:cNvCxnSpPr>
          <p:nvPr/>
        </p:nvCxnSpPr>
        <p:spPr bwMode="auto">
          <a:xfrm>
            <a:off x="3122616" y="4798024"/>
            <a:ext cx="1120074" cy="222784"/>
          </a:xfrm>
          <a:prstGeom prst="bentConnector2">
            <a:avLst/>
          </a:prstGeom>
          <a:noFill/>
          <a:ln w="19050" cap="flat" cmpd="sng" algn="ctr">
            <a:solidFill>
              <a:schemeClr val="tx1">
                <a:lumMod val="75000"/>
                <a:lumOff val="25000"/>
              </a:schemeClr>
            </a:solidFill>
            <a:prstDash val="solid"/>
            <a:round/>
            <a:headEnd type="none" w="med" len="med"/>
            <a:tailEnd type="none" w="med" len="med"/>
          </a:ln>
          <a:effectLst/>
        </p:spPr>
      </p:cxnSp>
      <p:sp>
        <p:nvSpPr>
          <p:cNvPr id="8" name="Isosceles Triangle 7"/>
          <p:cNvSpPr/>
          <p:nvPr/>
        </p:nvSpPr>
        <p:spPr bwMode="auto">
          <a:xfrm rot="10800000">
            <a:off x="4021624" y="5507280"/>
            <a:ext cx="442135" cy="207476"/>
          </a:xfrm>
          <a:prstGeom prst="triangle">
            <a:avLst/>
          </a:prstGeom>
          <a:noFill/>
          <a:ln w="19050" cap="flat" cmpd="sng" algn="ctr">
            <a:solidFill>
              <a:schemeClr val="tx1">
                <a:lumMod val="75000"/>
                <a:lumOff val="2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1200" b="1" i="0" u="none" strike="noStrike" cap="none" normalizeH="0" baseline="0" smtClean="0">
              <a:ln>
                <a:noFill/>
              </a:ln>
              <a:solidFill>
                <a:srgbClr val="000000"/>
              </a:solidFill>
              <a:effectLst/>
              <a:latin typeface="Arial" charset="0"/>
              <a:ea typeface="MS PGothic" pitchFamily="34" charset="-128"/>
            </a:endParaRPr>
          </a:p>
        </p:txBody>
      </p:sp>
      <p:cxnSp>
        <p:nvCxnSpPr>
          <p:cNvPr id="9" name="Straight Connector 8"/>
          <p:cNvCxnSpPr/>
          <p:nvPr/>
        </p:nvCxnSpPr>
        <p:spPr bwMode="auto">
          <a:xfrm>
            <a:off x="4021622" y="5714755"/>
            <a:ext cx="442137" cy="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10" name="Straight Arrow Connector 9"/>
          <p:cNvCxnSpPr/>
          <p:nvPr/>
        </p:nvCxnSpPr>
        <p:spPr bwMode="auto">
          <a:xfrm>
            <a:off x="4242689" y="4824391"/>
            <a:ext cx="0" cy="188265"/>
          </a:xfrm>
          <a:prstGeom prst="straightConnector1">
            <a:avLst/>
          </a:prstGeom>
          <a:noFill/>
          <a:ln w="19050" cap="flat" cmpd="sng" algn="ctr">
            <a:solidFill>
              <a:schemeClr val="tx1">
                <a:lumMod val="75000"/>
                <a:lumOff val="25000"/>
              </a:schemeClr>
            </a:solidFill>
            <a:prstDash val="solid"/>
            <a:round/>
            <a:headEnd type="none" w="med" len="med"/>
            <a:tailEnd type="arrow"/>
          </a:ln>
          <a:effectLst/>
        </p:spPr>
      </p:cxnSp>
      <p:cxnSp>
        <p:nvCxnSpPr>
          <p:cNvPr id="11" name="Straight Arrow Connector 10"/>
          <p:cNvCxnSpPr/>
          <p:nvPr/>
        </p:nvCxnSpPr>
        <p:spPr bwMode="auto">
          <a:xfrm flipH="1">
            <a:off x="3746515" y="5561066"/>
            <a:ext cx="137553" cy="94133"/>
          </a:xfrm>
          <a:prstGeom prst="straightConnector1">
            <a:avLst/>
          </a:prstGeom>
          <a:noFill/>
          <a:ln w="19050" cap="flat" cmpd="sng" algn="ctr">
            <a:solidFill>
              <a:schemeClr val="tx1">
                <a:lumMod val="75000"/>
                <a:lumOff val="25000"/>
              </a:schemeClr>
            </a:solidFill>
            <a:prstDash val="solid"/>
            <a:round/>
            <a:headEnd type="none" w="med" len="med"/>
            <a:tailEnd type="arrow"/>
          </a:ln>
          <a:effectLst/>
        </p:spPr>
      </p:cxnSp>
      <p:cxnSp>
        <p:nvCxnSpPr>
          <p:cNvPr id="12" name="Straight Arrow Connector 11"/>
          <p:cNvCxnSpPr/>
          <p:nvPr/>
        </p:nvCxnSpPr>
        <p:spPr bwMode="auto">
          <a:xfrm flipH="1">
            <a:off x="3884070" y="5631261"/>
            <a:ext cx="137553" cy="94133"/>
          </a:xfrm>
          <a:prstGeom prst="straightConnector1">
            <a:avLst/>
          </a:prstGeom>
          <a:noFill/>
          <a:ln w="19050" cap="flat" cmpd="sng" algn="ctr">
            <a:solidFill>
              <a:schemeClr val="tx1">
                <a:lumMod val="75000"/>
                <a:lumOff val="25000"/>
              </a:schemeClr>
            </a:solidFill>
            <a:prstDash val="solid"/>
            <a:round/>
            <a:headEnd type="none" w="med" len="med"/>
            <a:tailEnd type="arrow"/>
          </a:ln>
          <a:effectLst/>
        </p:spPr>
      </p:cxnSp>
      <p:cxnSp>
        <p:nvCxnSpPr>
          <p:cNvPr id="13" name="Straight Connector 12"/>
          <p:cNvCxnSpPr>
            <a:stCxn id="6" idx="2"/>
            <a:endCxn id="8" idx="3"/>
          </p:cNvCxnSpPr>
          <p:nvPr/>
        </p:nvCxnSpPr>
        <p:spPr bwMode="auto">
          <a:xfrm>
            <a:off x="4242690" y="5375824"/>
            <a:ext cx="0" cy="131457"/>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14" name="Straight Connector 13"/>
          <p:cNvCxnSpPr/>
          <p:nvPr/>
        </p:nvCxnSpPr>
        <p:spPr bwMode="auto">
          <a:xfrm flipH="1">
            <a:off x="4242690" y="5725394"/>
            <a:ext cx="1" cy="218541"/>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15" name="Straight Connector 14"/>
          <p:cNvCxnSpPr/>
          <p:nvPr/>
        </p:nvCxnSpPr>
        <p:spPr bwMode="auto">
          <a:xfrm>
            <a:off x="4021622" y="5943934"/>
            <a:ext cx="442137" cy="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16" name="Straight Connector 15"/>
          <p:cNvCxnSpPr/>
          <p:nvPr/>
        </p:nvCxnSpPr>
        <p:spPr bwMode="auto">
          <a:xfrm>
            <a:off x="4124787" y="6002029"/>
            <a:ext cx="221070" cy="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17" name="Straight Connector 16"/>
          <p:cNvCxnSpPr/>
          <p:nvPr/>
        </p:nvCxnSpPr>
        <p:spPr bwMode="auto">
          <a:xfrm>
            <a:off x="2130268" y="4798024"/>
            <a:ext cx="501087" cy="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sp>
        <p:nvSpPr>
          <p:cNvPr id="18" name="Isosceles Triangle 17"/>
          <p:cNvSpPr/>
          <p:nvPr/>
        </p:nvSpPr>
        <p:spPr bwMode="auto">
          <a:xfrm rot="16200000">
            <a:off x="7884855" y="5734528"/>
            <a:ext cx="451837" cy="491260"/>
          </a:xfrm>
          <a:prstGeom prst="triangle">
            <a:avLst/>
          </a:prstGeom>
          <a:noFill/>
          <a:ln w="19050" cap="flat" cmpd="sng" algn="ctr">
            <a:solidFill>
              <a:schemeClr val="tx1">
                <a:lumMod val="75000"/>
                <a:lumOff val="2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1200" b="1" i="0" u="none" strike="noStrike" cap="none" normalizeH="0" baseline="0" smtClean="0">
              <a:ln>
                <a:noFill/>
              </a:ln>
              <a:solidFill>
                <a:srgbClr val="000000"/>
              </a:solidFill>
              <a:effectLst/>
              <a:latin typeface="Arial" charset="0"/>
              <a:ea typeface="MS PGothic" pitchFamily="34" charset="-128"/>
            </a:endParaRPr>
          </a:p>
        </p:txBody>
      </p:sp>
      <p:cxnSp>
        <p:nvCxnSpPr>
          <p:cNvPr id="20" name="Straight Arrow Connector 19"/>
          <p:cNvCxnSpPr/>
          <p:nvPr/>
        </p:nvCxnSpPr>
        <p:spPr bwMode="auto">
          <a:xfrm>
            <a:off x="9476477" y="4675611"/>
            <a:ext cx="0" cy="188265"/>
          </a:xfrm>
          <a:prstGeom prst="straightConnector1">
            <a:avLst/>
          </a:prstGeom>
          <a:noFill/>
          <a:ln w="19050" cap="flat" cmpd="sng" algn="ctr">
            <a:solidFill>
              <a:schemeClr val="tx1">
                <a:lumMod val="75000"/>
                <a:lumOff val="25000"/>
              </a:schemeClr>
            </a:solidFill>
            <a:prstDash val="solid"/>
            <a:round/>
            <a:headEnd type="none" w="med" len="med"/>
            <a:tailEnd type="arrow"/>
          </a:ln>
          <a:effectLst/>
        </p:spPr>
      </p:cxnSp>
      <p:cxnSp>
        <p:nvCxnSpPr>
          <p:cNvPr id="21" name="Straight Connector 20"/>
          <p:cNvCxnSpPr/>
          <p:nvPr/>
        </p:nvCxnSpPr>
        <p:spPr bwMode="auto">
          <a:xfrm>
            <a:off x="7364056" y="5980158"/>
            <a:ext cx="501087" cy="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26" name="Straight Connector 25"/>
          <p:cNvCxnSpPr/>
          <p:nvPr/>
        </p:nvCxnSpPr>
        <p:spPr bwMode="auto">
          <a:xfrm>
            <a:off x="9476477" y="4759931"/>
            <a:ext cx="0" cy="502998"/>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28" name="Straight Connector 27"/>
          <p:cNvCxnSpPr/>
          <p:nvPr/>
        </p:nvCxnSpPr>
        <p:spPr bwMode="auto">
          <a:xfrm>
            <a:off x="9145095" y="4673413"/>
            <a:ext cx="638640" cy="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sp>
        <p:nvSpPr>
          <p:cNvPr id="29" name="TextBox 28"/>
          <p:cNvSpPr txBox="1"/>
          <p:nvPr/>
        </p:nvSpPr>
        <p:spPr>
          <a:xfrm>
            <a:off x="8980303" y="4405261"/>
            <a:ext cx="800219" cy="276999"/>
          </a:xfrm>
          <a:prstGeom prst="rect">
            <a:avLst/>
          </a:prstGeom>
          <a:noFill/>
        </p:spPr>
        <p:txBody>
          <a:bodyPr wrap="none" rtlCol="0">
            <a:spAutoFit/>
          </a:bodyPr>
          <a:lstStyle/>
          <a:p>
            <a:r>
              <a:rPr lang="en-GB" sz="1200" b="0" dirty="0" err="1" smtClean="0"/>
              <a:t>Vcc</a:t>
            </a:r>
            <a:r>
              <a:rPr lang="en-GB" sz="1200" b="0" dirty="0" smtClean="0"/>
              <a:t> 3.3V</a:t>
            </a:r>
            <a:endParaRPr lang="en-GB" sz="1200" b="0" dirty="0"/>
          </a:p>
        </p:txBody>
      </p:sp>
      <p:sp>
        <p:nvSpPr>
          <p:cNvPr id="30" name="TextBox 29"/>
          <p:cNvSpPr txBox="1"/>
          <p:nvPr/>
        </p:nvSpPr>
        <p:spPr>
          <a:xfrm>
            <a:off x="6336898" y="5713744"/>
            <a:ext cx="994183" cy="276999"/>
          </a:xfrm>
          <a:prstGeom prst="rect">
            <a:avLst/>
          </a:prstGeom>
          <a:noFill/>
        </p:spPr>
        <p:txBody>
          <a:bodyPr wrap="none" rtlCol="0">
            <a:spAutoFit/>
          </a:bodyPr>
          <a:lstStyle/>
          <a:p>
            <a:r>
              <a:rPr lang="en-GB" sz="1200" b="0" dirty="0" smtClean="0"/>
              <a:t>Digital Input</a:t>
            </a:r>
            <a:endParaRPr lang="en-GB" sz="1200" b="0" dirty="0"/>
          </a:p>
        </p:txBody>
      </p:sp>
      <p:sp>
        <p:nvSpPr>
          <p:cNvPr id="31" name="TextBox 30"/>
          <p:cNvSpPr txBox="1"/>
          <p:nvPr/>
        </p:nvSpPr>
        <p:spPr>
          <a:xfrm>
            <a:off x="1103109" y="4554691"/>
            <a:ext cx="1114408" cy="276999"/>
          </a:xfrm>
          <a:prstGeom prst="rect">
            <a:avLst/>
          </a:prstGeom>
          <a:noFill/>
        </p:spPr>
        <p:txBody>
          <a:bodyPr wrap="none" rtlCol="0">
            <a:spAutoFit/>
          </a:bodyPr>
          <a:lstStyle/>
          <a:p>
            <a:r>
              <a:rPr lang="en-GB" sz="1200" b="0" dirty="0" smtClean="0"/>
              <a:t>Digital Output</a:t>
            </a:r>
            <a:endParaRPr lang="en-GB" sz="1200" b="0" dirty="0"/>
          </a:p>
        </p:txBody>
      </p:sp>
      <p:sp>
        <p:nvSpPr>
          <p:cNvPr id="32" name="TextBox 31"/>
          <p:cNvSpPr txBox="1"/>
          <p:nvPr/>
        </p:nvSpPr>
        <p:spPr>
          <a:xfrm>
            <a:off x="3916043" y="6002029"/>
            <a:ext cx="526106" cy="276999"/>
          </a:xfrm>
          <a:prstGeom prst="rect">
            <a:avLst/>
          </a:prstGeom>
          <a:noFill/>
        </p:spPr>
        <p:txBody>
          <a:bodyPr wrap="none" rtlCol="0">
            <a:spAutoFit/>
          </a:bodyPr>
          <a:lstStyle/>
          <a:p>
            <a:r>
              <a:rPr lang="en-GB" sz="1200" b="0" dirty="0" smtClean="0"/>
              <a:t>GND</a:t>
            </a:r>
            <a:endParaRPr lang="en-GB" sz="1200" b="0" dirty="0"/>
          </a:p>
        </p:txBody>
      </p:sp>
      <p:sp>
        <p:nvSpPr>
          <p:cNvPr id="33" name="TextBox 32"/>
          <p:cNvSpPr txBox="1"/>
          <p:nvPr/>
        </p:nvSpPr>
        <p:spPr>
          <a:xfrm>
            <a:off x="2059559" y="5465079"/>
            <a:ext cx="1226618" cy="276999"/>
          </a:xfrm>
          <a:prstGeom prst="rect">
            <a:avLst/>
          </a:prstGeom>
          <a:noFill/>
        </p:spPr>
        <p:txBody>
          <a:bodyPr wrap="none" rtlCol="0">
            <a:spAutoFit/>
          </a:bodyPr>
          <a:lstStyle/>
          <a:p>
            <a:r>
              <a:rPr lang="en-GB" sz="1200" b="0" dirty="0"/>
              <a:t>Infrared emitter</a:t>
            </a:r>
          </a:p>
        </p:txBody>
      </p:sp>
      <p:sp>
        <p:nvSpPr>
          <p:cNvPr id="36" name="TextBox 35"/>
          <p:cNvSpPr txBox="1"/>
          <p:nvPr/>
        </p:nvSpPr>
        <p:spPr>
          <a:xfrm>
            <a:off x="4431888" y="5076648"/>
            <a:ext cx="295274" cy="276999"/>
          </a:xfrm>
          <a:prstGeom prst="rect">
            <a:avLst/>
          </a:prstGeom>
          <a:noFill/>
        </p:spPr>
        <p:txBody>
          <a:bodyPr wrap="none" rtlCol="0">
            <a:spAutoFit/>
          </a:bodyPr>
          <a:lstStyle/>
          <a:p>
            <a:r>
              <a:rPr lang="en-GB" sz="1200" b="0" dirty="0" smtClean="0"/>
              <a:t>R</a:t>
            </a:r>
            <a:endParaRPr lang="en-GB" sz="1200" b="0" baseline="-25000" dirty="0"/>
          </a:p>
        </p:txBody>
      </p:sp>
      <p:sp>
        <p:nvSpPr>
          <p:cNvPr id="37" name="TextBox 36"/>
          <p:cNvSpPr txBox="1"/>
          <p:nvPr/>
        </p:nvSpPr>
        <p:spPr>
          <a:xfrm>
            <a:off x="9594381" y="4860305"/>
            <a:ext cx="295274" cy="276999"/>
          </a:xfrm>
          <a:prstGeom prst="rect">
            <a:avLst/>
          </a:prstGeom>
          <a:noFill/>
        </p:spPr>
        <p:txBody>
          <a:bodyPr wrap="none" rtlCol="0">
            <a:spAutoFit/>
          </a:bodyPr>
          <a:lstStyle/>
          <a:p>
            <a:r>
              <a:rPr lang="en-GB" sz="1200" b="0" dirty="0" smtClean="0"/>
              <a:t>R</a:t>
            </a:r>
            <a:endParaRPr lang="en-GB" sz="1200" b="0" baseline="-25000" dirty="0"/>
          </a:p>
        </p:txBody>
      </p:sp>
      <p:sp>
        <p:nvSpPr>
          <p:cNvPr id="38" name="TextBox 37"/>
          <p:cNvSpPr txBox="1"/>
          <p:nvPr/>
        </p:nvSpPr>
        <p:spPr>
          <a:xfrm>
            <a:off x="9479001" y="5409764"/>
            <a:ext cx="1311578" cy="276999"/>
          </a:xfrm>
          <a:prstGeom prst="rect">
            <a:avLst/>
          </a:prstGeom>
          <a:noFill/>
        </p:spPr>
        <p:txBody>
          <a:bodyPr wrap="none" rtlCol="0">
            <a:spAutoFit/>
          </a:bodyPr>
          <a:lstStyle/>
          <a:p>
            <a:r>
              <a:rPr lang="en-GB" sz="1200" b="0" dirty="0"/>
              <a:t>Infrared detector</a:t>
            </a:r>
          </a:p>
        </p:txBody>
      </p:sp>
      <p:cxnSp>
        <p:nvCxnSpPr>
          <p:cNvPr id="44" name="Straight Connector 43"/>
          <p:cNvCxnSpPr/>
          <p:nvPr/>
        </p:nvCxnSpPr>
        <p:spPr bwMode="auto">
          <a:xfrm flipV="1">
            <a:off x="9171224" y="5262929"/>
            <a:ext cx="0" cy="434052"/>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45" name="Straight Arrow Connector 44"/>
          <p:cNvCxnSpPr/>
          <p:nvPr/>
        </p:nvCxnSpPr>
        <p:spPr bwMode="auto">
          <a:xfrm rot="11700000" flipH="1">
            <a:off x="8978418" y="5580878"/>
            <a:ext cx="137553" cy="94133"/>
          </a:xfrm>
          <a:prstGeom prst="straightConnector1">
            <a:avLst/>
          </a:prstGeom>
          <a:noFill/>
          <a:ln w="19050" cap="flat" cmpd="sng" algn="ctr">
            <a:solidFill>
              <a:schemeClr val="tx1">
                <a:lumMod val="75000"/>
                <a:lumOff val="25000"/>
              </a:schemeClr>
            </a:solidFill>
            <a:prstDash val="solid"/>
            <a:round/>
            <a:headEnd type="none" w="med" len="med"/>
            <a:tailEnd type="arrow"/>
          </a:ln>
          <a:effectLst/>
        </p:spPr>
      </p:cxnSp>
      <p:cxnSp>
        <p:nvCxnSpPr>
          <p:cNvPr id="46" name="Straight Arrow Connector 45"/>
          <p:cNvCxnSpPr/>
          <p:nvPr/>
        </p:nvCxnSpPr>
        <p:spPr bwMode="auto">
          <a:xfrm rot="11700000" flipH="1">
            <a:off x="8895750" y="5491788"/>
            <a:ext cx="137553" cy="94133"/>
          </a:xfrm>
          <a:prstGeom prst="straightConnector1">
            <a:avLst/>
          </a:prstGeom>
          <a:noFill/>
          <a:ln w="19050" cap="flat" cmpd="sng" algn="ctr">
            <a:solidFill>
              <a:schemeClr val="tx1">
                <a:lumMod val="75000"/>
                <a:lumOff val="25000"/>
              </a:schemeClr>
            </a:solidFill>
            <a:prstDash val="solid"/>
            <a:round/>
            <a:headEnd type="none" w="med" len="med"/>
            <a:tailEnd type="arrow"/>
          </a:ln>
          <a:effectLst/>
        </p:spPr>
      </p:cxnSp>
      <p:cxnSp>
        <p:nvCxnSpPr>
          <p:cNvPr id="50" name="Straight Connector 49"/>
          <p:cNvCxnSpPr/>
          <p:nvPr/>
        </p:nvCxnSpPr>
        <p:spPr bwMode="auto">
          <a:xfrm>
            <a:off x="8964525" y="5475776"/>
            <a:ext cx="228685" cy="1"/>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54" name="Straight Connector 53"/>
          <p:cNvCxnSpPr/>
          <p:nvPr/>
        </p:nvCxnSpPr>
        <p:spPr bwMode="auto">
          <a:xfrm flipV="1">
            <a:off x="9197557" y="5262930"/>
            <a:ext cx="278194" cy="104408"/>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56" name="Straight Connector 55"/>
          <p:cNvCxnSpPr/>
          <p:nvPr/>
        </p:nvCxnSpPr>
        <p:spPr bwMode="auto">
          <a:xfrm>
            <a:off x="9193210" y="5569126"/>
            <a:ext cx="282542" cy="169553"/>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sp>
        <p:nvSpPr>
          <p:cNvPr id="43" name="Isosceles Triangle 42"/>
          <p:cNvSpPr/>
          <p:nvPr/>
        </p:nvSpPr>
        <p:spPr bwMode="auto">
          <a:xfrm rot="7984181">
            <a:off x="9315148" y="5607255"/>
            <a:ext cx="122513" cy="119347"/>
          </a:xfrm>
          <a:prstGeom prst="triangle">
            <a:avLst/>
          </a:prstGeom>
          <a:solidFill>
            <a:schemeClr val="accent6"/>
          </a:solidFill>
          <a:ln w="19050" cap="flat" cmpd="sng" algn="ctr">
            <a:solidFill>
              <a:schemeClr val="tx1">
                <a:lumMod val="75000"/>
                <a:lumOff val="2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1200" b="1" i="0" u="none" strike="noStrike" cap="none" normalizeH="0" baseline="0" smtClean="0">
              <a:ln>
                <a:noFill/>
              </a:ln>
              <a:solidFill>
                <a:srgbClr val="000000"/>
              </a:solidFill>
              <a:effectLst/>
              <a:latin typeface="Arial" charset="0"/>
              <a:ea typeface="MS PGothic" pitchFamily="34" charset="-128"/>
            </a:endParaRPr>
          </a:p>
        </p:txBody>
      </p:sp>
      <p:cxnSp>
        <p:nvCxnSpPr>
          <p:cNvPr id="61" name="Straight Connector 60"/>
          <p:cNvCxnSpPr/>
          <p:nvPr/>
        </p:nvCxnSpPr>
        <p:spPr bwMode="auto">
          <a:xfrm flipV="1">
            <a:off x="9475751" y="5025595"/>
            <a:ext cx="0" cy="237335"/>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63" name="Straight Connector 62"/>
          <p:cNvCxnSpPr/>
          <p:nvPr/>
        </p:nvCxnSpPr>
        <p:spPr bwMode="auto">
          <a:xfrm flipH="1" flipV="1">
            <a:off x="9475751" y="5723270"/>
            <a:ext cx="3251" cy="256889"/>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sp>
        <p:nvSpPr>
          <p:cNvPr id="27" name="Rectangle 26"/>
          <p:cNvSpPr/>
          <p:nvPr/>
        </p:nvSpPr>
        <p:spPr bwMode="auto">
          <a:xfrm>
            <a:off x="9358576" y="4891077"/>
            <a:ext cx="235805" cy="243156"/>
          </a:xfrm>
          <a:prstGeom prst="rect">
            <a:avLst/>
          </a:prstGeom>
          <a:solidFill>
            <a:schemeClr val="bg1"/>
          </a:solidFill>
          <a:ln w="19050" cap="flat" cmpd="sng" algn="ctr">
            <a:solidFill>
              <a:schemeClr val="tx1">
                <a:lumMod val="75000"/>
                <a:lumOff val="2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1200" b="1" i="0" u="none" strike="noStrike" cap="none" normalizeH="0" baseline="0" smtClean="0">
              <a:ln>
                <a:noFill/>
              </a:ln>
              <a:solidFill>
                <a:srgbClr val="000000"/>
              </a:solidFill>
              <a:effectLst/>
              <a:latin typeface="Arial" charset="0"/>
              <a:ea typeface="MS PGothic" pitchFamily="34" charset="-128"/>
            </a:endParaRPr>
          </a:p>
        </p:txBody>
      </p:sp>
      <p:cxnSp>
        <p:nvCxnSpPr>
          <p:cNvPr id="68" name="Straight Connector 67"/>
          <p:cNvCxnSpPr>
            <a:stCxn id="18" idx="3"/>
          </p:cNvCxnSpPr>
          <p:nvPr/>
        </p:nvCxnSpPr>
        <p:spPr bwMode="auto">
          <a:xfrm>
            <a:off x="8356403" y="5980158"/>
            <a:ext cx="1120074" cy="1"/>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spTree>
    <p:extLst>
      <p:ext uri="{BB962C8B-B14F-4D97-AF65-F5344CB8AC3E}">
        <p14:creationId xmlns:p14="http://schemas.microsoft.com/office/powerpoint/2010/main" val="157716055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Title 1"/>
          <p:cNvSpPr>
            <a:spLocks noGrp="1"/>
          </p:cNvSpPr>
          <p:nvPr>
            <p:ph type="title"/>
          </p:nvPr>
        </p:nvSpPr>
        <p:spPr/>
        <p:txBody>
          <a:bodyPr>
            <a:normAutofit fontScale="90000"/>
          </a:bodyPr>
          <a:lstStyle/>
          <a:p>
            <a:r>
              <a:rPr lang="en-GB" smtClean="0"/>
              <a:t>Useful Resources</a:t>
            </a:r>
          </a:p>
        </p:txBody>
      </p:sp>
      <p:sp>
        <p:nvSpPr>
          <p:cNvPr id="61443" name="Content Placeholder 2"/>
          <p:cNvSpPr>
            <a:spLocks noGrp="1"/>
          </p:cNvSpPr>
          <p:nvPr>
            <p:ph idx="1"/>
          </p:nvPr>
        </p:nvSpPr>
        <p:spPr>
          <a:xfrm>
            <a:off x="693619" y="1231900"/>
            <a:ext cx="10800000" cy="5027800"/>
          </a:xfrm>
        </p:spPr>
        <p:txBody>
          <a:bodyPr/>
          <a:lstStyle/>
          <a:p>
            <a:pPr>
              <a:defRPr/>
            </a:pPr>
            <a:r>
              <a:rPr lang="en-GB" dirty="0" smtClean="0"/>
              <a:t>Cortex-M4 </a:t>
            </a:r>
            <a:r>
              <a:rPr lang="en-GB" dirty="0"/>
              <a:t>Technical Reference Manual:</a:t>
            </a:r>
          </a:p>
          <a:p>
            <a:pPr marL="444500" lvl="1" indent="0">
              <a:buNone/>
              <a:defRPr/>
            </a:pPr>
            <a:r>
              <a:rPr lang="en-GB" sz="1600" dirty="0" smtClean="0"/>
              <a:t>http://infocenter.arm.com/help/topic/com.arm.doc.ddi0439d/DDI0439D_cortex_m4_processor_r0p1_trm.pdf</a:t>
            </a:r>
            <a:endParaRPr lang="en-GB" sz="1600" dirty="0"/>
          </a:p>
          <a:p>
            <a:pPr>
              <a:defRPr/>
            </a:pPr>
            <a:r>
              <a:rPr lang="en-GB" dirty="0" smtClean="0"/>
              <a:t>Cortex-M4 </a:t>
            </a:r>
            <a:r>
              <a:rPr lang="en-GB" dirty="0"/>
              <a:t>Devices Generic User Guide:</a:t>
            </a:r>
          </a:p>
          <a:p>
            <a:pPr marL="444500" lvl="1" indent="0">
              <a:buNone/>
              <a:defRPr/>
            </a:pPr>
            <a:r>
              <a:rPr lang="en-GB" sz="1600" dirty="0" smtClean="0"/>
              <a:t>http://infocenter.arm.com/help/topic/com.arm.doc.dui0553a/DUI0553A_cortex_m4_dgug.pdf</a:t>
            </a:r>
            <a:endParaRPr lang="en-GB" sz="1600" dirty="0"/>
          </a:p>
          <a:p>
            <a:pPr>
              <a:defRPr/>
            </a:pPr>
            <a:r>
              <a:rPr lang="en-GB" dirty="0" smtClean="0"/>
              <a:t>STM32 Nucleo Reference </a:t>
            </a:r>
            <a:r>
              <a:rPr lang="en-GB" dirty="0"/>
              <a:t>Manual:</a:t>
            </a:r>
          </a:p>
          <a:p>
            <a:pPr marL="444500" lvl="1" indent="0">
              <a:buNone/>
              <a:defRPr/>
            </a:pPr>
            <a:r>
              <a:rPr lang="en-GB" sz="1600" smtClean="0"/>
              <a:t>http://www.st.com/web/en/resource/technical/document/reference_manual/DM00096844.pdf</a:t>
            </a:r>
            <a:endParaRPr lang="en-GB" sz="1600" dirty="0"/>
          </a:p>
        </p:txBody>
      </p:sp>
    </p:spTree>
    <p:extLst>
      <p:ext uri="{BB962C8B-B14F-4D97-AF65-F5344CB8AC3E}">
        <p14:creationId xmlns:p14="http://schemas.microsoft.com/office/powerpoint/2010/main" val="202870281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normAutofit fontScale="90000"/>
          </a:bodyPr>
          <a:lstStyle/>
          <a:p>
            <a:r>
              <a:rPr lang="en-GB" dirty="0" smtClean="0"/>
              <a:t>Module Syllabus</a:t>
            </a:r>
          </a:p>
        </p:txBody>
      </p:sp>
      <p:sp>
        <p:nvSpPr>
          <p:cNvPr id="4099" name="Content Placeholder 2"/>
          <p:cNvSpPr>
            <a:spLocks noGrp="1"/>
          </p:cNvSpPr>
          <p:nvPr>
            <p:ph idx="1"/>
          </p:nvPr>
        </p:nvSpPr>
        <p:spPr>
          <a:xfrm>
            <a:off x="749300" y="1440000"/>
            <a:ext cx="10886484" cy="4680000"/>
          </a:xfrm>
        </p:spPr>
        <p:txBody>
          <a:bodyPr/>
          <a:lstStyle/>
          <a:p>
            <a:pPr>
              <a:spcBef>
                <a:spcPts val="1800"/>
              </a:spcBef>
            </a:pPr>
            <a:r>
              <a:rPr lang="en-GB" sz="2000" dirty="0"/>
              <a:t>Digital Input and Output</a:t>
            </a:r>
            <a:endParaRPr lang="en-GB" sz="2000" dirty="0" smtClean="0"/>
          </a:p>
          <a:p>
            <a:pPr lvl="1">
              <a:spcBef>
                <a:spcPts val="1800"/>
              </a:spcBef>
            </a:pPr>
            <a:r>
              <a:rPr lang="en-GB" sz="1600" dirty="0" smtClean="0"/>
              <a:t>Voltages </a:t>
            </a:r>
            <a:r>
              <a:rPr lang="en-GB" sz="1600" dirty="0"/>
              <a:t>and Logic </a:t>
            </a:r>
            <a:r>
              <a:rPr lang="en-GB" sz="1600" dirty="0" smtClean="0"/>
              <a:t>Values</a:t>
            </a:r>
          </a:p>
          <a:p>
            <a:pPr>
              <a:spcBef>
                <a:spcPts val="1800"/>
              </a:spcBef>
            </a:pPr>
            <a:r>
              <a:rPr lang="en-GB" sz="2000" dirty="0"/>
              <a:t>GPIO </a:t>
            </a:r>
            <a:r>
              <a:rPr lang="en-GB" sz="2000" dirty="0" smtClean="0"/>
              <a:t>Controller</a:t>
            </a:r>
          </a:p>
          <a:p>
            <a:pPr lvl="1">
              <a:spcBef>
                <a:spcPts val="1800"/>
              </a:spcBef>
            </a:pPr>
            <a:r>
              <a:rPr lang="en-GB" sz="1600" dirty="0"/>
              <a:t>Using Pointer to Access </a:t>
            </a:r>
            <a:r>
              <a:rPr lang="en-GB" sz="1600" dirty="0" smtClean="0"/>
              <a:t>GPIO</a:t>
            </a:r>
          </a:p>
          <a:p>
            <a:pPr lvl="1">
              <a:spcBef>
                <a:spcPts val="1800"/>
              </a:spcBef>
            </a:pPr>
            <a:r>
              <a:rPr lang="en-GB" sz="1600" dirty="0"/>
              <a:t>Define Data Structure for Peripherals</a:t>
            </a:r>
          </a:p>
          <a:p>
            <a:pPr>
              <a:spcBef>
                <a:spcPts val="1800"/>
              </a:spcBef>
            </a:pPr>
            <a:r>
              <a:rPr lang="en-GB" sz="2000" dirty="0" smtClean="0"/>
              <a:t>Digital IO Examples</a:t>
            </a:r>
          </a:p>
          <a:p>
            <a:pPr lvl="1">
              <a:spcBef>
                <a:spcPts val="1800"/>
              </a:spcBef>
            </a:pPr>
            <a:r>
              <a:rPr lang="en-GB" sz="1600" dirty="0" smtClean="0"/>
              <a:t>Using LED</a:t>
            </a:r>
          </a:p>
          <a:p>
            <a:pPr lvl="1">
              <a:spcBef>
                <a:spcPts val="1800"/>
              </a:spcBef>
            </a:pPr>
            <a:r>
              <a:rPr lang="en-GB" sz="1600" dirty="0" smtClean="0"/>
              <a:t>Using </a:t>
            </a:r>
            <a:r>
              <a:rPr lang="en-GB" sz="1600" dirty="0"/>
              <a:t>7-Segment </a:t>
            </a:r>
            <a:r>
              <a:rPr lang="en-GB" sz="1600" dirty="0" smtClean="0"/>
              <a:t>Display</a:t>
            </a:r>
          </a:p>
          <a:p>
            <a:pPr lvl="1">
              <a:spcBef>
                <a:spcPts val="1800"/>
              </a:spcBef>
            </a:pPr>
            <a:r>
              <a:rPr lang="en-GB" sz="1600" dirty="0" smtClean="0"/>
              <a:t>Using Infrared Emitter/ Detector</a:t>
            </a:r>
            <a:r>
              <a:rPr lang="en-GB" sz="1600" dirty="0"/>
              <a:t/>
            </a:r>
            <a:br>
              <a:rPr lang="en-GB" sz="1600" dirty="0"/>
            </a:br>
            <a:r>
              <a:rPr lang="en-GB" sz="1600" dirty="0"/>
              <a:t/>
            </a:r>
            <a:br>
              <a:rPr lang="en-GB" sz="1600" dirty="0"/>
            </a:br>
            <a:endParaRPr lang="en-GB" sz="1600" dirty="0"/>
          </a:p>
        </p:txBody>
      </p:sp>
    </p:spTree>
    <p:extLst>
      <p:ext uri="{BB962C8B-B14F-4D97-AF65-F5344CB8AC3E}">
        <p14:creationId xmlns:p14="http://schemas.microsoft.com/office/powerpoint/2010/main" val="367435847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2708" y="2911476"/>
            <a:ext cx="10359152" cy="1820863"/>
          </a:xfrm>
        </p:spPr>
        <p:txBody>
          <a:bodyPr>
            <a:normAutofit fontScale="90000"/>
          </a:bodyPr>
          <a:lstStyle/>
          <a:p>
            <a:pPr>
              <a:defRPr/>
            </a:pPr>
            <a:r>
              <a:rPr lang="en-GB" cap="none" dirty="0">
                <a:latin typeface="+mn-lt"/>
              </a:rPr>
              <a:t>Basic Programming – Digital IO</a:t>
            </a:r>
            <a:br>
              <a:rPr lang="en-GB" cap="none" dirty="0">
                <a:latin typeface="+mn-lt"/>
              </a:rPr>
            </a:br>
            <a:r>
              <a:rPr lang="en-GB" cap="none" dirty="0">
                <a:latin typeface="+mn-lt"/>
              </a:rPr>
              <a:t/>
            </a:r>
            <a:br>
              <a:rPr lang="en-GB" cap="none" dirty="0">
                <a:latin typeface="+mn-lt"/>
              </a:rPr>
            </a:br>
            <a:endParaRPr lang="en-GB" cap="none" dirty="0">
              <a:latin typeface="+mn-lt"/>
            </a:endParaRPr>
          </a:p>
        </p:txBody>
      </p:sp>
    </p:spTree>
    <p:extLst>
      <p:ext uri="{BB962C8B-B14F-4D97-AF65-F5344CB8AC3E}">
        <p14:creationId xmlns:p14="http://schemas.microsoft.com/office/powerpoint/2010/main" val="45338561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Voltages and Logic Values</a:t>
            </a:r>
            <a:endParaRPr lang="en-GB" dirty="0"/>
          </a:p>
        </p:txBody>
      </p:sp>
      <p:sp>
        <p:nvSpPr>
          <p:cNvPr id="3" name="Content Placeholder 2"/>
          <p:cNvSpPr>
            <a:spLocks noGrp="1"/>
          </p:cNvSpPr>
          <p:nvPr>
            <p:ph idx="1"/>
          </p:nvPr>
        </p:nvSpPr>
        <p:spPr>
          <a:xfrm>
            <a:off x="546100" y="1397000"/>
            <a:ext cx="11099800" cy="4989287"/>
          </a:xfrm>
          <a:noFill/>
          <a:ln>
            <a:noFill/>
          </a:ln>
        </p:spPr>
        <p:txBody>
          <a:bodyPr/>
          <a:lstStyle/>
          <a:p>
            <a:pPr>
              <a:spcBef>
                <a:spcPts val="1800"/>
              </a:spcBef>
            </a:pPr>
            <a:r>
              <a:rPr lang="en-GB" sz="2000" dirty="0"/>
              <a:t>In digital devices, logic values (‘1’ or ‘0’) are represented as electrical voltages</a:t>
            </a:r>
          </a:p>
          <a:p>
            <a:pPr>
              <a:spcBef>
                <a:spcPts val="1800"/>
              </a:spcBef>
            </a:pPr>
            <a:r>
              <a:rPr lang="en-GB" sz="2000" dirty="0"/>
              <a:t>Different devices may use different voltages to represent a logic value</a:t>
            </a:r>
          </a:p>
          <a:p>
            <a:pPr lvl="1">
              <a:spcBef>
                <a:spcPts val="1800"/>
              </a:spcBef>
            </a:pPr>
            <a:r>
              <a:rPr lang="en-GB" sz="1800" dirty="0"/>
              <a:t>For example, the external pins </a:t>
            </a:r>
            <a:r>
              <a:rPr lang="en-GB" sz="1800" dirty="0" smtClean="0"/>
              <a:t>of </a:t>
            </a:r>
            <a:r>
              <a:rPr lang="en-GB" sz="1800" dirty="0" smtClean="0"/>
              <a:t>Nucleo F401RE </a:t>
            </a:r>
            <a:r>
              <a:rPr lang="en-GB" sz="1800" dirty="0" smtClean="0"/>
              <a:t>platform </a:t>
            </a:r>
            <a:r>
              <a:rPr lang="en-GB" sz="1800" dirty="0"/>
              <a:t>use 3.3 volts  for logic ‘1’, and 0 volts for logic ‘0’</a:t>
            </a:r>
          </a:p>
          <a:p>
            <a:pPr>
              <a:spcBef>
                <a:spcPts val="1800"/>
              </a:spcBef>
            </a:pPr>
            <a:r>
              <a:rPr lang="en-GB" sz="2000" dirty="0"/>
              <a:t>Digital logic can however have different meanings in different contexts depending on the interpretation we give to different voltage levels</a:t>
            </a:r>
            <a:endParaRPr lang="en-GB" sz="2000" dirty="0" smtClean="0"/>
          </a:p>
          <a:p>
            <a:pPr>
              <a:spcBef>
                <a:spcPts val="1800"/>
              </a:spcBef>
            </a:pPr>
            <a:endParaRPr lang="en-GB" sz="2200" dirty="0"/>
          </a:p>
          <a:p>
            <a:pPr>
              <a:spcBef>
                <a:spcPts val="1800"/>
              </a:spcBef>
            </a:pPr>
            <a:endParaRPr lang="en-GB" sz="2200" dirty="0" smtClean="0"/>
          </a:p>
          <a:p>
            <a:pPr>
              <a:spcBef>
                <a:spcPts val="1800"/>
              </a:spcBef>
            </a:pPr>
            <a:endParaRPr lang="en-GB" sz="2200" dirty="0"/>
          </a:p>
        </p:txBody>
      </p:sp>
      <p:graphicFrame>
        <p:nvGraphicFramePr>
          <p:cNvPr id="80" name="Table 79"/>
          <p:cNvGraphicFramePr>
            <a:graphicFrameLocks noGrp="1"/>
          </p:cNvGraphicFramePr>
          <p:nvPr>
            <p:extLst>
              <p:ext uri="{D42A27DB-BD31-4B8C-83A1-F6EECF244321}">
                <p14:modId xmlns:p14="http://schemas.microsoft.com/office/powerpoint/2010/main" val="1034095106"/>
              </p:ext>
            </p:extLst>
          </p:nvPr>
        </p:nvGraphicFramePr>
        <p:xfrm>
          <a:off x="1799069" y="4232729"/>
          <a:ext cx="8608450" cy="1112520"/>
        </p:xfrm>
        <a:graphic>
          <a:graphicData uri="http://schemas.openxmlformats.org/drawingml/2006/table">
            <a:tbl>
              <a:tblPr firstRow="1" bandRow="1">
                <a:tableStyleId>{5C22544A-7EE6-4342-B048-85BDC9FD1C3A}</a:tableStyleId>
              </a:tblPr>
              <a:tblGrid>
                <a:gridCol w="1721690"/>
                <a:gridCol w="1721690"/>
                <a:gridCol w="1721690"/>
                <a:gridCol w="1721690"/>
                <a:gridCol w="1721690"/>
              </a:tblGrid>
              <a:tr h="370840">
                <a:tc>
                  <a:txBody>
                    <a:bodyPr/>
                    <a:lstStyle/>
                    <a:p>
                      <a:r>
                        <a:rPr lang="en-GB" dirty="0" smtClean="0"/>
                        <a:t>Logic </a:t>
                      </a:r>
                      <a:endParaRPr lang="en-GB" dirty="0"/>
                    </a:p>
                  </a:txBody>
                  <a:tcPr marL="121872" marR="121872"/>
                </a:tc>
                <a:tc>
                  <a:txBody>
                    <a:bodyPr/>
                    <a:lstStyle/>
                    <a:p>
                      <a:r>
                        <a:rPr lang="en-GB" dirty="0" smtClean="0"/>
                        <a:t>Voltage </a:t>
                      </a:r>
                      <a:endParaRPr lang="en-GB" dirty="0"/>
                    </a:p>
                  </a:txBody>
                  <a:tcPr marL="121872" marR="121872"/>
                </a:tc>
                <a:tc>
                  <a:txBody>
                    <a:bodyPr/>
                    <a:lstStyle/>
                    <a:p>
                      <a:r>
                        <a:rPr lang="en-GB" dirty="0" smtClean="0"/>
                        <a:t>Boolean</a:t>
                      </a:r>
                      <a:r>
                        <a:rPr lang="en-GB" baseline="0" dirty="0" smtClean="0"/>
                        <a:t> </a:t>
                      </a:r>
                      <a:endParaRPr lang="en-GB" dirty="0"/>
                    </a:p>
                  </a:txBody>
                  <a:tcPr marL="121872" marR="121872"/>
                </a:tc>
                <a:tc>
                  <a:txBody>
                    <a:bodyPr/>
                    <a:lstStyle/>
                    <a:p>
                      <a:r>
                        <a:rPr lang="en-GB" dirty="0" smtClean="0"/>
                        <a:t>Circuit </a:t>
                      </a:r>
                      <a:endParaRPr lang="en-GB" dirty="0"/>
                    </a:p>
                  </a:txBody>
                  <a:tcPr marL="121872" marR="121872"/>
                </a:tc>
                <a:tc>
                  <a:txBody>
                    <a:bodyPr/>
                    <a:lstStyle/>
                    <a:p>
                      <a:r>
                        <a:rPr lang="en-GB" dirty="0" smtClean="0"/>
                        <a:t>Switch </a:t>
                      </a:r>
                      <a:endParaRPr lang="en-GB" dirty="0"/>
                    </a:p>
                  </a:txBody>
                  <a:tcPr marL="121872" marR="121872"/>
                </a:tc>
              </a:tr>
              <a:tr h="370840">
                <a:tc>
                  <a:txBody>
                    <a:bodyPr/>
                    <a:lstStyle/>
                    <a:p>
                      <a:r>
                        <a:rPr lang="en-GB" dirty="0" smtClean="0"/>
                        <a:t>‘1’</a:t>
                      </a:r>
                      <a:endParaRPr lang="en-GB" dirty="0"/>
                    </a:p>
                  </a:txBody>
                  <a:tcPr marL="121872" marR="121872"/>
                </a:tc>
                <a:tc>
                  <a:txBody>
                    <a:bodyPr/>
                    <a:lstStyle/>
                    <a:p>
                      <a:r>
                        <a:rPr lang="en-GB" dirty="0" smtClean="0"/>
                        <a:t>3.3V</a:t>
                      </a:r>
                      <a:endParaRPr lang="en-GB" dirty="0"/>
                    </a:p>
                  </a:txBody>
                  <a:tcPr marL="121872" marR="121872"/>
                </a:tc>
                <a:tc>
                  <a:txBody>
                    <a:bodyPr/>
                    <a:lstStyle/>
                    <a:p>
                      <a:r>
                        <a:rPr lang="en-GB" dirty="0" smtClean="0"/>
                        <a:t>True</a:t>
                      </a:r>
                      <a:endParaRPr lang="en-GB" dirty="0"/>
                    </a:p>
                  </a:txBody>
                  <a:tcPr marL="121872" marR="121872"/>
                </a:tc>
                <a:tc>
                  <a:txBody>
                    <a:bodyPr/>
                    <a:lstStyle/>
                    <a:p>
                      <a:r>
                        <a:rPr lang="en-GB" dirty="0" smtClean="0"/>
                        <a:t>Closed</a:t>
                      </a:r>
                      <a:endParaRPr lang="en-GB" dirty="0"/>
                    </a:p>
                  </a:txBody>
                  <a:tcPr marL="121872" marR="121872"/>
                </a:tc>
                <a:tc>
                  <a:txBody>
                    <a:bodyPr/>
                    <a:lstStyle/>
                    <a:p>
                      <a:r>
                        <a:rPr lang="en-GB" dirty="0" smtClean="0"/>
                        <a:t>On</a:t>
                      </a:r>
                      <a:endParaRPr lang="en-GB" dirty="0"/>
                    </a:p>
                  </a:txBody>
                  <a:tcPr marL="121872" marR="121872"/>
                </a:tc>
              </a:tr>
              <a:tr h="370840">
                <a:tc>
                  <a:txBody>
                    <a:bodyPr/>
                    <a:lstStyle/>
                    <a:p>
                      <a:r>
                        <a:rPr lang="en-GB" dirty="0" smtClean="0"/>
                        <a:t>‘0’</a:t>
                      </a:r>
                      <a:endParaRPr lang="en-GB" dirty="0"/>
                    </a:p>
                  </a:txBody>
                  <a:tcPr marL="121872" marR="121872"/>
                </a:tc>
                <a:tc>
                  <a:txBody>
                    <a:bodyPr/>
                    <a:lstStyle/>
                    <a:p>
                      <a:r>
                        <a:rPr lang="en-GB" dirty="0" smtClean="0"/>
                        <a:t>0V</a:t>
                      </a:r>
                      <a:endParaRPr lang="en-GB" dirty="0"/>
                    </a:p>
                  </a:txBody>
                  <a:tcPr marL="121872" marR="121872"/>
                </a:tc>
                <a:tc>
                  <a:txBody>
                    <a:bodyPr/>
                    <a:lstStyle/>
                    <a:p>
                      <a:r>
                        <a:rPr lang="en-GB" dirty="0" smtClean="0"/>
                        <a:t>False</a:t>
                      </a:r>
                      <a:endParaRPr lang="en-GB" dirty="0"/>
                    </a:p>
                  </a:txBody>
                  <a:tcPr marL="121872" marR="121872"/>
                </a:tc>
                <a:tc>
                  <a:txBody>
                    <a:bodyPr/>
                    <a:lstStyle/>
                    <a:p>
                      <a:r>
                        <a:rPr lang="en-GB" dirty="0" smtClean="0"/>
                        <a:t>Open</a:t>
                      </a:r>
                      <a:endParaRPr lang="en-GB" dirty="0"/>
                    </a:p>
                  </a:txBody>
                  <a:tcPr marL="121872" marR="121872"/>
                </a:tc>
                <a:tc>
                  <a:txBody>
                    <a:bodyPr/>
                    <a:lstStyle/>
                    <a:p>
                      <a:r>
                        <a:rPr lang="en-GB" dirty="0" smtClean="0"/>
                        <a:t>Off</a:t>
                      </a:r>
                      <a:endParaRPr lang="en-GB" dirty="0"/>
                    </a:p>
                  </a:txBody>
                  <a:tcPr marL="121872" marR="121872"/>
                </a:tc>
              </a:tr>
            </a:tbl>
          </a:graphicData>
        </a:graphic>
      </p:graphicFrame>
    </p:spTree>
    <p:extLst>
      <p:ext uri="{BB962C8B-B14F-4D97-AF65-F5344CB8AC3E}">
        <p14:creationId xmlns:p14="http://schemas.microsoft.com/office/powerpoint/2010/main" val="417165634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Title 1"/>
          <p:cNvSpPr>
            <a:spLocks noGrp="1"/>
          </p:cNvSpPr>
          <p:nvPr>
            <p:ph type="title"/>
          </p:nvPr>
        </p:nvSpPr>
        <p:spPr/>
        <p:txBody>
          <a:bodyPr>
            <a:normAutofit fontScale="90000"/>
          </a:bodyPr>
          <a:lstStyle/>
          <a:p>
            <a:r>
              <a:rPr lang="en-GB" smtClean="0"/>
              <a:t>GPIO Design</a:t>
            </a:r>
            <a:endParaRPr lang="en-GB" dirty="0" smtClean="0"/>
          </a:p>
        </p:txBody>
      </p:sp>
      <p:sp>
        <p:nvSpPr>
          <p:cNvPr id="16388" name="Content Placeholder 2"/>
          <p:cNvSpPr>
            <a:spLocks noGrp="1"/>
          </p:cNvSpPr>
          <p:nvPr>
            <p:ph idx="1"/>
          </p:nvPr>
        </p:nvSpPr>
        <p:spPr/>
        <p:txBody>
          <a:bodyPr/>
          <a:lstStyle/>
          <a:p>
            <a:r>
              <a:rPr lang="en-US" smtClean="0"/>
              <a:t>Normally, the external pins are not directly accessible, but accessed via a peripheral called General-purpose input/output (GPIO)</a:t>
            </a:r>
          </a:p>
          <a:p>
            <a:pPr lvl="1"/>
            <a:r>
              <a:rPr lang="en-US" smtClean="0"/>
              <a:t>Used for general purpose, no special usage defined</a:t>
            </a:r>
          </a:p>
          <a:p>
            <a:pPr lvl="1"/>
            <a:r>
              <a:rPr lang="en-US" smtClean="0"/>
              <a:t>Widely used for most applications</a:t>
            </a:r>
          </a:p>
          <a:p>
            <a:pPr lvl="1"/>
            <a:r>
              <a:rPr lang="en-US" smtClean="0"/>
              <a:t>The direction of input/ output is controlled by the direction register</a:t>
            </a:r>
          </a:p>
          <a:p>
            <a:pPr lvl="1"/>
            <a:r>
              <a:rPr lang="en-US" smtClean="0"/>
              <a:t>A mask register is often used to mask out certain bits</a:t>
            </a:r>
            <a:endParaRPr lang="en-US" dirty="0" smtClean="0"/>
          </a:p>
        </p:txBody>
      </p:sp>
      <p:grpSp>
        <p:nvGrpSpPr>
          <p:cNvPr id="9" name="Group 8"/>
          <p:cNvGrpSpPr/>
          <p:nvPr/>
        </p:nvGrpSpPr>
        <p:grpSpPr>
          <a:xfrm>
            <a:off x="3579019" y="4457700"/>
            <a:ext cx="3962400" cy="1943100"/>
            <a:chOff x="6931819" y="2476500"/>
            <a:chExt cx="3962400" cy="1943100"/>
          </a:xfrm>
        </p:grpSpPr>
        <p:sp>
          <p:nvSpPr>
            <p:cNvPr id="78" name="Trapezoid 77"/>
            <p:cNvSpPr/>
            <p:nvPr/>
          </p:nvSpPr>
          <p:spPr>
            <a:xfrm rot="5400000">
              <a:off x="9155709" y="2957710"/>
              <a:ext cx="1219201" cy="332982"/>
            </a:xfrm>
            <a:prstGeom prst="trapezoid">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80" name="Rectangle 79"/>
            <p:cNvSpPr/>
            <p:nvPr/>
          </p:nvSpPr>
          <p:spPr>
            <a:xfrm>
              <a:off x="10284619" y="3048000"/>
              <a:ext cx="152400" cy="152400"/>
            </a:xfrm>
            <a:prstGeom prst="rect">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81" name="TextBox 80"/>
            <p:cNvSpPr txBox="1"/>
            <p:nvPr/>
          </p:nvSpPr>
          <p:spPr>
            <a:xfrm>
              <a:off x="10513219" y="3009902"/>
              <a:ext cx="381000" cy="228600"/>
            </a:xfrm>
            <a:prstGeom prst="rect">
              <a:avLst/>
            </a:prstGeom>
          </p:spPr>
          <p:txBody>
            <a:bodyPr vert="horz" wrap="none" lIns="0" tIns="0" rIns="0" bIns="0" rtlCol="0" anchor="t">
              <a:normAutofit fontScale="92500" lnSpcReduction="20000"/>
            </a:bodyPr>
            <a:lstStyle/>
            <a:p>
              <a:r>
                <a:rPr lang="en-GB" dirty="0" smtClean="0"/>
                <a:t>Pin</a:t>
              </a:r>
            </a:p>
          </p:txBody>
        </p:sp>
        <p:sp>
          <p:nvSpPr>
            <p:cNvPr id="82" name="TextBox 81"/>
            <p:cNvSpPr txBox="1"/>
            <p:nvPr/>
          </p:nvSpPr>
          <p:spPr>
            <a:xfrm>
              <a:off x="9104868" y="4191000"/>
              <a:ext cx="1320882" cy="228600"/>
            </a:xfrm>
            <a:prstGeom prst="rect">
              <a:avLst/>
            </a:prstGeom>
          </p:spPr>
          <p:txBody>
            <a:bodyPr vert="horz" wrap="none" lIns="0" tIns="0" rIns="0" bIns="0" rtlCol="0" anchor="t">
              <a:normAutofit fontScale="92500" lnSpcReduction="20000"/>
            </a:bodyPr>
            <a:lstStyle/>
            <a:p>
              <a:r>
                <a:rPr lang="en-GB" dirty="0" smtClean="0"/>
                <a:t>Function Select</a:t>
              </a:r>
            </a:p>
          </p:txBody>
        </p:sp>
        <p:cxnSp>
          <p:nvCxnSpPr>
            <p:cNvPr id="83" name="Straight Arrow Connector 82"/>
            <p:cNvCxnSpPr>
              <a:stCxn id="82" idx="0"/>
              <a:endCxn id="78" idx="3"/>
            </p:cNvCxnSpPr>
            <p:nvPr/>
          </p:nvCxnSpPr>
          <p:spPr>
            <a:xfrm flipV="1">
              <a:off x="9765309" y="3692179"/>
              <a:ext cx="1" cy="498821"/>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cxnSp>
          <p:nvCxnSpPr>
            <p:cNvPr id="84" name="Straight Arrow Connector 83"/>
            <p:cNvCxnSpPr/>
            <p:nvPr/>
          </p:nvCxnSpPr>
          <p:spPr>
            <a:xfrm>
              <a:off x="8836819" y="2590800"/>
              <a:ext cx="761999" cy="0"/>
            </a:xfrm>
            <a:prstGeom prst="straightConnector1">
              <a:avLst/>
            </a:prstGeom>
            <a:ln w="19050">
              <a:headEnd type="arrow"/>
              <a:tailEnd type="arrow"/>
            </a:ln>
          </p:spPr>
          <p:style>
            <a:lnRef idx="1">
              <a:schemeClr val="dk1"/>
            </a:lnRef>
            <a:fillRef idx="0">
              <a:schemeClr val="dk1"/>
            </a:fillRef>
            <a:effectRef idx="0">
              <a:schemeClr val="dk1"/>
            </a:effectRef>
            <a:fontRef idx="minor">
              <a:schemeClr val="tx1"/>
            </a:fontRef>
          </p:style>
        </p:cxnSp>
        <p:cxnSp>
          <p:nvCxnSpPr>
            <p:cNvPr id="85" name="Straight Arrow Connector 84"/>
            <p:cNvCxnSpPr>
              <a:stCxn id="80" idx="1"/>
              <a:endCxn id="78" idx="0"/>
            </p:cNvCxnSpPr>
            <p:nvPr/>
          </p:nvCxnSpPr>
          <p:spPr>
            <a:xfrm flipH="1">
              <a:off x="9931801" y="3124200"/>
              <a:ext cx="352818" cy="2"/>
            </a:xfrm>
            <a:prstGeom prst="straightConnector1">
              <a:avLst/>
            </a:prstGeom>
            <a:ln w="19050">
              <a:headEnd type="arrow"/>
              <a:tailEnd type="arrow"/>
            </a:ln>
          </p:spPr>
          <p:style>
            <a:lnRef idx="1">
              <a:schemeClr val="dk1"/>
            </a:lnRef>
            <a:fillRef idx="0">
              <a:schemeClr val="dk1"/>
            </a:fillRef>
            <a:effectRef idx="0">
              <a:schemeClr val="dk1"/>
            </a:effectRef>
            <a:fontRef idx="minor">
              <a:schemeClr val="tx1"/>
            </a:fontRef>
          </p:style>
        </p:cxnSp>
        <p:cxnSp>
          <p:nvCxnSpPr>
            <p:cNvPr id="86" name="Straight Arrow Connector 85"/>
            <p:cNvCxnSpPr/>
            <p:nvPr/>
          </p:nvCxnSpPr>
          <p:spPr>
            <a:xfrm>
              <a:off x="8836819" y="2819400"/>
              <a:ext cx="761999" cy="0"/>
            </a:xfrm>
            <a:prstGeom prst="straightConnector1">
              <a:avLst/>
            </a:prstGeom>
            <a:ln w="19050">
              <a:headEnd type="arrow"/>
              <a:tailEnd type="arrow"/>
            </a:ln>
          </p:spPr>
          <p:style>
            <a:lnRef idx="1">
              <a:schemeClr val="dk1"/>
            </a:lnRef>
            <a:fillRef idx="0">
              <a:schemeClr val="dk1"/>
            </a:fillRef>
            <a:effectRef idx="0">
              <a:schemeClr val="dk1"/>
            </a:effectRef>
            <a:fontRef idx="minor">
              <a:schemeClr val="tx1"/>
            </a:fontRef>
          </p:style>
        </p:cxnSp>
        <p:cxnSp>
          <p:nvCxnSpPr>
            <p:cNvPr id="87" name="Straight Arrow Connector 86"/>
            <p:cNvCxnSpPr/>
            <p:nvPr/>
          </p:nvCxnSpPr>
          <p:spPr>
            <a:xfrm>
              <a:off x="8836819" y="3048000"/>
              <a:ext cx="761999" cy="0"/>
            </a:xfrm>
            <a:prstGeom prst="straightConnector1">
              <a:avLst/>
            </a:prstGeom>
            <a:ln w="19050">
              <a:headEnd type="arrow"/>
              <a:tailEnd type="arrow"/>
            </a:ln>
          </p:spPr>
          <p:style>
            <a:lnRef idx="1">
              <a:schemeClr val="dk1"/>
            </a:lnRef>
            <a:fillRef idx="0">
              <a:schemeClr val="dk1"/>
            </a:fillRef>
            <a:effectRef idx="0">
              <a:schemeClr val="dk1"/>
            </a:effectRef>
            <a:fontRef idx="minor">
              <a:schemeClr val="tx1"/>
            </a:fontRef>
          </p:style>
        </p:cxnSp>
        <p:sp>
          <p:nvSpPr>
            <p:cNvPr id="88" name="TextBox 87"/>
            <p:cNvSpPr txBox="1"/>
            <p:nvPr/>
          </p:nvSpPr>
          <p:spPr>
            <a:xfrm>
              <a:off x="9141619" y="3200400"/>
              <a:ext cx="304800" cy="190502"/>
            </a:xfrm>
            <a:prstGeom prst="rect">
              <a:avLst/>
            </a:prstGeom>
          </p:spPr>
          <p:txBody>
            <a:bodyPr vert="horz" wrap="none" lIns="0" tIns="0" rIns="0" bIns="0" rtlCol="0" anchor="t">
              <a:normAutofit fontScale="85000" lnSpcReduction="20000"/>
            </a:bodyPr>
            <a:lstStyle/>
            <a:p>
              <a:r>
                <a:rPr lang="en-GB" dirty="0" smtClean="0"/>
                <a:t>…</a:t>
              </a:r>
            </a:p>
          </p:txBody>
        </p:sp>
        <p:cxnSp>
          <p:nvCxnSpPr>
            <p:cNvPr id="89" name="Straight Arrow Connector 88"/>
            <p:cNvCxnSpPr/>
            <p:nvPr/>
          </p:nvCxnSpPr>
          <p:spPr>
            <a:xfrm>
              <a:off x="8836819" y="3581400"/>
              <a:ext cx="761999" cy="0"/>
            </a:xfrm>
            <a:prstGeom prst="straightConnector1">
              <a:avLst/>
            </a:prstGeom>
            <a:ln w="19050">
              <a:headEnd type="arrow"/>
              <a:tailEnd type="arrow"/>
            </a:ln>
          </p:spPr>
          <p:style>
            <a:lnRef idx="1">
              <a:schemeClr val="dk1"/>
            </a:lnRef>
            <a:fillRef idx="0">
              <a:schemeClr val="dk1"/>
            </a:fillRef>
            <a:effectRef idx="0">
              <a:schemeClr val="dk1"/>
            </a:effectRef>
            <a:fontRef idx="minor">
              <a:schemeClr val="tx1"/>
            </a:fontRef>
          </p:style>
        </p:cxnSp>
        <p:sp>
          <p:nvSpPr>
            <p:cNvPr id="90" name="TextBox 89"/>
            <p:cNvSpPr txBox="1"/>
            <p:nvPr/>
          </p:nvSpPr>
          <p:spPr>
            <a:xfrm>
              <a:off x="6931819" y="2476500"/>
              <a:ext cx="1828800" cy="228600"/>
            </a:xfrm>
            <a:prstGeom prst="rect">
              <a:avLst/>
            </a:prstGeom>
          </p:spPr>
          <p:txBody>
            <a:bodyPr vert="horz" wrap="none" lIns="0" tIns="0" rIns="0" bIns="0" rtlCol="0" anchor="t">
              <a:normAutofit fontScale="92500" lnSpcReduction="20000"/>
            </a:bodyPr>
            <a:lstStyle/>
            <a:p>
              <a:r>
                <a:rPr lang="en-GB" dirty="0" smtClean="0"/>
                <a:t>Memory Mapped I/O</a:t>
              </a:r>
            </a:p>
          </p:txBody>
        </p:sp>
        <p:sp>
          <p:nvSpPr>
            <p:cNvPr id="91" name="TextBox 90"/>
            <p:cNvSpPr txBox="1"/>
            <p:nvPr/>
          </p:nvSpPr>
          <p:spPr>
            <a:xfrm>
              <a:off x="6931819" y="2705100"/>
              <a:ext cx="1828800" cy="228600"/>
            </a:xfrm>
            <a:prstGeom prst="rect">
              <a:avLst/>
            </a:prstGeom>
          </p:spPr>
          <p:txBody>
            <a:bodyPr vert="horz" wrap="none" lIns="0" tIns="0" rIns="0" bIns="0" rtlCol="0" anchor="t">
              <a:normAutofit fontScale="92500" lnSpcReduction="20000"/>
            </a:bodyPr>
            <a:lstStyle/>
            <a:p>
              <a:r>
                <a:rPr lang="en-GB" dirty="0" smtClean="0"/>
                <a:t>Alternate Function 1</a:t>
              </a:r>
            </a:p>
          </p:txBody>
        </p:sp>
        <p:sp>
          <p:nvSpPr>
            <p:cNvPr id="92" name="TextBox 91"/>
            <p:cNvSpPr txBox="1"/>
            <p:nvPr/>
          </p:nvSpPr>
          <p:spPr>
            <a:xfrm>
              <a:off x="6931819" y="2939561"/>
              <a:ext cx="1828800" cy="228600"/>
            </a:xfrm>
            <a:prstGeom prst="rect">
              <a:avLst/>
            </a:prstGeom>
          </p:spPr>
          <p:txBody>
            <a:bodyPr vert="horz" wrap="none" lIns="0" tIns="0" rIns="0" bIns="0" rtlCol="0" anchor="t">
              <a:normAutofit fontScale="92500" lnSpcReduction="20000"/>
            </a:bodyPr>
            <a:lstStyle/>
            <a:p>
              <a:r>
                <a:rPr lang="en-GB" dirty="0" smtClean="0"/>
                <a:t>Alternate Function 2</a:t>
              </a:r>
            </a:p>
          </p:txBody>
        </p:sp>
        <p:sp>
          <p:nvSpPr>
            <p:cNvPr id="93" name="TextBox 92"/>
            <p:cNvSpPr txBox="1"/>
            <p:nvPr/>
          </p:nvSpPr>
          <p:spPr>
            <a:xfrm>
              <a:off x="6962226" y="3467100"/>
              <a:ext cx="1828800" cy="228600"/>
            </a:xfrm>
            <a:prstGeom prst="rect">
              <a:avLst/>
            </a:prstGeom>
          </p:spPr>
          <p:txBody>
            <a:bodyPr vert="horz" wrap="none" lIns="0" tIns="0" rIns="0" bIns="0" rtlCol="0" anchor="t">
              <a:normAutofit fontScale="92500" lnSpcReduction="20000"/>
            </a:bodyPr>
            <a:lstStyle/>
            <a:p>
              <a:r>
                <a:rPr lang="en-GB" dirty="0" smtClean="0"/>
                <a:t>Alternate Function n</a:t>
              </a:r>
            </a:p>
          </p:txBody>
        </p:sp>
      </p:grpSp>
    </p:spTree>
    <p:extLst>
      <p:ext uri="{BB962C8B-B14F-4D97-AF65-F5344CB8AC3E}">
        <p14:creationId xmlns:p14="http://schemas.microsoft.com/office/powerpoint/2010/main" val="357316755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smtClean="0"/>
              <a:t>GPIO Design</a:t>
            </a:r>
            <a:endParaRPr lang="en-GB" dirty="0"/>
          </a:p>
        </p:txBody>
      </p:sp>
      <p:sp>
        <p:nvSpPr>
          <p:cNvPr id="3" name="Content Placeholder 2"/>
          <p:cNvSpPr>
            <a:spLocks noGrp="1"/>
          </p:cNvSpPr>
          <p:nvPr>
            <p:ph idx="1"/>
          </p:nvPr>
        </p:nvSpPr>
        <p:spPr/>
        <p:txBody>
          <a:bodyPr/>
          <a:lstStyle/>
          <a:p>
            <a:r>
              <a:rPr lang="en-GB" smtClean="0"/>
              <a:t>GPIO pins split into groups, called ports</a:t>
            </a:r>
          </a:p>
          <a:p>
            <a:pPr lvl="1"/>
            <a:r>
              <a:rPr lang="en-GB" smtClean="0"/>
              <a:t>Each port has 32 pins [31:0]</a:t>
            </a:r>
          </a:p>
          <a:p>
            <a:pPr lvl="1"/>
            <a:r>
              <a:rPr lang="en-GB" smtClean="0"/>
              <a:t>Each of the ports are connected to the microcontroller via the peripheral bridge</a:t>
            </a:r>
          </a:p>
          <a:p>
            <a:r>
              <a:rPr lang="en-GB" smtClean="0"/>
              <a:t>To reduce power consumption clocks are turned off for particular areas</a:t>
            </a:r>
          </a:p>
          <a:p>
            <a:pPr lvl="1"/>
            <a:r>
              <a:rPr lang="en-GB" smtClean="0"/>
              <a:t>Default setting – clock is disabled</a:t>
            </a:r>
          </a:p>
          <a:p>
            <a:pPr lvl="1"/>
            <a:r>
              <a:rPr lang="en-GB" smtClean="0"/>
              <a:t>To use a peripheral or a resource clock has to be enabled for each item individually</a:t>
            </a:r>
          </a:p>
          <a:p>
            <a:r>
              <a:rPr lang="en-GB" smtClean="0"/>
              <a:t>Each pin is connected to a multiplexer</a:t>
            </a:r>
          </a:p>
          <a:p>
            <a:pPr lvl="1"/>
            <a:r>
              <a:rPr lang="en-GB" smtClean="0"/>
              <a:t>Allows each pin to perform several functions</a:t>
            </a:r>
          </a:p>
          <a:p>
            <a:pPr lvl="1"/>
            <a:r>
              <a:rPr lang="en-GB" smtClean="0"/>
              <a:t>Optimizes functionality small packages</a:t>
            </a:r>
          </a:p>
          <a:p>
            <a:pPr lvl="1"/>
            <a:r>
              <a:rPr lang="en-GB" smtClean="0"/>
              <a:t>Signal multiplexer and other pin options can be configured in the Pin Control Register (PCR)</a:t>
            </a:r>
            <a:endParaRPr lang="en-GB" dirty="0"/>
          </a:p>
        </p:txBody>
      </p:sp>
    </p:spTree>
    <p:extLst>
      <p:ext uri="{BB962C8B-B14F-4D97-AF65-F5344CB8AC3E}">
        <p14:creationId xmlns:p14="http://schemas.microsoft.com/office/powerpoint/2010/main" val="43847669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GPIO Registers</a:t>
            </a:r>
            <a:endParaRPr lang="en-GB" dirty="0"/>
          </a:p>
        </p:txBody>
      </p:sp>
      <p:sp>
        <p:nvSpPr>
          <p:cNvPr id="3" name="Content Placeholder 2"/>
          <p:cNvSpPr>
            <a:spLocks noGrp="1"/>
          </p:cNvSpPr>
          <p:nvPr>
            <p:ph idx="1"/>
          </p:nvPr>
        </p:nvSpPr>
        <p:spPr>
          <a:xfrm>
            <a:off x="685799" y="1219200"/>
            <a:ext cx="11046620" cy="5029200"/>
          </a:xfrm>
        </p:spPr>
        <p:txBody>
          <a:bodyPr/>
          <a:lstStyle/>
          <a:p>
            <a:pPr>
              <a:spcBef>
                <a:spcPts val="1800"/>
              </a:spcBef>
            </a:pPr>
            <a:r>
              <a:rPr lang="en-GB" sz="1800" dirty="0" smtClean="0"/>
              <a:t>For example, in the Nucleo F401RE MCU, there are eight GPIO peripherals named from PORTA-PORTH, and each of them has 10 registers, which include:</a:t>
            </a:r>
            <a:endParaRPr lang="en-GB" sz="1800" dirty="0"/>
          </a:p>
          <a:p>
            <a:pPr lvl="1">
              <a:spcBef>
                <a:spcPts val="1800"/>
              </a:spcBef>
            </a:pPr>
            <a:r>
              <a:rPr lang="en-GB" sz="1400" b="1" dirty="0" smtClean="0"/>
              <a:t>Port Mode Register (MODER)</a:t>
            </a:r>
            <a:r>
              <a:rPr lang="en-GB" sz="1400" dirty="0" smtClean="0"/>
              <a:t> - configure the I/O direction mode (input/output/alternate/</a:t>
            </a:r>
            <a:r>
              <a:rPr lang="en-GB" sz="1400" dirty="0" err="1" smtClean="0"/>
              <a:t>analog</a:t>
            </a:r>
            <a:r>
              <a:rPr lang="en-GB" sz="1400" dirty="0" smtClean="0"/>
              <a:t>)</a:t>
            </a:r>
            <a:endParaRPr lang="en-GB" sz="1400" b="1" dirty="0" smtClean="0"/>
          </a:p>
          <a:p>
            <a:pPr lvl="1">
              <a:spcBef>
                <a:spcPts val="1800"/>
              </a:spcBef>
            </a:pPr>
            <a:r>
              <a:rPr lang="en-GB" sz="1400" b="1" dirty="0" smtClean="0"/>
              <a:t>Output Type Register (TYPER)</a:t>
            </a:r>
            <a:r>
              <a:rPr lang="en-GB" sz="1400" dirty="0" smtClean="0"/>
              <a:t> – configure the output type of the I/O port (push-pull/open-drain)</a:t>
            </a:r>
          </a:p>
          <a:p>
            <a:pPr lvl="1">
              <a:spcBef>
                <a:spcPts val="1800"/>
              </a:spcBef>
            </a:pPr>
            <a:r>
              <a:rPr lang="en-GB" sz="1400" b="1" dirty="0" smtClean="0"/>
              <a:t>Output Speed Register (OSPEEDR)</a:t>
            </a:r>
            <a:r>
              <a:rPr lang="en-GB" sz="1400" dirty="0" smtClean="0"/>
              <a:t> – configure the I/O output speed (2/25/50/100 MHz)</a:t>
            </a:r>
            <a:endParaRPr lang="en-GB" sz="1400" b="1" dirty="0" smtClean="0"/>
          </a:p>
          <a:p>
            <a:pPr lvl="1">
              <a:spcBef>
                <a:spcPts val="1800"/>
              </a:spcBef>
            </a:pPr>
            <a:r>
              <a:rPr lang="en-GB" sz="1400" b="1" dirty="0" smtClean="0"/>
              <a:t> Pull-Up/Pull-Down Register (PUPDR)</a:t>
            </a:r>
            <a:r>
              <a:rPr lang="en-GB" sz="1400" dirty="0" smtClean="0"/>
              <a:t> </a:t>
            </a:r>
            <a:r>
              <a:rPr lang="en-GB" sz="1400" dirty="0"/>
              <a:t>– configure the I/O pull-up or pull-down (no pull-up, pull-down/pull-up/pull-down)</a:t>
            </a:r>
            <a:endParaRPr lang="en-GB" sz="1400" dirty="0" smtClean="0"/>
          </a:p>
          <a:p>
            <a:pPr lvl="1">
              <a:spcBef>
                <a:spcPts val="1800"/>
              </a:spcBef>
            </a:pPr>
            <a:r>
              <a:rPr lang="en-GB" sz="1400" b="1" dirty="0" smtClean="0"/>
              <a:t>Input Data Register (IDR)</a:t>
            </a:r>
            <a:r>
              <a:rPr lang="en-GB" sz="1400" dirty="0" smtClean="0"/>
              <a:t> – contain the input value of the corresponding I/O port</a:t>
            </a:r>
          </a:p>
          <a:p>
            <a:pPr lvl="1">
              <a:spcBef>
                <a:spcPts val="1800"/>
              </a:spcBef>
            </a:pPr>
            <a:r>
              <a:rPr lang="en-GB" sz="1400" b="1" dirty="0" smtClean="0"/>
              <a:t>Output Data Register (ODR)</a:t>
            </a:r>
            <a:r>
              <a:rPr lang="en-GB" sz="1400" dirty="0" smtClean="0"/>
              <a:t> – can be read and written by software (ODR bits can be individually set and reset by writing to the BSRR)</a:t>
            </a:r>
            <a:endParaRPr lang="en-GB" sz="1400" b="1" dirty="0" smtClean="0"/>
          </a:p>
          <a:p>
            <a:pPr lvl="1">
              <a:spcBef>
                <a:spcPts val="1800"/>
              </a:spcBef>
            </a:pPr>
            <a:r>
              <a:rPr lang="en-GB" sz="1400" b="1" dirty="0" smtClean="0"/>
              <a:t>Bit Set/Reset Register (BSRR)</a:t>
            </a:r>
            <a:r>
              <a:rPr lang="en-GB" sz="1400" dirty="0" smtClean="0"/>
              <a:t> – can be used for atomic bit set/reset</a:t>
            </a:r>
            <a:endParaRPr lang="en-GB" sz="1400" b="1" dirty="0" smtClean="0"/>
          </a:p>
          <a:p>
            <a:pPr lvl="1">
              <a:spcBef>
                <a:spcPts val="1800"/>
              </a:spcBef>
            </a:pPr>
            <a:r>
              <a:rPr lang="en-GB" sz="1400" b="1" dirty="0" smtClean="0"/>
              <a:t>Configuration Lock Register (LCKR)</a:t>
            </a:r>
            <a:r>
              <a:rPr lang="en-GB" sz="1400" dirty="0" smtClean="0"/>
              <a:t> – used to lock the configuration of the port bits when a correct write sequence is applied to bit 16</a:t>
            </a:r>
            <a:endParaRPr lang="en-GB" sz="1400" b="1" dirty="0" smtClean="0"/>
          </a:p>
          <a:p>
            <a:pPr lvl="1">
              <a:spcBef>
                <a:spcPts val="1800"/>
              </a:spcBef>
            </a:pPr>
            <a:r>
              <a:rPr lang="en-GB" sz="1400" b="1" dirty="0" smtClean="0"/>
              <a:t>Alternate Function Low Register (AFRL)</a:t>
            </a:r>
            <a:r>
              <a:rPr lang="en-GB" sz="1400" dirty="0" smtClean="0"/>
              <a:t> – configure alternate function I/</a:t>
            </a:r>
            <a:r>
              <a:rPr lang="en-GB" sz="1400" dirty="0" err="1" smtClean="0"/>
              <a:t>Os</a:t>
            </a:r>
            <a:endParaRPr lang="en-GB" sz="1400" b="1" dirty="0" smtClean="0"/>
          </a:p>
          <a:p>
            <a:pPr lvl="1">
              <a:spcBef>
                <a:spcPts val="1800"/>
              </a:spcBef>
            </a:pPr>
            <a:r>
              <a:rPr lang="en-GB" sz="1400" b="1" dirty="0" smtClean="0"/>
              <a:t>Alternate Function High Register (AFRH)</a:t>
            </a:r>
            <a:r>
              <a:rPr lang="en-GB" sz="1400" dirty="0" smtClean="0"/>
              <a:t> – configure alternate function I/</a:t>
            </a:r>
            <a:r>
              <a:rPr lang="en-GB" sz="1400" dirty="0" err="1" smtClean="0"/>
              <a:t>Os</a:t>
            </a:r>
            <a:endParaRPr lang="en-GB" sz="1400" dirty="0" smtClean="0"/>
          </a:p>
        </p:txBody>
      </p:sp>
    </p:spTree>
    <p:extLst>
      <p:ext uri="{BB962C8B-B14F-4D97-AF65-F5344CB8AC3E}">
        <p14:creationId xmlns:p14="http://schemas.microsoft.com/office/powerpoint/2010/main" val="91044923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Using Pointer to </a:t>
            </a:r>
            <a:r>
              <a:rPr lang="en-GB" dirty="0" smtClean="0"/>
              <a:t>Access GPIO</a:t>
            </a:r>
            <a:endParaRPr lang="en-GB" dirty="0"/>
          </a:p>
        </p:txBody>
      </p:sp>
      <p:sp>
        <p:nvSpPr>
          <p:cNvPr id="3" name="Content Placeholder 2"/>
          <p:cNvSpPr>
            <a:spLocks noGrp="1"/>
          </p:cNvSpPr>
          <p:nvPr>
            <p:ph idx="1"/>
          </p:nvPr>
        </p:nvSpPr>
        <p:spPr>
          <a:xfrm>
            <a:off x="647700" y="1008064"/>
            <a:ext cx="10756900" cy="5545135"/>
          </a:xfrm>
        </p:spPr>
        <p:txBody>
          <a:bodyPr/>
          <a:lstStyle/>
          <a:p>
            <a:r>
              <a:rPr lang="en-GB" sz="1600" dirty="0" smtClean="0"/>
              <a:t>Normally, you can use a pointer to directly access a GPIO peripheral in either C or assembly. </a:t>
            </a:r>
            <a:r>
              <a:rPr lang="en-GB" sz="1600" dirty="0"/>
              <a:t>F</a:t>
            </a:r>
            <a:r>
              <a:rPr lang="en-GB" sz="1600" dirty="0" smtClean="0"/>
              <a:t>or example in C,  to light an LED on PB_10:</a:t>
            </a:r>
          </a:p>
          <a:p>
            <a:endParaRPr lang="en-GB" sz="1600" dirty="0" smtClean="0"/>
          </a:p>
          <a:p>
            <a:endParaRPr lang="en-GB" sz="1600" dirty="0" smtClean="0"/>
          </a:p>
          <a:p>
            <a:endParaRPr lang="en-GB" sz="1600" dirty="0"/>
          </a:p>
          <a:p>
            <a:endParaRPr lang="en-GB" sz="1600" dirty="0" smtClean="0"/>
          </a:p>
          <a:p>
            <a:endParaRPr lang="en-GB" sz="1600" dirty="0" smtClean="0"/>
          </a:p>
          <a:p>
            <a:endParaRPr lang="en-GB" sz="1600" dirty="0"/>
          </a:p>
          <a:p>
            <a:pPr>
              <a:spcBef>
                <a:spcPts val="600"/>
              </a:spcBef>
            </a:pPr>
            <a:endParaRPr lang="en-GB" sz="1600" dirty="0" smtClean="0"/>
          </a:p>
          <a:p>
            <a:pPr marL="0" indent="0">
              <a:spcBef>
                <a:spcPts val="600"/>
              </a:spcBef>
              <a:buNone/>
            </a:pPr>
            <a:endParaRPr lang="en-GB" sz="1600" dirty="0" smtClean="0"/>
          </a:p>
          <a:p>
            <a:r>
              <a:rPr lang="en-GB" sz="1600" dirty="0"/>
              <a:t>This solution is fine for simple applications. However, if multiple instantiations of the same type of peripheral are available at the same time, we will need to define registers for each peripheral, which makes code maintenance difficult</a:t>
            </a:r>
          </a:p>
          <a:p>
            <a:endParaRPr lang="en-GB" sz="1600" dirty="0"/>
          </a:p>
          <a:p>
            <a:r>
              <a:rPr lang="en-GB" sz="1600" dirty="0"/>
              <a:t>On the other hand, since each register is defined as a separate pointer, each register access requires a 32-bit address constant. As a result, the program image will consume a larger memory space.</a:t>
            </a:r>
          </a:p>
        </p:txBody>
      </p:sp>
      <p:sp>
        <p:nvSpPr>
          <p:cNvPr id="5" name="Rectangle 4"/>
          <p:cNvSpPr/>
          <p:nvPr/>
        </p:nvSpPr>
        <p:spPr bwMode="auto">
          <a:xfrm>
            <a:off x="885327" y="1676400"/>
            <a:ext cx="10416585" cy="2692400"/>
          </a:xfrm>
          <a:prstGeom prst="rect">
            <a:avLst/>
          </a:prstGeom>
          <a:solidFill>
            <a:schemeClr val="bg1">
              <a:lumMod val="95000"/>
            </a:schemeClr>
          </a:solidFill>
          <a:ln w="1270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rot="0" spcFirstLastPara="0" vert="horz" wrap="none" lIns="360000" tIns="45720" rIns="36000" bIns="45720" numCol="1" spcCol="0" rtlCol="0" fromWordArt="0" anchor="ctr" anchorCtr="0" forceAA="0" compatLnSpc="1">
            <a:prstTxWarp prst="textNoShape">
              <a:avLst/>
            </a:prstTxWarp>
            <a:noAutofit/>
          </a:bodyPr>
          <a:lstStyle>
            <a:defPPr>
              <a:defRPr lang="en-GB"/>
            </a:defPPr>
            <a:lvl1pPr algn="l" rtl="0" fontAlgn="base">
              <a:spcBef>
                <a:spcPct val="0"/>
              </a:spcBef>
              <a:spcAft>
                <a:spcPct val="0"/>
              </a:spcAft>
              <a:defRPr sz="1400" b="1" kern="1200">
                <a:solidFill>
                  <a:srgbClr val="000000"/>
                </a:solidFill>
                <a:latin typeface="Arial" charset="0"/>
                <a:ea typeface="MS PGothic" pitchFamily="34" charset="-128"/>
                <a:cs typeface="Arial" charset="0"/>
              </a:defRPr>
            </a:lvl1pPr>
            <a:lvl2pPr marL="457200" algn="l" rtl="0" fontAlgn="base">
              <a:spcBef>
                <a:spcPct val="0"/>
              </a:spcBef>
              <a:spcAft>
                <a:spcPct val="0"/>
              </a:spcAft>
              <a:defRPr sz="1400" b="1" kern="1200">
                <a:solidFill>
                  <a:srgbClr val="000000"/>
                </a:solidFill>
                <a:latin typeface="Arial" charset="0"/>
                <a:ea typeface="MS PGothic" pitchFamily="34" charset="-128"/>
                <a:cs typeface="Arial" charset="0"/>
              </a:defRPr>
            </a:lvl2pPr>
            <a:lvl3pPr marL="914400" algn="l" rtl="0" fontAlgn="base">
              <a:spcBef>
                <a:spcPct val="0"/>
              </a:spcBef>
              <a:spcAft>
                <a:spcPct val="0"/>
              </a:spcAft>
              <a:defRPr sz="1400" b="1" kern="1200">
                <a:solidFill>
                  <a:srgbClr val="000000"/>
                </a:solidFill>
                <a:latin typeface="Arial" charset="0"/>
                <a:ea typeface="MS PGothic" pitchFamily="34" charset="-128"/>
                <a:cs typeface="Arial" charset="0"/>
              </a:defRPr>
            </a:lvl3pPr>
            <a:lvl4pPr marL="1371600" algn="l" rtl="0" fontAlgn="base">
              <a:spcBef>
                <a:spcPct val="0"/>
              </a:spcBef>
              <a:spcAft>
                <a:spcPct val="0"/>
              </a:spcAft>
              <a:defRPr sz="1400" b="1" kern="1200">
                <a:solidFill>
                  <a:srgbClr val="000000"/>
                </a:solidFill>
                <a:latin typeface="Arial" charset="0"/>
                <a:ea typeface="MS PGothic" pitchFamily="34" charset="-128"/>
                <a:cs typeface="Arial" charset="0"/>
              </a:defRPr>
            </a:lvl4pPr>
            <a:lvl5pPr marL="1828800" algn="l" rtl="0" fontAlgn="base">
              <a:spcBef>
                <a:spcPct val="0"/>
              </a:spcBef>
              <a:spcAft>
                <a:spcPct val="0"/>
              </a:spcAft>
              <a:defRPr sz="1400" b="1" kern="1200">
                <a:solidFill>
                  <a:srgbClr val="000000"/>
                </a:solidFill>
                <a:latin typeface="Arial" charset="0"/>
                <a:ea typeface="MS PGothic" pitchFamily="34" charset="-128"/>
                <a:cs typeface="Arial" charset="0"/>
              </a:defRPr>
            </a:lvl5pPr>
            <a:lvl6pPr marL="2286000" algn="l" defTabSz="914400" rtl="0" eaLnBrk="1" latinLnBrk="0" hangingPunct="1">
              <a:defRPr sz="1400" b="1" kern="1200">
                <a:solidFill>
                  <a:srgbClr val="000000"/>
                </a:solidFill>
                <a:latin typeface="Arial" charset="0"/>
                <a:ea typeface="MS PGothic" pitchFamily="34" charset="-128"/>
                <a:cs typeface="Arial" charset="0"/>
              </a:defRPr>
            </a:lvl6pPr>
            <a:lvl7pPr marL="2743200" algn="l" defTabSz="914400" rtl="0" eaLnBrk="1" latinLnBrk="0" hangingPunct="1">
              <a:defRPr sz="1400" b="1" kern="1200">
                <a:solidFill>
                  <a:srgbClr val="000000"/>
                </a:solidFill>
                <a:latin typeface="Arial" charset="0"/>
                <a:ea typeface="MS PGothic" pitchFamily="34" charset="-128"/>
                <a:cs typeface="Arial" charset="0"/>
              </a:defRPr>
            </a:lvl7pPr>
            <a:lvl8pPr marL="3200400" algn="l" defTabSz="914400" rtl="0" eaLnBrk="1" latinLnBrk="0" hangingPunct="1">
              <a:defRPr sz="1400" b="1" kern="1200">
                <a:solidFill>
                  <a:srgbClr val="000000"/>
                </a:solidFill>
                <a:latin typeface="Arial" charset="0"/>
                <a:ea typeface="MS PGothic" pitchFamily="34" charset="-128"/>
                <a:cs typeface="Arial" charset="0"/>
              </a:defRPr>
            </a:lvl8pPr>
            <a:lvl9pPr marL="3657600" algn="l" defTabSz="914400" rtl="0" eaLnBrk="1" latinLnBrk="0" hangingPunct="1">
              <a:defRPr sz="1400" b="1" kern="1200">
                <a:solidFill>
                  <a:srgbClr val="000000"/>
                </a:solidFill>
                <a:latin typeface="Arial" charset="0"/>
                <a:ea typeface="MS PGothic" pitchFamily="34" charset="-128"/>
                <a:cs typeface="Arial" charset="0"/>
              </a:defRPr>
            </a:lvl9pPr>
          </a:lstStyle>
          <a:p>
            <a:pPr marL="0" indent="0">
              <a:buFont typeface="Wingdings" pitchFamily="2" charset="2"/>
              <a:buNone/>
              <a:defRPr/>
            </a:pPr>
            <a:r>
              <a:rPr lang="en-GB" b="0" dirty="0">
                <a:latin typeface="Lucida Console" panose="020B0609040504020204" pitchFamily="49" charset="0"/>
              </a:rPr>
              <a:t>#define </a:t>
            </a:r>
            <a:r>
              <a:rPr lang="en-GB" b="0" dirty="0" smtClean="0">
                <a:latin typeface="Lucida Console" panose="020B0609040504020204" pitchFamily="49" charset="0"/>
              </a:rPr>
              <a:t>RCC_AHB1ENR	(*((volatile unsigned long *) 0x40023830))</a:t>
            </a:r>
          </a:p>
          <a:p>
            <a:pPr marL="0" indent="0">
              <a:buFont typeface="Wingdings" pitchFamily="2" charset="2"/>
              <a:buNone/>
              <a:defRPr/>
            </a:pPr>
            <a:r>
              <a:rPr lang="en-GB" b="0" dirty="0" smtClean="0">
                <a:latin typeface="Lucida Console" panose="020B0609040504020204" pitchFamily="49" charset="0"/>
              </a:rPr>
              <a:t>#define GPIOB_MODER	(</a:t>
            </a:r>
            <a:r>
              <a:rPr lang="pt-BR" b="0" dirty="0" smtClean="0">
                <a:latin typeface="Lucida Console" panose="020B0609040504020204" pitchFamily="49" charset="0"/>
              </a:rPr>
              <a:t>*((volatile unsigned long *)</a:t>
            </a:r>
            <a:r>
              <a:rPr lang="en-GB" b="0" dirty="0" smtClean="0">
                <a:latin typeface="Lucida Console" panose="020B0609040504020204" pitchFamily="49" charset="0"/>
              </a:rPr>
              <a:t> 0x40020400))</a:t>
            </a:r>
            <a:endParaRPr lang="en-GB" b="0" dirty="0">
              <a:latin typeface="Lucida Console" panose="020B0609040504020204" pitchFamily="49" charset="0"/>
            </a:endParaRPr>
          </a:p>
          <a:p>
            <a:pPr>
              <a:defRPr/>
            </a:pPr>
            <a:r>
              <a:rPr lang="en-GB" b="0" dirty="0" smtClean="0">
                <a:latin typeface="Lucida Console" panose="020B0609040504020204" pitchFamily="49" charset="0"/>
              </a:rPr>
              <a:t>#define GPIOB_PUPDR	(</a:t>
            </a:r>
            <a:r>
              <a:rPr lang="pt-BR" b="0" dirty="0" smtClean="0">
                <a:latin typeface="Lucida Console" panose="020B0609040504020204" pitchFamily="49" charset="0"/>
              </a:rPr>
              <a:t>*((</a:t>
            </a:r>
            <a:r>
              <a:rPr lang="pt-BR" b="0" dirty="0">
                <a:latin typeface="Lucida Console" panose="020B0609040504020204" pitchFamily="49" charset="0"/>
              </a:rPr>
              <a:t>volatile unsigned long </a:t>
            </a:r>
            <a:r>
              <a:rPr lang="pt-BR" b="0" dirty="0" smtClean="0">
                <a:latin typeface="Lucida Console" panose="020B0609040504020204" pitchFamily="49" charset="0"/>
              </a:rPr>
              <a:t>*) </a:t>
            </a:r>
            <a:r>
              <a:rPr lang="en-GB" b="0" dirty="0" smtClean="0">
                <a:latin typeface="Lucida Console" panose="020B0609040504020204" pitchFamily="49" charset="0"/>
              </a:rPr>
              <a:t>0x40020408))</a:t>
            </a:r>
          </a:p>
          <a:p>
            <a:pPr>
              <a:defRPr/>
            </a:pPr>
            <a:r>
              <a:rPr lang="en-GB" b="0" dirty="0" smtClean="0">
                <a:latin typeface="Lucida Console" panose="020B0609040504020204" pitchFamily="49" charset="0"/>
              </a:rPr>
              <a:t>#define GPIOB_OSPEEDR	(*((volatile unsigned long *) 0x4002040C))</a:t>
            </a:r>
          </a:p>
          <a:p>
            <a:pPr>
              <a:defRPr/>
            </a:pPr>
            <a:r>
              <a:rPr lang="en-GB" b="0" dirty="0" smtClean="0">
                <a:latin typeface="Lucida Console" panose="020B0609040504020204" pitchFamily="49" charset="0"/>
              </a:rPr>
              <a:t>#define GPIOB_ODR		(*((volatile unsigned long *) 0x40020414))</a:t>
            </a:r>
          </a:p>
          <a:p>
            <a:pPr marL="0" indent="0">
              <a:buFont typeface="Wingdings" pitchFamily="2" charset="2"/>
              <a:buNone/>
              <a:defRPr/>
            </a:pPr>
            <a:endParaRPr lang="en-GB" b="0" dirty="0">
              <a:latin typeface="Lucida Console" panose="020B0609040504020204" pitchFamily="49" charset="0"/>
            </a:endParaRPr>
          </a:p>
          <a:p>
            <a:pPr marL="0" indent="0">
              <a:buFont typeface="Wingdings" pitchFamily="2" charset="2"/>
              <a:buNone/>
              <a:defRPr/>
            </a:pPr>
            <a:r>
              <a:rPr lang="en-GB" b="0" dirty="0" smtClean="0">
                <a:latin typeface="Lucida Console" panose="020B0609040504020204" pitchFamily="49" charset="0"/>
              </a:rPr>
              <a:t>RCC_AHB1ENR |= 0x02;</a:t>
            </a:r>
          </a:p>
          <a:p>
            <a:pPr marL="0" indent="0">
              <a:buFont typeface="Wingdings" pitchFamily="2" charset="2"/>
              <a:buNone/>
              <a:defRPr/>
            </a:pPr>
            <a:r>
              <a:rPr lang="en-GB" b="0" dirty="0" smtClean="0">
                <a:latin typeface="Lucida Console" panose="020B0609040504020204" pitchFamily="49" charset="0"/>
              </a:rPr>
              <a:t>GPIOB_MODER |= 0x00100000;</a:t>
            </a:r>
          </a:p>
          <a:p>
            <a:pPr marL="0" indent="0">
              <a:buFont typeface="Wingdings" pitchFamily="2" charset="2"/>
              <a:buNone/>
              <a:defRPr/>
            </a:pPr>
            <a:r>
              <a:rPr lang="en-GB" b="0" dirty="0" smtClean="0">
                <a:latin typeface="Lucida Console" panose="020B0609040504020204" pitchFamily="49" charset="0"/>
              </a:rPr>
              <a:t>GPIOB_PUPDR |= 0x00200000;</a:t>
            </a:r>
          </a:p>
          <a:p>
            <a:pPr marL="0" indent="0">
              <a:buFont typeface="Wingdings" pitchFamily="2" charset="2"/>
              <a:buNone/>
              <a:defRPr/>
            </a:pPr>
            <a:r>
              <a:rPr lang="en-GB" b="0" dirty="0" smtClean="0">
                <a:latin typeface="Lucida Console" panose="020B0609040504020204" pitchFamily="49" charset="0"/>
              </a:rPr>
              <a:t>GPIOB_OSPEEDR |= 0x00200000;</a:t>
            </a:r>
          </a:p>
          <a:p>
            <a:pPr marL="0" indent="0">
              <a:buFont typeface="Wingdings" pitchFamily="2" charset="2"/>
              <a:buNone/>
              <a:defRPr/>
            </a:pPr>
            <a:r>
              <a:rPr lang="en-GB" b="0" dirty="0" smtClean="0">
                <a:latin typeface="Lucida Console" panose="020B0609040504020204" pitchFamily="49" charset="0"/>
              </a:rPr>
              <a:t>GPIOB_ODR |= 0x0400;</a:t>
            </a:r>
          </a:p>
        </p:txBody>
      </p:sp>
    </p:spTree>
    <p:extLst>
      <p:ext uri="{BB962C8B-B14F-4D97-AF65-F5344CB8AC3E}">
        <p14:creationId xmlns:p14="http://schemas.microsoft.com/office/powerpoint/2010/main" val="126653046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Define Data Structure for </a:t>
            </a:r>
            <a:r>
              <a:rPr lang="en-GB" dirty="0" smtClean="0"/>
              <a:t>Peripherals</a:t>
            </a:r>
            <a:endParaRPr lang="en-GB" dirty="0"/>
          </a:p>
        </p:txBody>
      </p:sp>
      <p:sp>
        <p:nvSpPr>
          <p:cNvPr id="3" name="Content Placeholder 2"/>
          <p:cNvSpPr>
            <a:spLocks noGrp="1"/>
          </p:cNvSpPr>
          <p:nvPr>
            <p:ph idx="1"/>
          </p:nvPr>
        </p:nvSpPr>
        <p:spPr>
          <a:xfrm>
            <a:off x="685800" y="906465"/>
            <a:ext cx="10934700" cy="1582736"/>
          </a:xfrm>
        </p:spPr>
        <p:txBody>
          <a:bodyPr/>
          <a:lstStyle/>
          <a:p>
            <a:pPr>
              <a:defRPr/>
            </a:pPr>
            <a:r>
              <a:rPr lang="en-GB" sz="1800" dirty="0"/>
              <a:t>To further simplify the code and reduce its length, we can: </a:t>
            </a:r>
          </a:p>
          <a:p>
            <a:pPr lvl="1">
              <a:defRPr/>
            </a:pPr>
            <a:r>
              <a:rPr lang="en-GB" sz="1600" dirty="0"/>
              <a:t>Define the peripheral register set as a data structure, </a:t>
            </a:r>
          </a:p>
          <a:p>
            <a:pPr lvl="1">
              <a:defRPr/>
            </a:pPr>
            <a:r>
              <a:rPr lang="en-GB" sz="1600" dirty="0"/>
              <a:t>Define the peripheral as a memory pointer to this data </a:t>
            </a:r>
            <a:r>
              <a:rPr lang="en-GB" sz="1600" dirty="0" smtClean="0"/>
              <a:t>structure:</a:t>
            </a:r>
            <a:endParaRPr lang="en-GB" sz="1600" dirty="0"/>
          </a:p>
          <a:p>
            <a:pPr>
              <a:defRPr/>
            </a:pPr>
            <a:r>
              <a:rPr lang="en-GB" sz="1800" dirty="0"/>
              <a:t>For example:</a:t>
            </a:r>
          </a:p>
          <a:p>
            <a:endParaRPr lang="en-GB" sz="2000" dirty="0"/>
          </a:p>
        </p:txBody>
      </p:sp>
      <p:sp>
        <p:nvSpPr>
          <p:cNvPr id="4" name="Rectangle 3"/>
          <p:cNvSpPr/>
          <p:nvPr/>
        </p:nvSpPr>
        <p:spPr bwMode="auto">
          <a:xfrm>
            <a:off x="804019" y="2819400"/>
            <a:ext cx="10562481" cy="2895600"/>
          </a:xfrm>
          <a:prstGeom prst="rect">
            <a:avLst/>
          </a:prstGeom>
          <a:solidFill>
            <a:schemeClr val="bg1">
              <a:lumMod val="95000"/>
            </a:schemeClr>
          </a:solidFill>
          <a:ln w="1270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rot="0" spcFirstLastPara="0" vert="horz" wrap="none" lIns="0" tIns="45720" rIns="36000" bIns="45720" numCol="1" spcCol="0" rtlCol="0" fromWordArt="0" anchor="ctr" anchorCtr="0" forceAA="0" compatLnSpc="1">
            <a:prstTxWarp prst="textNoShape">
              <a:avLst/>
            </a:prstTxWarp>
            <a:noAutofit/>
          </a:bodyPr>
          <a:lstStyle>
            <a:defPPr>
              <a:defRPr lang="en-GB"/>
            </a:defPPr>
            <a:lvl1pPr algn="l" rtl="0" fontAlgn="base">
              <a:spcBef>
                <a:spcPct val="0"/>
              </a:spcBef>
              <a:spcAft>
                <a:spcPct val="0"/>
              </a:spcAft>
              <a:defRPr sz="1400" b="1" kern="1200">
                <a:solidFill>
                  <a:srgbClr val="000000"/>
                </a:solidFill>
                <a:latin typeface="Arial" charset="0"/>
                <a:ea typeface="MS PGothic" pitchFamily="34" charset="-128"/>
                <a:cs typeface="+mn-cs"/>
              </a:defRPr>
            </a:lvl1pPr>
            <a:lvl2pPr marL="457200" algn="l" rtl="0" fontAlgn="base">
              <a:spcBef>
                <a:spcPct val="0"/>
              </a:spcBef>
              <a:spcAft>
                <a:spcPct val="0"/>
              </a:spcAft>
              <a:defRPr sz="1400" b="1" kern="1200">
                <a:solidFill>
                  <a:srgbClr val="000000"/>
                </a:solidFill>
                <a:latin typeface="Arial" charset="0"/>
                <a:ea typeface="MS PGothic" pitchFamily="34" charset="-128"/>
                <a:cs typeface="+mn-cs"/>
              </a:defRPr>
            </a:lvl2pPr>
            <a:lvl3pPr marL="914400" algn="l" rtl="0" fontAlgn="base">
              <a:spcBef>
                <a:spcPct val="0"/>
              </a:spcBef>
              <a:spcAft>
                <a:spcPct val="0"/>
              </a:spcAft>
              <a:defRPr sz="1400" b="1" kern="1200">
                <a:solidFill>
                  <a:srgbClr val="000000"/>
                </a:solidFill>
                <a:latin typeface="Arial" charset="0"/>
                <a:ea typeface="MS PGothic" pitchFamily="34" charset="-128"/>
                <a:cs typeface="+mn-cs"/>
              </a:defRPr>
            </a:lvl3pPr>
            <a:lvl4pPr marL="1371600" algn="l" rtl="0" fontAlgn="base">
              <a:spcBef>
                <a:spcPct val="0"/>
              </a:spcBef>
              <a:spcAft>
                <a:spcPct val="0"/>
              </a:spcAft>
              <a:defRPr sz="1400" b="1" kern="1200">
                <a:solidFill>
                  <a:srgbClr val="000000"/>
                </a:solidFill>
                <a:latin typeface="Arial" charset="0"/>
                <a:ea typeface="MS PGothic" pitchFamily="34" charset="-128"/>
                <a:cs typeface="+mn-cs"/>
              </a:defRPr>
            </a:lvl4pPr>
            <a:lvl5pPr marL="1828800" algn="l" rtl="0" fontAlgn="base">
              <a:spcBef>
                <a:spcPct val="0"/>
              </a:spcBef>
              <a:spcAft>
                <a:spcPct val="0"/>
              </a:spcAft>
              <a:defRPr sz="1400" b="1" kern="1200">
                <a:solidFill>
                  <a:srgbClr val="000000"/>
                </a:solidFill>
                <a:latin typeface="Arial" charset="0"/>
                <a:ea typeface="MS PGothic" pitchFamily="34" charset="-128"/>
                <a:cs typeface="+mn-cs"/>
              </a:defRPr>
            </a:lvl5pPr>
            <a:lvl6pPr marL="2286000" algn="l" defTabSz="914400" rtl="0" eaLnBrk="1" latinLnBrk="0" hangingPunct="1">
              <a:defRPr sz="1400" b="1" kern="1200">
                <a:solidFill>
                  <a:srgbClr val="000000"/>
                </a:solidFill>
                <a:latin typeface="Arial" charset="0"/>
                <a:ea typeface="MS PGothic" pitchFamily="34" charset="-128"/>
                <a:cs typeface="+mn-cs"/>
              </a:defRPr>
            </a:lvl6pPr>
            <a:lvl7pPr marL="2743200" algn="l" defTabSz="914400" rtl="0" eaLnBrk="1" latinLnBrk="0" hangingPunct="1">
              <a:defRPr sz="1400" b="1" kern="1200">
                <a:solidFill>
                  <a:srgbClr val="000000"/>
                </a:solidFill>
                <a:latin typeface="Arial" charset="0"/>
                <a:ea typeface="MS PGothic" pitchFamily="34" charset="-128"/>
                <a:cs typeface="+mn-cs"/>
              </a:defRPr>
            </a:lvl7pPr>
            <a:lvl8pPr marL="3200400" algn="l" defTabSz="914400" rtl="0" eaLnBrk="1" latinLnBrk="0" hangingPunct="1">
              <a:defRPr sz="1400" b="1" kern="1200">
                <a:solidFill>
                  <a:srgbClr val="000000"/>
                </a:solidFill>
                <a:latin typeface="Arial" charset="0"/>
                <a:ea typeface="MS PGothic" pitchFamily="34" charset="-128"/>
                <a:cs typeface="+mn-cs"/>
              </a:defRPr>
            </a:lvl8pPr>
            <a:lvl9pPr marL="3657600" algn="l" defTabSz="914400" rtl="0" eaLnBrk="1" latinLnBrk="0" hangingPunct="1">
              <a:defRPr sz="1400" b="1" kern="1200">
                <a:solidFill>
                  <a:srgbClr val="000000"/>
                </a:solidFill>
                <a:latin typeface="Arial" charset="0"/>
                <a:ea typeface="MS PGothic" pitchFamily="34" charset="-128"/>
                <a:cs typeface="+mn-cs"/>
              </a:defRPr>
            </a:lvl9pPr>
          </a:lstStyle>
          <a:p>
            <a:pPr marL="0" indent="0">
              <a:buFont typeface="Wingdings" pitchFamily="2" charset="2"/>
              <a:buNone/>
              <a:defRPr/>
            </a:pPr>
            <a:r>
              <a:rPr lang="en-GB" b="0" dirty="0" smtClean="0">
                <a:latin typeface="Lucida Console" panose="020B0609040504020204" pitchFamily="49" charset="0"/>
              </a:rPr>
              <a:t>       </a:t>
            </a:r>
            <a:r>
              <a:rPr lang="en-GB" b="0" dirty="0" err="1" smtClean="0">
                <a:latin typeface="Lucida Console" panose="020B0609040504020204" pitchFamily="49" charset="0"/>
              </a:rPr>
              <a:t>typedef</a:t>
            </a:r>
            <a:r>
              <a:rPr lang="en-GB" b="0" dirty="0" smtClean="0">
                <a:latin typeface="Lucida Console" panose="020B0609040504020204" pitchFamily="49" charset="0"/>
              </a:rPr>
              <a:t> </a:t>
            </a:r>
            <a:r>
              <a:rPr lang="en-GB" b="0" dirty="0" err="1">
                <a:latin typeface="Lucida Console" panose="020B0609040504020204" pitchFamily="49" charset="0"/>
              </a:rPr>
              <a:t>struct</a:t>
            </a:r>
            <a:r>
              <a:rPr lang="en-GB" b="0" dirty="0">
                <a:latin typeface="Lucida Console" panose="020B0609040504020204" pitchFamily="49" charset="0"/>
              </a:rPr>
              <a:t> </a:t>
            </a:r>
            <a:r>
              <a:rPr lang="en-GB" b="0" dirty="0" smtClean="0">
                <a:latin typeface="Lucida Console" panose="020B0609040504020204" pitchFamily="49" charset="0"/>
              </a:rPr>
              <a:t>{</a:t>
            </a:r>
          </a:p>
          <a:p>
            <a:pPr marL="0" indent="0">
              <a:buFont typeface="Wingdings" pitchFamily="2" charset="2"/>
              <a:buNone/>
              <a:defRPr/>
            </a:pPr>
            <a:r>
              <a:rPr lang="en-GB" b="0" dirty="0">
                <a:latin typeface="Lucida Console" panose="020B0609040504020204" pitchFamily="49" charset="0"/>
              </a:rPr>
              <a:t> </a:t>
            </a:r>
            <a:r>
              <a:rPr lang="en-GB" b="0" dirty="0" smtClean="0">
                <a:latin typeface="Lucida Console" panose="020B0609040504020204" pitchFamily="49" charset="0"/>
              </a:rPr>
              <a:t>           volatile unsigned </a:t>
            </a:r>
            <a:r>
              <a:rPr lang="en-GB" b="0" dirty="0" err="1">
                <a:latin typeface="Lucida Console" panose="020B0609040504020204" pitchFamily="49" charset="0"/>
              </a:rPr>
              <a:t>int</a:t>
            </a:r>
            <a:r>
              <a:rPr lang="en-GB" b="0" dirty="0">
                <a:latin typeface="Lucida Console" panose="020B0609040504020204" pitchFamily="49" charset="0"/>
              </a:rPr>
              <a:t>  </a:t>
            </a:r>
            <a:r>
              <a:rPr lang="en-GB" b="0" dirty="0" smtClean="0">
                <a:latin typeface="Lucida Console" panose="020B0609040504020204" pitchFamily="49" charset="0"/>
              </a:rPr>
              <a:t>MODER;</a:t>
            </a:r>
          </a:p>
          <a:p>
            <a:pPr marL="0" indent="0">
              <a:buFont typeface="Wingdings" pitchFamily="2" charset="2"/>
              <a:buNone/>
              <a:defRPr/>
            </a:pPr>
            <a:r>
              <a:rPr lang="en-GB" b="0" dirty="0">
                <a:latin typeface="Lucida Console" panose="020B0609040504020204" pitchFamily="49" charset="0"/>
              </a:rPr>
              <a:t> </a:t>
            </a:r>
            <a:r>
              <a:rPr lang="en-GB" b="0" dirty="0" smtClean="0">
                <a:latin typeface="Lucida Console" panose="020B0609040504020204" pitchFamily="49" charset="0"/>
              </a:rPr>
              <a:t>           volatile unsigned </a:t>
            </a:r>
            <a:r>
              <a:rPr lang="en-GB" b="0" dirty="0" err="1">
                <a:latin typeface="Lucida Console" panose="020B0609040504020204" pitchFamily="49" charset="0"/>
              </a:rPr>
              <a:t>int</a:t>
            </a:r>
            <a:r>
              <a:rPr lang="en-GB" b="0" dirty="0">
                <a:latin typeface="Lucida Console" panose="020B0609040504020204" pitchFamily="49" charset="0"/>
              </a:rPr>
              <a:t>  </a:t>
            </a:r>
            <a:r>
              <a:rPr lang="en-GB" b="0" dirty="0" smtClean="0">
                <a:latin typeface="Lucida Console" panose="020B0609040504020204" pitchFamily="49" charset="0"/>
              </a:rPr>
              <a:t>OTYPER;</a:t>
            </a:r>
          </a:p>
          <a:p>
            <a:pPr>
              <a:defRPr/>
            </a:pPr>
            <a:r>
              <a:rPr lang="en-GB" b="0" dirty="0" smtClean="0">
                <a:latin typeface="Lucida Console" panose="020B0609040504020204" pitchFamily="49" charset="0"/>
              </a:rPr>
              <a:t>            volatile unsigned </a:t>
            </a:r>
            <a:r>
              <a:rPr lang="en-GB" b="0" dirty="0" err="1">
                <a:latin typeface="Lucida Console" panose="020B0609040504020204" pitchFamily="49" charset="0"/>
              </a:rPr>
              <a:t>int</a:t>
            </a:r>
            <a:r>
              <a:rPr lang="en-GB" b="0" dirty="0">
                <a:latin typeface="Lucida Console" panose="020B0609040504020204" pitchFamily="49" charset="0"/>
              </a:rPr>
              <a:t>  </a:t>
            </a:r>
            <a:r>
              <a:rPr lang="en-GB" b="0" dirty="0" smtClean="0">
                <a:latin typeface="Lucida Console" panose="020B0609040504020204" pitchFamily="49" charset="0"/>
              </a:rPr>
              <a:t>OSPEEDR;</a:t>
            </a:r>
          </a:p>
          <a:p>
            <a:pPr>
              <a:defRPr/>
            </a:pPr>
            <a:r>
              <a:rPr lang="en-GB" b="0" dirty="0">
                <a:latin typeface="Lucida Console" panose="020B0609040504020204" pitchFamily="49" charset="0"/>
              </a:rPr>
              <a:t> </a:t>
            </a:r>
            <a:r>
              <a:rPr lang="en-GB" b="0" dirty="0" smtClean="0">
                <a:latin typeface="Lucida Console" panose="020B0609040504020204" pitchFamily="49" charset="0"/>
              </a:rPr>
              <a:t>           volatile unsigned </a:t>
            </a:r>
            <a:r>
              <a:rPr lang="en-GB" b="0" dirty="0" err="1">
                <a:latin typeface="Lucida Console" panose="020B0609040504020204" pitchFamily="49" charset="0"/>
              </a:rPr>
              <a:t>int</a:t>
            </a:r>
            <a:r>
              <a:rPr lang="en-GB" b="0" dirty="0">
                <a:latin typeface="Lucida Console" panose="020B0609040504020204" pitchFamily="49" charset="0"/>
              </a:rPr>
              <a:t>  </a:t>
            </a:r>
            <a:r>
              <a:rPr lang="en-GB" b="0" dirty="0" smtClean="0">
                <a:latin typeface="Lucida Console" panose="020B0609040504020204" pitchFamily="49" charset="0"/>
              </a:rPr>
              <a:t>PUPDR;</a:t>
            </a:r>
          </a:p>
          <a:p>
            <a:pPr>
              <a:defRPr/>
            </a:pPr>
            <a:r>
              <a:rPr lang="en-GB" b="0" dirty="0">
                <a:latin typeface="Lucida Console" panose="020B0609040504020204" pitchFamily="49" charset="0"/>
              </a:rPr>
              <a:t> </a:t>
            </a:r>
            <a:r>
              <a:rPr lang="en-GB" b="0" dirty="0" smtClean="0">
                <a:latin typeface="Lucida Console" panose="020B0609040504020204" pitchFamily="49" charset="0"/>
              </a:rPr>
              <a:t>           volatile unsigned </a:t>
            </a:r>
            <a:r>
              <a:rPr lang="en-GB" b="0" dirty="0" err="1" smtClean="0">
                <a:latin typeface="Lucida Console" panose="020B0609040504020204" pitchFamily="49" charset="0"/>
              </a:rPr>
              <a:t>int</a:t>
            </a:r>
            <a:r>
              <a:rPr lang="en-GB" b="0" dirty="0" smtClean="0">
                <a:latin typeface="Lucida Console" panose="020B0609040504020204" pitchFamily="49" charset="0"/>
              </a:rPr>
              <a:t>  IDR;</a:t>
            </a:r>
          </a:p>
          <a:p>
            <a:pPr marL="0" indent="0">
              <a:buFont typeface="Wingdings" pitchFamily="2" charset="2"/>
              <a:buNone/>
              <a:defRPr/>
            </a:pPr>
            <a:r>
              <a:rPr lang="en-GB" b="0" dirty="0">
                <a:latin typeface="Lucida Console" panose="020B0609040504020204" pitchFamily="49" charset="0"/>
              </a:rPr>
              <a:t> </a:t>
            </a:r>
            <a:r>
              <a:rPr lang="en-GB" b="0" dirty="0" smtClean="0">
                <a:latin typeface="Lucida Console" panose="020B0609040504020204" pitchFamily="49" charset="0"/>
              </a:rPr>
              <a:t>           volatile unsigned </a:t>
            </a:r>
            <a:r>
              <a:rPr lang="en-GB" b="0" dirty="0" err="1" smtClean="0">
                <a:latin typeface="Lucida Console" panose="020B0609040504020204" pitchFamily="49" charset="0"/>
              </a:rPr>
              <a:t>int</a:t>
            </a:r>
            <a:r>
              <a:rPr lang="en-GB" b="0" dirty="0" smtClean="0">
                <a:latin typeface="Lucida Console" panose="020B0609040504020204" pitchFamily="49" charset="0"/>
              </a:rPr>
              <a:t>  ODR;</a:t>
            </a:r>
          </a:p>
          <a:p>
            <a:pPr marL="0" indent="0">
              <a:buFont typeface="Wingdings" pitchFamily="2" charset="2"/>
              <a:buNone/>
              <a:defRPr/>
            </a:pPr>
            <a:r>
              <a:rPr lang="en-GB" b="0" dirty="0" smtClean="0">
                <a:latin typeface="Lucida Console" panose="020B0609040504020204" pitchFamily="49" charset="0"/>
              </a:rPr>
              <a:t>            volatile unsigned </a:t>
            </a:r>
            <a:r>
              <a:rPr lang="en-GB" b="0" dirty="0" err="1" smtClean="0">
                <a:latin typeface="Lucida Console" panose="020B0609040504020204" pitchFamily="49" charset="0"/>
              </a:rPr>
              <a:t>int</a:t>
            </a:r>
            <a:r>
              <a:rPr lang="en-GB" b="0" dirty="0" smtClean="0">
                <a:latin typeface="Lucida Console" panose="020B0609040504020204" pitchFamily="49" charset="0"/>
              </a:rPr>
              <a:t>  BSRRL;</a:t>
            </a:r>
          </a:p>
          <a:p>
            <a:pPr marL="0" indent="0">
              <a:buFont typeface="Wingdings" pitchFamily="2" charset="2"/>
              <a:buNone/>
              <a:defRPr/>
            </a:pPr>
            <a:r>
              <a:rPr lang="en-GB" b="0" dirty="0">
                <a:latin typeface="Lucida Console" panose="020B0609040504020204" pitchFamily="49" charset="0"/>
              </a:rPr>
              <a:t> </a:t>
            </a:r>
            <a:r>
              <a:rPr lang="en-GB" b="0" dirty="0" smtClean="0">
                <a:latin typeface="Lucida Console" panose="020B0609040504020204" pitchFamily="49" charset="0"/>
              </a:rPr>
              <a:t>           volatile unsigned </a:t>
            </a:r>
            <a:r>
              <a:rPr lang="en-GB" b="0" dirty="0" err="1" smtClean="0">
                <a:latin typeface="Lucida Console" panose="020B0609040504020204" pitchFamily="49" charset="0"/>
              </a:rPr>
              <a:t>int</a:t>
            </a:r>
            <a:r>
              <a:rPr lang="en-GB" b="0" dirty="0" smtClean="0">
                <a:latin typeface="Lucida Console" panose="020B0609040504020204" pitchFamily="49" charset="0"/>
              </a:rPr>
              <a:t>  BSRRH;</a:t>
            </a:r>
          </a:p>
          <a:p>
            <a:pPr marL="0" indent="0">
              <a:buFont typeface="Wingdings" pitchFamily="2" charset="2"/>
              <a:buNone/>
              <a:defRPr/>
            </a:pPr>
            <a:r>
              <a:rPr lang="en-GB" b="0" dirty="0">
                <a:latin typeface="Lucida Console" panose="020B0609040504020204" pitchFamily="49" charset="0"/>
              </a:rPr>
              <a:t> </a:t>
            </a:r>
            <a:r>
              <a:rPr lang="en-GB" b="0" dirty="0" smtClean="0">
                <a:latin typeface="Lucida Console" panose="020B0609040504020204" pitchFamily="49" charset="0"/>
              </a:rPr>
              <a:t>           volatile unsigned </a:t>
            </a:r>
            <a:r>
              <a:rPr lang="en-GB" b="0" dirty="0" err="1" smtClean="0">
                <a:latin typeface="Lucida Console" panose="020B0609040504020204" pitchFamily="49" charset="0"/>
              </a:rPr>
              <a:t>int</a:t>
            </a:r>
            <a:r>
              <a:rPr lang="en-GB" b="0" dirty="0" smtClean="0">
                <a:latin typeface="Lucida Console" panose="020B0609040504020204" pitchFamily="49" charset="0"/>
              </a:rPr>
              <a:t>  LCKR;</a:t>
            </a:r>
          </a:p>
          <a:p>
            <a:pPr marL="0" indent="0">
              <a:buFont typeface="Wingdings" pitchFamily="2" charset="2"/>
              <a:buNone/>
              <a:defRPr/>
            </a:pPr>
            <a:r>
              <a:rPr lang="en-GB" b="0" dirty="0">
                <a:latin typeface="Lucida Console" panose="020B0609040504020204" pitchFamily="49" charset="0"/>
              </a:rPr>
              <a:t> </a:t>
            </a:r>
            <a:r>
              <a:rPr lang="en-GB" b="0" dirty="0" smtClean="0">
                <a:latin typeface="Lucida Console" panose="020B0609040504020204" pitchFamily="49" charset="0"/>
              </a:rPr>
              <a:t>           volatile unsigned </a:t>
            </a:r>
            <a:r>
              <a:rPr lang="en-GB" b="0" dirty="0" err="1" smtClean="0">
                <a:latin typeface="Lucida Console" panose="020B0609040504020204" pitchFamily="49" charset="0"/>
              </a:rPr>
              <a:t>int</a:t>
            </a:r>
            <a:r>
              <a:rPr lang="en-GB" b="0" dirty="0" smtClean="0">
                <a:latin typeface="Lucida Console" panose="020B0609040504020204" pitchFamily="49" charset="0"/>
              </a:rPr>
              <a:t>  AFR[2];</a:t>
            </a:r>
            <a:endParaRPr lang="en-GB" b="0" dirty="0">
              <a:latin typeface="Lucida Console" panose="020B0609040504020204" pitchFamily="49" charset="0"/>
            </a:endParaRPr>
          </a:p>
          <a:p>
            <a:pPr marL="0" indent="0">
              <a:spcBef>
                <a:spcPts val="0"/>
              </a:spcBef>
              <a:buFont typeface="Wingdings" pitchFamily="2" charset="2"/>
              <a:buNone/>
              <a:defRPr/>
            </a:pPr>
            <a:r>
              <a:rPr lang="en-GB" b="0" dirty="0">
                <a:latin typeface="Lucida Console" panose="020B0609040504020204" pitchFamily="49" charset="0"/>
              </a:rPr>
              <a:t>        } </a:t>
            </a:r>
            <a:r>
              <a:rPr lang="en-GB" b="0" dirty="0" err="1" smtClean="0">
                <a:latin typeface="Lucida Console" panose="020B0609040504020204" pitchFamily="49" charset="0"/>
              </a:rPr>
              <a:t>GPIO_TypeDef</a:t>
            </a:r>
            <a:r>
              <a:rPr lang="en-GB" b="0" dirty="0" smtClean="0">
                <a:latin typeface="Lucida Console" panose="020B0609040504020204" pitchFamily="49" charset="0"/>
              </a:rPr>
              <a:t>;</a:t>
            </a:r>
            <a:endParaRPr lang="en-GB" b="0" dirty="0">
              <a:latin typeface="Lucida Console" panose="020B0609040504020204" pitchFamily="49" charset="0"/>
            </a:endParaRPr>
          </a:p>
        </p:txBody>
      </p:sp>
    </p:spTree>
    <p:extLst>
      <p:ext uri="{BB962C8B-B14F-4D97-AF65-F5344CB8AC3E}">
        <p14:creationId xmlns:p14="http://schemas.microsoft.com/office/powerpoint/2010/main" val="15012020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RM Interim Template Confidential">
  <a:themeElements>
    <a:clrScheme name="Custom 13">
      <a:dk1>
        <a:srgbClr val="000000"/>
      </a:dk1>
      <a:lt1>
        <a:srgbClr val="FFFFFF"/>
      </a:lt1>
      <a:dk2>
        <a:srgbClr val="61116A"/>
      </a:dk2>
      <a:lt2>
        <a:srgbClr val="F68A33"/>
      </a:lt2>
      <a:accent1>
        <a:srgbClr val="128CAB"/>
      </a:accent1>
      <a:accent2>
        <a:srgbClr val="ED174F"/>
      </a:accent2>
      <a:accent3>
        <a:srgbClr val="26CEAD"/>
      </a:accent3>
      <a:accent4>
        <a:srgbClr val="F68A33"/>
      </a:accent4>
      <a:accent5>
        <a:srgbClr val="00B1DB"/>
      </a:accent5>
      <a:accent6>
        <a:srgbClr val="61116A"/>
      </a:accent6>
      <a:hlink>
        <a:srgbClr val="128CAB"/>
      </a:hlink>
      <a:folHlink>
        <a:srgbClr val="9A8B7C"/>
      </a:folHlink>
    </a:clrScheme>
    <a:fontScheme name="Solstice">
      <a:majorFont>
        <a:latin typeface="Gill Sans MT"/>
        <a:ea typeface=""/>
        <a:cs typeface=""/>
        <a:font script="Grek" typeface="Corbel"/>
        <a:font script="Cyrl" typeface="Corbel"/>
        <a:font script="Jpan" typeface="ＭＳ ゴシック"/>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ＭＳ ゴシック"/>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Aspect">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shade val="35000"/>
                <a:satMod val="150000"/>
              </a:schemeClr>
            </a:gs>
            <a:gs pos="45000">
              <a:schemeClr val="phClr">
                <a:shade val="68000"/>
                <a:satMod val="155000"/>
              </a:schemeClr>
            </a:gs>
            <a:gs pos="100000">
              <a:schemeClr val="phClr">
                <a:tint val="70000"/>
                <a:satMod val="175000"/>
              </a:schemeClr>
            </a:gs>
          </a:gsLst>
          <a:lin ang="16200000" scaled="0"/>
        </a:gradFill>
        <a:blipFill>
          <a:blip xmlns:r="http://schemas.openxmlformats.org/officeDocument/2006/relationships" r:embed="rId1">
            <a:duotone>
              <a:schemeClr val="phClr">
                <a:shade val="800"/>
                <a:satMod val="150000"/>
              </a:schemeClr>
              <a:schemeClr val="phClr">
                <a:tint val="80000"/>
                <a:satMod val="150000"/>
              </a:schemeClr>
            </a:duotone>
          </a:blip>
          <a:tile tx="0" ty="0" sx="75000" sy="75000" flip="none" algn="tl"/>
        </a:blipFill>
      </a:bgFillStyleLst>
    </a:fmtScheme>
  </a:themeElements>
  <a:objectDefaults>
    <a:spDef>
      <a:spPr>
        <a:noFill/>
        <a:ln>
          <a:solidFill>
            <a:schemeClr val="accent1"/>
          </a:solid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bodyPr vert="horz" wrap="square" lIns="0" tIns="0" rIns="0" bIns="0" rtlCol="0" anchor="t">
        <a:normAutofit/>
      </a:bodyPr>
      <a:lstStyle>
        <a:defPPr>
          <a:defRPr dirty="0" smtClean="0"/>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ARM PPT Template 2014 Public</Template>
  <TotalTime>1726</TotalTime>
  <Words>1150</Words>
  <Application>Microsoft Office PowerPoint</Application>
  <PresentationFormat>Custom</PresentationFormat>
  <Paragraphs>207</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ARM Interim Template Confidential</vt:lpstr>
      <vt:lpstr>Digital Input and Output</vt:lpstr>
      <vt:lpstr>Module Syllabus</vt:lpstr>
      <vt:lpstr>Basic Programming – Digital IO  </vt:lpstr>
      <vt:lpstr>Voltages and Logic Values</vt:lpstr>
      <vt:lpstr>GPIO Design</vt:lpstr>
      <vt:lpstr>GPIO Design</vt:lpstr>
      <vt:lpstr>GPIO Registers</vt:lpstr>
      <vt:lpstr>Using Pointer to Access GPIO</vt:lpstr>
      <vt:lpstr>Define Data Structure for Peripherals</vt:lpstr>
      <vt:lpstr>Define Data Structure for Peripherals</vt:lpstr>
      <vt:lpstr>Define Data Structure for Peripherals</vt:lpstr>
      <vt:lpstr>Digital IO Example: LEDs</vt:lpstr>
      <vt:lpstr>Digital IO Example: 7-Segment Display</vt:lpstr>
      <vt:lpstr>Digital IO Example: Infrared Emitter/Detector</vt:lpstr>
      <vt:lpstr>Useful Resources</vt:lpstr>
    </vt:vector>
  </TitlesOfParts>
  <Company>ARM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Digital Input and Output</dc:title>
  <dc:creator>Sean Hong;Domantas Cibas</dc:creator>
  <cp:lastModifiedBy>Domantas Cibas</cp:lastModifiedBy>
  <cp:revision>212</cp:revision>
  <dcterms:created xsi:type="dcterms:W3CDTF">2006-08-16T00:00:00Z</dcterms:created>
  <dcterms:modified xsi:type="dcterms:W3CDTF">2014-08-06T10:11:00Z</dcterms:modified>
</cp:coreProperties>
</file>