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LK6l7LW2mICgpKPpzgJO2Hiph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5B87A-A7C9-4674-86CE-48AE71C98A72}">
  <a:tblStyle styleId="{BB35B87A-A7C9-4674-86CE-48AE71C98A7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is to implement a RISC-V processors based on Chapter 4 for the Pat&amp; Hen. </a:t>
            </a:r>
            <a:endParaRPr/>
          </a:p>
        </p:txBody>
      </p:sp>
      <p:sp>
        <p:nvSpPr>
          <p:cNvPr id="106" name="Google Shape;10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ubTitle" idx="1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ncloud.esat.kuleuven.be/index.php/s/HPc2rfQ5LaYfqZm" TargetMode="External"/><Relationship Id="rId7" Type="http://schemas.openxmlformats.org/officeDocument/2006/relationships/hyperlink" Target="https://github.com/Kritagya-Agarwal/Assembly-To-Machine-Code-RISC-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sic-world.com/verilog/veritut.html" TargetMode="External"/><Relationship Id="rId5" Type="http://schemas.openxmlformats.org/officeDocument/2006/relationships/hyperlink" Target="https://inst.eecs.berkeley.edu/~cs61c/fa17/img/riscvcard.pdf" TargetMode="External"/><Relationship Id="rId4" Type="http://schemas.openxmlformats.org/officeDocument/2006/relationships/hyperlink" Target="https://riscv.org/wp-content/uploads/2017/05/riscv-spec-v2.2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ur02.safelinks.protection.outlook.com/?url=https%3A%2F%2Fowncloud.esat.kuleuven.be%2Findex.php%2Fs%2FHPc2rfQ5LaYfqZm&amp;data=04%7C01%7Cnathan.laubeuf%40imec.be%7C06f72c5f9c4b40a7c77d08d9f524a8df%7Ca72d5a7225ee40f09bd1067cb5b770d4%7C0%7C0%7C637810360298453035%7CUnknown%7CTWFpbGZsb3d8eyJWIjoiMC4wLjAwMDAiLCJQIjoiV2luMzIiLCJBTiI6Ik1haWwiLCJXVCI6Mn0%3D%7C3000&amp;sdata=qauSM2Z3hVrRtzr0lCpJhM9Ue3sP%2BKMzyZoiHvZd9TU%3D&amp;reserved=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Computer Architectures Session 1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Single cycle RISC-V processor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3181057" y="4708223"/>
            <a:ext cx="5829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 :</a:t>
            </a:r>
            <a:endParaRPr b="1"/>
          </a:p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 Yin (jun.yin@kuleuven.be)</a:t>
            </a:r>
            <a:endParaRPr/>
          </a:p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Yuanyang Guo (yuanyang.guo@imec.be)</a:t>
            </a:r>
            <a:endParaRPr/>
          </a:p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Linyan Mei (linyan.mei@kuleuven.be)</a:t>
            </a:r>
            <a:endParaRPr/>
          </a:p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Nathan Laubeuf (nathan.laubeuf@gmail.com)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05156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****************************************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Report : area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Design : cpu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Version: N-2017.09-SP3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Date   : Tue Mar  1 23:35:12 2022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****************************************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Information: Updating design information... (UID-85)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Warning: Design 'cpu' contains 1 high-fanout nets. A fanout number of 1000 will be used for delay calculations involving these nets. (TIM-134)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Library(s) Used: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saed32rvt_tt1p05v25c (File: /users/micas/micas/design/generic/synopsys_32nm/SAED32_EDK/lib/stdcell_rvt/db_ccs/saed32rvt_tt1p05v25c.db)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saed32sram_tt1p05v25c (File: /users/micas/micas/design/generic/synopsys_32nm/SAED32_EDK/lib/sram/db_ccs/saed32sram_tt1p05v25c.db)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Number of ports:                         3057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Number of nets:                         11493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Number of cells:                         8556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Number of combinational cells:           5712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Number of sequential cells:              2778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Number of macros/black boxes:              20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Number of buf/inv:                        300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Number of references:                      12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Combinational area:              14144.892647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Buf/Inv area:                      386.044737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Noncombinational area:           14383.534074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Macro/Black Box area:           379865.820312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Net Interconnect area:           27114.416993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 cell area:                408394.247034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Total area:                     435508.664027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Hierarchical area distribution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------------------------------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                          Global cell area                Local cell area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                          --------------------  ----------------------------------- 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Hierarchical cell                 Absolute     Percent  Combi-      Noncombi-   Black-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                          Total        Total    national    national    boxes        Design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--------------------------------  -----------  -------  ----------  ----------  -----------  ----------------------------------------------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cpu                               </a:t>
            </a:r>
            <a:r>
              <a:rPr lang="en-GB" sz="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408394.2470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100.0      6.0995      0.0000       0.0000  cpu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alu                                 3924.7458      1.0   3924.7458      0.0000       0.0000  alu_DATA_W64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alu_ctrl                              35.3260      0.0     35.3260      0.0000       0.0000  alu_control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alu_operand_mux                      163.9229      0.0    163.9229      0.0000       0.0000  mux_2_DATA_W64_3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branch_unit                           95.5581      0.0     95.5581      0.0000       0.0000  branch_unit_DATA_W64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control_unit                          39.3923      0.0     39.3923      0.0000       0.0000  control_unit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data_memory                       </a:t>
            </a:r>
            <a:r>
              <a:rPr lang="en-GB" sz="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305708.2610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74.9   1815.6047      0.0000  303892.6562  sram_BW64_ADDR_W10_DATA_W64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immediate_extend_u                    55.4034      0.0     55.4034      0.0000       0.0000  immediate_extend_unit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instruction_memory                 </a:t>
            </a:r>
            <a:r>
              <a:rPr lang="en-GB" sz="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76463.6620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18.7    490.4979      0.0000   75973.1641  sram_BW32_ADDR_W9_DATA_W32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program_counter                      187.0500      0.0     44.4752      0.0000       0.0000  pc_DATA_W64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program_counter/mux_branch            29.2266      0.0     29.2266      0.0000       0.0000  mux_2_DATA_W64_1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program_counter/mux_jump              29.2266      0.0     29.2266      0.0000       0.0000  mux_2_DATA_W64_0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program_counter/pc_register           84.1217      0.0      0.0000     78.2764       0.0000  reg_arstn_en_64_s00000000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program_counter/pc_register/clk_gate_r_reg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					.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					.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					.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register_file/clk_gate_reg_array_reg_8_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                               5.8453      0.0      0.0000      5.8453       0.0000  SNPS_CLOCK_GATE_HIGH_register_file_DATA_W64_24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register_file/clk_gate_reg_array_reg_9_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                               5.8453      0.0      0.0000      5.8453       0.0000  SNPS_CLOCK_GATE_HIGH_register_file_DATA_W64_23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--------------------------------  -----------  -------  ----------  ----------  -----------  ----------------------------------------------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Total                                                   14144.8926  14383.5341  379865.8203</a:t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3231396" y="2433236"/>
            <a:ext cx="26413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 cpu area (in square micrometers)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10"/>
          <p:cNvCxnSpPr>
            <a:stCxn id="235" idx="1"/>
          </p:cNvCxnSpPr>
          <p:nvPr/>
        </p:nvCxnSpPr>
        <p:spPr>
          <a:xfrm flipH="1">
            <a:off x="2634696" y="2571736"/>
            <a:ext cx="596700" cy="403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10"/>
          <p:cNvCxnSpPr/>
          <p:nvPr/>
        </p:nvCxnSpPr>
        <p:spPr>
          <a:xfrm flipH="1">
            <a:off x="2456481" y="2727702"/>
            <a:ext cx="1317356" cy="126311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8" name="Google Shape;238;p10"/>
          <p:cNvSpPr/>
          <p:nvPr/>
        </p:nvSpPr>
        <p:spPr>
          <a:xfrm>
            <a:off x="54244" y="1356102"/>
            <a:ext cx="2750949" cy="1883044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2859437" y="1332949"/>
            <a:ext cx="2008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2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54243" y="3259412"/>
            <a:ext cx="7849893" cy="3358364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5895253" y="2982413"/>
            <a:ext cx="2008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breakdown</a:t>
            </a:r>
            <a:endParaRPr sz="12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 txBox="1"/>
          <p:nvPr/>
        </p:nvSpPr>
        <p:spPr>
          <a:xfrm>
            <a:off x="7904136" y="240224"/>
            <a:ext cx="3983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cpu.area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8526145" y="6105151"/>
            <a:ext cx="34772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Combinational: area for logic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Non-combinational: area for memory (registers)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Black-boxes: Macros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05156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Information: Propagating switching activity (high effort zero delay simulation). (PWR-6)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Warning: Design has unannotated primary inputs. (PWR-414)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Warning: Design has unannotated sequential cell outputs. (PWR-415)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Warning: Design has unannotated black box outputs. (PWR-428)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****************************************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Report : power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-net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-cell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-hier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-analysis_effort high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-verbose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-sort_mode dynamic_power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Design : cpuVersion: N-2017.09-SP3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Date   : Tue Mar  1 23:35:15 2022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****************************************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Library(s) Used: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saed32rvt_tt1p05v25c (File: /users/micas/micas/design/generic/synopsys_32nm/SAED32_EDK/lib/stdcell_rvt/db_ccs/saed32rvt_tt1p05v25c.db)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saed32sram_tt1p05v25c (File: /users/micas/micas/design/generic/synopsys_32nm/SAED32_EDK/lib/sram/db_ccs/saed32sram_tt1p05v25c.db)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Information: The library cell 'SRAM2RW128x32' in the library 'saed32sram_tt1p05v25c' is not characterized for internal power. (PWR-227)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Information: The design contains cells, other than constants and black boxes, that are not characterized for internal power. (PWR-228)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		.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		.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		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--------------------------------------------------------------------------------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                               Switch   Int      Leak     Total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Hierarchy                              Power    Power    Power    Power    %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--------------------------------------------------------------------------------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cpu                                       8.395    0.000 7.62e+08  </a:t>
            </a:r>
            <a:r>
              <a:rPr lang="en-GB" sz="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770.532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100.0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branch_unit (branch_unit_DATA_W64)      0.209    0.000 3.56e+06    3.767   0.5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regfile_data_mux (mux_2_DATA_W64_2)     0.431    0.000 4.10e+06    4.527   0.6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alu (alu_DATA_W64)                      1.124    0.000 1.34e+08  134.681  17.5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alu_operand_mux (mux_2_DATA_W64_3)      0.144    0.000 4.10e+06    4.240   0.6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alu_ctrl (alu_control)               6.78e-02    0.000 1.09e+06    1.157   0.2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register_file (register_file_DATA_W64)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                                  1.816    0.000 5.51e+08  552.837  71.7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control_unit (control_unit)          6.67e-02    0.000 1.51e+06    1.573   0.2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data_memory (sram_BW64_ADDR_W10_DATA_W64)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                                  2.498    0.000 4.36e+07   46.057   6.0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instruction_memory (sram_BW32_ADDR_W9_DATA_W32)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                                  1.039    0.000 1.29e+07   13.985   1.8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program_counter (pc_DATA_W64)           0.316    0.000 5.11e+06    5.424   0.7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pc_register (reg_arstn_en_64_s00000000)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                                  0.253    0.000 2.00e+06    2.249   0.3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mux_jump (mux_2_DATA_W64_0)        1.13e-02    0.000 7.47e+05    0.759   0.1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mux_branch (mux_2_DATA_W64_1)      1.30e-02    0.000 7.47e+05    0.760   0.1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immediate_extend_u (immediate_extend_unit)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                                  0.106    0.000 1.52e+06    1.625   0.2</a:t>
            </a:r>
            <a:endParaRPr/>
          </a:p>
        </p:txBody>
      </p:sp>
      <p:sp>
        <p:nvSpPr>
          <p:cNvPr id="249" name="Google Shape;249;p11"/>
          <p:cNvSpPr txBox="1"/>
          <p:nvPr/>
        </p:nvSpPr>
        <p:spPr>
          <a:xfrm>
            <a:off x="7904136" y="240224"/>
            <a:ext cx="3983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cpu.power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4902631" y="3429000"/>
            <a:ext cx="129849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 power (uW)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11"/>
          <p:cNvCxnSpPr>
            <a:stCxn id="250" idx="1"/>
          </p:cNvCxnSpPr>
          <p:nvPr/>
        </p:nvCxnSpPr>
        <p:spPr>
          <a:xfrm flipH="1">
            <a:off x="4176931" y="3567500"/>
            <a:ext cx="725700" cy="312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11"/>
          <p:cNvSpPr/>
          <p:nvPr/>
        </p:nvSpPr>
        <p:spPr>
          <a:xfrm>
            <a:off x="61993" y="3429000"/>
            <a:ext cx="4610746" cy="2723827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61993" y="3152001"/>
            <a:ext cx="16528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Last table of the report</a:t>
            </a:r>
            <a:endParaRPr sz="12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05156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		.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		.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		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Point                                                   Incr       Path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--------------------------------------------------------------------------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clock clk (rise edge)                                   0.00       0.00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clock network delay (ideal)                             0.00       0.00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program_counter/pc_register/r_reg_9_/CLK (DFFARX1_RVT)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0.00       0.00 r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program_counter/pc_register/r_reg_9_/Q (DFFARX1_RVT)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0.15       0.15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program_counter/pc_register/dout[9] (reg_arstn_en_64_s00000000)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0.00       0.15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program_counter/current_pc[9] (pc_DATA_W64)             0.00       0.15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instruction_memory/addr[9] (sram_BW32_ADDR_W9_DATA_W32)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0.00       0.15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instruction_memory/U40/Y (NAND2X0_RVT)                  1.14       1.29 r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instruction_memory/U39/Y (INVX0_RVT)                    0.62       1.92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instruction_memory/U18/Y (AO22X1_RVT)                   3.63       5.55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instruction_memory/U103/Y (OR2X1_RVT)                   0.71       6.26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instruction_memory/rdata[0] (sram_BW32_ADDR_W9_DATA_W32)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0.00       6.26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control_unit/opcode[0] (control_unit)                   0.00       6.26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control_unit/U10/Y (NAND2X0_RVT)                        0.75       7.01 r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control_unit/U14/Y (NOR2X0_RVT)                         0.10       7.11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control_unit/U4/Y (AND2X1_RVT)                          0.67       7.78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control_unit/alu_src (control_unit)                     0.00       7.78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alu_operand_mux/select_a (mux_2_DATA_W64_3)             0.00       7.78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alu_operand_mux/U53/Y (AO22X1_RVT)                      8.11      15.89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alu_operand_mux/mux_out[2] (mux_2_DATA_W64_3)           0.00      15.89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alu/alu_in_1[2] (alu_DATA_W64)                          0.00      15.89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alu/U112/Y (MUX41X1_RVT)                               40.50      56.39 r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alu/U70/Y (AO22X1_RVT)                                  0.06      56.45 r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alu/U1173/Y (OA22X1_RVT)                                0.05      56.50 r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alu/U1183/Y (NAND4X0_RVT)                               0.11      56.60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alu/alu_out[3] (alu_DATA_W64)                           0.00      56.60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regfile_data_mux/input_b[3] (mux_2_DATA_W64_2)          0.00      56.60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regfile_data_mux/U61/Y (AO22X1_RVT)                     3.64      60.25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regfile_data_mux/mux_out[3] (mux_2_DATA_W64_2)          0.00      60.25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register_file/wdata[3] (register_file_DATA_W64)         0.00      60.25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register_file/reg_array_reg_1__3_/D (DFFARX1_RVT)       5.41      65.65 f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 arrival time                                                 65.65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clock clk (rise edge)                                 100.00     100.00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clock network delay (ideal)                             0.00     100.00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clock uncertainty                                      -0.10      99.90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register_file/reg_array_reg_1__3_/CLK (DFFARX1_RVT)     0.00      99.90 r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library setup time                                     -0.10      99.80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data required time                                                99.80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--------------------------------------------------------------------------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data required time                                                99.80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data arrival time                                                -65.65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--------------------------------------------------------------------------</a:t>
            </a:r>
            <a:br>
              <a:rPr lang="en-GB" sz="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slack (MET)                                                       </a:t>
            </a:r>
            <a:r>
              <a:rPr lang="en-GB" sz="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34.15</a:t>
            </a:r>
            <a:endParaRPr/>
          </a:p>
        </p:txBody>
      </p:sp>
      <p:sp>
        <p:nvSpPr>
          <p:cNvPr id="260" name="Google Shape;260;p12"/>
          <p:cNvSpPr txBox="1"/>
          <p:nvPr/>
        </p:nvSpPr>
        <p:spPr>
          <a:xfrm>
            <a:off x="7904136" y="240224"/>
            <a:ext cx="3983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cpu.tim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4933627" y="4506132"/>
            <a:ext cx="12323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Critical path (ns)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p12"/>
          <p:cNvCxnSpPr>
            <a:stCxn id="261" idx="1"/>
          </p:cNvCxnSpPr>
          <p:nvPr/>
        </p:nvCxnSpPr>
        <p:spPr>
          <a:xfrm flipH="1">
            <a:off x="4207927" y="4644632"/>
            <a:ext cx="725700" cy="312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3" name="Google Shape;263;p12"/>
          <p:cNvSpPr txBox="1"/>
          <p:nvPr/>
        </p:nvSpPr>
        <p:spPr>
          <a:xfrm>
            <a:off x="4933627" y="5682066"/>
            <a:ext cx="12857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Clock margin (ns)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12"/>
          <p:cNvCxnSpPr>
            <a:stCxn id="263" idx="1"/>
          </p:cNvCxnSpPr>
          <p:nvPr/>
        </p:nvCxnSpPr>
        <p:spPr>
          <a:xfrm flipH="1">
            <a:off x="4207927" y="5820566"/>
            <a:ext cx="725700" cy="312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3"/>
          <p:cNvCxnSpPr/>
          <p:nvPr/>
        </p:nvCxnSpPr>
        <p:spPr>
          <a:xfrm>
            <a:off x="7022024" y="4713283"/>
            <a:ext cx="0" cy="667216"/>
          </a:xfrm>
          <a:prstGeom prst="straightConnector1">
            <a:avLst/>
          </a:prstGeom>
          <a:noFill/>
          <a:ln w="57150" cap="flat" cmpd="sng">
            <a:solidFill>
              <a:srgbClr val="F7CAA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0" name="Google Shape;270;p13"/>
          <p:cNvCxnSpPr/>
          <p:nvPr/>
        </p:nvCxnSpPr>
        <p:spPr>
          <a:xfrm>
            <a:off x="9078534" y="4696432"/>
            <a:ext cx="0" cy="667216"/>
          </a:xfrm>
          <a:prstGeom prst="straightConnector1">
            <a:avLst/>
          </a:prstGeom>
          <a:noFill/>
          <a:ln w="57150" cap="flat" cmpd="sng">
            <a:solidFill>
              <a:srgbClr val="F7CAA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1" name="Google Shape;271;p13"/>
          <p:cNvCxnSpPr/>
          <p:nvPr/>
        </p:nvCxnSpPr>
        <p:spPr>
          <a:xfrm>
            <a:off x="10934053" y="4713283"/>
            <a:ext cx="0" cy="667216"/>
          </a:xfrm>
          <a:prstGeom prst="straightConnector1">
            <a:avLst/>
          </a:prstGeom>
          <a:noFill/>
          <a:ln w="57150" cap="flat" cmpd="sng">
            <a:solidFill>
              <a:srgbClr val="F7CAA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2" name="Google Shape;27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Objective</a:t>
            </a:r>
            <a:endParaRPr/>
          </a:p>
        </p:txBody>
      </p:sp>
      <p:grpSp>
        <p:nvGrpSpPr>
          <p:cNvPr id="273" name="Google Shape;273;p13"/>
          <p:cNvGrpSpPr/>
          <p:nvPr/>
        </p:nvGrpSpPr>
        <p:grpSpPr>
          <a:xfrm>
            <a:off x="838200" y="2390723"/>
            <a:ext cx="10515598" cy="1269265"/>
            <a:chOff x="0" y="1053293"/>
            <a:chExt cx="10515598" cy="1269265"/>
          </a:xfrm>
        </p:grpSpPr>
        <p:sp>
          <p:nvSpPr>
            <p:cNvPr id="274" name="Google Shape;274;p13"/>
            <p:cNvSpPr/>
            <p:nvPr/>
          </p:nvSpPr>
          <p:spPr>
            <a:xfrm>
              <a:off x="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 txBox="1"/>
            <p:nvPr/>
          </p:nvSpPr>
          <p:spPr>
            <a:xfrm>
              <a:off x="3717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GB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skeleton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144589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 txBox="1"/>
            <p:nvPr/>
          </p:nvSpPr>
          <p:spPr>
            <a:xfrm>
              <a:off x="144589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184023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 txBox="1"/>
            <p:nvPr/>
          </p:nvSpPr>
          <p:spPr>
            <a:xfrm>
              <a:off x="187740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GB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Functional single cycle processor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328612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 txBox="1"/>
            <p:nvPr/>
          </p:nvSpPr>
          <p:spPr>
            <a:xfrm>
              <a:off x="328612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368046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 txBox="1"/>
            <p:nvPr/>
          </p:nvSpPr>
          <p:spPr>
            <a:xfrm>
              <a:off x="371763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GB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with multiplication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512635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 txBox="1"/>
            <p:nvPr/>
          </p:nvSpPr>
          <p:spPr>
            <a:xfrm>
              <a:off x="512635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552069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 txBox="1"/>
            <p:nvPr/>
          </p:nvSpPr>
          <p:spPr>
            <a:xfrm>
              <a:off x="555786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GB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Pipelined processor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696658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 txBox="1"/>
            <p:nvPr/>
          </p:nvSpPr>
          <p:spPr>
            <a:xfrm>
              <a:off x="696658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736092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 txBox="1"/>
            <p:nvPr/>
          </p:nvSpPr>
          <p:spPr>
            <a:xfrm>
              <a:off x="739809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GB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Pipelined processor with data hazard resolution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8806814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 txBox="1"/>
            <p:nvPr/>
          </p:nvSpPr>
          <p:spPr>
            <a:xfrm>
              <a:off x="8806814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9201149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B3C6E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 txBox="1"/>
            <p:nvPr/>
          </p:nvSpPr>
          <p:spPr>
            <a:xfrm>
              <a:off x="9238325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GB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Advanced acceleration 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6" name="Google Shape;296;p13"/>
          <p:cNvCxnSpPr/>
          <p:nvPr/>
        </p:nvCxnSpPr>
        <p:spPr>
          <a:xfrm>
            <a:off x="5287504" y="4713283"/>
            <a:ext cx="0" cy="667216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7" name="Google Shape;297;p13"/>
          <p:cNvCxnSpPr/>
          <p:nvPr/>
        </p:nvCxnSpPr>
        <p:spPr>
          <a:xfrm>
            <a:off x="2405270" y="1386988"/>
            <a:ext cx="0" cy="3472069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98" name="Google Shape;298;p13"/>
          <p:cNvCxnSpPr/>
          <p:nvPr/>
        </p:nvCxnSpPr>
        <p:spPr>
          <a:xfrm>
            <a:off x="6094577" y="1337430"/>
            <a:ext cx="0" cy="3472069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99" name="Google Shape;299;p13"/>
          <p:cNvCxnSpPr/>
          <p:nvPr/>
        </p:nvCxnSpPr>
        <p:spPr>
          <a:xfrm>
            <a:off x="9762405" y="1337430"/>
            <a:ext cx="0" cy="3472069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00" name="Google Shape;300;p13"/>
          <p:cNvSpPr txBox="1"/>
          <p:nvPr/>
        </p:nvSpPr>
        <p:spPr>
          <a:xfrm>
            <a:off x="2994381" y="1551132"/>
            <a:ext cx="2381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1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3"/>
          <p:cNvSpPr txBox="1"/>
          <p:nvPr/>
        </p:nvSpPr>
        <p:spPr>
          <a:xfrm>
            <a:off x="6705167" y="1551131"/>
            <a:ext cx="2381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Session 2</a:t>
            </a:r>
            <a:endParaRPr sz="24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3"/>
          <p:cNvSpPr txBox="1"/>
          <p:nvPr/>
        </p:nvSpPr>
        <p:spPr>
          <a:xfrm>
            <a:off x="9583272" y="1551131"/>
            <a:ext cx="2381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Session 3</a:t>
            </a:r>
            <a:endParaRPr sz="24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4925" y="5570160"/>
            <a:ext cx="786960" cy="78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887" y="5570160"/>
            <a:ext cx="786960" cy="78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2193" y="5570160"/>
            <a:ext cx="786960" cy="78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10115" y="5570159"/>
            <a:ext cx="786960" cy="786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13"/>
          <p:cNvCxnSpPr/>
          <p:nvPr/>
        </p:nvCxnSpPr>
        <p:spPr>
          <a:xfrm>
            <a:off x="3422542" y="4713283"/>
            <a:ext cx="0" cy="667216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08" name="Google Shape;30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97254" y="5578963"/>
            <a:ext cx="786960" cy="78696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3"/>
          <p:cNvSpPr/>
          <p:nvPr/>
        </p:nvSpPr>
        <p:spPr>
          <a:xfrm>
            <a:off x="2864985" y="4156261"/>
            <a:ext cx="9004508" cy="52694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2519770" y="4604227"/>
            <a:ext cx="9004508" cy="52694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13"/>
          <p:cNvCxnSpPr/>
          <p:nvPr/>
        </p:nvCxnSpPr>
        <p:spPr>
          <a:xfrm>
            <a:off x="3363132" y="3657600"/>
            <a:ext cx="0" cy="498661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2" name="Google Shape;312;p13"/>
          <p:cNvCxnSpPr/>
          <p:nvPr/>
        </p:nvCxnSpPr>
        <p:spPr>
          <a:xfrm>
            <a:off x="5153367" y="3657599"/>
            <a:ext cx="0" cy="498661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3" name="Google Shape;313;p13"/>
          <p:cNvCxnSpPr/>
          <p:nvPr/>
        </p:nvCxnSpPr>
        <p:spPr>
          <a:xfrm>
            <a:off x="7022024" y="3657598"/>
            <a:ext cx="0" cy="498661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4" name="Google Shape;314;p13"/>
          <p:cNvCxnSpPr/>
          <p:nvPr/>
        </p:nvCxnSpPr>
        <p:spPr>
          <a:xfrm>
            <a:off x="8870015" y="3657598"/>
            <a:ext cx="0" cy="498661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5" name="Google Shape;315;p13"/>
          <p:cNvCxnSpPr/>
          <p:nvPr/>
        </p:nvCxnSpPr>
        <p:spPr>
          <a:xfrm>
            <a:off x="10771247" y="3657597"/>
            <a:ext cx="0" cy="498661"/>
          </a:xfrm>
          <a:prstGeom prst="straightConnector1">
            <a:avLst/>
          </a:prstGeom>
          <a:noFill/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6" name="Google Shape;316;p13"/>
          <p:cNvCxnSpPr/>
          <p:nvPr/>
        </p:nvCxnSpPr>
        <p:spPr>
          <a:xfrm>
            <a:off x="3166820" y="5131169"/>
            <a:ext cx="0" cy="498661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7" name="Google Shape;317;p13"/>
          <p:cNvCxnSpPr/>
          <p:nvPr/>
        </p:nvCxnSpPr>
        <p:spPr>
          <a:xfrm>
            <a:off x="3166820" y="5131169"/>
            <a:ext cx="0" cy="498661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8" name="Google Shape;318;p13"/>
          <p:cNvCxnSpPr/>
          <p:nvPr/>
        </p:nvCxnSpPr>
        <p:spPr>
          <a:xfrm>
            <a:off x="5031782" y="5131169"/>
            <a:ext cx="0" cy="498661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9" name="Google Shape;319;p13"/>
          <p:cNvCxnSpPr/>
          <p:nvPr/>
        </p:nvCxnSpPr>
        <p:spPr>
          <a:xfrm>
            <a:off x="6766302" y="5131169"/>
            <a:ext cx="0" cy="498661"/>
          </a:xfrm>
          <a:prstGeom prst="straightConnector1">
            <a:avLst/>
          </a:prstGeom>
          <a:noFill/>
          <a:ln w="57150" cap="flat" cmpd="sng">
            <a:solidFill>
              <a:srgbClr val="C4E0B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0" name="Google Shape;320;p13"/>
          <p:cNvCxnSpPr/>
          <p:nvPr/>
        </p:nvCxnSpPr>
        <p:spPr>
          <a:xfrm>
            <a:off x="8822812" y="5114318"/>
            <a:ext cx="0" cy="498661"/>
          </a:xfrm>
          <a:prstGeom prst="straightConnector1">
            <a:avLst/>
          </a:prstGeom>
          <a:noFill/>
          <a:ln w="57150" cap="flat" cmpd="sng">
            <a:solidFill>
              <a:srgbClr val="C4E0B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1" name="Google Shape;321;p13"/>
          <p:cNvCxnSpPr/>
          <p:nvPr/>
        </p:nvCxnSpPr>
        <p:spPr>
          <a:xfrm>
            <a:off x="10678331" y="5131169"/>
            <a:ext cx="0" cy="498661"/>
          </a:xfrm>
          <a:prstGeom prst="straightConnector1">
            <a:avLst/>
          </a:prstGeom>
          <a:noFill/>
          <a:ln w="57150" cap="flat" cmpd="sng">
            <a:solidFill>
              <a:srgbClr val="C4E0B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67670" y="844563"/>
            <a:ext cx="6783030" cy="535332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Base architecture</a:t>
            </a:r>
            <a:endParaRPr/>
          </a:p>
        </p:txBody>
      </p:sp>
      <p:sp>
        <p:nvSpPr>
          <p:cNvPr id="329" name="Google Shape;329;p14"/>
          <p:cNvSpPr/>
          <p:nvPr/>
        </p:nvSpPr>
        <p:spPr>
          <a:xfrm>
            <a:off x="7542849" y="2088834"/>
            <a:ext cx="536794" cy="1381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4"/>
          <p:cNvSpPr/>
          <p:nvPr/>
        </p:nvSpPr>
        <p:spPr>
          <a:xfrm>
            <a:off x="9449381" y="3629185"/>
            <a:ext cx="824316" cy="1155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4"/>
          <p:cNvSpPr/>
          <p:nvPr/>
        </p:nvSpPr>
        <p:spPr>
          <a:xfrm>
            <a:off x="7833360" y="3520469"/>
            <a:ext cx="1047750" cy="141590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9266306" y="5005548"/>
            <a:ext cx="550191" cy="83214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4"/>
          <p:cNvSpPr/>
          <p:nvPr/>
        </p:nvSpPr>
        <p:spPr>
          <a:xfrm>
            <a:off x="5107304" y="784860"/>
            <a:ext cx="6688455" cy="3406140"/>
          </a:xfrm>
          <a:custGeom>
            <a:avLst/>
            <a:gdLst/>
            <a:ahLst/>
            <a:cxnLst/>
            <a:rect l="l" t="t" r="r" b="b"/>
            <a:pathLst>
              <a:path w="6688455" h="3406140" extrusionOk="0">
                <a:moveTo>
                  <a:pt x="523875" y="3406140"/>
                </a:moveTo>
                <a:lnTo>
                  <a:pt x="531495" y="1623060"/>
                </a:lnTo>
                <a:lnTo>
                  <a:pt x="2329815" y="1623060"/>
                </a:lnTo>
                <a:lnTo>
                  <a:pt x="2329815" y="868680"/>
                </a:lnTo>
                <a:lnTo>
                  <a:pt x="4349115" y="868680"/>
                </a:lnTo>
                <a:lnTo>
                  <a:pt x="4349115" y="556260"/>
                </a:lnTo>
                <a:lnTo>
                  <a:pt x="5287327" y="556260"/>
                </a:lnTo>
                <a:cubicBezTo>
                  <a:pt x="5284152" y="965200"/>
                  <a:pt x="5285741" y="1369377"/>
                  <a:pt x="5282566" y="1778317"/>
                </a:cubicBezTo>
                <a:lnTo>
                  <a:pt x="6688455" y="1783080"/>
                </a:lnTo>
                <a:lnTo>
                  <a:pt x="6688455" y="0"/>
                </a:lnTo>
                <a:lnTo>
                  <a:pt x="5715" y="0"/>
                </a:lnTo>
                <a:lnTo>
                  <a:pt x="0" y="3403283"/>
                </a:lnTo>
                <a:lnTo>
                  <a:pt x="523875" y="3406140"/>
                </a:lnTo>
                <a:close/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4"/>
          <p:cNvSpPr/>
          <p:nvPr/>
        </p:nvSpPr>
        <p:spPr>
          <a:xfrm>
            <a:off x="8985885" y="1390650"/>
            <a:ext cx="1366838" cy="1057275"/>
          </a:xfrm>
          <a:custGeom>
            <a:avLst/>
            <a:gdLst/>
            <a:ahLst/>
            <a:cxnLst/>
            <a:rect l="l" t="t" r="r" b="b"/>
            <a:pathLst>
              <a:path w="1366838" h="1057275" extrusionOk="0">
                <a:moveTo>
                  <a:pt x="9525" y="1057275"/>
                </a:moveTo>
                <a:lnTo>
                  <a:pt x="1100138" y="1057275"/>
                </a:lnTo>
                <a:lnTo>
                  <a:pt x="1100138" y="847725"/>
                </a:lnTo>
                <a:lnTo>
                  <a:pt x="1366838" y="847725"/>
                </a:lnTo>
                <a:lnTo>
                  <a:pt x="1366838" y="0"/>
                </a:lnTo>
                <a:lnTo>
                  <a:pt x="547688" y="0"/>
                </a:lnTo>
                <a:lnTo>
                  <a:pt x="547688" y="433388"/>
                </a:lnTo>
                <a:lnTo>
                  <a:pt x="0" y="433388"/>
                </a:lnTo>
                <a:lnTo>
                  <a:pt x="9525" y="1057275"/>
                </a:lnTo>
                <a:close/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4"/>
          <p:cNvSpPr/>
          <p:nvPr/>
        </p:nvSpPr>
        <p:spPr>
          <a:xfrm>
            <a:off x="8031770" y="5005547"/>
            <a:ext cx="650929" cy="79454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4"/>
          <p:cNvSpPr txBox="1"/>
          <p:nvPr/>
        </p:nvSpPr>
        <p:spPr>
          <a:xfrm>
            <a:off x="9000374" y="2399595"/>
            <a:ext cx="10397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branch_unit.v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4"/>
          <p:cNvSpPr txBox="1"/>
          <p:nvPr/>
        </p:nvSpPr>
        <p:spPr>
          <a:xfrm>
            <a:off x="5034278" y="507861"/>
            <a:ext cx="4321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pc.v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4"/>
          <p:cNvSpPr txBox="1"/>
          <p:nvPr/>
        </p:nvSpPr>
        <p:spPr>
          <a:xfrm>
            <a:off x="9367598" y="3377264"/>
            <a:ext cx="4754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alu.v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4"/>
          <p:cNvSpPr txBox="1"/>
          <p:nvPr/>
        </p:nvSpPr>
        <p:spPr>
          <a:xfrm>
            <a:off x="9775676" y="5601550"/>
            <a:ext cx="9960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alu_control.v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4"/>
          <p:cNvSpPr txBox="1"/>
          <p:nvPr/>
        </p:nvSpPr>
        <p:spPr>
          <a:xfrm>
            <a:off x="7459964" y="1814131"/>
            <a:ext cx="10537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control_unit.v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4"/>
          <p:cNvSpPr txBox="1"/>
          <p:nvPr/>
        </p:nvSpPr>
        <p:spPr>
          <a:xfrm>
            <a:off x="6289921" y="4890319"/>
            <a:ext cx="178972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immediate_extend_unit.v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6867054" y="4452943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register_file.v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4"/>
          <p:cNvSpPr txBox="1">
            <a:spLocks noGrp="1"/>
          </p:cNvSpPr>
          <p:nvPr>
            <p:ph type="body" idx="1"/>
          </p:nvPr>
        </p:nvSpPr>
        <p:spPr>
          <a:xfrm>
            <a:off x="838200" y="1390650"/>
            <a:ext cx="518160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RTL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alu_control.v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alu.v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branch_unit.v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control_unit.v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cpu_tb.v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cpu.v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immediate_extend_unit.v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mux_2.v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pc.v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register_file.v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sram.v</a:t>
            </a:r>
            <a:endParaRPr/>
          </a:p>
        </p:txBody>
      </p:sp>
      <p:sp>
        <p:nvSpPr>
          <p:cNvPr id="344" name="Google Shape;344;p14"/>
          <p:cNvSpPr/>
          <p:nvPr/>
        </p:nvSpPr>
        <p:spPr>
          <a:xfrm>
            <a:off x="4959458" y="507861"/>
            <a:ext cx="7113722" cy="584227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4"/>
          <p:cNvSpPr txBox="1"/>
          <p:nvPr/>
        </p:nvSpPr>
        <p:spPr>
          <a:xfrm>
            <a:off x="4868549" y="141558"/>
            <a:ext cx="73289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cpu.v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4"/>
          <p:cNvSpPr txBox="1"/>
          <p:nvPr/>
        </p:nvSpPr>
        <p:spPr>
          <a:xfrm>
            <a:off x="8248420" y="6401088"/>
            <a:ext cx="37858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Patterson-Hennessy Section 4.1 to 4.4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Session Objectives</a:t>
            </a:r>
            <a:endParaRPr/>
          </a:p>
        </p:txBody>
      </p:sp>
      <p:sp>
        <p:nvSpPr>
          <p:cNvPr id="352" name="Google Shape;352;p15"/>
          <p:cNvSpPr txBox="1">
            <a:spLocks noGrp="1"/>
          </p:cNvSpPr>
          <p:nvPr>
            <p:ph type="body" idx="1"/>
          </p:nvPr>
        </p:nvSpPr>
        <p:spPr>
          <a:xfrm>
            <a:off x="464949" y="1825625"/>
            <a:ext cx="555485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Functional single cycle processor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Modify the </a:t>
            </a:r>
            <a:r>
              <a:rPr lang="en-GB" sz="1900">
                <a:latin typeface="Consolas"/>
                <a:ea typeface="Consolas"/>
                <a:cs typeface="Consolas"/>
                <a:sym typeface="Consolas"/>
              </a:rPr>
              <a:t>control_unit.v</a:t>
            </a:r>
            <a:r>
              <a:rPr lang="en-GB" sz="1900"/>
              <a:t> </a:t>
            </a:r>
            <a:r>
              <a:rPr lang="en-GB"/>
              <a:t>to support </a:t>
            </a:r>
            <a:r>
              <a:rPr lang="en-GB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BEQ, JUMP, LD, SD, ADDI and R-type ALU instructions (ALU_R)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rgbClr val="0000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A"/>
              </a:buClr>
              <a:buSzPct val="100000"/>
              <a:buChar char="•"/>
            </a:pPr>
            <a:r>
              <a:rPr lang="en-GB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GB">
                <a:solidFill>
                  <a:srgbClr val="00000A"/>
                </a:solidFill>
                <a:latin typeface="Consolas"/>
                <a:ea typeface="Consolas"/>
                <a:cs typeface="Consolas"/>
                <a:sym typeface="Consolas"/>
              </a:rPr>
              <a:t>SIMPLE_PROGRAM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A"/>
              </a:buClr>
              <a:buSzPct val="100000"/>
              <a:buChar char="•"/>
            </a:pPr>
            <a:r>
              <a:rPr lang="en-GB">
                <a:solidFill>
                  <a:srgbClr val="00000A"/>
                </a:solidFill>
              </a:rPr>
              <a:t>Copy the instruction and data memory for simple program to imem and dmem</a:t>
            </a:r>
            <a:endParaRPr>
              <a:solidFill>
                <a:srgbClr val="00000A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3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cat ./data/testcode_m/simpleprogram_imem_content.txt &gt; .data/imem_content.txt</a:t>
            </a:r>
            <a:endParaRPr sz="1300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3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cat ./data/testcode_m/simpleprogram_dmem_content.txt &gt; ./data/dmem_content.txt</a:t>
            </a:r>
            <a:endParaRPr sz="1300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A"/>
              </a:buClr>
              <a:buSzPct val="100000"/>
              <a:buChar char="•"/>
            </a:pPr>
            <a:r>
              <a:rPr lang="en-GB">
                <a:solidFill>
                  <a:srgbClr val="00000A"/>
                </a:solidFill>
              </a:rPr>
              <a:t>Run simulation with </a:t>
            </a:r>
            <a:r>
              <a:rPr lang="en-GB" sz="13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make nc</a:t>
            </a:r>
            <a:endParaRPr/>
          </a:p>
          <a:p>
            <a:pPr marL="685800" lvl="1" indent="-1530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700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A"/>
              </a:buClr>
              <a:buSzPct val="100000"/>
              <a:buChar char="•"/>
            </a:pPr>
            <a:r>
              <a:rPr lang="en-GB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GB">
                <a:solidFill>
                  <a:srgbClr val="00000A"/>
                </a:solidFill>
                <a:latin typeface="Consolas"/>
                <a:ea typeface="Consolas"/>
                <a:cs typeface="Consolas"/>
                <a:sym typeface="Consolas"/>
              </a:rPr>
              <a:t>MULT1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A"/>
              </a:buClr>
              <a:buSzPct val="100000"/>
              <a:buChar char="•"/>
            </a:pPr>
            <a:r>
              <a:rPr lang="en-GB">
                <a:solidFill>
                  <a:srgbClr val="00000A"/>
                </a:solidFill>
              </a:rPr>
              <a:t>See above with </a:t>
            </a:r>
            <a:r>
              <a:rPr lang="en-GB">
                <a:solidFill>
                  <a:srgbClr val="00000A"/>
                </a:solidFill>
                <a:latin typeface="Consolas"/>
                <a:ea typeface="Consolas"/>
                <a:cs typeface="Consolas"/>
                <a:sym typeface="Consolas"/>
              </a:rPr>
              <a:t>mult1 </a:t>
            </a:r>
            <a:r>
              <a:rPr lang="en-GB">
                <a:solidFill>
                  <a:srgbClr val="00000A"/>
                </a:solidFill>
              </a:rPr>
              <a:t>instead of </a:t>
            </a:r>
            <a:r>
              <a:rPr lang="en-GB">
                <a:solidFill>
                  <a:srgbClr val="00000A"/>
                </a:solidFill>
                <a:latin typeface="Consolas"/>
                <a:ea typeface="Consolas"/>
                <a:cs typeface="Consolas"/>
                <a:sym typeface="Consolas"/>
              </a:rPr>
              <a:t>simpleprogram</a:t>
            </a:r>
            <a:endParaRPr>
              <a:solidFill>
                <a:srgbClr val="00000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	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A"/>
              </a:buClr>
              <a:buSzPct val="100000"/>
              <a:buChar char="•"/>
            </a:pPr>
            <a:r>
              <a:rPr lang="en-GB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Synthesize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•"/>
            </a:pPr>
            <a:r>
              <a:rPr lang="en-GB" sz="13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source synthesis.sh</a:t>
            </a:r>
            <a:endParaRPr sz="1500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685800" lvl="1" indent="-1797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15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490275" cy="39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Simple Program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grpSp>
        <p:nvGrpSpPr>
          <p:cNvPr id="354" name="Google Shape;354;p15"/>
          <p:cNvGrpSpPr/>
          <p:nvPr/>
        </p:nvGrpSpPr>
        <p:grpSpPr>
          <a:xfrm>
            <a:off x="7974586" y="451744"/>
            <a:ext cx="3622602" cy="948102"/>
            <a:chOff x="707" y="86619"/>
            <a:chExt cx="3622602" cy="948102"/>
          </a:xfrm>
        </p:grpSpPr>
        <p:sp>
          <p:nvSpPr>
            <p:cNvPr id="355" name="Google Shape;355;p15"/>
            <p:cNvSpPr/>
            <p:nvPr/>
          </p:nvSpPr>
          <p:spPr>
            <a:xfrm>
              <a:off x="707" y="86619"/>
              <a:ext cx="1509417" cy="948102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 txBox="1"/>
            <p:nvPr/>
          </p:nvSpPr>
          <p:spPr>
            <a:xfrm>
              <a:off x="28476" y="114388"/>
              <a:ext cx="1453879" cy="892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skeleton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661067" y="373503"/>
              <a:ext cx="319996" cy="37433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 txBox="1"/>
            <p:nvPr/>
          </p:nvSpPr>
          <p:spPr>
            <a:xfrm>
              <a:off x="1661067" y="448370"/>
              <a:ext cx="223997" cy="224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113892" y="86619"/>
              <a:ext cx="1509417" cy="948102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 txBox="1"/>
            <p:nvPr/>
          </p:nvSpPr>
          <p:spPr>
            <a:xfrm>
              <a:off x="2141661" y="114388"/>
              <a:ext cx="1453879" cy="892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Functional single cycle processor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15"/>
          <p:cNvSpPr/>
          <p:nvPr/>
        </p:nvSpPr>
        <p:spPr>
          <a:xfrm>
            <a:off x="6172199" y="2443714"/>
            <a:ext cx="5408909" cy="311516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addi x8, x0,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addi x9, x8,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sd x9, 0(x0)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x17, 0(x0)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x18, 8(x0)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x19, x17, x18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beq x9, x17, FINAL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x20, x8, x9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FINAL: add x20, x18, x19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sll x21, x18, x8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STOP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15"/>
          <p:cNvSpPr txBox="1"/>
          <p:nvPr/>
        </p:nvSpPr>
        <p:spPr>
          <a:xfrm>
            <a:off x="7514092" y="5646845"/>
            <a:ext cx="40838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STOP is a "fake" instruction used for the cpu_tb to recognize the end of the program (See line 304-306 of cpu_tb.v)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Session Objectives</a:t>
            </a:r>
            <a:endParaRPr/>
          </a:p>
        </p:txBody>
      </p:sp>
      <p:sp>
        <p:nvSpPr>
          <p:cNvPr id="368" name="Google Shape;368;p16"/>
          <p:cNvSpPr txBox="1">
            <a:spLocks noGrp="1"/>
          </p:cNvSpPr>
          <p:nvPr>
            <p:ph type="body" idx="1"/>
          </p:nvPr>
        </p:nvSpPr>
        <p:spPr>
          <a:xfrm>
            <a:off x="464949" y="1399422"/>
            <a:ext cx="5554851" cy="46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Multiplication algorithm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grpSp>
        <p:nvGrpSpPr>
          <p:cNvPr id="369" name="Google Shape;369;p16"/>
          <p:cNvGrpSpPr/>
          <p:nvPr/>
        </p:nvGrpSpPr>
        <p:grpSpPr>
          <a:xfrm>
            <a:off x="7974586" y="451744"/>
            <a:ext cx="3622602" cy="948102"/>
            <a:chOff x="707" y="86619"/>
            <a:chExt cx="3622602" cy="948102"/>
          </a:xfrm>
        </p:grpSpPr>
        <p:sp>
          <p:nvSpPr>
            <p:cNvPr id="370" name="Google Shape;370;p16"/>
            <p:cNvSpPr/>
            <p:nvPr/>
          </p:nvSpPr>
          <p:spPr>
            <a:xfrm>
              <a:off x="707" y="86619"/>
              <a:ext cx="1509417" cy="948102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6"/>
            <p:cNvSpPr txBox="1"/>
            <p:nvPr/>
          </p:nvSpPr>
          <p:spPr>
            <a:xfrm>
              <a:off x="28476" y="114388"/>
              <a:ext cx="1453879" cy="892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skeleton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1661067" y="373503"/>
              <a:ext cx="319996" cy="37433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/>
            <p:cNvSpPr txBox="1"/>
            <p:nvPr/>
          </p:nvSpPr>
          <p:spPr>
            <a:xfrm>
              <a:off x="1661067" y="448370"/>
              <a:ext cx="223997" cy="224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2113892" y="86619"/>
              <a:ext cx="1509417" cy="948102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 txBox="1"/>
            <p:nvPr/>
          </p:nvSpPr>
          <p:spPr>
            <a:xfrm>
              <a:off x="2141661" y="114388"/>
              <a:ext cx="1453879" cy="892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Functional single cycle processor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16"/>
          <p:cNvSpPr/>
          <p:nvPr/>
        </p:nvSpPr>
        <p:spPr>
          <a:xfrm>
            <a:off x="7729782" y="1645109"/>
            <a:ext cx="3624018" cy="500640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init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addi x16, x0, 80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addi x8, x0,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addi x9, x0,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addi x10, x0, 1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Looping over operands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M1:ld x17, 0(x8)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x18, 8(x8)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addi x23, x0, 64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addi x19, x0,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addi x20, x0,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x22, x0, x17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Multiplication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LOOP_0: and x21, x18, x19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beq x21, x0, SHIFTING_0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x20, x20, x22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SHIFTING_0: sll x22, x22, x10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sll x19, x19, x10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addi x23, x23, 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beq x23, x0, M2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jal LOOP_0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Summing results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M2: add x9, x9, x20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addi x16, x16, -16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addi x8, x8, 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beq x16, x0, FINISH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jal M1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FINISH: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16"/>
          <p:cNvSpPr/>
          <p:nvPr/>
        </p:nvSpPr>
        <p:spPr>
          <a:xfrm>
            <a:off x="9455905" y="1690688"/>
            <a:ext cx="1782000" cy="197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 sz="1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16: Total size of data memory</a:t>
            </a:r>
            <a:endParaRPr sz="1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 sz="1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8: Data Memory Pointer</a:t>
            </a:r>
            <a:endParaRPr sz="1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 sz="1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23: Iteration over the number of bits</a:t>
            </a:r>
            <a:endParaRPr sz="1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 sz="1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20: Accumulated result of each multiplication</a:t>
            </a:r>
            <a:endParaRPr sz="1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 sz="1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9: Final result</a:t>
            </a:r>
            <a:endParaRPr sz="1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645764" y="2027317"/>
            <a:ext cx="3277080" cy="225864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 1:</a:t>
            </a:r>
            <a:endParaRPr sz="1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6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 = 0</a:t>
            </a:r>
            <a:endParaRPr sz="1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6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= operand1</a:t>
            </a:r>
            <a:endParaRPr sz="1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6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Traverse each bit of operand2  (LSB -&gt; MSB)</a:t>
            </a:r>
            <a:endParaRPr sz="1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6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bit of operand2 is 1, accumulate. Acc = Acc + N.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6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bit is 0, Acc = Acc.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6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GB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Left shift N by 1 position.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Google Shape;379;p16"/>
          <p:cNvGraphicFramePr/>
          <p:nvPr/>
        </p:nvGraphicFramePr>
        <p:xfrm>
          <a:off x="4143643" y="2044117"/>
          <a:ext cx="2506350" cy="2225100"/>
        </p:xfrm>
        <a:graphic>
          <a:graphicData uri="http://schemas.openxmlformats.org/drawingml/2006/table">
            <a:tbl>
              <a:tblPr firstRow="1" bandRow="1">
                <a:noFill/>
                <a:tableStyleId>{BB35B87A-A7C9-4674-86CE-48AE71C98A72}</a:tableStyleId>
              </a:tblPr>
              <a:tblGrid>
                <a:gridCol w="41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0" name="Google Shape;380;p16"/>
          <p:cNvSpPr txBox="1"/>
          <p:nvPr/>
        </p:nvSpPr>
        <p:spPr>
          <a:xfrm>
            <a:off x="645765" y="4530080"/>
            <a:ext cx="5374036" cy="212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MULT1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Multiply adjacent operand in pairs (5 multiplications) using Algorithm 1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Sums results together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Session Objectives</a:t>
            </a:r>
            <a:endParaRPr/>
          </a:p>
        </p:txBody>
      </p:sp>
      <p:sp>
        <p:nvSpPr>
          <p:cNvPr id="387" name="Google Shape;387;p17"/>
          <p:cNvSpPr txBox="1">
            <a:spLocks noGrp="1"/>
          </p:cNvSpPr>
          <p:nvPr>
            <p:ph type="body" idx="1"/>
          </p:nvPr>
        </p:nvSpPr>
        <p:spPr>
          <a:xfrm>
            <a:off x="464949" y="1825625"/>
            <a:ext cx="555485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Single cycle processor with multiplication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Modify the </a:t>
            </a:r>
            <a:r>
              <a:rPr lang="en-GB" sz="1900" dirty="0" err="1">
                <a:latin typeface="Consolas"/>
                <a:ea typeface="Consolas"/>
                <a:cs typeface="Consolas"/>
                <a:sym typeface="Consolas"/>
              </a:rPr>
              <a:t>control_unit.v</a:t>
            </a:r>
            <a:r>
              <a:rPr lang="en-GB" sz="1900" dirty="0"/>
              <a:t>,  </a:t>
            </a:r>
            <a:r>
              <a:rPr lang="en-GB" sz="1900" dirty="0" err="1">
                <a:latin typeface="Consolas"/>
                <a:ea typeface="Consolas"/>
                <a:cs typeface="Consolas"/>
                <a:sym typeface="Consolas"/>
              </a:rPr>
              <a:t>alu_control.v</a:t>
            </a:r>
            <a:r>
              <a:rPr lang="en-GB" sz="19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900" dirty="0"/>
              <a:t>and </a:t>
            </a:r>
            <a:r>
              <a:rPr lang="en-GB" sz="1900" dirty="0" err="1">
                <a:latin typeface="Consolas"/>
                <a:ea typeface="Consolas"/>
                <a:cs typeface="Consolas"/>
                <a:sym typeface="Consolas"/>
              </a:rPr>
              <a:t>alu.v</a:t>
            </a:r>
            <a:r>
              <a:rPr lang="en-GB" sz="19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/>
              <a:t>to support the MULT instruction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0000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A"/>
              </a:buClr>
              <a:buSzPct val="100000"/>
              <a:buChar char="•"/>
            </a:pPr>
            <a:r>
              <a:rPr lang="en-GB" dirty="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lang="en-GB" dirty="0">
                <a:solidFill>
                  <a:srgbClr val="00000A"/>
                </a:solidFill>
                <a:latin typeface="Consolas"/>
                <a:ea typeface="Consolas"/>
                <a:cs typeface="Consolas"/>
                <a:sym typeface="Consolas"/>
              </a:rPr>
              <a:t>MULT2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A"/>
              </a:buClr>
              <a:buSzPct val="100000"/>
              <a:buChar char="•"/>
            </a:pPr>
            <a:r>
              <a:rPr lang="en-GB" dirty="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Synthesize</a:t>
            </a:r>
            <a:endParaRPr dirty="0"/>
          </a:p>
        </p:txBody>
      </p:sp>
      <p:sp>
        <p:nvSpPr>
          <p:cNvPr id="388" name="Google Shape;388;p17"/>
          <p:cNvSpPr txBox="1">
            <a:spLocks noGrp="1"/>
          </p:cNvSpPr>
          <p:nvPr>
            <p:ph type="body" idx="2"/>
          </p:nvPr>
        </p:nvSpPr>
        <p:spPr>
          <a:xfrm>
            <a:off x="6172199" y="895505"/>
            <a:ext cx="5490275" cy="39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MULT2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grpSp>
        <p:nvGrpSpPr>
          <p:cNvPr id="389" name="Google Shape;389;p17"/>
          <p:cNvGrpSpPr/>
          <p:nvPr/>
        </p:nvGrpSpPr>
        <p:grpSpPr>
          <a:xfrm>
            <a:off x="8055949" y="482869"/>
            <a:ext cx="3605819" cy="1223654"/>
            <a:chOff x="704" y="51632"/>
            <a:chExt cx="3605819" cy="1223654"/>
          </a:xfrm>
        </p:grpSpPr>
        <p:sp>
          <p:nvSpPr>
            <p:cNvPr id="390" name="Google Shape;390;p17"/>
            <p:cNvSpPr/>
            <p:nvPr/>
          </p:nvSpPr>
          <p:spPr>
            <a:xfrm>
              <a:off x="704" y="51632"/>
              <a:ext cx="1502424" cy="1223654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 txBox="1"/>
            <p:nvPr/>
          </p:nvSpPr>
          <p:spPr>
            <a:xfrm>
              <a:off x="36544" y="87472"/>
              <a:ext cx="1430744" cy="1151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Functional single cycle processor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653372" y="477158"/>
              <a:ext cx="318514" cy="37260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 txBox="1"/>
            <p:nvPr/>
          </p:nvSpPr>
          <p:spPr>
            <a:xfrm>
              <a:off x="1653372" y="551678"/>
              <a:ext cx="222960" cy="2235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2104099" y="51632"/>
              <a:ext cx="1502424" cy="1223654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 txBox="1"/>
            <p:nvPr/>
          </p:nvSpPr>
          <p:spPr>
            <a:xfrm>
              <a:off x="2139939" y="87472"/>
              <a:ext cx="1430744" cy="1151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with multiplication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17"/>
          <p:cNvSpPr/>
          <p:nvPr/>
        </p:nvSpPr>
        <p:spPr>
          <a:xfrm>
            <a:off x="6491504" y="2061274"/>
            <a:ext cx="3624018" cy="390122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load operands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x8, 0(x0)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x9, 8(x0)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x10, 16(x0)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x11, 24(x0)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x12, 32(x0)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x13, 40(x0)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x14, 48(x0)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x15, 56(x0)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x16, 64(x0)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ld x17, 72(x0)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multiplication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 x18, x8, x9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 x19, x10, x11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 x20, x12, x13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 x21, x14, x15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 x22, x16, x17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#sums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addi x23, x0,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x18</a:t>
            </a:r>
            <a:endParaRPr/>
          </a:p>
        </p:txBody>
      </p:sp>
      <p:sp>
        <p:nvSpPr>
          <p:cNvPr id="397" name="Google Shape;397;p17"/>
          <p:cNvSpPr/>
          <p:nvPr/>
        </p:nvSpPr>
        <p:spPr>
          <a:xfrm>
            <a:off x="8960604" y="2061274"/>
            <a:ext cx="2097435" cy="390122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x19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x21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add x23, x23, x22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nsolas"/>
              <a:buNone/>
            </a:pPr>
            <a:r>
              <a:rPr lang="en-GB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nop</a:t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17"/>
          <p:cNvSpPr/>
          <p:nvPr/>
        </p:nvSpPr>
        <p:spPr>
          <a:xfrm>
            <a:off x="8012624" y="2286000"/>
            <a:ext cx="968644" cy="2892495"/>
          </a:xfrm>
          <a:custGeom>
            <a:avLst/>
            <a:gdLst/>
            <a:ahLst/>
            <a:cxnLst/>
            <a:rect l="l" t="t" r="r" b="b"/>
            <a:pathLst>
              <a:path w="968644" h="2892495" extrusionOk="0">
                <a:moveTo>
                  <a:pt x="0" y="2890434"/>
                </a:moveTo>
                <a:cubicBezTo>
                  <a:pt x="667073" y="2913035"/>
                  <a:pt x="719381" y="2750949"/>
                  <a:pt x="759418" y="2347993"/>
                </a:cubicBezTo>
                <a:cubicBezTo>
                  <a:pt x="799455" y="1945037"/>
                  <a:pt x="215685" y="951854"/>
                  <a:pt x="240224" y="472698"/>
                </a:cubicBezTo>
                <a:cubicBezTo>
                  <a:pt x="264763" y="-6458"/>
                  <a:pt x="774915" y="73617"/>
                  <a:pt x="968644" y="0"/>
                </a:cubicBezTo>
              </a:path>
            </a:pathLst>
          </a:cu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"/>
          <p:cNvSpPr/>
          <p:nvPr/>
        </p:nvSpPr>
        <p:spPr>
          <a:xfrm>
            <a:off x="415680" y="593280"/>
            <a:ext cx="11359200" cy="76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REMARKS</a:t>
            </a:r>
            <a:endParaRPr sz="26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8"/>
          <p:cNvSpPr/>
          <p:nvPr/>
        </p:nvSpPr>
        <p:spPr>
          <a:xfrm>
            <a:off x="415680" y="1536480"/>
            <a:ext cx="11359200" cy="455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09584" marR="0" lvl="0" indent="-30383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"/>
              <a:buFont typeface="Noto Sans Symbols"/>
              <a:buChar char="●"/>
            </a:pPr>
            <a:r>
              <a:rPr lang="en-GB" sz="1867" dirty="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The assignments should be completed in groups of 2 people. </a:t>
            </a:r>
            <a:endParaRPr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5272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67" dirty="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30383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"/>
              <a:buFont typeface="Noto Sans Symbols"/>
              <a:buChar char="●"/>
            </a:pPr>
            <a:r>
              <a:rPr lang="en-GB" sz="1867" dirty="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After completing each one of the exercises, the results must be shown to the TAs for its correspondent evaluation.</a:t>
            </a:r>
          </a:p>
          <a:p>
            <a:pPr marL="609585" marR="0" lvl="0" indent="-30383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"/>
              <a:buFont typeface="Noto Sans Symbols"/>
              <a:buChar char="●"/>
            </a:pPr>
            <a:endParaRPr lang="en-GB" sz="1867" dirty="0">
              <a:solidFill>
                <a:srgbClr val="0000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30383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"/>
              <a:buFont typeface="Noto Sans Symbols"/>
              <a:buChar char="●"/>
            </a:pPr>
            <a:r>
              <a:rPr lang="en-US" sz="1867" dirty="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For each exercise session, the corresponding design version need to be archived. The design versions of session 2 and 3 (the RTL folder of each) need to be submitted in the end. </a:t>
            </a: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5272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30383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"/>
              <a:buFont typeface="Noto Sans Symbols"/>
              <a:buChar char="●"/>
            </a:pPr>
            <a:r>
              <a:rPr lang="en-GB" sz="1867" dirty="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Also, you will hand in a small report based on the template that you find in the folder. Together with the performance of your processor, this counts for </a:t>
            </a:r>
            <a:r>
              <a:rPr lang="en-GB" sz="1867" b="1" dirty="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GB" sz="1867" dirty="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 points in the final H05d3A grade. </a:t>
            </a: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marR="0" lvl="0" indent="-30383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"/>
              <a:buFont typeface="Noto Sans Symbols"/>
              <a:buChar char="●"/>
            </a:pPr>
            <a:r>
              <a:rPr lang="en-GB" sz="1867" b="1" dirty="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This report and designs should be handed in through Toledo. The deadline will be set later.</a:t>
            </a: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"/>
          <p:cNvSpPr txBox="1">
            <a:spLocks noGrp="1"/>
          </p:cNvSpPr>
          <p:nvPr>
            <p:ph type="subTitle" idx="1"/>
          </p:nvPr>
        </p:nvSpPr>
        <p:spPr>
          <a:xfrm>
            <a:off x="609600" y="1469238"/>
            <a:ext cx="10972320" cy="44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highly suggest you to use </a:t>
            </a:r>
            <a:r>
              <a:rPr lang="en-GB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versioning tool.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helps you to:</a:t>
            </a:r>
            <a:endParaRPr/>
          </a:p>
          <a:p>
            <a:pPr marL="380990" lvl="8" indent="-380990" algn="l" rtl="0">
              <a:spcBef>
                <a:spcPts val="500"/>
              </a:spcBef>
              <a:spcAft>
                <a:spcPts val="0"/>
              </a:spcAft>
              <a:buSzPts val="2133"/>
              <a:buFont typeface="Arial"/>
              <a:buChar char="•"/>
            </a:pPr>
            <a:r>
              <a:rPr lang="en-GB" sz="2133">
                <a:latin typeface="Calibri"/>
                <a:ea typeface="Calibri"/>
                <a:cs typeface="Calibri"/>
                <a:sym typeface="Calibri"/>
              </a:rPr>
              <a:t>keep track of modifications</a:t>
            </a:r>
            <a:endParaRPr/>
          </a:p>
          <a:p>
            <a:pPr marL="380990" lvl="8" indent="-380990" algn="l" rtl="0">
              <a:spcBef>
                <a:spcPts val="500"/>
              </a:spcBef>
              <a:spcAft>
                <a:spcPts val="0"/>
              </a:spcAft>
              <a:buSzPts val="2133"/>
              <a:buFont typeface="Arial"/>
              <a:buChar char="•"/>
            </a:pPr>
            <a:r>
              <a:rPr lang="en-GB" sz="2133">
                <a:latin typeface="Calibri"/>
                <a:ea typeface="Calibri"/>
                <a:cs typeface="Calibri"/>
                <a:sym typeface="Calibri"/>
              </a:rPr>
              <a:t>automatically sync the project between group members</a:t>
            </a:r>
            <a:endParaRPr/>
          </a:p>
          <a:p>
            <a:pPr marL="380990" lvl="8" indent="-380990" algn="l" rtl="0">
              <a:spcBef>
                <a:spcPts val="500"/>
              </a:spcBef>
              <a:spcAft>
                <a:spcPts val="0"/>
              </a:spcAft>
              <a:buSzPts val="2133"/>
              <a:buFont typeface="Arial"/>
              <a:buChar char="•"/>
            </a:pPr>
            <a:r>
              <a:rPr lang="en-GB" sz="2133">
                <a:latin typeface="Calibri"/>
                <a:ea typeface="Calibri"/>
                <a:cs typeface="Calibri"/>
                <a:sym typeface="Calibri"/>
              </a:rPr>
              <a:t>allow TAs to support you more easily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have a look at the dedicated guide.</a:t>
            </a:r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None/>
            </a:pPr>
            <a:r>
              <a:rPr lang="en-GB" sz="3733"/>
              <a:t>Keep your project safe! </a:t>
            </a:r>
            <a:endParaRPr sz="3733"/>
          </a:p>
        </p:txBody>
      </p:sp>
      <p:pic>
        <p:nvPicPr>
          <p:cNvPr id="412" name="Google Shape;41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3391" y="248181"/>
            <a:ext cx="2942539" cy="1195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Course material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Provided material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CA_session_guide.docx</a:t>
            </a:r>
            <a:endParaRPr dirty="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/>
              <a:t>Project guide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CA_report.docx</a:t>
            </a:r>
            <a:endParaRPr dirty="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/>
              <a:t>Project report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 err="1"/>
              <a:t>CA_Exercise</a:t>
            </a:r>
            <a:endParaRPr dirty="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/>
              <a:t>Project directory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Slides</a:t>
            </a:r>
            <a:endParaRPr dirty="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/>
              <a:t>Sessions slides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Support documents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 err="1"/>
              <a:t>Ssh</a:t>
            </a:r>
            <a:r>
              <a:rPr lang="en-GB" dirty="0"/>
              <a:t> instructions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Git instructions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Debugging instructions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36602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Extra resources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Computer organization and design. RISC-V edition.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GB" sz="2400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https://owncloud.esat.kuleuven.be/index.php/s/HPc2rfQ5LaYfqZm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RISC-V specification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https://riscv.org/wp-content/uploads/2017/05/riscv-spec-v2.2.pdf</a:t>
            </a:r>
            <a:endParaRPr lang="en-GB" u="sng" dirty="0">
              <a:solidFill>
                <a:schemeClr val="hlink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RISC-V green card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>
                <a:hlinkClick r:id="rId5"/>
              </a:rPr>
              <a:t>https://inst.eecs.berkeley.edu/~cs61c/fa17/img/riscvcard.pdf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Verilog tutorial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u="sng" dirty="0">
                <a:solidFill>
                  <a:schemeClr val="hlink"/>
                </a:solidFill>
                <a:hlinkClick r:id="rId6"/>
              </a:rPr>
              <a:t>https://www.asic-world.com/verilog/veritut.html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RISC-V machine code generator *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u="sng" dirty="0">
                <a:solidFill>
                  <a:schemeClr val="hlink"/>
                </a:solidFill>
                <a:hlinkClick r:id="rId7"/>
              </a:rPr>
              <a:t>https://github.com/Kritagya-Agarwal/Assembly-To-Machine-Code-RISC-V</a:t>
            </a:r>
            <a:r>
              <a:rPr lang="en-GB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Discord server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/>
              <a:t>Ask invite link to one of the TA’s</a:t>
            </a:r>
            <a:endParaRPr dirty="0"/>
          </a:p>
        </p:txBody>
      </p:sp>
      <p:sp>
        <p:nvSpPr>
          <p:cNvPr id="102" name="Google Shape;102;p2"/>
          <p:cNvSpPr txBox="1"/>
          <p:nvPr/>
        </p:nvSpPr>
        <p:spPr>
          <a:xfrm>
            <a:off x="3741522" y="6111419"/>
            <a:ext cx="81467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GB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assembles RV64 but only simulates RV32, </a:t>
            </a:r>
            <a:r>
              <a:rPr lang="en-GB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only use it for assembly to machine code translation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RTL design of a RISC-V microprocessor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Simple Implementation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Pipelined implementation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Data Hazard resolution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Advanced Acceleration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Branch prediction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SIMD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...</a:t>
            </a:r>
            <a:endParaRPr/>
          </a:p>
        </p:txBody>
      </p:sp>
      <p:pic>
        <p:nvPicPr>
          <p:cNvPr id="110" name="Google Shape;110;p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95916" y="1107606"/>
            <a:ext cx="353624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6859865" y="5628106"/>
            <a:ext cx="44083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https://owncloud.esat.kuleuven.be/index.php/s/HPc2rfQ5LaYfqZm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6859865" y="583563"/>
            <a:ext cx="16312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Chapter 4</a:t>
            </a:r>
            <a:endParaRPr sz="28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4"/>
          <p:cNvCxnSpPr/>
          <p:nvPr/>
        </p:nvCxnSpPr>
        <p:spPr>
          <a:xfrm>
            <a:off x="7022024" y="4713283"/>
            <a:ext cx="0" cy="667216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9078534" y="4696432"/>
            <a:ext cx="0" cy="667216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4"/>
          <p:cNvCxnSpPr/>
          <p:nvPr/>
        </p:nvCxnSpPr>
        <p:spPr>
          <a:xfrm>
            <a:off x="10934053" y="4713283"/>
            <a:ext cx="0" cy="667216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Objective</a:t>
            </a:r>
            <a:endParaRPr/>
          </a:p>
        </p:txBody>
      </p:sp>
      <p:grpSp>
        <p:nvGrpSpPr>
          <p:cNvPr id="121" name="Google Shape;121;p4"/>
          <p:cNvGrpSpPr/>
          <p:nvPr/>
        </p:nvGrpSpPr>
        <p:grpSpPr>
          <a:xfrm>
            <a:off x="838200" y="2390723"/>
            <a:ext cx="10515598" cy="1269265"/>
            <a:chOff x="0" y="1053293"/>
            <a:chExt cx="10515598" cy="1269265"/>
          </a:xfrm>
        </p:grpSpPr>
        <p:sp>
          <p:nvSpPr>
            <p:cNvPr id="122" name="Google Shape;122;p4"/>
            <p:cNvSpPr/>
            <p:nvPr/>
          </p:nvSpPr>
          <p:spPr>
            <a:xfrm>
              <a:off x="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3717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GB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skeleton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44589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44589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84023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187740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GB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Functional single cycle processor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28612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328612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68046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371763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GB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cycle processor with multiplication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12635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512635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52069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555786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GB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Pipelined processor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966585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6966585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360920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7398096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GB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Pipelined processor with data hazard resolution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806814" y="1524934"/>
              <a:ext cx="278663" cy="32598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8806814" y="1590131"/>
              <a:ext cx="195064" cy="195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9201149" y="1053293"/>
              <a:ext cx="1314449" cy="1269265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9238325" y="1090469"/>
              <a:ext cx="1240097" cy="119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GB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Advanced acceleration 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4" name="Google Shape;144;p4"/>
          <p:cNvCxnSpPr/>
          <p:nvPr/>
        </p:nvCxnSpPr>
        <p:spPr>
          <a:xfrm>
            <a:off x="5287504" y="4713283"/>
            <a:ext cx="0" cy="667216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4"/>
          <p:cNvCxnSpPr/>
          <p:nvPr/>
        </p:nvCxnSpPr>
        <p:spPr>
          <a:xfrm>
            <a:off x="2405270" y="1386988"/>
            <a:ext cx="0" cy="3472069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4"/>
          <p:cNvCxnSpPr/>
          <p:nvPr/>
        </p:nvCxnSpPr>
        <p:spPr>
          <a:xfrm>
            <a:off x="6094577" y="1337430"/>
            <a:ext cx="0" cy="3472069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4"/>
          <p:cNvCxnSpPr/>
          <p:nvPr/>
        </p:nvCxnSpPr>
        <p:spPr>
          <a:xfrm>
            <a:off x="9762405" y="1337430"/>
            <a:ext cx="0" cy="3472069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4"/>
          <p:cNvSpPr txBox="1"/>
          <p:nvPr/>
        </p:nvSpPr>
        <p:spPr>
          <a:xfrm>
            <a:off x="2994381" y="1551132"/>
            <a:ext cx="2381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1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6705167" y="1551131"/>
            <a:ext cx="2381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2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9583272" y="1551131"/>
            <a:ext cx="2381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3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4925" y="5570160"/>
            <a:ext cx="786960" cy="78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887" y="5570160"/>
            <a:ext cx="786960" cy="78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2193" y="5570160"/>
            <a:ext cx="786960" cy="78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0115" y="5570159"/>
            <a:ext cx="786960" cy="786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4"/>
          <p:cNvCxnSpPr/>
          <p:nvPr/>
        </p:nvCxnSpPr>
        <p:spPr>
          <a:xfrm>
            <a:off x="3422542" y="4713283"/>
            <a:ext cx="0" cy="667216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7254" y="5578963"/>
            <a:ext cx="786960" cy="78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/>
          <p:nvPr/>
        </p:nvSpPr>
        <p:spPr>
          <a:xfrm>
            <a:off x="2864985" y="4156261"/>
            <a:ext cx="9004508" cy="52694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2519770" y="4604227"/>
            <a:ext cx="9004508" cy="52694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Synthesis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4"/>
          <p:cNvCxnSpPr/>
          <p:nvPr/>
        </p:nvCxnSpPr>
        <p:spPr>
          <a:xfrm>
            <a:off x="3363132" y="3657600"/>
            <a:ext cx="0" cy="498661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" name="Google Shape;160;p4"/>
          <p:cNvCxnSpPr/>
          <p:nvPr/>
        </p:nvCxnSpPr>
        <p:spPr>
          <a:xfrm>
            <a:off x="5153367" y="3657599"/>
            <a:ext cx="0" cy="498661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p4"/>
          <p:cNvCxnSpPr/>
          <p:nvPr/>
        </p:nvCxnSpPr>
        <p:spPr>
          <a:xfrm>
            <a:off x="7022024" y="3657598"/>
            <a:ext cx="0" cy="498661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" name="Google Shape;162;p4"/>
          <p:cNvCxnSpPr/>
          <p:nvPr/>
        </p:nvCxnSpPr>
        <p:spPr>
          <a:xfrm>
            <a:off x="8870015" y="3657598"/>
            <a:ext cx="0" cy="498661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Google Shape;163;p4"/>
          <p:cNvCxnSpPr/>
          <p:nvPr/>
        </p:nvCxnSpPr>
        <p:spPr>
          <a:xfrm>
            <a:off x="10771247" y="3657597"/>
            <a:ext cx="0" cy="498661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164;p4"/>
          <p:cNvCxnSpPr/>
          <p:nvPr/>
        </p:nvCxnSpPr>
        <p:spPr>
          <a:xfrm>
            <a:off x="3166820" y="5131169"/>
            <a:ext cx="0" cy="498661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5" name="Google Shape;165;p4"/>
          <p:cNvCxnSpPr/>
          <p:nvPr/>
        </p:nvCxnSpPr>
        <p:spPr>
          <a:xfrm>
            <a:off x="3166820" y="5131169"/>
            <a:ext cx="0" cy="498661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6" name="Google Shape;166;p4"/>
          <p:cNvCxnSpPr/>
          <p:nvPr/>
        </p:nvCxnSpPr>
        <p:spPr>
          <a:xfrm>
            <a:off x="5031782" y="5131169"/>
            <a:ext cx="0" cy="498661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4"/>
          <p:cNvCxnSpPr/>
          <p:nvPr/>
        </p:nvCxnSpPr>
        <p:spPr>
          <a:xfrm>
            <a:off x="6766302" y="5131169"/>
            <a:ext cx="0" cy="498661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8" name="Google Shape;168;p4"/>
          <p:cNvCxnSpPr/>
          <p:nvPr/>
        </p:nvCxnSpPr>
        <p:spPr>
          <a:xfrm>
            <a:off x="8822812" y="5114318"/>
            <a:ext cx="0" cy="498661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9" name="Google Shape;169;p4"/>
          <p:cNvCxnSpPr/>
          <p:nvPr/>
        </p:nvCxnSpPr>
        <p:spPr>
          <a:xfrm>
            <a:off x="10678331" y="5131169"/>
            <a:ext cx="0" cy="498661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Project structure</a:t>
            </a:r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body" idx="1"/>
          </p:nvPr>
        </p:nvSpPr>
        <p:spPr>
          <a:xfrm>
            <a:off x="838200" y="1402596"/>
            <a:ext cx="5181600" cy="494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RTL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GB">
                <a:solidFill>
                  <a:schemeClr val="accent1"/>
                </a:solidFill>
              </a:rPr>
              <a:t>RTL sources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tools_script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GB">
                <a:solidFill>
                  <a:schemeClr val="accent1"/>
                </a:solidFill>
              </a:rPr>
              <a:t>Scripts used to source the simulation and synthesis tools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incisiv_15.20.058.rc 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GB">
                <a:solidFill>
                  <a:schemeClr val="accent1"/>
                </a:solidFill>
              </a:rPr>
              <a:t>nc_sim requirements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synopsys_2017.09rc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GB">
                <a:solidFill>
                  <a:schemeClr val="accent1"/>
                </a:solidFill>
              </a:rPr>
              <a:t>synopsys requirements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SYNTHESIS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GB">
                <a:solidFill>
                  <a:schemeClr val="accent1"/>
                </a:solidFill>
              </a:rPr>
              <a:t>Synthesis related resources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synthesis.sh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GB">
                <a:solidFill>
                  <a:schemeClr val="accent2"/>
                </a:solidFill>
              </a:rPr>
              <a:t>Synthesis script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designlist.tcl 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GB">
                <a:solidFill>
                  <a:srgbClr val="C00000"/>
                </a:solidFill>
              </a:rPr>
              <a:t>Update if you add a new RTL source !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GB">
                <a:solidFill>
                  <a:schemeClr val="accent2"/>
                </a:solidFill>
              </a:rPr>
              <a:t>Script pointing towards the RTL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rep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GB">
                <a:solidFill>
                  <a:schemeClr val="accent1"/>
                </a:solidFill>
              </a:rPr>
              <a:t>Reporting folder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body" idx="2"/>
          </p:nvPr>
        </p:nvSpPr>
        <p:spPr>
          <a:xfrm>
            <a:off x="6172200" y="1402596"/>
            <a:ext cx="5181600" cy="494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SIM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GB">
                <a:solidFill>
                  <a:schemeClr val="accent1"/>
                </a:solidFill>
              </a:rPr>
              <a:t>Simulation related resources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data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GB">
                <a:solidFill>
                  <a:schemeClr val="accent1"/>
                </a:solidFill>
              </a:rPr>
              <a:t>Instruction and data memory sources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testcode_m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GB">
                <a:solidFill>
                  <a:schemeClr val="accent1"/>
                </a:solidFill>
              </a:rPr>
              <a:t>Imem and dmem contents used for different exercises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dmem_content.txt 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GB">
                <a:solidFill>
                  <a:schemeClr val="accent2"/>
                </a:solidFill>
              </a:rPr>
              <a:t>Data memory content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Imem_content.txt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GB">
                <a:solidFill>
                  <a:schemeClr val="accent2"/>
                </a:solidFill>
              </a:rPr>
              <a:t>Instruction memory content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files_verilog.f 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GB">
                <a:solidFill>
                  <a:schemeClr val="accent2"/>
                </a:solidFill>
              </a:rPr>
              <a:t>List of RTL sources 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GB">
                <a:solidFill>
                  <a:srgbClr val="C00000"/>
                </a:solidFill>
              </a:rPr>
              <a:t>Update if you add a new RTL source 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Makefile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GB">
                <a:solidFill>
                  <a:schemeClr val="accent1"/>
                </a:solidFill>
              </a:rPr>
              <a:t>Makefile with simulation related commands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Tools</a:t>
            </a:r>
            <a:endParaRPr/>
          </a:p>
        </p:txBody>
      </p:sp>
      <p:sp>
        <p:nvSpPr>
          <p:cNvPr id="182" name="Google Shape;182;p6"/>
          <p:cNvSpPr txBox="1">
            <a:spLocks noGrp="1"/>
          </p:cNvSpPr>
          <p:nvPr>
            <p:ph type="body" idx="1"/>
          </p:nvPr>
        </p:nvSpPr>
        <p:spPr>
          <a:xfrm>
            <a:off x="348712" y="1825625"/>
            <a:ext cx="5671088" cy="420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Simulation (nc Verilog)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Tool to simulate the behavior of the RTL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Tool sourced using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6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source ./tools_script/</a:t>
            </a:r>
            <a:r>
              <a:rPr lang="en-GB" sz="1600" b="0" i="1" strike="noStrike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incisiv_15.20.058.rc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./SIM </a:t>
            </a:r>
            <a:r>
              <a:rPr lang="en-GB"/>
              <a:t>folder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 sz="22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make nc</a:t>
            </a:r>
            <a:endParaRPr sz="2200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200"/>
              <a:t>	uses </a:t>
            </a:r>
            <a:r>
              <a:rPr lang="en-GB" sz="2200">
                <a:latin typeface="Consolas"/>
                <a:ea typeface="Consolas"/>
                <a:cs typeface="Consolas"/>
                <a:sym typeface="Consolas"/>
              </a:rPr>
              <a:t>cpu_tb.v</a:t>
            </a:r>
            <a:r>
              <a:rPr lang="en-GB" sz="2200"/>
              <a:t>, the content of </a:t>
            </a:r>
            <a:r>
              <a:rPr lang="en-GB" sz="2200">
                <a:latin typeface="Consolas"/>
                <a:ea typeface="Consolas"/>
                <a:cs typeface="Consolas"/>
                <a:sym typeface="Consolas"/>
              </a:rPr>
              <a:t>./SIM/data/imem_content </a:t>
            </a:r>
            <a:r>
              <a:rPr lang="en-GB" sz="2200"/>
              <a:t>and </a:t>
            </a:r>
            <a:r>
              <a:rPr lang="en-GB" sz="2200">
                <a:latin typeface="Consolas"/>
                <a:ea typeface="Consolas"/>
                <a:cs typeface="Consolas"/>
                <a:sym typeface="Consolas"/>
              </a:rPr>
              <a:t>./SIM/data/dmem_content </a:t>
            </a:r>
            <a:r>
              <a:rPr lang="en-GB" sz="2200"/>
              <a:t>to verify that the current RTL is able to run the considered program.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 sz="22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make nc_gui</a:t>
            </a:r>
            <a:endParaRPr sz="2200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2200"/>
              <a:t> same but provides traces for debugging (See next slide)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grpSp>
        <p:nvGrpSpPr>
          <p:cNvPr id="183" name="Google Shape;183;p6"/>
          <p:cNvGrpSpPr/>
          <p:nvPr/>
        </p:nvGrpSpPr>
        <p:grpSpPr>
          <a:xfrm>
            <a:off x="5635224" y="866991"/>
            <a:ext cx="6092095" cy="5244828"/>
            <a:chOff x="5499922" y="843240"/>
            <a:chExt cx="6180902" cy="5244828"/>
          </a:xfrm>
        </p:grpSpPr>
        <p:sp>
          <p:nvSpPr>
            <p:cNvPr id="184" name="Google Shape;184;p6"/>
            <p:cNvSpPr/>
            <p:nvPr/>
          </p:nvSpPr>
          <p:spPr>
            <a:xfrm>
              <a:off x="7613465" y="1730976"/>
              <a:ext cx="1859797" cy="87565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Nc verilog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8543364" y="843240"/>
              <a:ext cx="2555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Testbench (RTL/cpu_tb.v)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 txBox="1"/>
            <p:nvPr/>
          </p:nvSpPr>
          <p:spPr>
            <a:xfrm>
              <a:off x="6102458" y="843240"/>
              <a:ext cx="17357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HDL files (RTL/*)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6"/>
            <p:cNvCxnSpPr>
              <a:stCxn id="186" idx="2"/>
              <a:endCxn id="184" idx="1"/>
            </p:cNvCxnSpPr>
            <p:nvPr/>
          </p:nvCxnSpPr>
          <p:spPr>
            <a:xfrm rot="-5400000" flipH="1">
              <a:off x="6813874" y="1369022"/>
              <a:ext cx="956100" cy="643200"/>
            </a:xfrm>
            <a:prstGeom prst="bentConnector2">
              <a:avLst/>
            </a:prstGeom>
            <a:noFill/>
            <a:ln w="57150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8" name="Google Shape;188;p6"/>
            <p:cNvCxnSpPr>
              <a:stCxn id="185" idx="2"/>
              <a:endCxn id="184" idx="3"/>
            </p:cNvCxnSpPr>
            <p:nvPr/>
          </p:nvCxnSpPr>
          <p:spPr>
            <a:xfrm rot="5400000">
              <a:off x="9169228" y="1516622"/>
              <a:ext cx="956100" cy="348000"/>
            </a:xfrm>
            <a:prstGeom prst="bentConnector2">
              <a:avLst/>
            </a:prstGeom>
            <a:noFill/>
            <a:ln w="57150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pic>
          <p:nvPicPr>
            <p:cNvPr id="189" name="Google Shape;18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86067" y="4081100"/>
              <a:ext cx="3094757" cy="15440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0" name="Google Shape;190;p6"/>
            <p:cNvCxnSpPr>
              <a:stCxn id="184" idx="2"/>
              <a:endCxn id="189" idx="0"/>
            </p:cNvCxnSpPr>
            <p:nvPr/>
          </p:nvCxnSpPr>
          <p:spPr>
            <a:xfrm rot="-5400000" flipH="1">
              <a:off x="8601114" y="2548880"/>
              <a:ext cx="1474500" cy="1590000"/>
            </a:xfrm>
            <a:prstGeom prst="bentConnector3">
              <a:avLst>
                <a:gd name="adj1" fmla="val 48389"/>
              </a:avLst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pic>
          <p:nvPicPr>
            <p:cNvPr id="191" name="Google Shape;19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09736" y="4081100"/>
              <a:ext cx="1995347" cy="15479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2" name="Google Shape;192;p6"/>
            <p:cNvCxnSpPr>
              <a:stCxn id="184" idx="2"/>
              <a:endCxn id="191" idx="0"/>
            </p:cNvCxnSpPr>
            <p:nvPr/>
          </p:nvCxnSpPr>
          <p:spPr>
            <a:xfrm rot="5400000">
              <a:off x="7038113" y="2575880"/>
              <a:ext cx="1474500" cy="1536000"/>
            </a:xfrm>
            <a:prstGeom prst="bentConnector3">
              <a:avLst>
                <a:gd name="adj1" fmla="val 50000"/>
              </a:avLst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93" name="Google Shape;193;p6"/>
            <p:cNvSpPr txBox="1"/>
            <p:nvPr/>
          </p:nvSpPr>
          <p:spPr>
            <a:xfrm>
              <a:off x="6542338" y="2893728"/>
              <a:ext cx="10711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make nc</a:t>
              </a:r>
              <a:endParaRPr sz="18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9094051" y="2918829"/>
              <a:ext cx="15776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make nc_gui</a:t>
              </a:r>
              <a:endParaRPr sz="18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5" name="Google Shape;195;p6"/>
            <p:cNvSpPr txBox="1"/>
            <p:nvPr/>
          </p:nvSpPr>
          <p:spPr>
            <a:xfrm>
              <a:off x="5499922" y="5717180"/>
              <a:ext cx="29408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 if program runs properly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8708566" y="5718736"/>
              <a:ext cx="2871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Provide traces for debugging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7169" y="470679"/>
            <a:ext cx="7387290" cy="591664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 txBox="1"/>
          <p:nvPr/>
        </p:nvSpPr>
        <p:spPr>
          <a:xfrm>
            <a:off x="-42040" y="2776559"/>
            <a:ext cx="2099733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under test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7"/>
          <p:cNvCxnSpPr/>
          <p:nvPr/>
        </p:nvCxnSpPr>
        <p:spPr>
          <a:xfrm rot="10800000">
            <a:off x="1794934" y="2981744"/>
            <a:ext cx="1388533" cy="26945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2481"/>
            <a:ext cx="12192000" cy="663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Tools</a:t>
            </a:r>
            <a:endParaRPr/>
          </a:p>
        </p:txBody>
      </p:sp>
      <p:sp>
        <p:nvSpPr>
          <p:cNvPr id="216" name="Google Shape;21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Synthesis (design vision)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Tool to synthesize the integrated circuit and evaluate its major characteristics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Tool sourced using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GB" sz="16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source ./tools_script/synopsys_2017.09.rc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./SYNTHESIS </a:t>
            </a:r>
            <a:r>
              <a:rPr lang="en-GB"/>
              <a:t>folder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source synthesis.sh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Will run the synthesis and generate the appropriate reports in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./SYNTHESIS/rep/</a:t>
            </a:r>
            <a:endParaRPr/>
          </a:p>
        </p:txBody>
      </p:sp>
      <p:grpSp>
        <p:nvGrpSpPr>
          <p:cNvPr id="217" name="Google Shape;217;p9"/>
          <p:cNvGrpSpPr/>
          <p:nvPr/>
        </p:nvGrpSpPr>
        <p:grpSpPr>
          <a:xfrm>
            <a:off x="6172202" y="891413"/>
            <a:ext cx="5181598" cy="4858262"/>
            <a:chOff x="6172202" y="550456"/>
            <a:chExt cx="5181598" cy="4858262"/>
          </a:xfrm>
        </p:grpSpPr>
        <p:sp>
          <p:nvSpPr>
            <p:cNvPr id="218" name="Google Shape;218;p9"/>
            <p:cNvSpPr/>
            <p:nvPr/>
          </p:nvSpPr>
          <p:spPr>
            <a:xfrm>
              <a:off x="8244559" y="2650211"/>
              <a:ext cx="1833075" cy="87565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Design vision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 txBox="1"/>
            <p:nvPr/>
          </p:nvSpPr>
          <p:spPr>
            <a:xfrm>
              <a:off x="6172202" y="1495625"/>
              <a:ext cx="22919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Libraries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(./SYNTHESIS/alib-52/)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 txBox="1"/>
            <p:nvPr/>
          </p:nvSpPr>
          <p:spPr>
            <a:xfrm>
              <a:off x="7318189" y="550456"/>
              <a:ext cx="368581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Constraints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(./SYNTHESIS/design_constraints.sdc)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 txBox="1"/>
            <p:nvPr/>
          </p:nvSpPr>
          <p:spPr>
            <a:xfrm>
              <a:off x="10458042" y="1523864"/>
              <a:ext cx="89575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RTL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(./RTL/)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2" name="Google Shape;222;p9"/>
            <p:cNvCxnSpPr>
              <a:stCxn id="220" idx="2"/>
              <a:endCxn id="218" idx="0"/>
            </p:cNvCxnSpPr>
            <p:nvPr/>
          </p:nvCxnSpPr>
          <p:spPr>
            <a:xfrm rot="-5400000" flipH="1">
              <a:off x="8434648" y="1923237"/>
              <a:ext cx="1453500" cy="6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3" name="Google Shape;223;p9"/>
            <p:cNvCxnSpPr>
              <a:stCxn id="219" idx="2"/>
              <a:endCxn id="218" idx="1"/>
            </p:cNvCxnSpPr>
            <p:nvPr/>
          </p:nvCxnSpPr>
          <p:spPr>
            <a:xfrm rot="-5400000" flipH="1">
              <a:off x="7308289" y="2151856"/>
              <a:ext cx="946200" cy="926400"/>
            </a:xfrm>
            <a:prstGeom prst="bentConnector2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4" name="Google Shape;224;p9"/>
            <p:cNvCxnSpPr>
              <a:stCxn id="221" idx="2"/>
              <a:endCxn id="218" idx="3"/>
            </p:cNvCxnSpPr>
            <p:nvPr/>
          </p:nvCxnSpPr>
          <p:spPr>
            <a:xfrm rot="5400000">
              <a:off x="10032921" y="2214895"/>
              <a:ext cx="917700" cy="828300"/>
            </a:xfrm>
            <a:prstGeom prst="bentConnector2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25" name="Google Shape;225;p9"/>
            <p:cNvSpPr txBox="1"/>
            <p:nvPr/>
          </p:nvSpPr>
          <p:spPr>
            <a:xfrm>
              <a:off x="10236424" y="4762387"/>
              <a:ext cx="767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netlist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 txBox="1"/>
            <p:nvPr/>
          </p:nvSpPr>
          <p:spPr>
            <a:xfrm>
              <a:off x="7004394" y="4485388"/>
              <a:ext cx="277992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Area, timing, power reports</a:t>
              </a: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./SYNTHESIS/rep/cpu.area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./SYNTHESIS/rep/cpu.power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./SYNTHESIS/rep/cpu.tim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7" name="Google Shape;227;p9"/>
            <p:cNvCxnSpPr>
              <a:stCxn id="218" idx="2"/>
              <a:endCxn id="226" idx="0"/>
            </p:cNvCxnSpPr>
            <p:nvPr/>
          </p:nvCxnSpPr>
          <p:spPr>
            <a:xfrm rot="5400000">
              <a:off x="8297997" y="3622165"/>
              <a:ext cx="959400" cy="766800"/>
            </a:xfrm>
            <a:prstGeom prst="bentConnector3">
              <a:avLst>
                <a:gd name="adj1" fmla="val 31426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8" name="Google Shape;228;p9"/>
            <p:cNvCxnSpPr>
              <a:stCxn id="218" idx="2"/>
              <a:endCxn id="225" idx="0"/>
            </p:cNvCxnSpPr>
            <p:nvPr/>
          </p:nvCxnSpPr>
          <p:spPr>
            <a:xfrm rot="-5400000" flipH="1">
              <a:off x="9272397" y="3414565"/>
              <a:ext cx="1236600" cy="1459200"/>
            </a:xfrm>
            <a:prstGeom prst="bentConnector3">
              <a:avLst>
                <a:gd name="adj1" fmla="val 24163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29" name="Google Shape;229;p9"/>
            <p:cNvSpPr txBox="1"/>
            <p:nvPr/>
          </p:nvSpPr>
          <p:spPr>
            <a:xfrm>
              <a:off x="8029441" y="3680021"/>
              <a:ext cx="25907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source synthesis.sh</a:t>
              </a:r>
              <a:endParaRPr sz="18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3702</Words>
  <Application>Microsoft Office PowerPoint</Application>
  <PresentationFormat>Widescreen</PresentationFormat>
  <Paragraphs>380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Noto Sans Symbols</vt:lpstr>
      <vt:lpstr>Arial</vt:lpstr>
      <vt:lpstr>Calibri</vt:lpstr>
      <vt:lpstr>Consolas</vt:lpstr>
      <vt:lpstr>Verdana</vt:lpstr>
      <vt:lpstr>Office Theme</vt:lpstr>
      <vt:lpstr>Computer Architectures Session 1</vt:lpstr>
      <vt:lpstr>Course material</vt:lpstr>
      <vt:lpstr>Objective</vt:lpstr>
      <vt:lpstr>Objective</vt:lpstr>
      <vt:lpstr>Project structure</vt:lpstr>
      <vt:lpstr>Tools</vt:lpstr>
      <vt:lpstr>PowerPoint Presentation</vt:lpstr>
      <vt:lpstr>PowerPoint Presentation</vt:lpstr>
      <vt:lpstr>Tools</vt:lpstr>
      <vt:lpstr>PowerPoint Presentation</vt:lpstr>
      <vt:lpstr>PowerPoint Presentation</vt:lpstr>
      <vt:lpstr>PowerPoint Presentation</vt:lpstr>
      <vt:lpstr>Objective</vt:lpstr>
      <vt:lpstr>Base architecture</vt:lpstr>
      <vt:lpstr>Session Objectives</vt:lpstr>
      <vt:lpstr>Session Objectives</vt:lpstr>
      <vt:lpstr>Session Objectives</vt:lpstr>
      <vt:lpstr>PowerPoint Presentation</vt:lpstr>
      <vt:lpstr>Keep your project safe!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Architectures Session 1</dc:title>
  <dc:creator>Nathan Laubeuf (----)</dc:creator>
  <cp:lastModifiedBy>Mei Linyan</cp:lastModifiedBy>
  <cp:revision>4</cp:revision>
  <dcterms:created xsi:type="dcterms:W3CDTF">2022-02-28T15:14:36Z</dcterms:created>
  <dcterms:modified xsi:type="dcterms:W3CDTF">2022-03-03T14:34:51Z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eba32c-0974-4663-a3a1-3cd8c30938e9_Enabled">
    <vt:lpwstr>true</vt:lpwstr>
  </property>
  <property fmtid="{D5CDD505-2E9C-101B-9397-08002B2CF9AE}" pid="3" name="MSIP_Label_f0eba32c-0974-4663-a3a1-3cd8c30938e9_SetDate">
    <vt:lpwstr>2022-02-28T15:34:39Z</vt:lpwstr>
  </property>
  <property fmtid="{D5CDD505-2E9C-101B-9397-08002B2CF9AE}" pid="4" name="MSIP_Label_f0eba32c-0974-4663-a3a1-3cd8c30938e9_Method">
    <vt:lpwstr>Privileged</vt:lpwstr>
  </property>
  <property fmtid="{D5CDD505-2E9C-101B-9397-08002B2CF9AE}" pid="5" name="MSIP_Label_f0eba32c-0974-4663-a3a1-3cd8c30938e9_Name">
    <vt:lpwstr>Public - General - Unmarked</vt:lpwstr>
  </property>
  <property fmtid="{D5CDD505-2E9C-101B-9397-08002B2CF9AE}" pid="6" name="MSIP_Label_f0eba32c-0974-4663-a3a1-3cd8c30938e9_SiteId">
    <vt:lpwstr>a72d5a72-25ee-40f0-9bd1-067cb5b770d4</vt:lpwstr>
  </property>
  <property fmtid="{D5CDD505-2E9C-101B-9397-08002B2CF9AE}" pid="7" name="MSIP_Label_f0eba32c-0974-4663-a3a1-3cd8c30938e9_ActionId">
    <vt:lpwstr>fb7e72a7-a640-4c5b-a9af-73c1013c18c8</vt:lpwstr>
  </property>
  <property fmtid="{D5CDD505-2E9C-101B-9397-08002B2CF9AE}" pid="8" name="MSIP_Label_f0eba32c-0974-4663-a3a1-3cd8c30938e9_ContentBits">
    <vt:lpwstr>0</vt:lpwstr>
  </property>
</Properties>
</file>