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0"/>
  </p:normalViewPr>
  <p:slideViewPr>
    <p:cSldViewPr snapToGrid="0">
      <p:cViewPr>
        <p:scale>
          <a:sx n="93" d="100"/>
          <a:sy n="93" d="100"/>
        </p:scale>
        <p:origin x="124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5764-4F01-3640-99CF-8B415E2C323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6EA-5599-1148-A254-E6F91FBD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5764-4F01-3640-99CF-8B415E2C323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6EA-5599-1148-A254-E6F91FBD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9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5764-4F01-3640-99CF-8B415E2C323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6EA-5599-1148-A254-E6F91FBD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5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5764-4F01-3640-99CF-8B415E2C323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6EA-5599-1148-A254-E6F91FBD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2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5764-4F01-3640-99CF-8B415E2C323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6EA-5599-1148-A254-E6F91FBD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0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5764-4F01-3640-99CF-8B415E2C323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6EA-5599-1148-A254-E6F91FBD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1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5764-4F01-3640-99CF-8B415E2C323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6EA-5599-1148-A254-E6F91FBD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5764-4F01-3640-99CF-8B415E2C323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6EA-5599-1148-A254-E6F91FBD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7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5764-4F01-3640-99CF-8B415E2C323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6EA-5599-1148-A254-E6F91FBD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5764-4F01-3640-99CF-8B415E2C323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6EA-5599-1148-A254-E6F91FBD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5764-4F01-3640-99CF-8B415E2C323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6EA-5599-1148-A254-E6F91FBD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5764-4F01-3640-99CF-8B415E2C323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16EA-5599-1148-A254-E6F91FBD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787AB86-A534-981D-CD34-79635F57E6AF}"/>
              </a:ext>
            </a:extLst>
          </p:cNvPr>
          <p:cNvSpPr/>
          <p:nvPr/>
        </p:nvSpPr>
        <p:spPr>
          <a:xfrm>
            <a:off x="530492" y="1066040"/>
            <a:ext cx="1773596" cy="76172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Fashion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dataset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from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diverse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culture</a:t>
            </a:r>
            <a:endParaRPr lang="en-US" sz="13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F96BC1B-12A7-2D14-410D-BDD97ADB44A8}"/>
              </a:ext>
            </a:extLst>
          </p:cNvPr>
          <p:cNvSpPr/>
          <p:nvPr/>
        </p:nvSpPr>
        <p:spPr>
          <a:xfrm>
            <a:off x="2361927" y="1368404"/>
            <a:ext cx="826265" cy="15699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C61347-56C3-5417-7B59-B75EE66C498A}"/>
              </a:ext>
            </a:extLst>
          </p:cNvPr>
          <p:cNvSpPr/>
          <p:nvPr/>
        </p:nvSpPr>
        <p:spPr>
          <a:xfrm>
            <a:off x="3254294" y="1066040"/>
            <a:ext cx="1773596" cy="76172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Raw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Label</a:t>
            </a:r>
            <a:endParaRPr lang="en-US" sz="13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6A1435C-1164-B16D-987C-2FAD343ABCAC}"/>
              </a:ext>
            </a:extLst>
          </p:cNvPr>
          <p:cNvSpPr/>
          <p:nvPr/>
        </p:nvSpPr>
        <p:spPr>
          <a:xfrm>
            <a:off x="5093992" y="1368404"/>
            <a:ext cx="826265" cy="15699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562C86-6F32-4A73-E15D-E2BBDA870556}"/>
              </a:ext>
            </a:extLst>
          </p:cNvPr>
          <p:cNvSpPr/>
          <p:nvPr/>
        </p:nvSpPr>
        <p:spPr>
          <a:xfrm>
            <a:off x="6056828" y="1066040"/>
            <a:ext cx="1773596" cy="76172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Label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with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cultural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information</a:t>
            </a:r>
            <a:endParaRPr lang="en-US" sz="13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991E03-C55A-725A-5282-42BFC98F8722}"/>
              </a:ext>
            </a:extLst>
          </p:cNvPr>
          <p:cNvSpPr txBox="1"/>
          <p:nvPr/>
        </p:nvSpPr>
        <p:spPr>
          <a:xfrm>
            <a:off x="2320818" y="1149244"/>
            <a:ext cx="93326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accent2">
                    <a:lumMod val="50000"/>
                  </a:schemeClr>
                </a:solidFill>
              </a:rPr>
              <a:t>BLIP</a:t>
            </a:r>
            <a:r>
              <a:rPr lang="zh-CN" alt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>
                    <a:lumMod val="50000"/>
                  </a:schemeClr>
                </a:solidFill>
              </a:rPr>
              <a:t>Model</a:t>
            </a:r>
          </a:p>
          <a:p>
            <a:pPr algn="ctr"/>
            <a:r>
              <a:rPr lang="zh-CN" alt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altLang="zh-CN" sz="105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altLang="zh-CN" sz="1050" dirty="0">
                <a:solidFill>
                  <a:schemeClr val="accent2">
                    <a:lumMod val="50000"/>
                  </a:schemeClr>
                </a:solidFill>
              </a:rPr>
              <a:t>Image</a:t>
            </a:r>
            <a:r>
              <a:rPr lang="zh-CN" alt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>
                    <a:lumMod val="50000"/>
                  </a:schemeClr>
                </a:solidFill>
              </a:rPr>
              <a:t>to</a:t>
            </a:r>
            <a:r>
              <a:rPr lang="zh-CN" alt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>
                    <a:lumMod val="50000"/>
                  </a:schemeClr>
                </a:solidFill>
              </a:rPr>
              <a:t>Text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B037D-D7E1-FA82-8CA6-85928B36C351}"/>
              </a:ext>
            </a:extLst>
          </p:cNvPr>
          <p:cNvSpPr txBox="1"/>
          <p:nvPr/>
        </p:nvSpPr>
        <p:spPr>
          <a:xfrm>
            <a:off x="5078961" y="1149244"/>
            <a:ext cx="85632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accent2">
                    <a:lumMod val="50000"/>
                  </a:schemeClr>
                </a:solidFill>
              </a:rPr>
              <a:t>Manual</a:t>
            </a:r>
          </a:p>
          <a:p>
            <a:pPr algn="ctr"/>
            <a:r>
              <a:rPr lang="zh-CN" alt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altLang="zh-CN" sz="105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altLang="zh-CN" sz="1050" dirty="0">
                <a:solidFill>
                  <a:schemeClr val="accent2">
                    <a:lumMod val="50000"/>
                  </a:schemeClr>
                </a:solidFill>
              </a:rPr>
              <a:t>label</a:t>
            </a:r>
            <a:r>
              <a:rPr lang="zh-CN" alt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>
                    <a:lumMod val="50000"/>
                  </a:schemeClr>
                </a:solidFill>
              </a:rPr>
              <a:t>editing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545ACA-F86F-2D9D-4162-5F1FD8673193}"/>
              </a:ext>
            </a:extLst>
          </p:cNvPr>
          <p:cNvSpPr/>
          <p:nvPr/>
        </p:nvSpPr>
        <p:spPr>
          <a:xfrm>
            <a:off x="3254293" y="2100936"/>
            <a:ext cx="1773596" cy="76172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Cultural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Image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text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pairs</a:t>
            </a:r>
            <a:endParaRPr lang="en-US" sz="13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D3CEB77E-8533-3E84-D65D-1B0725F853F7}"/>
              </a:ext>
            </a:extLst>
          </p:cNvPr>
          <p:cNvSpPr/>
          <p:nvPr/>
        </p:nvSpPr>
        <p:spPr>
          <a:xfrm rot="5400000">
            <a:off x="1928936" y="1388660"/>
            <a:ext cx="761720" cy="1829203"/>
          </a:xfrm>
          <a:prstGeom prst="bentUpArrow">
            <a:avLst>
              <a:gd name="adj1" fmla="val 15132"/>
              <a:gd name="adj2" fmla="val 23144"/>
              <a:gd name="adj3" fmla="val 31223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85F58CC-3012-78ED-F965-93D2307DB7BB}"/>
              </a:ext>
            </a:extLst>
          </p:cNvPr>
          <p:cNvSpPr/>
          <p:nvPr/>
        </p:nvSpPr>
        <p:spPr>
          <a:xfrm>
            <a:off x="3254293" y="3123981"/>
            <a:ext cx="1773596" cy="76172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Finetuned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Cultural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CLIP</a:t>
            </a:r>
            <a:endParaRPr lang="en-US" sz="13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2F861F7-0BED-950F-97A8-8EFF7E246753}"/>
              </a:ext>
            </a:extLst>
          </p:cNvPr>
          <p:cNvSpPr/>
          <p:nvPr/>
        </p:nvSpPr>
        <p:spPr>
          <a:xfrm>
            <a:off x="3254293" y="4053585"/>
            <a:ext cx="1773596" cy="76172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Pretrained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General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Fashion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CLIP</a:t>
            </a:r>
            <a:endParaRPr lang="en-US" sz="13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E69E906-5316-A6CD-2FF6-37BBF509E920}"/>
              </a:ext>
            </a:extLst>
          </p:cNvPr>
          <p:cNvSpPr/>
          <p:nvPr/>
        </p:nvSpPr>
        <p:spPr>
          <a:xfrm>
            <a:off x="4120620" y="2916672"/>
            <a:ext cx="124926" cy="13175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5961D7-D1EE-026C-FECD-3AE17BE96926}"/>
              </a:ext>
            </a:extLst>
          </p:cNvPr>
          <p:cNvSpPr/>
          <p:nvPr/>
        </p:nvSpPr>
        <p:spPr>
          <a:xfrm>
            <a:off x="142978" y="3564453"/>
            <a:ext cx="1101361" cy="76172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User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Outfit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Request</a:t>
            </a:r>
            <a:endParaRPr lang="en-US" sz="13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Bent-Up Arrow 23">
            <a:extLst>
              <a:ext uri="{FF2B5EF4-FFF2-40B4-BE49-F238E27FC236}">
                <a16:creationId xmlns:a16="http://schemas.microsoft.com/office/drawing/2014/main" id="{8964FAE8-3206-BC12-EBF0-F518DC47C423}"/>
              </a:ext>
            </a:extLst>
          </p:cNvPr>
          <p:cNvSpPr/>
          <p:nvPr/>
        </p:nvSpPr>
        <p:spPr>
          <a:xfrm rot="5400000" flipV="1">
            <a:off x="5708489" y="1356243"/>
            <a:ext cx="713384" cy="1942376"/>
          </a:xfrm>
          <a:prstGeom prst="bentUpArrow">
            <a:avLst>
              <a:gd name="adj1" fmla="val 15132"/>
              <a:gd name="adj2" fmla="val 23144"/>
              <a:gd name="adj3" fmla="val 31223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D0B09C5-A4E5-9AA5-59AF-B19285F0E41B}"/>
              </a:ext>
            </a:extLst>
          </p:cNvPr>
          <p:cNvSpPr/>
          <p:nvPr/>
        </p:nvSpPr>
        <p:spPr>
          <a:xfrm>
            <a:off x="1654673" y="3564453"/>
            <a:ext cx="1101361" cy="76172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Cultural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Filter</a:t>
            </a:r>
            <a:endParaRPr lang="en-US" sz="13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4A2B65ED-AF9A-C451-157E-1016BDFF5ABC}"/>
              </a:ext>
            </a:extLst>
          </p:cNvPr>
          <p:cNvSpPr/>
          <p:nvPr/>
        </p:nvSpPr>
        <p:spPr>
          <a:xfrm rot="16200000">
            <a:off x="1326623" y="3776043"/>
            <a:ext cx="232778" cy="33853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B967B20-053C-DA20-5FFE-EA3FD867EA85}"/>
              </a:ext>
            </a:extLst>
          </p:cNvPr>
          <p:cNvSpPr/>
          <p:nvPr/>
        </p:nvSpPr>
        <p:spPr>
          <a:xfrm>
            <a:off x="5630276" y="3497332"/>
            <a:ext cx="1101361" cy="76172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Text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Embedding</a:t>
            </a:r>
            <a:endParaRPr lang="en-US" sz="13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5ABBEB5-3772-D8AB-98B3-3DC2B30F562F}"/>
              </a:ext>
            </a:extLst>
          </p:cNvPr>
          <p:cNvSpPr/>
          <p:nvPr/>
        </p:nvSpPr>
        <p:spPr>
          <a:xfrm>
            <a:off x="158803" y="5090113"/>
            <a:ext cx="1101361" cy="7617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6">
                    <a:lumMod val="50000"/>
                  </a:schemeClr>
                </a:solidFill>
              </a:rPr>
              <a:t>User</a:t>
            </a:r>
            <a:r>
              <a:rPr lang="zh-CN" altLang="en-US" sz="13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6">
                    <a:lumMod val="50000"/>
                  </a:schemeClr>
                </a:solidFill>
              </a:rPr>
              <a:t>Closet</a:t>
            </a:r>
            <a:r>
              <a:rPr lang="zh-CN" altLang="en-US" sz="13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6">
                    <a:lumMod val="50000"/>
                  </a:schemeClr>
                </a:solidFill>
              </a:rPr>
              <a:t>Dataset</a:t>
            </a:r>
            <a:endParaRPr lang="en-US" sz="13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94D5CBBF-FC24-18E6-2D13-232F45A2AA3B}"/>
              </a:ext>
            </a:extLst>
          </p:cNvPr>
          <p:cNvSpPr/>
          <p:nvPr/>
        </p:nvSpPr>
        <p:spPr>
          <a:xfrm rot="16200000">
            <a:off x="1660844" y="5169821"/>
            <a:ext cx="253915" cy="8351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7730A2-44A9-AC4E-0821-919E25137D69}"/>
              </a:ext>
            </a:extLst>
          </p:cNvPr>
          <p:cNvSpPr txBox="1"/>
          <p:nvPr/>
        </p:nvSpPr>
        <p:spPr>
          <a:xfrm>
            <a:off x="1312159" y="5206501"/>
            <a:ext cx="893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accent6">
                    <a:lumMod val="50000"/>
                  </a:schemeClr>
                </a:solidFill>
              </a:rPr>
              <a:t>Enumeration</a:t>
            </a:r>
            <a:endParaRPr 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D703164-0BBB-0CEE-A6D9-92F1861F10E9}"/>
              </a:ext>
            </a:extLst>
          </p:cNvPr>
          <p:cNvSpPr/>
          <p:nvPr/>
        </p:nvSpPr>
        <p:spPr>
          <a:xfrm>
            <a:off x="2304088" y="5105000"/>
            <a:ext cx="1258922" cy="7617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6">
                    <a:lumMod val="50000"/>
                  </a:schemeClr>
                </a:solidFill>
              </a:rPr>
              <a:t>All</a:t>
            </a:r>
            <a:r>
              <a:rPr lang="zh-CN" altLang="en-US" sz="13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6">
                    <a:lumMod val="50000"/>
                  </a:schemeClr>
                </a:solidFill>
              </a:rPr>
              <a:t>outfit</a:t>
            </a:r>
            <a:r>
              <a:rPr lang="zh-CN" altLang="en-US" sz="13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6">
                    <a:lumMod val="50000"/>
                  </a:schemeClr>
                </a:solidFill>
              </a:rPr>
              <a:t>combination</a:t>
            </a:r>
            <a:r>
              <a:rPr lang="zh-CN" altLang="en-US" sz="13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6">
                    <a:lumMod val="50000"/>
                  </a:schemeClr>
                </a:solidFill>
              </a:rPr>
              <a:t>image</a:t>
            </a:r>
            <a:endParaRPr lang="en-US" sz="13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Bent-Up Arrow 45">
            <a:extLst>
              <a:ext uri="{FF2B5EF4-FFF2-40B4-BE49-F238E27FC236}">
                <a16:creationId xmlns:a16="http://schemas.microsoft.com/office/drawing/2014/main" id="{805F47A0-C091-7D76-1D0E-002E9DBEEEEF}"/>
              </a:ext>
            </a:extLst>
          </p:cNvPr>
          <p:cNvSpPr/>
          <p:nvPr/>
        </p:nvSpPr>
        <p:spPr>
          <a:xfrm rot="10800000" flipH="1" flipV="1">
            <a:off x="3612101" y="4886579"/>
            <a:ext cx="459286" cy="436841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B060479-15BA-8D52-2006-0ABDEA2B016A}"/>
              </a:ext>
            </a:extLst>
          </p:cNvPr>
          <p:cNvSpPr/>
          <p:nvPr/>
        </p:nvSpPr>
        <p:spPr>
          <a:xfrm>
            <a:off x="4760789" y="5089232"/>
            <a:ext cx="1258922" cy="7617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6">
                    <a:lumMod val="50000"/>
                  </a:schemeClr>
                </a:solidFill>
              </a:rPr>
              <a:t>Images</a:t>
            </a:r>
            <a:r>
              <a:rPr lang="zh-CN" altLang="en-US" sz="13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6">
                    <a:lumMod val="50000"/>
                  </a:schemeClr>
                </a:solidFill>
              </a:rPr>
              <a:t>Embedding</a:t>
            </a:r>
            <a:endParaRPr lang="en-US" sz="13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Bent-Up Arrow 48">
            <a:extLst>
              <a:ext uri="{FF2B5EF4-FFF2-40B4-BE49-F238E27FC236}">
                <a16:creationId xmlns:a16="http://schemas.microsoft.com/office/drawing/2014/main" id="{910DCFE4-230B-0CDD-43C1-CA15362BD53F}"/>
              </a:ext>
            </a:extLst>
          </p:cNvPr>
          <p:cNvSpPr/>
          <p:nvPr/>
        </p:nvSpPr>
        <p:spPr>
          <a:xfrm rot="16200000" flipH="1" flipV="1">
            <a:off x="4172962" y="4913319"/>
            <a:ext cx="459286" cy="436841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0F8AB21-C1DE-A3E6-652A-FD023966F166}"/>
              </a:ext>
            </a:extLst>
          </p:cNvPr>
          <p:cNvSpPr/>
          <p:nvPr/>
        </p:nvSpPr>
        <p:spPr>
          <a:xfrm>
            <a:off x="3188192" y="3058733"/>
            <a:ext cx="1905800" cy="1827846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50B333E5-F504-8BD4-315E-865DD00859C7}"/>
              </a:ext>
            </a:extLst>
          </p:cNvPr>
          <p:cNvSpPr/>
          <p:nvPr/>
        </p:nvSpPr>
        <p:spPr>
          <a:xfrm rot="16200000">
            <a:off x="2880711" y="3767928"/>
            <a:ext cx="232778" cy="33853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70599E-68B7-204A-6AD4-FE581D528361}"/>
              </a:ext>
            </a:extLst>
          </p:cNvPr>
          <p:cNvSpPr txBox="1"/>
          <p:nvPr/>
        </p:nvSpPr>
        <p:spPr>
          <a:xfrm>
            <a:off x="4006858" y="3809023"/>
            <a:ext cx="3369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or</a:t>
            </a:r>
            <a:endParaRPr lang="en-US" sz="13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7F5D038-2C91-BC22-4115-9977D789A6C0}"/>
              </a:ext>
            </a:extLst>
          </p:cNvPr>
          <p:cNvSpPr/>
          <p:nvPr/>
        </p:nvSpPr>
        <p:spPr>
          <a:xfrm rot="16200000">
            <a:off x="5252066" y="3761235"/>
            <a:ext cx="232778" cy="33853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1F4EA3E-53B8-2058-F341-E3083AD8BC8D}"/>
              </a:ext>
            </a:extLst>
          </p:cNvPr>
          <p:cNvSpPr/>
          <p:nvPr/>
        </p:nvSpPr>
        <p:spPr>
          <a:xfrm>
            <a:off x="7098239" y="4387533"/>
            <a:ext cx="1942376" cy="76172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The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outfit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combination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that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is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closest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to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the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outfit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request</a:t>
            </a:r>
            <a:endParaRPr lang="en-US" sz="13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Bent-Up Arrow 58">
            <a:extLst>
              <a:ext uri="{FF2B5EF4-FFF2-40B4-BE49-F238E27FC236}">
                <a16:creationId xmlns:a16="http://schemas.microsoft.com/office/drawing/2014/main" id="{10073F32-755D-8ACD-7FFA-00A85850629E}"/>
              </a:ext>
            </a:extLst>
          </p:cNvPr>
          <p:cNvSpPr/>
          <p:nvPr/>
        </p:nvSpPr>
        <p:spPr>
          <a:xfrm rot="10800000" flipH="1">
            <a:off x="6821023" y="3809023"/>
            <a:ext cx="1376909" cy="517150"/>
          </a:xfrm>
          <a:prstGeom prst="bentUpArrow">
            <a:avLst>
              <a:gd name="adj1" fmla="val 15132"/>
              <a:gd name="adj2" fmla="val 23144"/>
              <a:gd name="adj3" fmla="val 31223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Bent-Up Arrow 59">
            <a:extLst>
              <a:ext uri="{FF2B5EF4-FFF2-40B4-BE49-F238E27FC236}">
                <a16:creationId xmlns:a16="http://schemas.microsoft.com/office/drawing/2014/main" id="{02CD6520-1C2F-6568-0C1D-A0ACC70835CB}"/>
              </a:ext>
            </a:extLst>
          </p:cNvPr>
          <p:cNvSpPr/>
          <p:nvPr/>
        </p:nvSpPr>
        <p:spPr>
          <a:xfrm rot="10800000" flipH="1" flipV="1">
            <a:off x="6056828" y="5201033"/>
            <a:ext cx="2187033" cy="354640"/>
          </a:xfrm>
          <a:prstGeom prst="bentUpArrow">
            <a:avLst>
              <a:gd name="adj1" fmla="val 25000"/>
              <a:gd name="adj2" fmla="val 40799"/>
              <a:gd name="adj3" fmla="val 4225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8E1A41-A1EC-05AD-6F54-62B13E131ED8}"/>
              </a:ext>
            </a:extLst>
          </p:cNvPr>
          <p:cNvSpPr txBox="1"/>
          <p:nvPr/>
        </p:nvSpPr>
        <p:spPr>
          <a:xfrm>
            <a:off x="6056045" y="5555674"/>
            <a:ext cx="20843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accent6">
                    <a:lumMod val="50000"/>
                  </a:schemeClr>
                </a:solidFill>
              </a:rPr>
              <a:t>Calculate</a:t>
            </a:r>
            <a:r>
              <a:rPr lang="zh-CN" altLang="en-US" sz="10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6">
                    <a:lumMod val="50000"/>
                  </a:schemeClr>
                </a:solidFill>
              </a:rPr>
              <a:t>Cosine</a:t>
            </a:r>
            <a:r>
              <a:rPr lang="zh-CN" altLang="en-US" sz="10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6">
                    <a:lumMod val="50000"/>
                  </a:schemeClr>
                </a:solidFill>
              </a:rPr>
              <a:t>similarity</a:t>
            </a:r>
            <a:r>
              <a:rPr lang="zh-CN" altLang="en-US" sz="10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zh-CN" altLang="en-US" sz="10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6">
                    <a:lumMod val="50000"/>
                  </a:schemeClr>
                </a:solidFill>
              </a:rPr>
              <a:t>image</a:t>
            </a:r>
            <a:r>
              <a:rPr lang="zh-CN" altLang="en-US" sz="10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6">
                    <a:lumMod val="50000"/>
                  </a:schemeClr>
                </a:solidFill>
              </a:rPr>
              <a:t>search</a:t>
            </a:r>
            <a:endParaRPr 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A903-CE95-141E-5F4A-EA82E9BA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E7D6-F9C5-868A-2829-C7B94F625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8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6606-A327-2F28-00FB-F9129712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2FC3-5F33-FD52-D3A1-93368BD7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2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1AA5-21AA-D39A-B766-E23EBF75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699B-ADDE-6557-D54E-496EF703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7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</TotalTime>
  <Words>70</Words>
  <Application>Microsoft Macintosh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Dataset</vt:lpstr>
      <vt:lpstr>Methods</vt:lpstr>
      <vt:lpstr>Model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MaxineLiu</dc:creator>
  <cp:lastModifiedBy>MaxineLiu</cp:lastModifiedBy>
  <cp:revision>1</cp:revision>
  <dcterms:created xsi:type="dcterms:W3CDTF">2024-01-10T05:54:51Z</dcterms:created>
  <dcterms:modified xsi:type="dcterms:W3CDTF">2024-01-10T06:52:33Z</dcterms:modified>
</cp:coreProperties>
</file>