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</p:sldIdLst>
  <p:sldSz cx="18288000" cy="10287000"/>
  <p:notesSz cx="6858000" cy="9144000"/>
  <p:embeddedFontLst>
    <p:embeddedFont>
      <p:font typeface="Prata" charset="1" panose="000005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Radley" charset="1" panose="00000500000000000000"/>
      <p:regular r:id="rId11"/>
    </p:embeddedFont>
    <p:embeddedFont>
      <p:font typeface="Radley Italics" charset="1" panose="00000500000000000000"/>
      <p:regular r:id="rId12"/>
    </p:embeddedFont>
    <p:embeddedFont>
      <p:font typeface="Raleway" charset="1" panose="020B0503030101060003"/>
      <p:regular r:id="rId13"/>
    </p:embeddedFont>
    <p:embeddedFont>
      <p:font typeface="Raleway Bold" charset="1" panose="020B0803030101060003"/>
      <p:regular r:id="rId14"/>
    </p:embeddedFont>
    <p:embeddedFont>
      <p:font typeface="Raleway Thin" charset="1" panose="020B0203030101060003"/>
      <p:regular r:id="rId15"/>
    </p:embeddedFont>
    <p:embeddedFont>
      <p:font typeface="Raleway Heavy" charset="1" panose="020B000303010106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30" Target="slides/slide14.xml" Type="http://schemas.openxmlformats.org/officeDocument/2006/relationships/slide"/><Relationship Id="rId31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68661"/>
            <a:ext cx="16206300" cy="485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>
                <a:solidFill>
                  <a:srgbClr val="804F3B"/>
                </a:solidFill>
                <a:latin typeface="Radley"/>
              </a:rPr>
              <a:t>  Araling Panlipunan</a:t>
            </a:r>
          </a:p>
          <a:p>
            <a:pPr>
              <a:lnSpc>
                <a:spcPts val="7599"/>
              </a:lnSpc>
            </a:pPr>
            <a:r>
              <a:rPr lang="en-US" sz="7599">
                <a:solidFill>
                  <a:srgbClr val="804F3B"/>
                </a:solidFill>
                <a:latin typeface="Radley"/>
              </a:rPr>
              <a:t>Ikaapat na Markahan – Modyul 5:</a:t>
            </a:r>
          </a:p>
          <a:p>
            <a:pPr>
              <a:lnSpc>
                <a:spcPts val="7599"/>
              </a:lnSpc>
            </a:pPr>
            <a:r>
              <a:rPr lang="en-US" sz="7599">
                <a:solidFill>
                  <a:srgbClr val="804F3B"/>
                </a:solidFill>
                <a:latin typeface="Radley"/>
              </a:rPr>
              <a:t>Mga Patakarang Pang-ekonomiya </a:t>
            </a:r>
          </a:p>
          <a:p>
            <a:pPr>
              <a:lnSpc>
                <a:spcPts val="7599"/>
              </a:lnSpc>
            </a:pPr>
            <a:r>
              <a:rPr lang="en-US" sz="7599">
                <a:solidFill>
                  <a:srgbClr val="804F3B"/>
                </a:solidFill>
                <a:latin typeface="Radley"/>
              </a:rPr>
              <a:t>na Nakatutulong sa Sektor</a:t>
            </a:r>
          </a:p>
          <a:p>
            <a:pPr>
              <a:lnSpc>
                <a:spcPts val="7599"/>
              </a:lnSpc>
            </a:pPr>
            <a:r>
              <a:rPr lang="en-US" sz="7599">
                <a:solidFill>
                  <a:srgbClr val="804F3B"/>
                </a:solidFill>
                <a:latin typeface="Radley"/>
              </a:rPr>
              <a:t>ng Agrikultura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5" id="5"/>
          <p:cNvSpPr txBox="true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</a:rPr>
              <a:t>For all purpose </a:t>
            </a:r>
          </a:p>
        </p:txBody>
      </p:sp>
      <p:sp>
        <p:nvSpPr>
          <p:cNvPr name="TextBox 6" id="6"/>
          <p:cNvSpPr txBox="true"/>
          <p:nvPr/>
        </p:nvSpPr>
        <p:spPr>
          <a:xfrm rot="5400000">
            <a:off x="16399230" y="8400284"/>
            <a:ext cx="227794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</a:rPr>
              <a:t>For Presenration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45415"/>
            <a:ext cx="18288000" cy="991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Programa at proyektong ng pamahalaan para sa mga mamamayan na bumubuo 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sa impormal na sektor: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1.DOLE INTEGRATED LIVELIHOOD PROGRAM 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(DILP)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 Ipinatutupad ng Department of Labor and 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Employment 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(DOLE) na nauukol sa 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pangkabuhayang pangkaunlaran sa pamamagitan 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ng mga pagsasanay sa mga mamamayan partikular 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na para sa self-employed at mga walang sapat na </a:t>
            </a:r>
          </a:p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Prata"/>
              </a:rPr>
              <a:t>hanapbuhay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390" y="766445"/>
            <a:ext cx="17247219" cy="866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2. SELF-EMPLOYMENT ASSISTANCE KAUNLARAN PROGRAM (SEA-K)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Pangkabuhayang programa ng Department of Social Welfare and 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Development (DSWD) na nagbibigay ng mga gawain at pagsasanay upang mapaunlad ng mga mahihirap ang kanilang mga kasanayan at makapagsimula ng 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sariling negosyong pangkabuhayan at pagtatayo ng mga samahang panlipunan na 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maaaring magpautang sa mga kasapi gaya ng Self-Employment Kaunlaran </a:t>
            </a:r>
          </a:p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Prata"/>
              </a:rPr>
              <a:t>Association (SKA’s)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88435"/>
            <a:ext cx="18155345" cy="1026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Prata"/>
              </a:rPr>
              <a:t>3. INTEGRATED SERVICES FOR LIVELIHOOD ADVANCEMENT OF THE 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Prata"/>
              </a:rPr>
              <a:t>FISHERFOLKS (ISLA)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Prata"/>
              </a:rPr>
              <a:t>Ang proyektong ito ay para sa mga munisipalidad o bayan na ang 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Prata"/>
              </a:rPr>
              <a:t>pangunahing ikinabubuhay ay pangingisda. Tinutulungan ng pamahalaan ang 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Prata"/>
              </a:rPr>
              <a:t>mga mangingisda sa pamamagitan ng pagkakaloob ng mga pagsasanay upang mas 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Prata"/>
              </a:rPr>
              <a:t>mapaghusay pa nila ang kanilang hanapbuhay, maliban pa rito, nagtatayo ng mga 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Prata"/>
              </a:rPr>
              <a:t>training center para sa mga mangingisda at kanilang pamilya upang sanayin sa iba 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Prata"/>
              </a:rPr>
              <a:t>pang alternatibong mga gawaing pangkabuhayan na maaari nilang pagkuhanan ng 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Prata"/>
              </a:rPr>
              <a:t>karagdagang kita.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Prata"/>
              </a:rPr>
              <a:t> 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42975"/>
            <a:ext cx="18288000" cy="866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4. CASH-FOR-WORK PROGRAM (CWP)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Programa ng Department of Social Welfare and Development (DSWD), na 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kung saan sa ilalim nito, ang mga biktima ng kalamidad o mga evacuee ay 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bibigyan ng kabayaran kapalit ng kanilang isasagawa o pagtulong sa panahon ng 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rehabilitasyon at rekonstruksyon ng mga nasalantang lugar. Ang programang ito 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ay ipinatutupad ng pamahalaan bilang pansamantala o alternatibong 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rata"/>
              </a:rPr>
              <a:t>mapagkukunan ng kabuhayan o kita ng mga tanong nawalan ng hanapbuhay </a:t>
            </a:r>
          </a:p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Prata"/>
              </a:rPr>
              <a:t>dulot ng mga nabanggit na sitwasyon.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4545" y="2715888"/>
            <a:ext cx="14698911" cy="546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000000"/>
                </a:solidFill>
                <a:latin typeface="Radley"/>
              </a:rPr>
              <a:t>Araling Panlipunan</a:t>
            </a:r>
          </a:p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000000"/>
                </a:solidFill>
                <a:latin typeface="Radley"/>
              </a:rPr>
              <a:t>Ikaapat na Markahan – Modyul 8:</a:t>
            </a:r>
          </a:p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000000"/>
                </a:solidFill>
                <a:latin typeface="Radley"/>
              </a:rPr>
              <a:t>Ugnayan at Patakarang Panlabas</a:t>
            </a:r>
          </a:p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000000"/>
                </a:solidFill>
                <a:latin typeface="Radley"/>
              </a:rPr>
              <a:t>Na Nakatutulong sa Pilipinas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05205"/>
            <a:ext cx="18288000" cy="825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1. WORLD TRADE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ORGANIZATION 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 (WTO2. ASIA PACIFIC ECONOMIC – COOPERATION (APEC)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3. ASSOCIATION OF SOUTHEAST ASIAN NATIONS (ASEAN)</a:t>
            </a:r>
          </a:p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Prata"/>
              </a:rPr>
              <a:t>Liberalisasyon sa Sektor ng Pagbabangko</a:t>
            </a:r>
          </a:p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Prata"/>
              </a:rPr>
              <a:t>(R.A 7721)Foreign Trade Service Corps </a:t>
            </a:r>
          </a:p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Prata"/>
              </a:rPr>
              <a:t>(FTSC)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792959" y="-85725"/>
            <a:ext cx="23873918" cy="1620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 FSRF, ipinamahagi ng Office of the Provincial Agriculturist ng Aurora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ni Ria A. Cabebe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Sinimulan ibahagi sa mga magsasaka ngwalong bayan ng Aurora ang Finacial Subsidy to Rice Farmers(FSRF) na nagkakahalagang limang 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libong piso sa pangunguna ng Office of the Provincial Agriculturist, Mayo 020.Ang nasabing programa ay naglayong tulungan ang mga magsasaka na 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lubhang naapektuhan ng tarrification law o mas kilalang RA 1120 Rice Tarrification Law of 2010 na nagpababa ng presyo ng palay.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“Ang one - time financial aid para sa mga kababayan nating magsasaka ay walang kolateral. Ito ay dapat ilaan para sa production expenses ng kanilang 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mga bukid,” pahayag ni Provincial Agriculturist of Aurora Arnold Novicio.Ayon kay Novicio, ipinadaan sa Land Bank of the Philippines ang cash 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subsidy na natanggap ng mga magsasakang pasok sa kwalipikasyon gaya ng </a:t>
            </a:r>
            <a:r>
              <a:rPr lang="en-US" sz="3399">
                <a:solidFill>
                  <a:srgbClr val="804F3B"/>
                </a:solidFill>
                <a:latin typeface="Raleway"/>
              </a:rPr>
              <a:t>p</a:t>
            </a:r>
            <a:r>
              <a:rPr lang="en-US" sz="3399">
                <a:solidFill>
                  <a:srgbClr val="804F3B"/>
                </a:solidFill>
                <a:latin typeface="Raleway Bold"/>
              </a:rPr>
              <a:t>agiging rehistrado sa RSBSA o Registry System for Basic Sectors in Agriculture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at pagkakaroon ng lupang sinasaka na isang ektarya pababa.Hinati rin sa tatlong pangkat ang pagbibigay ng ayuda.Batay sa kanilang tala, may kabuuang 3580 beneficiaries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sa buong lalawigan: Baler–386, San Luis–266, Maria Aurora–798, Dipaculao–486, 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804F3B"/>
                </a:solidFill>
                <a:latin typeface="Raleway Bold"/>
              </a:rPr>
              <a:t>Dilasag–574, Casiguran–485, Dinalungan–219 at Dingalan–366.</a:t>
            </a:r>
            <a:r>
              <a:rPr lang="en-US" sz="3399">
                <a:solidFill>
                  <a:srgbClr val="804F3B"/>
                </a:solidFill>
                <a:latin typeface="Raleway 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1618" y="552682"/>
            <a:ext cx="17644765" cy="1594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 MGA BATAS NA NAKATULONG SA SEKTOR NG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AGRIKULTURA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  <a:ea typeface="Raleway Bold"/>
              </a:rPr>
              <a:t>□ Land Registration Act ng 1902 ang titulo ng lupa ay ipinatalang lahat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noong panahon ng pananakop ng mga Amerikano na tinatawag na sistemang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Torrens.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  <a:ea typeface="Raleway Bold"/>
              </a:rPr>
              <a:t>□ Public Land Act ng 1902 ipinamahagi ang mga lupaing pampubliko sa mga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pamilya na nagbungkal ng lupa. Sila ay maaring magmay–ari ng hindi hihigit sa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labing – anim (16) na ektarya ng lupain.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  <a:ea typeface="Raleway Bold"/>
              </a:rPr>
              <a:t>□ Batas Republika Bilang 1160 itinatag ang National Resettlement and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Rehabilitation Administration (NARRA) upang mamahagi ng lupain sa mga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rebelde na nagbalik–loob sa pamahalaan at mga pamilyang walang lupa.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  <a:ea typeface="Raleway Bold"/>
              </a:rPr>
              <a:t>□ Batas Republika Bilang 1190 ng 1954 sumasaklaw ito sa proteksiyon laban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sa pang–aabuso, pagsasamantala at pandaraya ng mga may–ari ng lupa sa mga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manggagawa.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  <a:ea typeface="Raleway Bold"/>
              </a:rPr>
              <a:t>□ Agricultural Land Reform Code ang batas na ito sa panahon ni Diosdado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P. Macapagal ay tumugon sa pag–alis ng sistemang kasama. Ayon sa batas, ang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nagbubungkal ng lupa ang itinuturing na tunay na may–ari. Sa paraang hulugan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ay muling ipinagbili sa mga magsasaka ang lupa na katumbas ng presyong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ibinayad ng pamahalaan sa may–ari ng lupa.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  <a:ea typeface="Raleway Bold"/>
              </a:rPr>
              <a:t>□ Atas ng Pangulo Bilang 02 ng 1972 ang buong bansa ay isinailalim sa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reporma sa lupa noong panahon ni dating Pangulong Ferdinand E. Marcos.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  <a:ea typeface="Raleway Bold"/>
              </a:rPr>
              <a:t>□ Atas ng Pangulo Bilang 27 ang batas na sinasabing nagpalaya sa mga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magsasaka sa kahirapan kung saan nailipat sa kanila ang mga lupang sinasaka.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Sila ay nagmay–ari ng limang (5) ektarya ng lupa kung walang patubig at tatlong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804F3B"/>
                </a:solidFill>
                <a:latin typeface="Raleway Bold"/>
              </a:rPr>
              <a:t>(3) ektarya kung may patubig ang lupang agrikultural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09630"/>
            <a:ext cx="8401149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/>
                <a:ea typeface="Prata"/>
              </a:rPr>
              <a:t> □ Batas Republika Bilang 6657 ng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/>
              </a:rPr>
              <a:t>1988 ang batas na ito ay nakilala sa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/>
              </a:rPr>
              <a:t>tawag na Comprehensive Agrarian Reform 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804F3B"/>
                </a:solidFill>
                <a:latin typeface="Prata"/>
              </a:rPr>
              <a:t>Law (CARL) noong panahon ni dating 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804F3B"/>
                </a:solidFill>
                <a:latin typeface="Prata"/>
              </a:rPr>
              <a:t>Pangulong Corazon C. Aquino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09074" y="4706379"/>
            <a:ext cx="10457955" cy="457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804F3B"/>
                </a:solidFill>
                <a:latin typeface="Prata"/>
              </a:rPr>
              <a:t> Ang mga sumusunod ay hindi sakop ng CARP: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804F3B"/>
                </a:solidFill>
                <a:latin typeface="Prata"/>
                <a:sym typeface="Prata"/>
              </a:rPr>
              <a:t> Liwasan at parke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804F3B"/>
                </a:solidFill>
                <a:latin typeface="Prata"/>
                <a:sym typeface="Prata"/>
              </a:rPr>
              <a:t> Mga gubat at Reforestation Area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804F3B"/>
                </a:solidFill>
                <a:latin typeface="Prata"/>
                <a:sym typeface="Prata"/>
              </a:rPr>
              <a:t> Mga palaisdaan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804F3B"/>
                </a:solidFill>
                <a:latin typeface="Prata"/>
                <a:sym typeface="Prata"/>
              </a:rPr>
              <a:t> Tanggulang pambansa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804F3B"/>
                </a:solidFill>
                <a:latin typeface="Prata"/>
                <a:sym typeface="Prata"/>
              </a:rPr>
              <a:t> Paaralan, Sementeryo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804F3B"/>
                </a:solidFill>
                <a:latin typeface="Prata"/>
                <a:sym typeface="Prata"/>
              </a:rPr>
              <a:t> Simbahan, Templo, watershed at iba pa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53866" y="2642474"/>
            <a:ext cx="10943927" cy="557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804F3B"/>
                </a:solidFill>
                <a:latin typeface="Prata"/>
              </a:rPr>
              <a:t> Araling </a:t>
            </a:r>
          </a:p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804F3B"/>
                </a:solidFill>
                <a:latin typeface="Prata"/>
              </a:rPr>
              <a:t>Panlipunan</a:t>
            </a:r>
          </a:p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804F3B"/>
                </a:solidFill>
                <a:latin typeface="Prata"/>
              </a:rPr>
              <a:t>Ikaapat na Markahan – Modyul 6:</a:t>
            </a:r>
          </a:p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804F3B"/>
                </a:solidFill>
                <a:latin typeface="Prata"/>
              </a:rPr>
              <a:t>Mga Gampanin at Patakarang </a:t>
            </a:r>
          </a:p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804F3B"/>
                </a:solidFill>
                <a:latin typeface="Prata"/>
              </a:rPr>
              <a:t>Pang-ekonomiya sa Sektor ng </a:t>
            </a:r>
          </a:p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>
                <a:solidFill>
                  <a:srgbClr val="804F3B"/>
                </a:solidFill>
                <a:latin typeface="Prata"/>
              </a:rPr>
              <a:t>Paglilingkod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127588" y="9201150"/>
            <a:ext cx="7736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9271" y="462338"/>
            <a:ext cx="9812139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Department of Labor and Employment (DOLE)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-nagsusulong ng malaking pagkakataon para sa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pagtatrabaho, humuhubog sa kakayahan ng mga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manggagawa, nangangalaga sa kapakanan ng mga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manggagawa at nagpapanatili sa kaayusan at 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804F3B"/>
                </a:solidFill>
                <a:latin typeface="Prata"/>
              </a:rPr>
              <a:t>kapayapaan sa industriya ng paggawa sa bansa.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80475" y="3876733"/>
            <a:ext cx="9060309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Overseas Workers Welfare Administration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(OWWA)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-ahensiya ng pamahalaan na tumitingin sa 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804F3B"/>
                </a:solidFill>
                <a:latin typeface="Prata"/>
              </a:rPr>
              <a:t>kapakanan ng mga Overseas Filipino Workers.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167178"/>
            <a:ext cx="9542711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Philippine Overseas Employment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Administration (POEA)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-itinatag sa bisa ng Executive Order 797 noong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1982 na may layuning isulong at paunlarin ang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mga programa ukol sa paghahanapbuhay sa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</a:rPr>
              <a:t>ibayong-dagat at pangalagaan ang kapakanan ng 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804F3B"/>
                </a:solidFill>
                <a:latin typeface="Prata"/>
              </a:rPr>
              <a:t>nga OFW.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5346" y="671830"/>
            <a:ext cx="9657308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 Technical Education and Skills Development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Authority (TESDA)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-itinatag sa bisa ng Republic Act 7796 noong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1994.Isinusulong ng batas na ito na hikayatin ang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buong partisipasyon ng industriya, paggawa, mga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lokal na pamahalaan at mga institusyong teknikal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at bokasyonal upang sanayin at paunlarin ang 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rata"/>
              </a:rPr>
              <a:t>kasanayan ng mga manggagawa sa bansa.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15346" y="6101009"/>
            <a:ext cx="9657308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Professional Regulation Commission (PRC)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-nangangasiwa at sumusubaybay sa gawain ng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mga manggagawang propesyonal upang matiyak 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rata"/>
              </a:rPr>
              <a:t>ang kahusayan sa paghahatid ng mga serbisyong 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rata"/>
              </a:rPr>
              <a:t>propesyonal sa bansa.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917190"/>
            <a:ext cx="18284230" cy="433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Prata"/>
              </a:rPr>
              <a:t>Commission on Higher Education (CHED)</a:t>
            </a:r>
          </a:p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Prata"/>
              </a:rPr>
              <a:t>Nangangasiwa sa gawain ng mga pamantasan at </a:t>
            </a:r>
          </a:p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Prata"/>
              </a:rPr>
              <a:t>kolehiyo sa bansa upang maitaas ang kalidad ng </a:t>
            </a:r>
          </a:p>
          <a:p>
            <a:pPr algn="ctr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Prata"/>
              </a:rPr>
              <a:t>edukasyon sa mataas na antas.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93228"/>
            <a:ext cx="15987664" cy="675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00000"/>
                </a:solidFill>
                <a:latin typeface="Prata"/>
              </a:rPr>
              <a:t>Araling Panlipunan</a:t>
            </a:r>
          </a:p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00000"/>
                </a:solidFill>
                <a:latin typeface="Prata"/>
              </a:rPr>
              <a:t>Ikaapat na Markahan – Modyul 7: </a:t>
            </a:r>
          </a:p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00000"/>
                </a:solidFill>
                <a:latin typeface="Prata"/>
              </a:rPr>
              <a:t>Mga Gampanin at Patakarang </a:t>
            </a:r>
          </a:p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00000"/>
                </a:solidFill>
                <a:latin typeface="Prata"/>
              </a:rPr>
              <a:t>Pang-Ekonomiya sa </a:t>
            </a:r>
          </a:p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7700">
                <a:solidFill>
                  <a:srgbClr val="000000"/>
                </a:solidFill>
                <a:latin typeface="Prata"/>
              </a:rPr>
              <a:t>Impormal na Sektor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DAF7dtiELGU</dc:identifier>
  <dcterms:modified xsi:type="dcterms:W3CDTF">2011-08-01T06:04:30Z</dcterms:modified>
  <cp:revision>1</cp:revision>
  <dc:title>Ap Q3- Mod5678</dc:title>
</cp:coreProperties>
</file>