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7" r:id="rId3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boto" charset="1" panose="02000000000000000000"/>
      <p:regular r:id="rId10"/>
    </p:embeddedFont>
    <p:embeddedFont>
      <p:font typeface="Roboto Bold" charset="1" panose="02000000000000000000"/>
      <p:regular r:id="rId11"/>
    </p:embeddedFont>
    <p:embeddedFont>
      <p:font typeface="Roboto Italics" charset="1" panose="02000000000000000000"/>
      <p:regular r:id="rId12"/>
    </p:embeddedFont>
    <p:embeddedFont>
      <p:font typeface="Roboto Bold Italics" charset="1" panose="02000000000000000000"/>
      <p:regular r:id="rId13"/>
    </p:embeddedFont>
    <p:embeddedFont>
      <p:font typeface="Open Sans Extra Bold" charset="1" panose="020B0906030804020204"/>
      <p:regular r:id="rId14"/>
    </p:embeddedFont>
    <p:embeddedFont>
      <p:font typeface="Open Sans Extra Bold Italics" charset="1" panose="020B0906030804020204"/>
      <p:regular r:id="rId15"/>
    </p:embeddedFont>
    <p:embeddedFont>
      <p:font typeface="Quicksand" charset="1" panose="00000500000000000000"/>
      <p:regular r:id="rId16"/>
    </p:embeddedFont>
    <p:embeddedFont>
      <p:font typeface="Quicksand Bold" charset="1" panose="00000800000000000000"/>
      <p:regular r:id="rId17"/>
    </p:embeddedFont>
    <p:embeddedFont>
      <p:font typeface="Quicksand Light" charset="1" panose="00000400000000000000"/>
      <p:regular r:id="rId18"/>
    </p:embeddedFont>
    <p:embeddedFont>
      <p:font typeface="Quicksand Medium" charset="1" panose="00000600000000000000"/>
      <p:regular r:id="rId19"/>
    </p:embeddedFont>
    <p:embeddedFont>
      <p:font typeface="Paytone One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slides/slide1.xml" Type="http://schemas.openxmlformats.org/officeDocument/2006/relationships/slide"/><Relationship Id="rId22" Target="slides/slide2.xml" Type="http://schemas.openxmlformats.org/officeDocument/2006/relationships/slide"/><Relationship Id="rId23" Target="slides/slide3.xml" Type="http://schemas.openxmlformats.org/officeDocument/2006/relationships/slide"/><Relationship Id="rId24" Target="slides/slide4.xml" Type="http://schemas.openxmlformats.org/officeDocument/2006/relationships/slide"/><Relationship Id="rId25" Target="slides/slide5.xml" Type="http://schemas.openxmlformats.org/officeDocument/2006/relationships/slide"/><Relationship Id="rId26" Target="slides/slide6.xml" Type="http://schemas.openxmlformats.org/officeDocument/2006/relationships/slide"/><Relationship Id="rId27" Target="slides/slide7.xml" Type="http://schemas.openxmlformats.org/officeDocument/2006/relationships/slide"/><Relationship Id="rId28" Target="slides/slide8.xml" Type="http://schemas.openxmlformats.org/officeDocument/2006/relationships/slide"/><Relationship Id="rId29" Target="slides/slide9.xml" Type="http://schemas.openxmlformats.org/officeDocument/2006/relationships/slide"/><Relationship Id="rId3" Target="viewProps.xml" Type="http://schemas.openxmlformats.org/officeDocument/2006/relationships/viewProps"/><Relationship Id="rId30" Target="slides/slide10.xml" Type="http://schemas.openxmlformats.org/officeDocument/2006/relationships/slide"/><Relationship Id="rId31" Target="slides/slide11.xml" Type="http://schemas.openxmlformats.org/officeDocument/2006/relationships/slide"/><Relationship Id="rId32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80789" y="0"/>
            <a:ext cx="4701724" cy="2222633"/>
          </a:xfrm>
          <a:custGeom>
            <a:avLst/>
            <a:gdLst/>
            <a:ahLst/>
            <a:cxnLst/>
            <a:rect r="r" b="b" t="t" l="l"/>
            <a:pathLst>
              <a:path h="2222633" w="4701724">
                <a:moveTo>
                  <a:pt x="0" y="0"/>
                </a:moveTo>
                <a:lnTo>
                  <a:pt x="4701724" y="0"/>
                </a:lnTo>
                <a:lnTo>
                  <a:pt x="4701724" y="2222633"/>
                </a:lnTo>
                <a:lnTo>
                  <a:pt x="0" y="2222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423086">
            <a:off x="166746" y="-4626437"/>
            <a:ext cx="5323671" cy="7857779"/>
          </a:xfrm>
          <a:custGeom>
            <a:avLst/>
            <a:gdLst/>
            <a:ahLst/>
            <a:cxnLst/>
            <a:rect r="r" b="b" t="t" l="l"/>
            <a:pathLst>
              <a:path h="7857779" w="5323671">
                <a:moveTo>
                  <a:pt x="0" y="0"/>
                </a:moveTo>
                <a:lnTo>
                  <a:pt x="5323671" y="0"/>
                </a:lnTo>
                <a:lnTo>
                  <a:pt x="5323671" y="7857780"/>
                </a:lnTo>
                <a:lnTo>
                  <a:pt x="0" y="78577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124406" y="7950069"/>
            <a:ext cx="5614490" cy="4130953"/>
          </a:xfrm>
          <a:custGeom>
            <a:avLst/>
            <a:gdLst/>
            <a:ahLst/>
            <a:cxnLst/>
            <a:rect r="r" b="b" t="t" l="l"/>
            <a:pathLst>
              <a:path h="4130953" w="5614490">
                <a:moveTo>
                  <a:pt x="0" y="0"/>
                </a:moveTo>
                <a:lnTo>
                  <a:pt x="5614490" y="0"/>
                </a:lnTo>
                <a:lnTo>
                  <a:pt x="5614490" y="4130953"/>
                </a:lnTo>
                <a:lnTo>
                  <a:pt x="0" y="41309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8897882">
            <a:off x="15681947" y="7636750"/>
            <a:ext cx="3154705" cy="2291105"/>
          </a:xfrm>
          <a:custGeom>
            <a:avLst/>
            <a:gdLst/>
            <a:ahLst/>
            <a:cxnLst/>
            <a:rect r="r" b="b" t="t" l="l"/>
            <a:pathLst>
              <a:path h="2291105" w="3154705">
                <a:moveTo>
                  <a:pt x="0" y="0"/>
                </a:moveTo>
                <a:lnTo>
                  <a:pt x="3154706" y="0"/>
                </a:lnTo>
                <a:lnTo>
                  <a:pt x="3154706" y="2291105"/>
                </a:lnTo>
                <a:lnTo>
                  <a:pt x="0" y="22911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689017" y="6978775"/>
            <a:ext cx="5181796" cy="5106425"/>
          </a:xfrm>
          <a:custGeom>
            <a:avLst/>
            <a:gdLst/>
            <a:ahLst/>
            <a:cxnLst/>
            <a:rect r="r" b="b" t="t" l="l"/>
            <a:pathLst>
              <a:path h="5106425" w="5181796">
                <a:moveTo>
                  <a:pt x="0" y="0"/>
                </a:moveTo>
                <a:lnTo>
                  <a:pt x="5181796" y="0"/>
                </a:lnTo>
                <a:lnTo>
                  <a:pt x="5181796" y="5106424"/>
                </a:lnTo>
                <a:lnTo>
                  <a:pt x="0" y="51064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402394" y="2825699"/>
            <a:ext cx="10003302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000000"/>
                </a:solidFill>
                <a:latin typeface="Paytone One"/>
              </a:rPr>
              <a:t>Araling Panlipunan 9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17181" y="4465240"/>
            <a:ext cx="7373727" cy="303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Quicksand"/>
              </a:rPr>
              <a:t>Ikaapat na Markahan–Modyul 1:</a:t>
            </a:r>
          </a:p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Quicksand"/>
              </a:rPr>
              <a:t>Palatandaan ng </a:t>
            </a:r>
          </a:p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Quicksand"/>
              </a:rPr>
              <a:t>Pambansang Kaunlaran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4423086">
            <a:off x="-24920" y="-4936755"/>
            <a:ext cx="5323671" cy="7857779"/>
          </a:xfrm>
          <a:custGeom>
            <a:avLst/>
            <a:gdLst/>
            <a:ahLst/>
            <a:cxnLst/>
            <a:rect r="r" b="b" t="t" l="l"/>
            <a:pathLst>
              <a:path h="7857779" w="5323671">
                <a:moveTo>
                  <a:pt x="0" y="0"/>
                </a:moveTo>
                <a:lnTo>
                  <a:pt x="5323671" y="0"/>
                </a:lnTo>
                <a:lnTo>
                  <a:pt x="5323671" y="7857779"/>
                </a:lnTo>
                <a:lnTo>
                  <a:pt x="0" y="78577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904875"/>
            <a:ext cx="18288000" cy="8855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Arimo Bold"/>
              </a:rPr>
              <a:t>1. Pagliit ng Lupang Pansakahan</a:t>
            </a:r>
          </a:p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Arimo Bold"/>
              </a:rPr>
              <a:t>Ang lumiliit na lupang pansakahan ay bunga ng paglaki ng populasyon, </a:t>
            </a:r>
          </a:p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Arimo Bold"/>
              </a:rPr>
              <a:t>paglawak ng panirahan, lumalagong komersiyo at industriya. Kaugnay ng </a:t>
            </a:r>
          </a:p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Arimo Bold"/>
              </a:rPr>
              <a:t>suliraning ito ay ang pagkasira ng natural na tahanan (natural habitat) ng </a:t>
            </a:r>
          </a:p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Arimo Bold"/>
              </a:rPr>
              <a:t>mga hayop at halaman dahil sa land conversion pagpapalit ng mga 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Arimo Bold"/>
              </a:rPr>
              <a:t>kagubatan at kabundukan upang maging pansakahan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764060"/>
            <a:ext cx="18288000" cy="6654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43"/>
              </a:lnSpc>
            </a:pPr>
            <a:r>
              <a:rPr lang="en-US" sz="4173">
                <a:solidFill>
                  <a:srgbClr val="000000"/>
                </a:solidFill>
                <a:latin typeface="Arimo Bold"/>
              </a:rPr>
              <a:t>2. Paggamit ng Teknolohiya</a:t>
            </a:r>
          </a:p>
          <a:p>
            <a:pPr algn="ctr">
              <a:lnSpc>
                <a:spcPts val="5843"/>
              </a:lnSpc>
            </a:pPr>
            <a:r>
              <a:rPr lang="en-US" sz="4173">
                <a:solidFill>
                  <a:srgbClr val="000000"/>
                </a:solidFill>
                <a:latin typeface="Arimo Bold"/>
              </a:rPr>
              <a:t>Malaki ang posibilidad na mapataas ang produksiyon ng lupa sa </a:t>
            </a:r>
          </a:p>
          <a:p>
            <a:pPr algn="ctr">
              <a:lnSpc>
                <a:spcPts val="5843"/>
              </a:lnSpc>
            </a:pPr>
            <a:r>
              <a:rPr lang="en-US" sz="4173">
                <a:solidFill>
                  <a:srgbClr val="000000"/>
                </a:solidFill>
                <a:latin typeface="Arimo Bold"/>
              </a:rPr>
              <a:t>pamamagitan ng paggamit ng teknolohiya. Ang tinutukoy rito ay ang </a:t>
            </a:r>
          </a:p>
          <a:p>
            <a:pPr algn="ctr">
              <a:lnSpc>
                <a:spcPts val="5843"/>
              </a:lnSpc>
            </a:pPr>
            <a:r>
              <a:rPr lang="en-US" sz="4173">
                <a:solidFill>
                  <a:srgbClr val="000000"/>
                </a:solidFill>
                <a:latin typeface="Arimo Bold"/>
              </a:rPr>
              <a:t>makabagong kaalaman sa paggamit ng pataba, pamuksa ng peste at </a:t>
            </a:r>
          </a:p>
          <a:p>
            <a:pPr algn="ctr">
              <a:lnSpc>
                <a:spcPts val="5843"/>
              </a:lnSpc>
            </a:pPr>
            <a:r>
              <a:rPr lang="en-US" sz="4173">
                <a:solidFill>
                  <a:srgbClr val="000000"/>
                </a:solidFill>
                <a:latin typeface="Arimo Bold"/>
              </a:rPr>
              <a:t>makabagong teknolohiya tulad halimbawa ng paggamit ng reaper sa pagaani ng palay. Isa sa mga kahinaang dapat matugunan ng pamahalaan ayon </a:t>
            </a:r>
          </a:p>
          <a:p>
            <a:pPr algn="ctr">
              <a:lnSpc>
                <a:spcPts val="5843"/>
              </a:lnSpc>
            </a:pPr>
            <a:r>
              <a:rPr lang="en-US" sz="4173">
                <a:solidFill>
                  <a:srgbClr val="000000"/>
                </a:solidFill>
                <a:latin typeface="Arimo Bold"/>
              </a:rPr>
              <a:t>kay Cielito Habito (2005) ay ang pagbalangkas ng isang polisiya na </a:t>
            </a:r>
          </a:p>
          <a:p>
            <a:pPr algn="ctr">
              <a:lnSpc>
                <a:spcPts val="5843"/>
              </a:lnSpc>
              <a:spcBef>
                <a:spcPct val="0"/>
              </a:spcBef>
            </a:pPr>
            <a:r>
              <a:rPr lang="en-US" sz="4173">
                <a:solidFill>
                  <a:srgbClr val="000000"/>
                </a:solidFill>
                <a:latin typeface="Arimo Bold"/>
              </a:rPr>
              <a:t>magbibigay daan sa isang kapaligirang angkop sa pagpapalakas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18112" y="2211116"/>
            <a:ext cx="15451777" cy="5779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4"/>
              </a:lnSpc>
            </a:pPr>
            <a:r>
              <a:rPr lang="en-US" sz="3260">
                <a:solidFill>
                  <a:srgbClr val="000000"/>
                </a:solidFill>
                <a:latin typeface="Arimo Bold"/>
              </a:rPr>
              <a:t>3. Kakulangan ng Mga Pasilidad at Imprastruktura sa Kabukiran</a:t>
            </a:r>
          </a:p>
          <a:p>
            <a:pPr algn="ctr">
              <a:lnSpc>
                <a:spcPts val="4564"/>
              </a:lnSpc>
            </a:pPr>
            <a:r>
              <a:rPr lang="en-US" sz="3260">
                <a:solidFill>
                  <a:srgbClr val="000000"/>
                </a:solidFill>
                <a:latin typeface="Arimo Bold"/>
              </a:rPr>
              <a:t>Ang suliranin sa irigasyon, farm-to-market-road at iba pa ay mga </a:t>
            </a:r>
          </a:p>
          <a:p>
            <a:pPr algn="ctr">
              <a:lnSpc>
                <a:spcPts val="4564"/>
              </a:lnSpc>
            </a:pPr>
            <a:r>
              <a:rPr lang="en-US" sz="3260">
                <a:solidFill>
                  <a:srgbClr val="000000"/>
                </a:solidFill>
                <a:latin typeface="Arimo Bold"/>
              </a:rPr>
              <a:t>halimbawa ng pasilidad at imprastrukturang nagagamit ng ating mga </a:t>
            </a:r>
          </a:p>
          <a:p>
            <a:pPr algn="ctr">
              <a:lnSpc>
                <a:spcPts val="4564"/>
              </a:lnSpc>
            </a:pPr>
            <a:r>
              <a:rPr lang="en-US" sz="3260">
                <a:solidFill>
                  <a:srgbClr val="000000"/>
                </a:solidFill>
                <a:latin typeface="Arimo Bold"/>
              </a:rPr>
              <a:t>magsasaka na dapat mabigyang atensiyon ng ating pamahalaan ayon sa Batas Reublika 8435 (Agricuture and Fisheries Modernization Act of 1997). </a:t>
            </a:r>
          </a:p>
          <a:p>
            <a:pPr algn="ctr">
              <a:lnSpc>
                <a:spcPts val="4564"/>
              </a:lnSpc>
            </a:pPr>
            <a:r>
              <a:rPr lang="en-US" sz="3260">
                <a:solidFill>
                  <a:srgbClr val="000000"/>
                </a:solidFill>
                <a:latin typeface="Arimo Bold"/>
              </a:rPr>
              <a:t>Isa ito sa mga nakita nina Dy (2005), at Habito atBautista(2005) na</a:t>
            </a:r>
            <a:r>
              <a:rPr lang="en-US" sz="3260">
                <a:solidFill>
                  <a:srgbClr val="000000"/>
                </a:solidFill>
                <a:latin typeface="Arimo"/>
              </a:rPr>
              <a:t>k</a:t>
            </a:r>
            <a:r>
              <a:rPr lang="en-US" sz="3260">
                <a:solidFill>
                  <a:srgbClr val="000000"/>
                </a:solidFill>
                <a:latin typeface="Arimo Bold"/>
              </a:rPr>
              <a:t>ailangang matugunan ng ating pamahalaan. Kung magkakaroon ng farmto-market-road ang lahat ng sulok ng ating bansa ay mas magiging mabilis </a:t>
            </a:r>
          </a:p>
          <a:p>
            <a:pPr algn="ctr">
              <a:lnSpc>
                <a:spcPts val="4564"/>
              </a:lnSpc>
              <a:spcBef>
                <a:spcPct val="0"/>
              </a:spcBef>
            </a:pPr>
            <a:r>
              <a:rPr lang="en-US" sz="3260">
                <a:solidFill>
                  <a:srgbClr val="000000"/>
                </a:solidFill>
                <a:latin typeface="Arimo Bold"/>
              </a:rPr>
              <a:t>ang distribusyon ng mga produktong maaani ng mga magsasaka sa kanikanilang mga lugar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7277" y="7086146"/>
            <a:ext cx="2447242" cy="3087118"/>
          </a:xfrm>
          <a:custGeom>
            <a:avLst/>
            <a:gdLst/>
            <a:ahLst/>
            <a:cxnLst/>
            <a:rect r="r" b="b" t="t" l="l"/>
            <a:pathLst>
              <a:path h="3087118" w="2447242">
                <a:moveTo>
                  <a:pt x="0" y="0"/>
                </a:moveTo>
                <a:lnTo>
                  <a:pt x="2447243" y="0"/>
                </a:lnTo>
                <a:lnTo>
                  <a:pt x="2447243" y="3087118"/>
                </a:lnTo>
                <a:lnTo>
                  <a:pt x="0" y="30871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03562" y="666901"/>
            <a:ext cx="2084357" cy="1440101"/>
          </a:xfrm>
          <a:custGeom>
            <a:avLst/>
            <a:gdLst/>
            <a:ahLst/>
            <a:cxnLst/>
            <a:rect r="r" b="b" t="t" l="l"/>
            <a:pathLst>
              <a:path h="1440101" w="2084357">
                <a:moveTo>
                  <a:pt x="0" y="0"/>
                </a:moveTo>
                <a:lnTo>
                  <a:pt x="2084356" y="0"/>
                </a:lnTo>
                <a:lnTo>
                  <a:pt x="2084356" y="1440101"/>
                </a:lnTo>
                <a:lnTo>
                  <a:pt x="0" y="14401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70180" y="0"/>
            <a:ext cx="3184700" cy="1476543"/>
          </a:xfrm>
          <a:custGeom>
            <a:avLst/>
            <a:gdLst/>
            <a:ahLst/>
            <a:cxnLst/>
            <a:rect r="r" b="b" t="t" l="l"/>
            <a:pathLst>
              <a:path h="1476543" w="3184700">
                <a:moveTo>
                  <a:pt x="0" y="0"/>
                </a:moveTo>
                <a:lnTo>
                  <a:pt x="3184700" y="0"/>
                </a:lnTo>
                <a:lnTo>
                  <a:pt x="3184700" y="1476543"/>
                </a:lnTo>
                <a:lnTo>
                  <a:pt x="0" y="14765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588851" y="1196412"/>
            <a:ext cx="9140379" cy="910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sz="5400">
                <a:solidFill>
                  <a:srgbClr val="000000"/>
                </a:solidFill>
                <a:latin typeface="Paytone One Bold"/>
              </a:rPr>
              <a:t>KONSEPTO NG PAG-UNLAD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2579928"/>
            <a:ext cx="18288000" cy="3952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79"/>
              </a:lnSpc>
            </a:pPr>
            <a:r>
              <a:rPr lang="en-US" sz="5628">
                <a:solidFill>
                  <a:srgbClr val="000000"/>
                </a:solidFill>
                <a:latin typeface="Quicksand Bold"/>
              </a:rPr>
              <a:t>Ayon sa Merriam-Webster Dictionary, ang pag -unlad ay ang pagbabago mula </a:t>
            </a:r>
          </a:p>
          <a:p>
            <a:pPr algn="ctr">
              <a:lnSpc>
                <a:spcPts val="7879"/>
              </a:lnSpc>
              <a:spcBef>
                <a:spcPct val="0"/>
              </a:spcBef>
            </a:pPr>
            <a:r>
              <a:rPr lang="en-US" sz="5628">
                <a:solidFill>
                  <a:srgbClr val="000000"/>
                </a:solidFill>
                <a:latin typeface="Quicksand Bold"/>
              </a:rPr>
              <a:t>sa hamak na kalagayan tungo sa mas mataas na antas ng pamumuhay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5252"/>
            <a:ext cx="12121496" cy="10292252"/>
          </a:xfrm>
          <a:custGeom>
            <a:avLst/>
            <a:gdLst/>
            <a:ahLst/>
            <a:cxnLst/>
            <a:rect r="r" b="b" t="t" l="l"/>
            <a:pathLst>
              <a:path h="10292252" w="12121496">
                <a:moveTo>
                  <a:pt x="0" y="0"/>
                </a:moveTo>
                <a:lnTo>
                  <a:pt x="12121496" y="0"/>
                </a:lnTo>
                <a:lnTo>
                  <a:pt x="12121496" y="10292252"/>
                </a:lnTo>
                <a:lnTo>
                  <a:pt x="0" y="102922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33272"/>
            <a:ext cx="2592030" cy="895428"/>
          </a:xfrm>
          <a:custGeom>
            <a:avLst/>
            <a:gdLst/>
            <a:ahLst/>
            <a:cxnLst/>
            <a:rect r="r" b="b" t="t" l="l"/>
            <a:pathLst>
              <a:path h="895428" w="2592030">
                <a:moveTo>
                  <a:pt x="0" y="0"/>
                </a:moveTo>
                <a:lnTo>
                  <a:pt x="2592030" y="0"/>
                </a:lnTo>
                <a:lnTo>
                  <a:pt x="2592030" y="895428"/>
                </a:lnTo>
                <a:lnTo>
                  <a:pt x="0" y="8954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27252" y="133272"/>
            <a:ext cx="12121496" cy="10292252"/>
          </a:xfrm>
          <a:custGeom>
            <a:avLst/>
            <a:gdLst/>
            <a:ahLst/>
            <a:cxnLst/>
            <a:rect r="r" b="b" t="t" l="l"/>
            <a:pathLst>
              <a:path h="10292252" w="12121496">
                <a:moveTo>
                  <a:pt x="0" y="0"/>
                </a:moveTo>
                <a:lnTo>
                  <a:pt x="12121496" y="0"/>
                </a:lnTo>
                <a:lnTo>
                  <a:pt x="12121496" y="10292251"/>
                </a:lnTo>
                <a:lnTo>
                  <a:pt x="0" y="10292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460609" y="6945410"/>
            <a:ext cx="5395669" cy="7964048"/>
          </a:xfrm>
          <a:custGeom>
            <a:avLst/>
            <a:gdLst/>
            <a:ahLst/>
            <a:cxnLst/>
            <a:rect r="r" b="b" t="t" l="l"/>
            <a:pathLst>
              <a:path h="7964048" w="5395669">
                <a:moveTo>
                  <a:pt x="0" y="0"/>
                </a:moveTo>
                <a:lnTo>
                  <a:pt x="5395669" y="0"/>
                </a:lnTo>
                <a:lnTo>
                  <a:pt x="5395669" y="7964048"/>
                </a:lnTo>
                <a:lnTo>
                  <a:pt x="0" y="79640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0037" y="7878010"/>
            <a:ext cx="3462763" cy="1857300"/>
          </a:xfrm>
          <a:custGeom>
            <a:avLst/>
            <a:gdLst/>
            <a:ahLst/>
            <a:cxnLst/>
            <a:rect r="r" b="b" t="t" l="l"/>
            <a:pathLst>
              <a:path h="1857300" w="3462763">
                <a:moveTo>
                  <a:pt x="0" y="0"/>
                </a:moveTo>
                <a:lnTo>
                  <a:pt x="3462763" y="0"/>
                </a:lnTo>
                <a:lnTo>
                  <a:pt x="3462763" y="1857300"/>
                </a:lnTo>
                <a:lnTo>
                  <a:pt x="0" y="18573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411983" y="7878010"/>
            <a:ext cx="1728484" cy="1920538"/>
          </a:xfrm>
          <a:custGeom>
            <a:avLst/>
            <a:gdLst/>
            <a:ahLst/>
            <a:cxnLst/>
            <a:rect r="r" b="b" t="t" l="l"/>
            <a:pathLst>
              <a:path h="1920538" w="1728484">
                <a:moveTo>
                  <a:pt x="0" y="0"/>
                </a:moveTo>
                <a:lnTo>
                  <a:pt x="1728485" y="0"/>
                </a:lnTo>
                <a:lnTo>
                  <a:pt x="1728485" y="1920538"/>
                </a:lnTo>
                <a:lnTo>
                  <a:pt x="0" y="19205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325220" y="1259619"/>
            <a:ext cx="11836450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  <a:spcBef>
                <a:spcPct val="0"/>
              </a:spcBef>
            </a:pPr>
            <a:r>
              <a:rPr lang="en-US" sz="6699">
                <a:solidFill>
                  <a:srgbClr val="000000"/>
                </a:solidFill>
                <a:latin typeface="Paytone One Bold"/>
              </a:rPr>
              <a:t>Human Development Index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31073" y="2927764"/>
            <a:ext cx="14224745" cy="4283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000000"/>
                </a:solidFill>
                <a:latin typeface="Roboto"/>
              </a:rPr>
              <a:t>Ang Human Development Index ay </a:t>
            </a:r>
          </a:p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000000"/>
                </a:solidFill>
                <a:latin typeface="Roboto"/>
              </a:rPr>
              <a:t>kabilang sa mga panukat na ginagamit </a:t>
            </a:r>
          </a:p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000000"/>
                </a:solidFill>
                <a:latin typeface="Roboto"/>
              </a:rPr>
              <a:t>maliban sa GDP at GNP, upang malaman </a:t>
            </a:r>
          </a:p>
          <a:p>
            <a:pPr algn="ctr">
              <a:lnSpc>
                <a:spcPts val="8539"/>
              </a:lnSpc>
              <a:spcBef>
                <a:spcPct val="0"/>
              </a:spcBef>
            </a:pPr>
            <a:r>
              <a:rPr lang="en-US" sz="6099">
                <a:solidFill>
                  <a:srgbClr val="000000"/>
                </a:solidFill>
                <a:latin typeface="Roboto"/>
              </a:rPr>
              <a:t>ang antas ng pag-unlad ng isang bansa.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833892"/>
            <a:ext cx="16230600" cy="6498409"/>
            <a:chOff x="0" y="0"/>
            <a:chExt cx="4274726" cy="17115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711515"/>
            </a:xfrm>
            <a:custGeom>
              <a:avLst/>
              <a:gdLst/>
              <a:ahLst/>
              <a:cxnLst/>
              <a:rect r="r" b="b" t="t" l="l"/>
              <a:pathLst>
                <a:path h="171151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687188"/>
                  </a:lnTo>
                  <a:cubicBezTo>
                    <a:pt x="4274726" y="1700624"/>
                    <a:pt x="4263834" y="1711515"/>
                    <a:pt x="4250399" y="1711515"/>
                  </a:cubicBezTo>
                  <a:lnTo>
                    <a:pt x="24327" y="1711515"/>
                  </a:lnTo>
                  <a:cubicBezTo>
                    <a:pt x="10891" y="1711515"/>
                    <a:pt x="0" y="1700624"/>
                    <a:pt x="0" y="168718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CC3A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17496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3067879">
            <a:off x="15010858" y="6765061"/>
            <a:ext cx="2484075" cy="3134480"/>
          </a:xfrm>
          <a:custGeom>
            <a:avLst/>
            <a:gdLst/>
            <a:ahLst/>
            <a:cxnLst/>
            <a:rect r="r" b="b" t="t" l="l"/>
            <a:pathLst>
              <a:path h="3134480" w="2484075">
                <a:moveTo>
                  <a:pt x="0" y="0"/>
                </a:moveTo>
                <a:lnTo>
                  <a:pt x="2484075" y="0"/>
                </a:lnTo>
                <a:lnTo>
                  <a:pt x="2484075" y="3134480"/>
                </a:lnTo>
                <a:lnTo>
                  <a:pt x="0" y="313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063775">
            <a:off x="390141" y="1303161"/>
            <a:ext cx="2108630" cy="2258238"/>
          </a:xfrm>
          <a:custGeom>
            <a:avLst/>
            <a:gdLst/>
            <a:ahLst/>
            <a:cxnLst/>
            <a:rect r="r" b="b" t="t" l="l"/>
            <a:pathLst>
              <a:path h="2258238" w="2108630">
                <a:moveTo>
                  <a:pt x="0" y="0"/>
                </a:moveTo>
                <a:lnTo>
                  <a:pt x="2108630" y="0"/>
                </a:lnTo>
                <a:lnTo>
                  <a:pt x="2108630" y="2258239"/>
                </a:lnTo>
                <a:lnTo>
                  <a:pt x="0" y="2258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253239" y="-1001116"/>
            <a:ext cx="6012122" cy="2029816"/>
          </a:xfrm>
          <a:custGeom>
            <a:avLst/>
            <a:gdLst/>
            <a:ahLst/>
            <a:cxnLst/>
            <a:rect r="r" b="b" t="t" l="l"/>
            <a:pathLst>
              <a:path h="2029816" w="6012122">
                <a:moveTo>
                  <a:pt x="0" y="0"/>
                </a:moveTo>
                <a:lnTo>
                  <a:pt x="6012122" y="0"/>
                </a:lnTo>
                <a:lnTo>
                  <a:pt x="6012122" y="2029816"/>
                </a:lnTo>
                <a:lnTo>
                  <a:pt x="0" y="20298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688650" y="-2388553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226921" y="2317981"/>
            <a:ext cx="854040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Paytone One Bold"/>
              </a:rPr>
              <a:t> Araling Panlipunan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169965" y="3269846"/>
            <a:ext cx="9948070" cy="4573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55"/>
              </a:lnSpc>
            </a:pPr>
            <a:r>
              <a:rPr lang="en-US" sz="5182">
                <a:solidFill>
                  <a:srgbClr val="000000"/>
                </a:solidFill>
                <a:latin typeface="Arimo Bold"/>
              </a:rPr>
              <a:t> Ikaapat na Markahan-Modyul 2:</a:t>
            </a:r>
          </a:p>
          <a:p>
            <a:pPr algn="ctr">
              <a:lnSpc>
                <a:spcPts val="7255"/>
              </a:lnSpc>
            </a:pPr>
            <a:r>
              <a:rPr lang="en-US" sz="5182">
                <a:solidFill>
                  <a:srgbClr val="000000"/>
                </a:solidFill>
                <a:latin typeface="Arimo Bold"/>
              </a:rPr>
              <a:t>Iba’t-ibang Gampanin ng </a:t>
            </a:r>
          </a:p>
          <a:p>
            <a:pPr algn="ctr">
              <a:lnSpc>
                <a:spcPts val="7255"/>
              </a:lnSpc>
            </a:pPr>
            <a:r>
              <a:rPr lang="en-US" sz="5182">
                <a:solidFill>
                  <a:srgbClr val="000000"/>
                </a:solidFill>
                <a:latin typeface="Arimo Bold"/>
              </a:rPr>
              <a:t>Mamamayang Pilipino </a:t>
            </a:r>
          </a:p>
          <a:p>
            <a:pPr algn="ctr">
              <a:lnSpc>
                <a:spcPts val="7255"/>
              </a:lnSpc>
            </a:pPr>
            <a:r>
              <a:rPr lang="en-US" sz="5182">
                <a:solidFill>
                  <a:srgbClr val="000000"/>
                </a:solidFill>
                <a:latin typeface="Arimo Bold"/>
              </a:rPr>
              <a:t>upang Makatulong sa </a:t>
            </a:r>
          </a:p>
          <a:p>
            <a:pPr algn="ctr">
              <a:lnSpc>
                <a:spcPts val="7255"/>
              </a:lnSpc>
              <a:spcBef>
                <a:spcPct val="0"/>
              </a:spcBef>
            </a:pPr>
            <a:r>
              <a:rPr lang="en-US" sz="5182">
                <a:solidFill>
                  <a:srgbClr val="000000"/>
                </a:solidFill>
                <a:latin typeface="Arimo Bold"/>
              </a:rPr>
              <a:t>Pambansang Kaunlaran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73855" y="-2556703"/>
            <a:ext cx="19461855" cy="7890897"/>
          </a:xfrm>
          <a:custGeom>
            <a:avLst/>
            <a:gdLst/>
            <a:ahLst/>
            <a:cxnLst/>
            <a:rect r="r" b="b" t="t" l="l"/>
            <a:pathLst>
              <a:path h="7890897" w="19461855">
                <a:moveTo>
                  <a:pt x="0" y="0"/>
                </a:moveTo>
                <a:lnTo>
                  <a:pt x="19461855" y="0"/>
                </a:lnTo>
                <a:lnTo>
                  <a:pt x="19461855" y="7890897"/>
                </a:lnTo>
                <a:lnTo>
                  <a:pt x="0" y="78908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460507"/>
            <a:ext cx="18288000" cy="2482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6000">
                <a:solidFill>
                  <a:srgbClr val="000000"/>
                </a:solidFill>
                <a:latin typeface="Paytone One Bold"/>
              </a:rPr>
              <a:t> Estratehiya </a:t>
            </a:r>
            <a:r>
              <a:rPr lang="en-US" sz="6000">
                <a:solidFill>
                  <a:srgbClr val="000000"/>
                </a:solidFill>
                <a:latin typeface="Paytone One Bold"/>
              </a:rPr>
              <a:t>na maaaring gawin ng bawat mamamayan upang</a:t>
            </a:r>
          </a:p>
          <a:p>
            <a:pPr algn="ctr">
              <a:lnSpc>
                <a:spcPts val="6480"/>
              </a:lnSpc>
            </a:pPr>
            <a:r>
              <a:rPr lang="en-US" sz="6000">
                <a:solidFill>
                  <a:srgbClr val="000000"/>
                </a:solidFill>
                <a:latin typeface="Paytone One Bold"/>
              </a:rPr>
              <a:t>makatulong sa pag-unlad ng bansa.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53122" y="3446211"/>
            <a:ext cx="18288000" cy="265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Arimo Bold"/>
              </a:rPr>
              <a:t>1. MAPANAGUTAN</a:t>
            </a:r>
          </a:p>
          <a:p>
            <a:pPr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Arimo Bold"/>
              </a:rPr>
              <a:t>Mahalaga ang tamang pagbabayad ng buwis at pakikialam upang makabahagi sa pag-unlad ng isang bansa.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53122" y="6604000"/>
            <a:ext cx="17581757" cy="265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Arimo Bold"/>
              </a:rPr>
              <a:t>2. MAABILIDAD</a:t>
            </a:r>
          </a:p>
          <a:p>
            <a:pPr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Arimo Bold"/>
              </a:rPr>
              <a:t>Sa pamamahala sa pananalapi, mahalaga ang pagbuo o pagsali sa kooperatiba at pagnenegosyo.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7459" y="472039"/>
            <a:ext cx="17433082" cy="354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Arimo Bold"/>
              </a:rPr>
              <a:t>3. MAKABANSA</a:t>
            </a:r>
          </a:p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Arimo Bold"/>
              </a:rPr>
              <a:t>Sa pagtulong sa pagpapaunlad ng bansa, mahalaga </a:t>
            </a:r>
          </a:p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Arimo Bold"/>
              </a:rPr>
              <a:t>ang pakikilahok sa pamamahala ng bansa at pagtangkilik </a:t>
            </a:r>
          </a:p>
          <a:p>
            <a:pPr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Arimo Bold"/>
              </a:rPr>
              <a:t>sa mga produktong Pilipino.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27459" y="4354362"/>
            <a:ext cx="17691835" cy="5311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Arimo Bold"/>
              </a:rPr>
              <a:t>4. MAALAM</a:t>
            </a:r>
          </a:p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Arimo Bold"/>
              </a:rPr>
              <a:t>Naipamamalas ang pagiging maalam sa pamamagitan nang tamang pagboto at </a:t>
            </a:r>
          </a:p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Arimo Bold"/>
              </a:rPr>
              <a:t>pagpapatupad at pakikilahok sa mga </a:t>
            </a:r>
          </a:p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Arimo Bold"/>
              </a:rPr>
              <a:t>proyektong pangkaunlaran sa </a:t>
            </a:r>
          </a:p>
          <a:p>
            <a:pPr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Arimo Bold"/>
              </a:rPr>
              <a:t>komunidad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833892"/>
            <a:ext cx="16230600" cy="6498409"/>
            <a:chOff x="0" y="0"/>
            <a:chExt cx="4274726" cy="17115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711515"/>
            </a:xfrm>
            <a:custGeom>
              <a:avLst/>
              <a:gdLst/>
              <a:ahLst/>
              <a:cxnLst/>
              <a:rect r="r" b="b" t="t" l="l"/>
              <a:pathLst>
                <a:path h="171151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687188"/>
                  </a:lnTo>
                  <a:cubicBezTo>
                    <a:pt x="4274726" y="1700624"/>
                    <a:pt x="4263834" y="1711515"/>
                    <a:pt x="4250399" y="1711515"/>
                  </a:cubicBezTo>
                  <a:lnTo>
                    <a:pt x="24327" y="1711515"/>
                  </a:lnTo>
                  <a:cubicBezTo>
                    <a:pt x="10891" y="1711515"/>
                    <a:pt x="0" y="1700624"/>
                    <a:pt x="0" y="168718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CC3A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17496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3067879">
            <a:off x="15010858" y="6765061"/>
            <a:ext cx="2484075" cy="3134480"/>
          </a:xfrm>
          <a:custGeom>
            <a:avLst/>
            <a:gdLst/>
            <a:ahLst/>
            <a:cxnLst/>
            <a:rect r="r" b="b" t="t" l="l"/>
            <a:pathLst>
              <a:path h="3134480" w="2484075">
                <a:moveTo>
                  <a:pt x="0" y="0"/>
                </a:moveTo>
                <a:lnTo>
                  <a:pt x="2484075" y="0"/>
                </a:lnTo>
                <a:lnTo>
                  <a:pt x="2484075" y="3134480"/>
                </a:lnTo>
                <a:lnTo>
                  <a:pt x="0" y="313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063775">
            <a:off x="390141" y="1303161"/>
            <a:ext cx="2108630" cy="2258238"/>
          </a:xfrm>
          <a:custGeom>
            <a:avLst/>
            <a:gdLst/>
            <a:ahLst/>
            <a:cxnLst/>
            <a:rect r="r" b="b" t="t" l="l"/>
            <a:pathLst>
              <a:path h="2258238" w="2108630">
                <a:moveTo>
                  <a:pt x="0" y="0"/>
                </a:moveTo>
                <a:lnTo>
                  <a:pt x="2108630" y="0"/>
                </a:lnTo>
                <a:lnTo>
                  <a:pt x="2108630" y="2258239"/>
                </a:lnTo>
                <a:lnTo>
                  <a:pt x="0" y="2258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253239" y="-1001116"/>
            <a:ext cx="6012122" cy="2029816"/>
          </a:xfrm>
          <a:custGeom>
            <a:avLst/>
            <a:gdLst/>
            <a:ahLst/>
            <a:cxnLst/>
            <a:rect r="r" b="b" t="t" l="l"/>
            <a:pathLst>
              <a:path h="2029816" w="6012122">
                <a:moveTo>
                  <a:pt x="0" y="0"/>
                </a:moveTo>
                <a:lnTo>
                  <a:pt x="6012122" y="0"/>
                </a:lnTo>
                <a:lnTo>
                  <a:pt x="6012122" y="2029816"/>
                </a:lnTo>
                <a:lnTo>
                  <a:pt x="0" y="20298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688650" y="-2388553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873798" y="2750646"/>
            <a:ext cx="854040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Paytone One Bold"/>
              </a:rPr>
              <a:t> Araling Panlipunan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168204" y="3702511"/>
            <a:ext cx="9951591" cy="3659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55"/>
              </a:lnSpc>
            </a:pPr>
            <a:r>
              <a:rPr lang="en-US" sz="5182">
                <a:solidFill>
                  <a:srgbClr val="000000"/>
                </a:solidFill>
                <a:latin typeface="Arimo"/>
              </a:rPr>
              <a:t> Ikaapat na Markahan – Modyul 3:</a:t>
            </a:r>
          </a:p>
          <a:p>
            <a:pPr algn="ctr">
              <a:lnSpc>
                <a:spcPts val="7255"/>
              </a:lnSpc>
            </a:pPr>
            <a:r>
              <a:rPr lang="en-US" sz="5182">
                <a:solidFill>
                  <a:srgbClr val="000000"/>
                </a:solidFill>
                <a:latin typeface="Arimo"/>
              </a:rPr>
              <a:t>Bahaging Ginagampanan ng </a:t>
            </a:r>
          </a:p>
          <a:p>
            <a:pPr algn="ctr">
              <a:lnSpc>
                <a:spcPts val="7255"/>
              </a:lnSpc>
            </a:pPr>
            <a:r>
              <a:rPr lang="en-US" sz="5182">
                <a:solidFill>
                  <a:srgbClr val="000000"/>
                </a:solidFill>
                <a:latin typeface="Arimo"/>
              </a:rPr>
              <a:t>Agrikultura, Pangingisda at </a:t>
            </a:r>
          </a:p>
          <a:p>
            <a:pPr algn="ctr">
              <a:lnSpc>
                <a:spcPts val="7255"/>
              </a:lnSpc>
              <a:spcBef>
                <a:spcPct val="0"/>
              </a:spcBef>
            </a:pPr>
            <a:r>
              <a:rPr lang="en-US" sz="5182">
                <a:solidFill>
                  <a:srgbClr val="000000"/>
                </a:solidFill>
                <a:latin typeface="Arimo"/>
              </a:rPr>
              <a:t>Paggugubat sa Ekonomiya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196606">
            <a:off x="12485143" y="-5686488"/>
            <a:ext cx="7299575" cy="10774229"/>
          </a:xfrm>
          <a:custGeom>
            <a:avLst/>
            <a:gdLst/>
            <a:ahLst/>
            <a:cxnLst/>
            <a:rect r="r" b="b" t="t" l="l"/>
            <a:pathLst>
              <a:path h="10774229" w="7299575">
                <a:moveTo>
                  <a:pt x="0" y="0"/>
                </a:moveTo>
                <a:lnTo>
                  <a:pt x="7299576" y="0"/>
                </a:lnTo>
                <a:lnTo>
                  <a:pt x="7299576" y="10774229"/>
                </a:lnTo>
                <a:lnTo>
                  <a:pt x="0" y="107742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284660">
            <a:off x="247526" y="3175668"/>
            <a:ext cx="11189148" cy="16515269"/>
          </a:xfrm>
          <a:custGeom>
            <a:avLst/>
            <a:gdLst/>
            <a:ahLst/>
            <a:cxnLst/>
            <a:rect r="r" b="b" t="t" l="l"/>
            <a:pathLst>
              <a:path h="16515269" w="11189148">
                <a:moveTo>
                  <a:pt x="0" y="0"/>
                </a:moveTo>
                <a:lnTo>
                  <a:pt x="11189148" y="0"/>
                </a:lnTo>
                <a:lnTo>
                  <a:pt x="11189148" y="16515269"/>
                </a:lnTo>
                <a:lnTo>
                  <a:pt x="0" y="16515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53069" y="2072037"/>
            <a:ext cx="13981862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Paytone One Bold"/>
              </a:rPr>
              <a:t>SEKTOR NG AGRIKULTURA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3374428"/>
            <a:ext cx="18288000" cy="354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Arimo Bold"/>
              </a:rPr>
              <a:t>Isang kritikal na sektor sa ekonomiya na nangangailangan ng masusing p</a:t>
            </a:r>
            <a:r>
              <a:rPr lang="en-US" sz="5000">
                <a:solidFill>
                  <a:srgbClr val="000000"/>
                </a:solidFill>
                <a:latin typeface="Arimo Bold"/>
              </a:rPr>
              <a:t>ansin ng pamahalaan ang sektor ng agrikultura. Sa lahat ng sektor na nagtataguyod sa ekonomiya, hindi ito gaanong umaasa sa pag-aangkat.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957002" y="6716739"/>
            <a:ext cx="1169118" cy="5083122"/>
          </a:xfrm>
          <a:custGeom>
            <a:avLst/>
            <a:gdLst/>
            <a:ahLst/>
            <a:cxnLst/>
            <a:rect r="r" b="b" t="t" l="l"/>
            <a:pathLst>
              <a:path h="5083122" w="1169118">
                <a:moveTo>
                  <a:pt x="0" y="0"/>
                </a:moveTo>
                <a:lnTo>
                  <a:pt x="1169118" y="0"/>
                </a:lnTo>
                <a:lnTo>
                  <a:pt x="1169118" y="5083122"/>
                </a:lnTo>
                <a:lnTo>
                  <a:pt x="0" y="50831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06081" y="1377122"/>
            <a:ext cx="10275838" cy="1318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  <a:spcBef>
                <a:spcPct val="0"/>
              </a:spcBef>
            </a:pPr>
            <a:r>
              <a:rPr lang="en-US" sz="7700">
                <a:solidFill>
                  <a:srgbClr val="000000"/>
                </a:solidFill>
                <a:latin typeface="Paytone One Bold"/>
              </a:rPr>
              <a:t>Araling Panlipunan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06111" y="3163294"/>
            <a:ext cx="13475777" cy="474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000000"/>
                </a:solidFill>
                <a:latin typeface="Arimo Bold"/>
              </a:rPr>
              <a:t>Ikaapat na Markahan-Modyul 4</a:t>
            </a:r>
          </a:p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000000"/>
                </a:solidFill>
                <a:latin typeface="Arimo Bold"/>
              </a:rPr>
              <a:t>Mga Dahilan at Epekto ng </a:t>
            </a:r>
          </a:p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000000"/>
                </a:solidFill>
                <a:latin typeface="Arimo Bold"/>
              </a:rPr>
              <a:t>Suliranin ng Sektor</a:t>
            </a:r>
          </a:p>
          <a:p>
            <a:pPr algn="ctr">
              <a:lnSpc>
                <a:spcPts val="9379"/>
              </a:lnSpc>
              <a:spcBef>
                <a:spcPct val="0"/>
              </a:spcBef>
            </a:pPr>
            <a:r>
              <a:rPr lang="en-US" sz="6699">
                <a:solidFill>
                  <a:srgbClr val="000000"/>
                </a:solidFill>
                <a:latin typeface="Arimo Bold"/>
              </a:rPr>
              <a:t>ng Agrikultura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DAF7f9enTfg</dc:identifier>
  <dcterms:modified xsi:type="dcterms:W3CDTF">2011-08-01T06:04:30Z</dcterms:modified>
  <cp:revision>1</cp:revision>
  <dc:title>Ap Q3-Mod1234</dc:title>
</cp:coreProperties>
</file>