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bby Jones Condensed" charset="1" panose="00000000000000000000"/>
      <p:regular r:id="rId10"/>
    </p:embeddedFont>
    <p:embeddedFont>
      <p:font typeface="Catamaran" charset="1" panose="00000500000000000000"/>
      <p:regular r:id="rId11"/>
    </p:embeddedFont>
    <p:embeddedFont>
      <p:font typeface="Catamaran Bold" charset="1" panose="00000800000000000000"/>
      <p:regular r:id="rId12"/>
    </p:embeddedFont>
    <p:embeddedFont>
      <p:font typeface="Catamaran Thin" charset="1" panose="00000300000000000000"/>
      <p:regular r:id="rId13"/>
    </p:embeddedFont>
    <p:embeddedFont>
      <p:font typeface="Catamaran Extra-Light" charset="1" panose="00000300000000000000"/>
      <p:regular r:id="rId14"/>
    </p:embeddedFont>
    <p:embeddedFont>
      <p:font typeface="Catamaran Light" charset="1" panose="00000400000000000000"/>
      <p:regular r:id="rId15"/>
    </p:embeddedFont>
    <p:embeddedFont>
      <p:font typeface="Catamaran Medium" charset="1" panose="00000600000000000000"/>
      <p:regular r:id="rId16"/>
    </p:embeddedFont>
    <p:embeddedFont>
      <p:font typeface="Catamaran Semi-Bold" charset="1" panose="00000700000000000000"/>
      <p:regular r:id="rId17"/>
    </p:embeddedFont>
    <p:embeddedFont>
      <p:font typeface="Catamaran Ultra-Bold" charset="1" panose="00000900000000000000"/>
      <p:regular r:id="rId18"/>
    </p:embeddedFont>
    <p:embeddedFont>
      <p:font typeface="Catamaran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svg" Type="http://schemas.openxmlformats.org/officeDocument/2006/relationships/image"/><Relationship Id="rId2" Target="../media/image1.jpe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62.png" Type="http://schemas.openxmlformats.org/officeDocument/2006/relationships/image"/><Relationship Id="rId8" Target="../media/image63.sv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svg" Type="http://schemas.openxmlformats.org/officeDocument/2006/relationships/image"/><Relationship Id="rId2" Target="../media/image1.jpe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62.png" Type="http://schemas.openxmlformats.org/officeDocument/2006/relationships/image"/><Relationship Id="rId8" Target="../media/image63.sv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svg" Type="http://schemas.openxmlformats.org/officeDocument/2006/relationships/image"/><Relationship Id="rId2" Target="../media/image1.jpe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62.png" Type="http://schemas.openxmlformats.org/officeDocument/2006/relationships/image"/><Relationship Id="rId8" Target="../media/image63.sv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44.png" Type="http://schemas.openxmlformats.org/officeDocument/2006/relationships/image"/><Relationship Id="rId12" Target="../media/image45.svg" Type="http://schemas.openxmlformats.org/officeDocument/2006/relationships/image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svg" Type="http://schemas.openxmlformats.org/officeDocument/2006/relationships/image"/><Relationship Id="rId2" Target="../media/image1.jpe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svg" Type="http://schemas.openxmlformats.org/officeDocument/2006/relationships/image"/><Relationship Id="rId2" Target="../media/image1.jpeg" Type="http://schemas.openxmlformats.org/officeDocument/2006/relationships/image"/><Relationship Id="rId3" Target="../media/image54.png" Type="http://schemas.openxmlformats.org/officeDocument/2006/relationships/image"/><Relationship Id="rId4" Target="../media/image55.svg" Type="http://schemas.openxmlformats.org/officeDocument/2006/relationships/image"/><Relationship Id="rId5" Target="../media/image56.png" Type="http://schemas.openxmlformats.org/officeDocument/2006/relationships/image"/><Relationship Id="rId6" Target="../media/image5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73597">
            <a:off x="2547230" y="7690814"/>
            <a:ext cx="1650294" cy="1656317"/>
          </a:xfrm>
          <a:custGeom>
            <a:avLst/>
            <a:gdLst/>
            <a:ahLst/>
            <a:cxnLst/>
            <a:rect r="r" b="b" t="t" l="l"/>
            <a:pathLst>
              <a:path h="1656317" w="1650294">
                <a:moveTo>
                  <a:pt x="0" y="0"/>
                </a:moveTo>
                <a:lnTo>
                  <a:pt x="1650294" y="0"/>
                </a:lnTo>
                <a:lnTo>
                  <a:pt x="1650294" y="1656317"/>
                </a:lnTo>
                <a:lnTo>
                  <a:pt x="0" y="165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989688">
            <a:off x="13935206" y="8369391"/>
            <a:ext cx="2834217" cy="2370436"/>
          </a:xfrm>
          <a:custGeom>
            <a:avLst/>
            <a:gdLst/>
            <a:ahLst/>
            <a:cxnLst/>
            <a:rect r="r" b="b" t="t" l="l"/>
            <a:pathLst>
              <a:path h="2370436" w="2834217">
                <a:moveTo>
                  <a:pt x="0" y="0"/>
                </a:moveTo>
                <a:lnTo>
                  <a:pt x="2834217" y="0"/>
                </a:lnTo>
                <a:lnTo>
                  <a:pt x="2834217" y="2370436"/>
                </a:lnTo>
                <a:lnTo>
                  <a:pt x="0" y="2370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57702">
            <a:off x="-1226964" y="4265566"/>
            <a:ext cx="4676116" cy="3628565"/>
          </a:xfrm>
          <a:custGeom>
            <a:avLst/>
            <a:gdLst/>
            <a:ahLst/>
            <a:cxnLst/>
            <a:rect r="r" b="b" t="t" l="l"/>
            <a:pathLst>
              <a:path h="3628565" w="4676116">
                <a:moveTo>
                  <a:pt x="0" y="0"/>
                </a:moveTo>
                <a:lnTo>
                  <a:pt x="4676116" y="0"/>
                </a:lnTo>
                <a:lnTo>
                  <a:pt x="4676116" y="3628565"/>
                </a:lnTo>
                <a:lnTo>
                  <a:pt x="0" y="362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2044" y="503792"/>
            <a:ext cx="3134729" cy="4114800"/>
          </a:xfrm>
          <a:custGeom>
            <a:avLst/>
            <a:gdLst/>
            <a:ahLst/>
            <a:cxnLst/>
            <a:rect r="r" b="b" t="t" l="l"/>
            <a:pathLst>
              <a:path h="4114800" w="3134729">
                <a:moveTo>
                  <a:pt x="0" y="0"/>
                </a:moveTo>
                <a:lnTo>
                  <a:pt x="3134729" y="0"/>
                </a:lnTo>
                <a:lnTo>
                  <a:pt x="3134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04282">
            <a:off x="15193844" y="4107573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00000">
            <a:off x="729813" y="-127335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5953" y="3065523"/>
            <a:ext cx="1001638" cy="1108313"/>
          </a:xfrm>
          <a:custGeom>
            <a:avLst/>
            <a:gdLst/>
            <a:ahLst/>
            <a:cxnLst/>
            <a:rect r="r" b="b" t="t" l="l"/>
            <a:pathLst>
              <a:path h="1108313" w="1001638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04541" y="1177771"/>
            <a:ext cx="3086100" cy="4114800"/>
          </a:xfrm>
          <a:custGeom>
            <a:avLst/>
            <a:gdLst/>
            <a:ahLst/>
            <a:cxnLst/>
            <a:rect r="r" b="b" t="t" l="l"/>
            <a:pathLst>
              <a:path h="4114800" w="3086100">
                <a:moveTo>
                  <a:pt x="3086100" y="0"/>
                </a:moveTo>
                <a:lnTo>
                  <a:pt x="0" y="0"/>
                </a:lnTo>
                <a:lnTo>
                  <a:pt x="0" y="4114800"/>
                </a:lnTo>
                <a:lnTo>
                  <a:pt x="3086100" y="4114800"/>
                </a:lnTo>
                <a:lnTo>
                  <a:pt x="308610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10477">
            <a:off x="144523" y="720090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58412" y="3213490"/>
            <a:ext cx="10746683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540">
                <a:solidFill>
                  <a:srgbClr val="4EA96F"/>
                </a:solidFill>
                <a:latin typeface="Bobby Jones Condensed"/>
              </a:rPr>
              <a:t>Unintentional Injury, Prevention, Safety and First Aid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1690206">
            <a:off x="11228653" y="1504934"/>
            <a:ext cx="2937856" cy="1865539"/>
          </a:xfrm>
          <a:custGeom>
            <a:avLst/>
            <a:gdLst/>
            <a:ahLst/>
            <a:cxnLst/>
            <a:rect r="r" b="b" t="t" l="l"/>
            <a:pathLst>
              <a:path h="1865539" w="2937856">
                <a:moveTo>
                  <a:pt x="0" y="0"/>
                </a:moveTo>
                <a:lnTo>
                  <a:pt x="2937856" y="0"/>
                </a:lnTo>
                <a:lnTo>
                  <a:pt x="2937856" y="1865538"/>
                </a:lnTo>
                <a:lnTo>
                  <a:pt x="0" y="18655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6372">
            <a:off x="7230539" y="7185299"/>
            <a:ext cx="7922980" cy="1541380"/>
          </a:xfrm>
          <a:custGeom>
            <a:avLst/>
            <a:gdLst/>
            <a:ahLst/>
            <a:cxnLst/>
            <a:rect r="r" b="b" t="t" l="l"/>
            <a:pathLst>
              <a:path h="1541380" w="79229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180114">
            <a:off x="12017005" y="7827026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82446">
            <a:off x="4989959" y="1092899"/>
            <a:ext cx="1720266" cy="1786598"/>
          </a:xfrm>
          <a:custGeom>
            <a:avLst/>
            <a:gdLst/>
            <a:ahLst/>
            <a:cxnLst/>
            <a:rect r="r" b="b" t="t" l="l"/>
            <a:pathLst>
              <a:path h="1786598" w="1720266">
                <a:moveTo>
                  <a:pt x="0" y="0"/>
                </a:moveTo>
                <a:lnTo>
                  <a:pt x="1720266" y="0"/>
                </a:lnTo>
                <a:lnTo>
                  <a:pt x="1720266" y="1786598"/>
                </a:lnTo>
                <a:lnTo>
                  <a:pt x="0" y="178659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60316" y="9186521"/>
            <a:ext cx="4127398" cy="697906"/>
          </a:xfrm>
          <a:custGeom>
            <a:avLst/>
            <a:gdLst/>
            <a:ahLst/>
            <a:cxnLst/>
            <a:rect r="r" b="b" t="t" l="l"/>
            <a:pathLst>
              <a:path h="697906" w="4127398">
                <a:moveTo>
                  <a:pt x="0" y="0"/>
                </a:moveTo>
                <a:lnTo>
                  <a:pt x="4127398" y="0"/>
                </a:lnTo>
                <a:lnTo>
                  <a:pt x="4127398" y="697905"/>
                </a:lnTo>
                <a:lnTo>
                  <a:pt x="0" y="6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094190">
            <a:off x="14432866" y="1028700"/>
            <a:ext cx="1485200" cy="1035927"/>
          </a:xfrm>
          <a:custGeom>
            <a:avLst/>
            <a:gdLst/>
            <a:ahLst/>
            <a:cxnLst/>
            <a:rect r="r" b="b" t="t" l="l"/>
            <a:pathLst>
              <a:path h="1035927" w="1485200">
                <a:moveTo>
                  <a:pt x="0" y="0"/>
                </a:moveTo>
                <a:lnTo>
                  <a:pt x="1485200" y="0"/>
                </a:lnTo>
                <a:lnTo>
                  <a:pt x="1485200" y="1035927"/>
                </a:lnTo>
                <a:lnTo>
                  <a:pt x="0" y="10359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05227" y="587714"/>
            <a:ext cx="647754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287">
                <a:solidFill>
                  <a:srgbClr val="333652"/>
                </a:solidFill>
                <a:latin typeface="Bobby Jones Condensed"/>
              </a:rPr>
              <a:t>"Prevention is better than cure."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920174" y="-4405803"/>
            <a:ext cx="7797215" cy="6861549"/>
          </a:xfrm>
          <a:custGeom>
            <a:avLst/>
            <a:gdLst/>
            <a:ahLst/>
            <a:cxnLst/>
            <a:rect r="r" b="b" t="t" l="l"/>
            <a:pathLst>
              <a:path h="6861549" w="7797215">
                <a:moveTo>
                  <a:pt x="7797216" y="0"/>
                </a:moveTo>
                <a:lnTo>
                  <a:pt x="0" y="0"/>
                </a:lnTo>
                <a:lnTo>
                  <a:pt x="0" y="6861550"/>
                </a:lnTo>
                <a:lnTo>
                  <a:pt x="7797216" y="6861550"/>
                </a:lnTo>
                <a:lnTo>
                  <a:pt x="779721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9865" y="-4506970"/>
            <a:ext cx="7797215" cy="6861549"/>
          </a:xfrm>
          <a:custGeom>
            <a:avLst/>
            <a:gdLst/>
            <a:ahLst/>
            <a:cxnLst/>
            <a:rect r="r" b="b" t="t" l="l"/>
            <a:pathLst>
              <a:path h="6861549" w="7797215">
                <a:moveTo>
                  <a:pt x="0" y="0"/>
                </a:moveTo>
                <a:lnTo>
                  <a:pt x="7797216" y="0"/>
                </a:lnTo>
                <a:lnTo>
                  <a:pt x="7797216" y="6861550"/>
                </a:lnTo>
                <a:lnTo>
                  <a:pt x="0" y="6861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47227" y="2316743"/>
            <a:ext cx="793547" cy="1773288"/>
          </a:xfrm>
          <a:custGeom>
            <a:avLst/>
            <a:gdLst/>
            <a:ahLst/>
            <a:cxnLst/>
            <a:rect r="r" b="b" t="t" l="l"/>
            <a:pathLst>
              <a:path h="1773288" w="793547">
                <a:moveTo>
                  <a:pt x="0" y="0"/>
                </a:moveTo>
                <a:lnTo>
                  <a:pt x="793546" y="0"/>
                </a:lnTo>
                <a:lnTo>
                  <a:pt x="793546" y="1773289"/>
                </a:lnTo>
                <a:lnTo>
                  <a:pt x="0" y="1773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954" y="3193599"/>
            <a:ext cx="5148751" cy="617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Fireman's Carry: Easiest for light and smaller victims.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Piggy Back: Suitable when the victim is conscious.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Pack Strap Carry: Used for victims smaller than the first aider.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Shoulder Drag: Appropriate for smooth floors and short distances.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Fireman's Drag or Tied-hands Crawl: Used for crawling under low structures.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Blanket Drag: For seriously injured victims who should not be lifted.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0069" y="104478"/>
            <a:ext cx="7037388" cy="196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40"/>
              </a:lnSpc>
            </a:pPr>
            <a:r>
              <a:rPr lang="en-US" sz="5600" spc="403">
                <a:solidFill>
                  <a:srgbClr val="333652"/>
                </a:solidFill>
                <a:latin typeface="Bobby Jones Condensed"/>
              </a:rPr>
              <a:t>Methods of Transporting </a:t>
            </a:r>
          </a:p>
          <a:p>
            <a:pPr algn="r">
              <a:lnSpc>
                <a:spcPts val="7840"/>
              </a:lnSpc>
            </a:pPr>
            <a:r>
              <a:rPr lang="en-US" sz="5600" spc="403">
                <a:solidFill>
                  <a:srgbClr val="333652"/>
                </a:solidFill>
                <a:latin typeface="Bobby Jones Condensed"/>
              </a:rPr>
              <a:t>an Injured Person: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1457" y="2019638"/>
            <a:ext cx="2412662" cy="82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7"/>
              </a:lnSpc>
            </a:pPr>
            <a:r>
              <a:rPr lang="en-US" sz="2355">
                <a:solidFill>
                  <a:srgbClr val="333652"/>
                </a:solidFill>
                <a:latin typeface="Catamaran"/>
              </a:rPr>
              <a:t>ONE-MAN TRANSPORT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02197" y="5928093"/>
            <a:ext cx="5088966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Chair or Seat Carry-when there are two first aiders and a chair is available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178014" y="4101531"/>
            <a:ext cx="5808344" cy="537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"/>
              </a:rPr>
              <a:t>- Hammock Carry: Utilized when three first aiders are available.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"/>
              </a:rPr>
              <a:t>- Bearer Alongside Carry: Carriers remain on the uninjured side of the victim.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"/>
              </a:rPr>
              <a:t>- Six Man Lift and Carry: Used when there are six first aiders availabl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"/>
              </a:rPr>
              <a:t>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12623" y="2113619"/>
            <a:ext cx="4339126" cy="1483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THREE OR MORE-MAN TRANSPORT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77117" y="4276668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TWO-MAN CARRY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893755">
            <a:off x="5208171" y="4457741"/>
            <a:ext cx="1306053" cy="1842028"/>
          </a:xfrm>
          <a:custGeom>
            <a:avLst/>
            <a:gdLst/>
            <a:ahLst/>
            <a:cxnLst/>
            <a:rect r="r" b="b" t="t" l="l"/>
            <a:pathLst>
              <a:path h="1842028" w="1306053">
                <a:moveTo>
                  <a:pt x="0" y="0"/>
                </a:moveTo>
                <a:lnTo>
                  <a:pt x="1306053" y="0"/>
                </a:lnTo>
                <a:lnTo>
                  <a:pt x="1306053" y="1842028"/>
                </a:lnTo>
                <a:lnTo>
                  <a:pt x="0" y="1842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261664">
            <a:off x="5788234" y="7920872"/>
            <a:ext cx="1813989" cy="557389"/>
          </a:xfrm>
          <a:custGeom>
            <a:avLst/>
            <a:gdLst/>
            <a:ahLst/>
            <a:cxnLst/>
            <a:rect r="r" b="b" t="t" l="l"/>
            <a:pathLst>
              <a:path h="557389" w="1813989">
                <a:moveTo>
                  <a:pt x="0" y="557389"/>
                </a:moveTo>
                <a:lnTo>
                  <a:pt x="1813989" y="557389"/>
                </a:lnTo>
                <a:lnTo>
                  <a:pt x="1813989" y="0"/>
                </a:lnTo>
                <a:lnTo>
                  <a:pt x="0" y="0"/>
                </a:lnTo>
                <a:lnTo>
                  <a:pt x="0" y="5573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220771">
            <a:off x="10522024" y="2940940"/>
            <a:ext cx="1775277" cy="674605"/>
          </a:xfrm>
          <a:custGeom>
            <a:avLst/>
            <a:gdLst/>
            <a:ahLst/>
            <a:cxnLst/>
            <a:rect r="r" b="b" t="t" l="l"/>
            <a:pathLst>
              <a:path h="674605" w="1775277">
                <a:moveTo>
                  <a:pt x="1775277" y="0"/>
                </a:moveTo>
                <a:lnTo>
                  <a:pt x="0" y="0"/>
                </a:lnTo>
                <a:lnTo>
                  <a:pt x="0" y="674606"/>
                </a:lnTo>
                <a:lnTo>
                  <a:pt x="1775277" y="674606"/>
                </a:lnTo>
                <a:lnTo>
                  <a:pt x="17752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390373">
            <a:off x="11316392" y="9168715"/>
            <a:ext cx="2010210" cy="413007"/>
          </a:xfrm>
          <a:custGeom>
            <a:avLst/>
            <a:gdLst/>
            <a:ahLst/>
            <a:cxnLst/>
            <a:rect r="r" b="b" t="t" l="l"/>
            <a:pathLst>
              <a:path h="413007" w="2010210">
                <a:moveTo>
                  <a:pt x="0" y="0"/>
                </a:moveTo>
                <a:lnTo>
                  <a:pt x="2010209" y="0"/>
                </a:lnTo>
                <a:lnTo>
                  <a:pt x="2010209" y="413007"/>
                </a:lnTo>
                <a:lnTo>
                  <a:pt x="0" y="4130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648148"/>
            <a:ext cx="4339126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Rest the injured part.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Apply ice.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Compress the injured part.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Elevate the injured part.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32009" y="4559860"/>
            <a:ext cx="5189488" cy="247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FIRST AID FOR 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COMMON UNINTENTIONAL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 INJURIES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53574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SPRAIN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830705"/>
            <a:ext cx="4339126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Check vital signs.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Do not move the injured part.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Stop bleeding if present.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Immobilize the broken part by splinting.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-Seek medical help immediately.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0174" y="6898005"/>
            <a:ext cx="4339126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Transport the victim to a cool place.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Give plenty of water.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Check vital signs.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Seek medical help.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0174" y="5331130"/>
            <a:ext cx="4339126" cy="1483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HEAT EXHAUSTION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42975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FRACTURE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20174" y="2033599"/>
            <a:ext cx="4339126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-Call for help immediately.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Splint the affected part.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Do not try to move the dislocated part.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Apply ice to reduce swelling.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20174" y="942975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DISLOCATION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893755">
            <a:off x="5208171" y="4457741"/>
            <a:ext cx="1306053" cy="1842028"/>
          </a:xfrm>
          <a:custGeom>
            <a:avLst/>
            <a:gdLst/>
            <a:ahLst/>
            <a:cxnLst/>
            <a:rect r="r" b="b" t="t" l="l"/>
            <a:pathLst>
              <a:path h="1842028" w="1306053">
                <a:moveTo>
                  <a:pt x="0" y="0"/>
                </a:moveTo>
                <a:lnTo>
                  <a:pt x="1306053" y="0"/>
                </a:lnTo>
                <a:lnTo>
                  <a:pt x="1306053" y="1842028"/>
                </a:lnTo>
                <a:lnTo>
                  <a:pt x="0" y="1842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261664">
            <a:off x="5788234" y="7920872"/>
            <a:ext cx="1813989" cy="557389"/>
          </a:xfrm>
          <a:custGeom>
            <a:avLst/>
            <a:gdLst/>
            <a:ahLst/>
            <a:cxnLst/>
            <a:rect r="r" b="b" t="t" l="l"/>
            <a:pathLst>
              <a:path h="557389" w="1813989">
                <a:moveTo>
                  <a:pt x="0" y="557389"/>
                </a:moveTo>
                <a:lnTo>
                  <a:pt x="1813989" y="557389"/>
                </a:lnTo>
                <a:lnTo>
                  <a:pt x="1813989" y="0"/>
                </a:lnTo>
                <a:lnTo>
                  <a:pt x="0" y="0"/>
                </a:lnTo>
                <a:lnTo>
                  <a:pt x="0" y="5573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220771">
            <a:off x="10522024" y="2940940"/>
            <a:ext cx="1775277" cy="674605"/>
          </a:xfrm>
          <a:custGeom>
            <a:avLst/>
            <a:gdLst/>
            <a:ahLst/>
            <a:cxnLst/>
            <a:rect r="r" b="b" t="t" l="l"/>
            <a:pathLst>
              <a:path h="674605" w="1775277">
                <a:moveTo>
                  <a:pt x="1775277" y="0"/>
                </a:moveTo>
                <a:lnTo>
                  <a:pt x="0" y="0"/>
                </a:lnTo>
                <a:lnTo>
                  <a:pt x="0" y="674606"/>
                </a:lnTo>
                <a:lnTo>
                  <a:pt x="1775277" y="674606"/>
                </a:lnTo>
                <a:lnTo>
                  <a:pt x="17752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390373">
            <a:off x="11316392" y="9168715"/>
            <a:ext cx="2010210" cy="413007"/>
          </a:xfrm>
          <a:custGeom>
            <a:avLst/>
            <a:gdLst/>
            <a:ahLst/>
            <a:cxnLst/>
            <a:rect r="r" b="b" t="t" l="l"/>
            <a:pathLst>
              <a:path h="413007" w="2010210">
                <a:moveTo>
                  <a:pt x="0" y="0"/>
                </a:moveTo>
                <a:lnTo>
                  <a:pt x="2010209" y="0"/>
                </a:lnTo>
                <a:lnTo>
                  <a:pt x="2010209" y="413007"/>
                </a:lnTo>
                <a:lnTo>
                  <a:pt x="0" y="4130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648148"/>
            <a:ext cx="4339126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Help the person sit or lie down with head elevated.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Call for medical help.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Give aspirin if conscious.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Monitor vital signs and be prepared for CPR.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32009" y="4559860"/>
            <a:ext cx="5189488" cy="247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FIRST AID FOR 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COMMON UNINTENTIONAL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 INJURIES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65160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HEART ATTACK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265860"/>
            <a:ext cx="4832497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Lay the person down on their back.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Check breathing and open the airway.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Give rescue breaths and chest compressions if necessary.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Place in the recovery position if breathing.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Treat for hypothermia if needed.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0174" y="6336562"/>
            <a:ext cx="4339126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Help the person lie down and rest.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Provide plenty of flavorless fluids.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Call for medical help if the condition worsens.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920174" y="5331130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FOOD POISONING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82872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DROWNING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20174" y="1265860"/>
            <a:ext cx="4339126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Ask if the person is choking.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Encourage coughing.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Perform back blows and abdominal thrusts if necessary.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Check the mouth for obstruction.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Continue until help arrives.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20174" y="582872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CHOKING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893755">
            <a:off x="5208171" y="4457741"/>
            <a:ext cx="1306053" cy="1842028"/>
          </a:xfrm>
          <a:custGeom>
            <a:avLst/>
            <a:gdLst/>
            <a:ahLst/>
            <a:cxnLst/>
            <a:rect r="r" b="b" t="t" l="l"/>
            <a:pathLst>
              <a:path h="1842028" w="1306053">
                <a:moveTo>
                  <a:pt x="0" y="0"/>
                </a:moveTo>
                <a:lnTo>
                  <a:pt x="1306053" y="0"/>
                </a:lnTo>
                <a:lnTo>
                  <a:pt x="1306053" y="1842028"/>
                </a:lnTo>
                <a:lnTo>
                  <a:pt x="0" y="1842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261664">
            <a:off x="5788234" y="7920872"/>
            <a:ext cx="1813989" cy="557389"/>
          </a:xfrm>
          <a:custGeom>
            <a:avLst/>
            <a:gdLst/>
            <a:ahLst/>
            <a:cxnLst/>
            <a:rect r="r" b="b" t="t" l="l"/>
            <a:pathLst>
              <a:path h="557389" w="1813989">
                <a:moveTo>
                  <a:pt x="0" y="557389"/>
                </a:moveTo>
                <a:lnTo>
                  <a:pt x="1813989" y="557389"/>
                </a:lnTo>
                <a:lnTo>
                  <a:pt x="1813989" y="0"/>
                </a:lnTo>
                <a:lnTo>
                  <a:pt x="0" y="0"/>
                </a:lnTo>
                <a:lnTo>
                  <a:pt x="0" y="5573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220771">
            <a:off x="10522024" y="2940940"/>
            <a:ext cx="1775277" cy="674605"/>
          </a:xfrm>
          <a:custGeom>
            <a:avLst/>
            <a:gdLst/>
            <a:ahLst/>
            <a:cxnLst/>
            <a:rect r="r" b="b" t="t" l="l"/>
            <a:pathLst>
              <a:path h="674605" w="1775277">
                <a:moveTo>
                  <a:pt x="1775277" y="0"/>
                </a:moveTo>
                <a:lnTo>
                  <a:pt x="0" y="0"/>
                </a:lnTo>
                <a:lnTo>
                  <a:pt x="0" y="674606"/>
                </a:lnTo>
                <a:lnTo>
                  <a:pt x="1775277" y="674606"/>
                </a:lnTo>
                <a:lnTo>
                  <a:pt x="177527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342445">
            <a:off x="10910962" y="9051797"/>
            <a:ext cx="2010210" cy="413007"/>
          </a:xfrm>
          <a:custGeom>
            <a:avLst/>
            <a:gdLst/>
            <a:ahLst/>
            <a:cxnLst/>
            <a:rect r="r" b="b" t="t" l="l"/>
            <a:pathLst>
              <a:path h="413007" w="2010210">
                <a:moveTo>
                  <a:pt x="0" y="0"/>
                </a:moveTo>
                <a:lnTo>
                  <a:pt x="2010210" y="0"/>
                </a:lnTo>
                <a:lnTo>
                  <a:pt x="2010210" y="413006"/>
                </a:lnTo>
                <a:lnTo>
                  <a:pt x="0" y="4130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6895" y="5945505"/>
            <a:ext cx="4840931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Cool the burn with cold water.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Cover with sterile dressing.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Seek medical assistance for severe burns.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Remove clothing carefully.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Monitor vital signs and reassure the victim.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32009" y="4559860"/>
            <a:ext cx="5189488" cy="247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FIRST AID FOR 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COMMON UNINTENTIONAL</a:t>
            </a:r>
          </a:p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 INJURIES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250785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BURNS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6135" y="1836158"/>
            <a:ext cx="4832497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Break contact with the source.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Flush with cold water.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Cover with sterile dressing.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Seek medical help and treat for shock.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920174" y="5933773"/>
            <a:ext cx="4724650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Help the person lie down with head and shoulders raised.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Call for help.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Loosen tight clothing.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Monitor vital signs and reassure the victim.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Perform rescue breathing and chest compression if unconscious.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0174" y="5331130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STROKE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05316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CHEMICAL BURNS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20174" y="1265860"/>
            <a:ext cx="4339126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Move to a cool place.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Remove outer clothing.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Call for medical help.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Wrap in a cold, wet sheet.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Monitor vital signs and cool until temperature drops.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20174" y="582872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HEAT STROKE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05173" y="1644496"/>
            <a:ext cx="4277654" cy="83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5"/>
              </a:lnSpc>
            </a:pPr>
            <a:r>
              <a:rPr lang="en-US" sz="2389">
                <a:solidFill>
                  <a:srgbClr val="333652"/>
                </a:solidFill>
                <a:latin typeface="Catamaran"/>
              </a:rPr>
              <a:t>Always seek professional medical help whenever necessary.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5482" y="1463757"/>
            <a:ext cx="7600619" cy="7503883"/>
          </a:xfrm>
          <a:custGeom>
            <a:avLst/>
            <a:gdLst/>
            <a:ahLst/>
            <a:cxnLst/>
            <a:rect r="r" b="b" t="t" l="l"/>
            <a:pathLst>
              <a:path h="7503883" w="7600619">
                <a:moveTo>
                  <a:pt x="0" y="0"/>
                </a:moveTo>
                <a:lnTo>
                  <a:pt x="7600618" y="0"/>
                </a:lnTo>
                <a:lnTo>
                  <a:pt x="7600618" y="7503883"/>
                </a:lnTo>
                <a:lnTo>
                  <a:pt x="0" y="7503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80907" y="2102526"/>
            <a:ext cx="4336445" cy="178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8"/>
              </a:lnSpc>
            </a:pPr>
            <a:r>
              <a:rPr lang="en-US" sz="10284" spc="740">
                <a:solidFill>
                  <a:srgbClr val="333652"/>
                </a:solidFill>
                <a:latin typeface="Bobby Jones Condensed"/>
              </a:rPr>
              <a:t>First Aid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526636" y="1940368"/>
            <a:ext cx="4697879" cy="649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 Bold"/>
              </a:rPr>
              <a:t>  - Immediate and temporary care for sudden illness or injury.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 Bold"/>
              </a:rPr>
              <a:t>  - Includes self-help and home care if medical assistance is unavailable or delayed.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 Bold"/>
              </a:rPr>
              <a:t>  - Can be crucial for survival, but improper application can do more harm than good.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33652"/>
                </a:solidFill>
                <a:latin typeface="Catamaran Bold"/>
              </a:rPr>
              <a:t>  - Provided by a first aider.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14236" y="2946463"/>
            <a:ext cx="5723213" cy="5650372"/>
          </a:xfrm>
          <a:custGeom>
            <a:avLst/>
            <a:gdLst/>
            <a:ahLst/>
            <a:cxnLst/>
            <a:rect r="r" b="b" t="t" l="l"/>
            <a:pathLst>
              <a:path h="5650372" w="5723213">
                <a:moveTo>
                  <a:pt x="0" y="0"/>
                </a:moveTo>
                <a:lnTo>
                  <a:pt x="5723213" y="0"/>
                </a:lnTo>
                <a:lnTo>
                  <a:pt x="5723213" y="5650373"/>
                </a:lnTo>
                <a:lnTo>
                  <a:pt x="0" y="5650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56103">
            <a:off x="-4162788" y="-2283704"/>
            <a:ext cx="12348202" cy="9384633"/>
          </a:xfrm>
          <a:custGeom>
            <a:avLst/>
            <a:gdLst/>
            <a:ahLst/>
            <a:cxnLst/>
            <a:rect r="r" b="b" t="t" l="l"/>
            <a:pathLst>
              <a:path h="9384633" w="12348202">
                <a:moveTo>
                  <a:pt x="0" y="0"/>
                </a:moveTo>
                <a:lnTo>
                  <a:pt x="12348201" y="0"/>
                </a:lnTo>
                <a:lnTo>
                  <a:pt x="12348201" y="9384633"/>
                </a:lnTo>
                <a:lnTo>
                  <a:pt x="0" y="93846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6796">
            <a:off x="15930656" y="763388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50551" y="2946463"/>
            <a:ext cx="5723213" cy="5650372"/>
          </a:xfrm>
          <a:custGeom>
            <a:avLst/>
            <a:gdLst/>
            <a:ahLst/>
            <a:cxnLst/>
            <a:rect r="r" b="b" t="t" l="l"/>
            <a:pathLst>
              <a:path h="5650372" w="5723213">
                <a:moveTo>
                  <a:pt x="0" y="0"/>
                </a:moveTo>
                <a:lnTo>
                  <a:pt x="5723213" y="0"/>
                </a:lnTo>
                <a:lnTo>
                  <a:pt x="5723213" y="5650373"/>
                </a:lnTo>
                <a:lnTo>
                  <a:pt x="0" y="56503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6061464" y="1451215"/>
            <a:ext cx="1234349" cy="2332961"/>
          </a:xfrm>
          <a:custGeom>
            <a:avLst/>
            <a:gdLst/>
            <a:ahLst/>
            <a:cxnLst/>
            <a:rect r="r" b="b" t="t" l="l"/>
            <a:pathLst>
              <a:path h="2332961" w="1234349">
                <a:moveTo>
                  <a:pt x="0" y="0"/>
                </a:moveTo>
                <a:lnTo>
                  <a:pt x="1234348" y="0"/>
                </a:lnTo>
                <a:lnTo>
                  <a:pt x="1234348" y="2332962"/>
                </a:lnTo>
                <a:lnTo>
                  <a:pt x="0" y="23329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41099"/>
            <a:ext cx="4046984" cy="81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Roles of First Aid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45257" y="3557476"/>
            <a:ext cx="3537471" cy="503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3652"/>
                </a:solidFill>
                <a:latin typeface="Catamaran Bold"/>
              </a:rPr>
              <a:t>  1. Save lives.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3652"/>
                </a:solidFill>
                <a:latin typeface="Catamaran Bold"/>
              </a:rPr>
              <a:t>  2. Prolong life.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3652"/>
                </a:solidFill>
                <a:latin typeface="Catamaran Bold"/>
              </a:rPr>
              <a:t>  3. Alleviate suffering.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3652"/>
                </a:solidFill>
                <a:latin typeface="Catamaran Bold"/>
              </a:rPr>
              <a:t>  4. Prevent further injury.</a:t>
            </a:r>
          </a:p>
          <a:p>
            <a:pPr algn="ctr">
              <a:lnSpc>
                <a:spcPts val="57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140574" y="3700904"/>
            <a:ext cx="3704545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33652"/>
                </a:solidFill>
                <a:latin typeface="Catamaran Bold"/>
              </a:rPr>
              <a:t>  1. Bridge between victim and physician.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33652"/>
                </a:solidFill>
                <a:latin typeface="Catamaran Bold"/>
              </a:rPr>
              <a:t>  2. Not a substitute for physician services.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33652"/>
                </a:solidFill>
                <a:latin typeface="Catamaran Bold"/>
              </a:rPr>
              <a:t>  3. Ends when professional medical care begins.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34128" y="1541099"/>
            <a:ext cx="5141714" cy="81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 spc="338">
                <a:solidFill>
                  <a:srgbClr val="333652"/>
                </a:solidFill>
                <a:latin typeface="Bobby Jones Condensed"/>
              </a:rPr>
              <a:t>Objectives of First Aid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3763299" y="1451215"/>
            <a:ext cx="1234349" cy="2332961"/>
          </a:xfrm>
          <a:custGeom>
            <a:avLst/>
            <a:gdLst/>
            <a:ahLst/>
            <a:cxnLst/>
            <a:rect r="r" b="b" t="t" l="l"/>
            <a:pathLst>
              <a:path h="2332961" w="1234349">
                <a:moveTo>
                  <a:pt x="0" y="0"/>
                </a:moveTo>
                <a:lnTo>
                  <a:pt x="1234348" y="0"/>
                </a:lnTo>
                <a:lnTo>
                  <a:pt x="1234348" y="2332962"/>
                </a:lnTo>
                <a:lnTo>
                  <a:pt x="0" y="23329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5482" y="1463757"/>
            <a:ext cx="7600619" cy="7503883"/>
          </a:xfrm>
          <a:custGeom>
            <a:avLst/>
            <a:gdLst/>
            <a:ahLst/>
            <a:cxnLst/>
            <a:rect r="r" b="b" t="t" l="l"/>
            <a:pathLst>
              <a:path h="7503883" w="7600619">
                <a:moveTo>
                  <a:pt x="0" y="0"/>
                </a:moveTo>
                <a:lnTo>
                  <a:pt x="7600618" y="0"/>
                </a:lnTo>
                <a:lnTo>
                  <a:pt x="7600618" y="7503883"/>
                </a:lnTo>
                <a:lnTo>
                  <a:pt x="0" y="7503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42347" y="1737657"/>
            <a:ext cx="3207742" cy="2567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19"/>
              </a:lnSpc>
            </a:pPr>
            <a:r>
              <a:rPr lang="en-US" sz="7299" spc="525">
                <a:solidFill>
                  <a:srgbClr val="333652"/>
                </a:solidFill>
                <a:latin typeface="Bobby Jones Condensed"/>
              </a:rPr>
              <a:t> Primary </a:t>
            </a:r>
          </a:p>
          <a:p>
            <a:pPr algn="r">
              <a:lnSpc>
                <a:spcPts val="10219"/>
              </a:lnSpc>
            </a:pPr>
            <a:r>
              <a:rPr lang="en-US" sz="7299" spc="525">
                <a:solidFill>
                  <a:srgbClr val="333652"/>
                </a:solidFill>
                <a:latin typeface="Bobby Jones Condensed"/>
              </a:rPr>
              <a:t>Survey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610270" y="2034540"/>
            <a:ext cx="4697879" cy="664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 Bold"/>
              </a:rPr>
              <a:t>Steps: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 Bold"/>
              </a:rPr>
              <a:t>    1. Check consciousness by shaking and speaking to the victim.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 Bold"/>
              </a:rPr>
              <a:t>    2. Open airway by lifting chin and tilting head.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 Bold"/>
              </a:rPr>
              <a:t>    3. Check breathing by looking, listening, and feeling for chest movement, breath sounds, or airflow.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 Bold"/>
              </a:rPr>
              <a:t>    4. Check circulation by locating pulse and observing skin color.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 Bold"/>
              </a:rPr>
              <a:t>    5. Perform CPR if needed.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50089" y="606264"/>
            <a:ext cx="1105407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3652"/>
                </a:solidFill>
                <a:latin typeface="Catamaran"/>
              </a:rPr>
              <a:t>Used for unconscious victims to identify and treat life-threatening conditions.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98922" y="2221222"/>
            <a:ext cx="1499681" cy="1906646"/>
          </a:xfrm>
          <a:custGeom>
            <a:avLst/>
            <a:gdLst/>
            <a:ahLst/>
            <a:cxnLst/>
            <a:rect r="r" b="b" t="t" l="l"/>
            <a:pathLst>
              <a:path h="1906646" w="1499681">
                <a:moveTo>
                  <a:pt x="0" y="0"/>
                </a:moveTo>
                <a:lnTo>
                  <a:pt x="1499681" y="0"/>
                </a:lnTo>
                <a:lnTo>
                  <a:pt x="1499681" y="1906646"/>
                </a:lnTo>
                <a:lnTo>
                  <a:pt x="0" y="1906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920174" y="-4405803"/>
            <a:ext cx="7797215" cy="6861549"/>
          </a:xfrm>
          <a:custGeom>
            <a:avLst/>
            <a:gdLst/>
            <a:ahLst/>
            <a:cxnLst/>
            <a:rect r="r" b="b" t="t" l="l"/>
            <a:pathLst>
              <a:path h="6861549" w="7797215">
                <a:moveTo>
                  <a:pt x="7797216" y="0"/>
                </a:moveTo>
                <a:lnTo>
                  <a:pt x="0" y="0"/>
                </a:lnTo>
                <a:lnTo>
                  <a:pt x="0" y="6861550"/>
                </a:lnTo>
                <a:lnTo>
                  <a:pt x="7797216" y="6861550"/>
                </a:lnTo>
                <a:lnTo>
                  <a:pt x="77972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19865" y="-4506970"/>
            <a:ext cx="7797215" cy="6861549"/>
          </a:xfrm>
          <a:custGeom>
            <a:avLst/>
            <a:gdLst/>
            <a:ahLst/>
            <a:cxnLst/>
            <a:rect r="r" b="b" t="t" l="l"/>
            <a:pathLst>
              <a:path h="6861549" w="7797215">
                <a:moveTo>
                  <a:pt x="0" y="0"/>
                </a:moveTo>
                <a:lnTo>
                  <a:pt x="7797216" y="0"/>
                </a:lnTo>
                <a:lnTo>
                  <a:pt x="7797216" y="6861550"/>
                </a:lnTo>
                <a:lnTo>
                  <a:pt x="0" y="686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00359" y="2562752"/>
            <a:ext cx="1195807" cy="1356944"/>
          </a:xfrm>
          <a:custGeom>
            <a:avLst/>
            <a:gdLst/>
            <a:ahLst/>
            <a:cxnLst/>
            <a:rect r="r" b="b" t="t" l="l"/>
            <a:pathLst>
              <a:path h="1356944" w="1195807">
                <a:moveTo>
                  <a:pt x="0" y="0"/>
                </a:moveTo>
                <a:lnTo>
                  <a:pt x="1195808" y="0"/>
                </a:lnTo>
                <a:lnTo>
                  <a:pt x="1195808" y="1356944"/>
                </a:lnTo>
                <a:lnTo>
                  <a:pt x="0" y="13569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9737" y="2354580"/>
            <a:ext cx="793547" cy="1773288"/>
          </a:xfrm>
          <a:custGeom>
            <a:avLst/>
            <a:gdLst/>
            <a:ahLst/>
            <a:cxnLst/>
            <a:rect r="r" b="b" t="t" l="l"/>
            <a:pathLst>
              <a:path h="1773288" w="793547">
                <a:moveTo>
                  <a:pt x="0" y="0"/>
                </a:moveTo>
                <a:lnTo>
                  <a:pt x="793547" y="0"/>
                </a:lnTo>
                <a:lnTo>
                  <a:pt x="793547" y="1773288"/>
                </a:lnTo>
                <a:lnTo>
                  <a:pt x="0" y="17732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8225" y="5169205"/>
            <a:ext cx="4339126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History Taking (SAMPLE PAIN):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-Symptoms,Allergy, Medications,Previous illnesses, Last meal, Events prior, Period of pain, Area of pain, Intensity, Nullify.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85445" y="239713"/>
            <a:ext cx="7117110" cy="139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spc="576">
                <a:solidFill>
                  <a:srgbClr val="333652"/>
                </a:solidFill>
                <a:latin typeface="Bobby Jones Condensed"/>
              </a:rPr>
              <a:t>Secondary Survey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76668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STEP: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04279" y="5095875"/>
            <a:ext cx="5088966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Checking Vital Signs: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Pulse rate: Using fingertips at different points in the body.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Temperature: Measured rectally, orally, or axillary.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Respiration: Count breaths per minute; check for abnormal sounds.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- Skin color: Reflects blood circulation and oxygen saturation.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9656" y="5197780"/>
            <a:ext cx="5808344" cy="501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33652"/>
                </a:solidFill>
                <a:latin typeface="Catamaran"/>
              </a:rPr>
              <a:t>Head to Toe Examination: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33652"/>
                </a:solidFill>
                <a:latin typeface="Catamaran"/>
              </a:rPr>
              <a:t>- Head and neck: Check for lacerations, blood presence, and fluid discharge.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33652"/>
                </a:solidFill>
                <a:latin typeface="Catamaran"/>
              </a:rPr>
              <a:t>- Eyes: Observe pupil appearance for signs of injury or shock.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33652"/>
                </a:solidFill>
                <a:latin typeface="Catamaran"/>
              </a:rPr>
              <a:t>- Chest: Check for cuts, bruises, penetrations, and pain indicating rib fractures.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33652"/>
                </a:solidFill>
                <a:latin typeface="Catamaran"/>
              </a:rPr>
              <a:t>- Abdomen: Assess pain, tenderness, lumps, which may indicate internal injuries.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33652"/>
                </a:solidFill>
                <a:latin typeface="Catamaran"/>
              </a:rPr>
              <a:t>- Back: Check for lower extremity movement and sensation to assess spinal injury.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920174" y="4276668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0"/>
              </a:lnSpc>
              <a:spcBef>
                <a:spcPct val="0"/>
              </a:spcBef>
            </a:pPr>
            <a:r>
              <a:rPr lang="en-US" sz="4235">
                <a:solidFill>
                  <a:srgbClr val="333652"/>
                </a:solidFill>
                <a:latin typeface="Catamaran Medium"/>
              </a:rPr>
              <a:t>STEP :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79200" y="4276668"/>
            <a:ext cx="4339126" cy="7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4235">
                <a:solidFill>
                  <a:srgbClr val="333652"/>
                </a:solidFill>
                <a:latin typeface="Catamaran"/>
              </a:rPr>
              <a:t>STEP: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12591" y="1589087"/>
            <a:ext cx="11070692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</a:rPr>
              <a:t>Used for conscious or revived victims to assess overall condition.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5482" y="1463757"/>
            <a:ext cx="7600619" cy="7503883"/>
          </a:xfrm>
          <a:custGeom>
            <a:avLst/>
            <a:gdLst/>
            <a:ahLst/>
            <a:cxnLst/>
            <a:rect r="r" b="b" t="t" l="l"/>
            <a:pathLst>
              <a:path h="7503883" w="7600619">
                <a:moveTo>
                  <a:pt x="0" y="0"/>
                </a:moveTo>
                <a:lnTo>
                  <a:pt x="7600618" y="0"/>
                </a:lnTo>
                <a:lnTo>
                  <a:pt x="7600618" y="7503883"/>
                </a:lnTo>
                <a:lnTo>
                  <a:pt x="0" y="7503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22338" y="1854643"/>
            <a:ext cx="4453583" cy="228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 spc="468">
                <a:solidFill>
                  <a:srgbClr val="333652"/>
                </a:solidFill>
                <a:latin typeface="Bobby Jones Condensed"/>
              </a:rPr>
              <a:t>Importance of</a:t>
            </a:r>
          </a:p>
          <a:p>
            <a:pPr algn="r">
              <a:lnSpc>
                <a:spcPts val="9100"/>
              </a:lnSpc>
            </a:pPr>
            <a:r>
              <a:rPr lang="en-US" sz="6500" spc="468">
                <a:solidFill>
                  <a:srgbClr val="333652"/>
                </a:solidFill>
                <a:latin typeface="Bobby Jones Condensed"/>
              </a:rPr>
              <a:t> First Aid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526636" y="1921318"/>
            <a:ext cx="4697879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 Bold"/>
              </a:rPr>
              <a:t>- Provides immediate and temporary care for sudden illness or injury.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 Bold"/>
              </a:rPr>
              <a:t>  - Can save lives, alleviate suffering, and prevent further injury.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 Bold"/>
              </a:rPr>
              <a:t>  - Requires a calm, observant, resourceful, tactful, and sympathetic approach.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85037">
            <a:off x="-1058578" y="-964791"/>
            <a:ext cx="3282459" cy="5389112"/>
          </a:xfrm>
          <a:custGeom>
            <a:avLst/>
            <a:gdLst/>
            <a:ahLst/>
            <a:cxnLst/>
            <a:rect r="r" b="b" t="t" l="l"/>
            <a:pathLst>
              <a:path h="5389112" w="3282459">
                <a:moveTo>
                  <a:pt x="0" y="0"/>
                </a:moveTo>
                <a:lnTo>
                  <a:pt x="3282459" y="0"/>
                </a:lnTo>
                <a:lnTo>
                  <a:pt x="3282459" y="5389112"/>
                </a:lnTo>
                <a:lnTo>
                  <a:pt x="0" y="5389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0407" y="1904705"/>
            <a:ext cx="10944361" cy="679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1. Shout for HELP!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2. Survey the scene and assess the situation.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3. Determine the severity of the accident and decide if immediate medical attention is necessary.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4. Administer CPR if certified and if needed.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5. Stop bleeding if present.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6. Treat symptoms of shock.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7. Look for medical alert tags on victims.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8. Seek trained medical assistance.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9. Never give anything by mouth to an unconscious victim.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"/>
              </a:rPr>
              <a:t>  10. Wait for medical professionals to arrive.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26368" y="389255"/>
            <a:ext cx="7593410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 spc="266">
                <a:solidFill>
                  <a:srgbClr val="333652"/>
                </a:solidFill>
                <a:latin typeface="Bobby Jones Condensed"/>
              </a:rPr>
              <a:t>Top Ten Things to Do in Case of Emergency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459994" y="3033097"/>
            <a:ext cx="4828006" cy="5669283"/>
            <a:chOff x="0" y="0"/>
            <a:chExt cx="6437341" cy="7559044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2563806"/>
              <a:ext cx="6437341" cy="4995238"/>
            </a:xfrm>
            <a:custGeom>
              <a:avLst/>
              <a:gdLst/>
              <a:ahLst/>
              <a:cxnLst/>
              <a:rect r="r" b="b" t="t" l="l"/>
              <a:pathLst>
                <a:path h="4995238" w="6437341">
                  <a:moveTo>
                    <a:pt x="6437341" y="0"/>
                  </a:moveTo>
                  <a:lnTo>
                    <a:pt x="0" y="0"/>
                  </a:lnTo>
                  <a:lnTo>
                    <a:pt x="0" y="4995238"/>
                  </a:lnTo>
                  <a:lnTo>
                    <a:pt x="6437341" y="4995238"/>
                  </a:lnTo>
                  <a:lnTo>
                    <a:pt x="6437341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1283928">
              <a:off x="2027999" y="322895"/>
              <a:ext cx="2184166" cy="2192137"/>
            </a:xfrm>
            <a:custGeom>
              <a:avLst/>
              <a:gdLst/>
              <a:ahLst/>
              <a:cxnLst/>
              <a:rect r="r" b="b" t="t" l="l"/>
              <a:pathLst>
                <a:path h="2192137" w="2184166">
                  <a:moveTo>
                    <a:pt x="0" y="0"/>
                  </a:moveTo>
                  <a:lnTo>
                    <a:pt x="2184165" y="0"/>
                  </a:lnTo>
                  <a:lnTo>
                    <a:pt x="2184165" y="2192137"/>
                  </a:lnTo>
                  <a:lnTo>
                    <a:pt x="0" y="2192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850931">
              <a:off x="1772661" y="4513242"/>
              <a:ext cx="986901" cy="688364"/>
            </a:xfrm>
            <a:custGeom>
              <a:avLst/>
              <a:gdLst/>
              <a:ahLst/>
              <a:cxnLst/>
              <a:rect r="r" b="b" t="t" l="l"/>
              <a:pathLst>
                <a:path h="688364" w="986901">
                  <a:moveTo>
                    <a:pt x="0" y="0"/>
                  </a:moveTo>
                  <a:lnTo>
                    <a:pt x="986902" y="0"/>
                  </a:lnTo>
                  <a:lnTo>
                    <a:pt x="986902" y="688364"/>
                  </a:lnTo>
                  <a:lnTo>
                    <a:pt x="0" y="688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455710" y="9636125"/>
            <a:ext cx="14364067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333652"/>
                </a:solidFill>
                <a:latin typeface="Catamaran Bold"/>
              </a:rPr>
              <a:t>ALWAYS LOOK FOR A MEDICAL ALERT TAG IN EVERY VICTIM.</a:t>
            </a:r>
          </a:p>
          <a:p>
            <a:pPr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73597">
            <a:off x="2547230" y="7690814"/>
            <a:ext cx="1650294" cy="1656317"/>
          </a:xfrm>
          <a:custGeom>
            <a:avLst/>
            <a:gdLst/>
            <a:ahLst/>
            <a:cxnLst/>
            <a:rect r="r" b="b" t="t" l="l"/>
            <a:pathLst>
              <a:path h="1656317" w="1650294">
                <a:moveTo>
                  <a:pt x="0" y="0"/>
                </a:moveTo>
                <a:lnTo>
                  <a:pt x="1650294" y="0"/>
                </a:lnTo>
                <a:lnTo>
                  <a:pt x="1650294" y="1656317"/>
                </a:lnTo>
                <a:lnTo>
                  <a:pt x="0" y="165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989688">
            <a:off x="13935206" y="8369391"/>
            <a:ext cx="2834217" cy="2370436"/>
          </a:xfrm>
          <a:custGeom>
            <a:avLst/>
            <a:gdLst/>
            <a:ahLst/>
            <a:cxnLst/>
            <a:rect r="r" b="b" t="t" l="l"/>
            <a:pathLst>
              <a:path h="2370436" w="2834217">
                <a:moveTo>
                  <a:pt x="0" y="0"/>
                </a:moveTo>
                <a:lnTo>
                  <a:pt x="2834217" y="0"/>
                </a:lnTo>
                <a:lnTo>
                  <a:pt x="2834217" y="2370436"/>
                </a:lnTo>
                <a:lnTo>
                  <a:pt x="0" y="2370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57702">
            <a:off x="-1226964" y="4265566"/>
            <a:ext cx="4676116" cy="3628565"/>
          </a:xfrm>
          <a:custGeom>
            <a:avLst/>
            <a:gdLst/>
            <a:ahLst/>
            <a:cxnLst/>
            <a:rect r="r" b="b" t="t" l="l"/>
            <a:pathLst>
              <a:path h="3628565" w="4676116">
                <a:moveTo>
                  <a:pt x="0" y="0"/>
                </a:moveTo>
                <a:lnTo>
                  <a:pt x="4676116" y="0"/>
                </a:lnTo>
                <a:lnTo>
                  <a:pt x="4676116" y="3628565"/>
                </a:lnTo>
                <a:lnTo>
                  <a:pt x="0" y="362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2044" y="503792"/>
            <a:ext cx="3134729" cy="4114800"/>
          </a:xfrm>
          <a:custGeom>
            <a:avLst/>
            <a:gdLst/>
            <a:ahLst/>
            <a:cxnLst/>
            <a:rect r="r" b="b" t="t" l="l"/>
            <a:pathLst>
              <a:path h="4114800" w="3134729">
                <a:moveTo>
                  <a:pt x="0" y="0"/>
                </a:moveTo>
                <a:lnTo>
                  <a:pt x="3134729" y="0"/>
                </a:lnTo>
                <a:lnTo>
                  <a:pt x="3134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04282">
            <a:off x="15193844" y="4107573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00000">
            <a:off x="729813" y="-127335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5953" y="3065523"/>
            <a:ext cx="1001638" cy="1108313"/>
          </a:xfrm>
          <a:custGeom>
            <a:avLst/>
            <a:gdLst/>
            <a:ahLst/>
            <a:cxnLst/>
            <a:rect r="r" b="b" t="t" l="l"/>
            <a:pathLst>
              <a:path h="1108313" w="1001638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04541" y="1177771"/>
            <a:ext cx="3086100" cy="4114800"/>
          </a:xfrm>
          <a:custGeom>
            <a:avLst/>
            <a:gdLst/>
            <a:ahLst/>
            <a:cxnLst/>
            <a:rect r="r" b="b" t="t" l="l"/>
            <a:pathLst>
              <a:path h="4114800" w="3086100">
                <a:moveTo>
                  <a:pt x="3086100" y="0"/>
                </a:moveTo>
                <a:lnTo>
                  <a:pt x="0" y="0"/>
                </a:lnTo>
                <a:lnTo>
                  <a:pt x="0" y="4114800"/>
                </a:lnTo>
                <a:lnTo>
                  <a:pt x="3086100" y="4114800"/>
                </a:lnTo>
                <a:lnTo>
                  <a:pt x="308610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10477">
            <a:off x="144523" y="720090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58412" y="4081784"/>
            <a:ext cx="10746683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spc="540">
                <a:solidFill>
                  <a:srgbClr val="4EA96F"/>
                </a:solidFill>
                <a:latin typeface="Bobby Jones Condensed"/>
              </a:rPr>
              <a:t>CARRYING AND TRANSPORTING AN INJURED PERSON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1690206">
            <a:off x="11228653" y="1504934"/>
            <a:ext cx="2937856" cy="1865539"/>
          </a:xfrm>
          <a:custGeom>
            <a:avLst/>
            <a:gdLst/>
            <a:ahLst/>
            <a:cxnLst/>
            <a:rect r="r" b="b" t="t" l="l"/>
            <a:pathLst>
              <a:path h="1865539" w="2937856">
                <a:moveTo>
                  <a:pt x="0" y="0"/>
                </a:moveTo>
                <a:lnTo>
                  <a:pt x="2937856" y="0"/>
                </a:lnTo>
                <a:lnTo>
                  <a:pt x="2937856" y="1865538"/>
                </a:lnTo>
                <a:lnTo>
                  <a:pt x="0" y="18655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6372">
            <a:off x="7230539" y="7185299"/>
            <a:ext cx="7922980" cy="1541380"/>
          </a:xfrm>
          <a:custGeom>
            <a:avLst/>
            <a:gdLst/>
            <a:ahLst/>
            <a:cxnLst/>
            <a:rect r="r" b="b" t="t" l="l"/>
            <a:pathLst>
              <a:path h="1541380" w="79229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180114">
            <a:off x="12017005" y="7827026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82446">
            <a:off x="4989959" y="1092899"/>
            <a:ext cx="1720266" cy="1786598"/>
          </a:xfrm>
          <a:custGeom>
            <a:avLst/>
            <a:gdLst/>
            <a:ahLst/>
            <a:cxnLst/>
            <a:rect r="r" b="b" t="t" l="l"/>
            <a:pathLst>
              <a:path h="1786598" w="1720266">
                <a:moveTo>
                  <a:pt x="0" y="0"/>
                </a:moveTo>
                <a:lnTo>
                  <a:pt x="1720266" y="0"/>
                </a:lnTo>
                <a:lnTo>
                  <a:pt x="1720266" y="1786598"/>
                </a:lnTo>
                <a:lnTo>
                  <a:pt x="0" y="178659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60316" y="9186521"/>
            <a:ext cx="4127398" cy="697906"/>
          </a:xfrm>
          <a:custGeom>
            <a:avLst/>
            <a:gdLst/>
            <a:ahLst/>
            <a:cxnLst/>
            <a:rect r="r" b="b" t="t" l="l"/>
            <a:pathLst>
              <a:path h="697906" w="4127398">
                <a:moveTo>
                  <a:pt x="0" y="0"/>
                </a:moveTo>
                <a:lnTo>
                  <a:pt x="4127398" y="0"/>
                </a:lnTo>
                <a:lnTo>
                  <a:pt x="4127398" y="697905"/>
                </a:lnTo>
                <a:lnTo>
                  <a:pt x="0" y="6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094190">
            <a:off x="14432866" y="1028700"/>
            <a:ext cx="1485200" cy="1035927"/>
          </a:xfrm>
          <a:custGeom>
            <a:avLst/>
            <a:gdLst/>
            <a:ahLst/>
            <a:cxnLst/>
            <a:rect r="r" b="b" t="t" l="l"/>
            <a:pathLst>
              <a:path h="1035927" w="1485200">
                <a:moveTo>
                  <a:pt x="0" y="0"/>
                </a:moveTo>
                <a:lnTo>
                  <a:pt x="1485200" y="0"/>
                </a:lnTo>
                <a:lnTo>
                  <a:pt x="1485200" y="1035927"/>
                </a:lnTo>
                <a:lnTo>
                  <a:pt x="0" y="10359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5482" y="1463757"/>
            <a:ext cx="7600619" cy="7503883"/>
          </a:xfrm>
          <a:custGeom>
            <a:avLst/>
            <a:gdLst/>
            <a:ahLst/>
            <a:cxnLst/>
            <a:rect r="r" b="b" t="t" l="l"/>
            <a:pathLst>
              <a:path h="7503883" w="7600619">
                <a:moveTo>
                  <a:pt x="0" y="0"/>
                </a:moveTo>
                <a:lnTo>
                  <a:pt x="7600618" y="0"/>
                </a:lnTo>
                <a:lnTo>
                  <a:pt x="7600618" y="7503883"/>
                </a:lnTo>
                <a:lnTo>
                  <a:pt x="0" y="7503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7581" y="1911793"/>
            <a:ext cx="6513854" cy="19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spc="259">
                <a:solidFill>
                  <a:srgbClr val="333652"/>
                </a:solidFill>
                <a:latin typeface="Bobby Jones Condensed"/>
              </a:rPr>
              <a:t>Factors to Consider </a:t>
            </a:r>
          </a:p>
          <a:p>
            <a:pPr algn="r">
              <a:lnSpc>
                <a:spcPts val="5040"/>
              </a:lnSpc>
            </a:pPr>
            <a:r>
              <a:rPr lang="en-US" sz="3600" spc="259">
                <a:solidFill>
                  <a:srgbClr val="333652"/>
                </a:solidFill>
                <a:latin typeface="Bobby Jones Condensed"/>
              </a:rPr>
              <a:t>when Transporting an Injured Person: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526636" y="1940368"/>
            <a:ext cx="4697879" cy="657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 Bold"/>
              </a:rPr>
              <a:t>- Weight and height of the victim.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 Bold"/>
              </a:rPr>
              <a:t>- Status of the victim (conscious or unconscious).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 Bold"/>
              </a:rPr>
              <a:t>- Environment conditions (safe, floor smooth, narrow or wide).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3652"/>
                </a:solidFill>
                <a:latin typeface="Catamaran Bold"/>
              </a:rPr>
              <a:t>- Special need considerations (injuries of the victims).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DAF7o6IYajE</dc:identifier>
  <dcterms:modified xsi:type="dcterms:W3CDTF">2011-08-01T06:04:30Z</dcterms:modified>
  <cp:revision>1</cp:revision>
  <dc:title>Colorful Doodle Creative Project Presentation</dc:title>
</cp:coreProperties>
</file>