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obby Jones Condensed" charset="1" panose="00000000000000000000"/>
      <p:regular r:id="rId10"/>
    </p:embeddedFont>
    <p:embeddedFont>
      <p:font typeface="Catamaran" charset="1" panose="00000500000000000000"/>
      <p:regular r:id="rId11"/>
    </p:embeddedFont>
    <p:embeddedFont>
      <p:font typeface="Catamaran Bold" charset="1" panose="00000800000000000000"/>
      <p:regular r:id="rId12"/>
    </p:embeddedFont>
    <p:embeddedFont>
      <p:font typeface="Catamaran Thin" charset="1" panose="00000300000000000000"/>
      <p:regular r:id="rId13"/>
    </p:embeddedFont>
    <p:embeddedFont>
      <p:font typeface="Catamaran Extra-Light" charset="1" panose="00000300000000000000"/>
      <p:regular r:id="rId14"/>
    </p:embeddedFont>
    <p:embeddedFont>
      <p:font typeface="Catamaran Light" charset="1" panose="00000400000000000000"/>
      <p:regular r:id="rId15"/>
    </p:embeddedFont>
    <p:embeddedFont>
      <p:font typeface="Catamaran Medium" charset="1" panose="00000600000000000000"/>
      <p:regular r:id="rId16"/>
    </p:embeddedFont>
    <p:embeddedFont>
      <p:font typeface="Catamaran Semi-Bold" charset="1" panose="00000700000000000000"/>
      <p:regular r:id="rId17"/>
    </p:embeddedFont>
    <p:embeddedFont>
      <p:font typeface="Catamaran Ultra-Bold" charset="1" panose="00000900000000000000"/>
      <p:regular r:id="rId18"/>
    </p:embeddedFont>
    <p:embeddedFont>
      <p:font typeface="Catamaran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73597">
            <a:off x="2547230" y="7690814"/>
            <a:ext cx="1650294" cy="1656317"/>
          </a:xfrm>
          <a:custGeom>
            <a:avLst/>
            <a:gdLst/>
            <a:ahLst/>
            <a:cxnLst/>
            <a:rect r="r" b="b" t="t" l="l"/>
            <a:pathLst>
              <a:path h="1656317" w="1650294">
                <a:moveTo>
                  <a:pt x="0" y="0"/>
                </a:moveTo>
                <a:lnTo>
                  <a:pt x="1650294" y="0"/>
                </a:lnTo>
                <a:lnTo>
                  <a:pt x="1650294" y="1656317"/>
                </a:lnTo>
                <a:lnTo>
                  <a:pt x="0" y="1656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989688">
            <a:off x="13935206" y="8369391"/>
            <a:ext cx="2834217" cy="2370436"/>
          </a:xfrm>
          <a:custGeom>
            <a:avLst/>
            <a:gdLst/>
            <a:ahLst/>
            <a:cxnLst/>
            <a:rect r="r" b="b" t="t" l="l"/>
            <a:pathLst>
              <a:path h="2370436" w="2834217">
                <a:moveTo>
                  <a:pt x="0" y="0"/>
                </a:moveTo>
                <a:lnTo>
                  <a:pt x="2834217" y="0"/>
                </a:lnTo>
                <a:lnTo>
                  <a:pt x="2834217" y="2370436"/>
                </a:lnTo>
                <a:lnTo>
                  <a:pt x="0" y="2370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57702">
            <a:off x="-1226964" y="4265566"/>
            <a:ext cx="4676116" cy="3628565"/>
          </a:xfrm>
          <a:custGeom>
            <a:avLst/>
            <a:gdLst/>
            <a:ahLst/>
            <a:cxnLst/>
            <a:rect r="r" b="b" t="t" l="l"/>
            <a:pathLst>
              <a:path h="3628565" w="4676116">
                <a:moveTo>
                  <a:pt x="0" y="0"/>
                </a:moveTo>
                <a:lnTo>
                  <a:pt x="4676116" y="0"/>
                </a:lnTo>
                <a:lnTo>
                  <a:pt x="4676116" y="3628565"/>
                </a:lnTo>
                <a:lnTo>
                  <a:pt x="0" y="36285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2044" y="503792"/>
            <a:ext cx="3134729" cy="4114800"/>
          </a:xfrm>
          <a:custGeom>
            <a:avLst/>
            <a:gdLst/>
            <a:ahLst/>
            <a:cxnLst/>
            <a:rect r="r" b="b" t="t" l="l"/>
            <a:pathLst>
              <a:path h="4114800" w="3134729">
                <a:moveTo>
                  <a:pt x="0" y="0"/>
                </a:moveTo>
                <a:lnTo>
                  <a:pt x="3134729" y="0"/>
                </a:lnTo>
                <a:lnTo>
                  <a:pt x="3134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804282">
            <a:off x="15193844" y="4107573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00000">
            <a:off x="729813" y="-127335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5953" y="3065523"/>
            <a:ext cx="1001638" cy="1108313"/>
          </a:xfrm>
          <a:custGeom>
            <a:avLst/>
            <a:gdLst/>
            <a:ahLst/>
            <a:cxnLst/>
            <a:rect r="r" b="b" t="t" l="l"/>
            <a:pathLst>
              <a:path h="1108313" w="1001638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04541" y="1177771"/>
            <a:ext cx="3086100" cy="4114800"/>
          </a:xfrm>
          <a:custGeom>
            <a:avLst/>
            <a:gdLst/>
            <a:ahLst/>
            <a:cxnLst/>
            <a:rect r="r" b="b" t="t" l="l"/>
            <a:pathLst>
              <a:path h="4114800" w="3086100">
                <a:moveTo>
                  <a:pt x="3086100" y="0"/>
                </a:moveTo>
                <a:lnTo>
                  <a:pt x="0" y="0"/>
                </a:lnTo>
                <a:lnTo>
                  <a:pt x="0" y="4114800"/>
                </a:lnTo>
                <a:lnTo>
                  <a:pt x="3086100" y="4114800"/>
                </a:lnTo>
                <a:lnTo>
                  <a:pt x="308610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10477">
            <a:off x="144523" y="720090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43117" y="4548422"/>
            <a:ext cx="10265023" cy="227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40"/>
              </a:lnSpc>
            </a:pPr>
            <a:r>
              <a:rPr lang="en-US" sz="13100" spc="943">
                <a:solidFill>
                  <a:srgbClr val="4EA96F"/>
                </a:solidFill>
                <a:latin typeface="Bobby Jones Condensed"/>
              </a:rPr>
              <a:t>Romantic Period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1690206">
            <a:off x="11228653" y="1504934"/>
            <a:ext cx="2937856" cy="1865539"/>
          </a:xfrm>
          <a:custGeom>
            <a:avLst/>
            <a:gdLst/>
            <a:ahLst/>
            <a:cxnLst/>
            <a:rect r="r" b="b" t="t" l="l"/>
            <a:pathLst>
              <a:path h="1865539" w="2937856">
                <a:moveTo>
                  <a:pt x="0" y="0"/>
                </a:moveTo>
                <a:lnTo>
                  <a:pt x="2937856" y="0"/>
                </a:lnTo>
                <a:lnTo>
                  <a:pt x="2937856" y="1865538"/>
                </a:lnTo>
                <a:lnTo>
                  <a:pt x="0" y="186553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6372">
            <a:off x="6822696" y="7594730"/>
            <a:ext cx="7922980" cy="1541380"/>
          </a:xfrm>
          <a:custGeom>
            <a:avLst/>
            <a:gdLst/>
            <a:ahLst/>
            <a:cxnLst/>
            <a:rect r="r" b="b" t="t" l="l"/>
            <a:pathLst>
              <a:path h="1541380" w="7922980">
                <a:moveTo>
                  <a:pt x="0" y="0"/>
                </a:moveTo>
                <a:lnTo>
                  <a:pt x="7922980" y="0"/>
                </a:lnTo>
                <a:lnTo>
                  <a:pt x="7922980" y="1541380"/>
                </a:lnTo>
                <a:lnTo>
                  <a:pt x="0" y="15413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180114">
            <a:off x="12017005" y="7827026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82446">
            <a:off x="4989959" y="1092899"/>
            <a:ext cx="1720266" cy="1786598"/>
          </a:xfrm>
          <a:custGeom>
            <a:avLst/>
            <a:gdLst/>
            <a:ahLst/>
            <a:cxnLst/>
            <a:rect r="r" b="b" t="t" l="l"/>
            <a:pathLst>
              <a:path h="1786598" w="1720266">
                <a:moveTo>
                  <a:pt x="0" y="0"/>
                </a:moveTo>
                <a:lnTo>
                  <a:pt x="1720266" y="0"/>
                </a:lnTo>
                <a:lnTo>
                  <a:pt x="1720266" y="1786598"/>
                </a:lnTo>
                <a:lnTo>
                  <a:pt x="0" y="178659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60316" y="9186521"/>
            <a:ext cx="4127398" cy="697906"/>
          </a:xfrm>
          <a:custGeom>
            <a:avLst/>
            <a:gdLst/>
            <a:ahLst/>
            <a:cxnLst/>
            <a:rect r="r" b="b" t="t" l="l"/>
            <a:pathLst>
              <a:path h="697906" w="4127398">
                <a:moveTo>
                  <a:pt x="0" y="0"/>
                </a:moveTo>
                <a:lnTo>
                  <a:pt x="4127398" y="0"/>
                </a:lnTo>
                <a:lnTo>
                  <a:pt x="4127398" y="697905"/>
                </a:lnTo>
                <a:lnTo>
                  <a:pt x="0" y="69790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094190">
            <a:off x="14432866" y="1028700"/>
            <a:ext cx="1485200" cy="1035927"/>
          </a:xfrm>
          <a:custGeom>
            <a:avLst/>
            <a:gdLst/>
            <a:ahLst/>
            <a:cxnLst/>
            <a:rect r="r" b="b" t="t" l="l"/>
            <a:pathLst>
              <a:path h="1035927" w="1485200">
                <a:moveTo>
                  <a:pt x="0" y="0"/>
                </a:moveTo>
                <a:lnTo>
                  <a:pt x="1485200" y="0"/>
                </a:lnTo>
                <a:lnTo>
                  <a:pt x="1485200" y="1035927"/>
                </a:lnTo>
                <a:lnTo>
                  <a:pt x="0" y="10359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136518" y="2561938"/>
            <a:ext cx="8014965" cy="22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51"/>
              </a:lnSpc>
            </a:pPr>
            <a:r>
              <a:rPr lang="en-US" sz="13036" spc="938">
                <a:solidFill>
                  <a:srgbClr val="333652"/>
                </a:solidFill>
                <a:latin typeface="Bobby Jones Condensed"/>
              </a:rPr>
              <a:t>Music of the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8375" y="1280634"/>
            <a:ext cx="6281510" cy="3643276"/>
          </a:xfrm>
          <a:custGeom>
            <a:avLst/>
            <a:gdLst/>
            <a:ahLst/>
            <a:cxnLst/>
            <a:rect r="r" b="b" t="t" l="l"/>
            <a:pathLst>
              <a:path h="3643276" w="6281510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028700"/>
            <a:ext cx="8832518" cy="8720105"/>
          </a:xfrm>
          <a:custGeom>
            <a:avLst/>
            <a:gdLst/>
            <a:ahLst/>
            <a:cxnLst/>
            <a:rect r="r" b="b" t="t" l="l"/>
            <a:pathLst>
              <a:path h="8720105" w="8832518">
                <a:moveTo>
                  <a:pt x="0" y="0"/>
                </a:moveTo>
                <a:lnTo>
                  <a:pt x="8832518" y="0"/>
                </a:lnTo>
                <a:lnTo>
                  <a:pt x="8832518" y="8720105"/>
                </a:lnTo>
                <a:lnTo>
                  <a:pt x="0" y="8720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86511" y="1814174"/>
            <a:ext cx="3815457" cy="247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Music of the 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Romantic Period 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(1820-1910)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9929971">
            <a:off x="4560968" y="5682685"/>
            <a:ext cx="4482001" cy="1377197"/>
          </a:xfrm>
          <a:custGeom>
            <a:avLst/>
            <a:gdLst/>
            <a:ahLst/>
            <a:cxnLst/>
            <a:rect r="r" b="b" t="t" l="l"/>
            <a:pathLst>
              <a:path h="1377197" w="4482001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65743">
            <a:off x="2295910" y="5902340"/>
            <a:ext cx="2366928" cy="2458196"/>
          </a:xfrm>
          <a:custGeom>
            <a:avLst/>
            <a:gdLst/>
            <a:ahLst/>
            <a:cxnLst/>
            <a:rect r="r" b="b" t="t" l="l"/>
            <a:pathLst>
              <a:path h="2458196" w="2366928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51094">
            <a:off x="611805" y="748690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131124">
            <a:off x="760148" y="1011476"/>
            <a:ext cx="2304767" cy="1463527"/>
          </a:xfrm>
          <a:custGeom>
            <a:avLst/>
            <a:gdLst/>
            <a:ahLst/>
            <a:cxnLst/>
            <a:rect r="r" b="b" t="t" l="l"/>
            <a:pathLst>
              <a:path h="1463527" w="230476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21951" y="1721915"/>
            <a:ext cx="6637349" cy="757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Emphasized emotion, imagination, individualism, and freedom of expression.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Incorporated nationalism, as seen in Chopin's "Polonaise."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Beethoven's work bridged Classical and Romantic styles, inspiring composers to express emotions and individuality.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Expanded orchestra and explored various instrumentations.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Piano music featured free forms like fantasy, rhapsody, ballade, and nocturne.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Program music depicted literature, history, emotions, and nature.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8375" y="1280634"/>
            <a:ext cx="6281510" cy="3643276"/>
          </a:xfrm>
          <a:custGeom>
            <a:avLst/>
            <a:gdLst/>
            <a:ahLst/>
            <a:cxnLst/>
            <a:rect r="r" b="b" t="t" l="l"/>
            <a:pathLst>
              <a:path h="3643276" w="6281510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028700"/>
            <a:ext cx="8832518" cy="8720105"/>
          </a:xfrm>
          <a:custGeom>
            <a:avLst/>
            <a:gdLst/>
            <a:ahLst/>
            <a:cxnLst/>
            <a:rect r="r" b="b" t="t" l="l"/>
            <a:pathLst>
              <a:path h="8720105" w="8832518">
                <a:moveTo>
                  <a:pt x="0" y="0"/>
                </a:moveTo>
                <a:lnTo>
                  <a:pt x="8832518" y="0"/>
                </a:lnTo>
                <a:lnTo>
                  <a:pt x="8832518" y="8720105"/>
                </a:lnTo>
                <a:lnTo>
                  <a:pt x="0" y="8720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00514" y="1814174"/>
            <a:ext cx="3701455" cy="247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**VIOLIN </a:t>
            </a:r>
          </a:p>
          <a:p>
            <a:pPr algn="ct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AND</a:t>
            </a:r>
          </a:p>
          <a:p>
            <a:pPr algn="ct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 STRINGS MUSIC**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9929971">
            <a:off x="4560968" y="5682685"/>
            <a:ext cx="4482001" cy="1377197"/>
          </a:xfrm>
          <a:custGeom>
            <a:avLst/>
            <a:gdLst/>
            <a:ahLst/>
            <a:cxnLst/>
            <a:rect r="r" b="b" t="t" l="l"/>
            <a:pathLst>
              <a:path h="1377197" w="4482001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65743">
            <a:off x="2295910" y="5902340"/>
            <a:ext cx="2366928" cy="2458196"/>
          </a:xfrm>
          <a:custGeom>
            <a:avLst/>
            <a:gdLst/>
            <a:ahLst/>
            <a:cxnLst/>
            <a:rect r="r" b="b" t="t" l="l"/>
            <a:pathLst>
              <a:path h="2458196" w="2366928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51094">
            <a:off x="611805" y="748690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131124">
            <a:off x="760148" y="1011476"/>
            <a:ext cx="2304767" cy="1463527"/>
          </a:xfrm>
          <a:custGeom>
            <a:avLst/>
            <a:gdLst/>
            <a:ahLst/>
            <a:cxnLst/>
            <a:rect r="r" b="b" t="t" l="l"/>
            <a:pathLst>
              <a:path h="1463527" w="230476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21951" y="1721915"/>
            <a:ext cx="6637349" cy="757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**Niccolo Paganini:**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Born in Genoa, Italy in 1782, started musical training on mandolin at age five, switched to violin at seven.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Known for incredible violin skills; rumored to have made a pact with the devil for his talent.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Influential virtuoso whose compositions inspired Liszt, Chopin, and Schumann.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"/>
              </a:rPr>
              <a:t>- Notable works include "La Campanella," 24 Caprices for Solo Violin, and "The Carnival of Venice."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4251256">
            <a:off x="11439692" y="8084774"/>
            <a:ext cx="2334646" cy="1600294"/>
          </a:xfrm>
          <a:custGeom>
            <a:avLst/>
            <a:gdLst/>
            <a:ahLst/>
            <a:cxnLst/>
            <a:rect r="r" b="b" t="t" l="l"/>
            <a:pathLst>
              <a:path h="1600294" w="2334646">
                <a:moveTo>
                  <a:pt x="2334646" y="0"/>
                </a:moveTo>
                <a:lnTo>
                  <a:pt x="0" y="0"/>
                </a:lnTo>
                <a:lnTo>
                  <a:pt x="0" y="1600293"/>
                </a:lnTo>
                <a:lnTo>
                  <a:pt x="2334646" y="1600293"/>
                </a:lnTo>
                <a:lnTo>
                  <a:pt x="23346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894734">
            <a:off x="4299297" y="3183310"/>
            <a:ext cx="2838464" cy="1589540"/>
          </a:xfrm>
          <a:custGeom>
            <a:avLst/>
            <a:gdLst/>
            <a:ahLst/>
            <a:cxnLst/>
            <a:rect r="r" b="b" t="t" l="l"/>
            <a:pathLst>
              <a:path h="1589540" w="2838464">
                <a:moveTo>
                  <a:pt x="0" y="0"/>
                </a:moveTo>
                <a:lnTo>
                  <a:pt x="2838464" y="0"/>
                </a:lnTo>
                <a:lnTo>
                  <a:pt x="2838464" y="1589540"/>
                </a:lnTo>
                <a:lnTo>
                  <a:pt x="0" y="1589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594399">
            <a:off x="-2628900" y="-617479"/>
            <a:ext cx="7315200" cy="2762134"/>
          </a:xfrm>
          <a:custGeom>
            <a:avLst/>
            <a:gdLst/>
            <a:ahLst/>
            <a:cxnLst/>
            <a:rect r="r" b="b" t="t" l="l"/>
            <a:pathLst>
              <a:path h="2762134" w="7315200">
                <a:moveTo>
                  <a:pt x="0" y="0"/>
                </a:moveTo>
                <a:lnTo>
                  <a:pt x="7315200" y="0"/>
                </a:lnTo>
                <a:lnTo>
                  <a:pt x="7315200" y="2762134"/>
                </a:lnTo>
                <a:lnTo>
                  <a:pt x="0" y="2762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99787" y="677863"/>
            <a:ext cx="665951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 spc="252">
                <a:solidFill>
                  <a:srgbClr val="333652"/>
                </a:solidFill>
                <a:latin typeface="Bobby Jones Condensed"/>
              </a:rPr>
              <a:t>**Piano Music of the Romantic Period:**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13778" y="3930455"/>
            <a:ext cx="4993237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2. **Franz Liszt:**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Virtuoso pianist and composer.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Known for technically challenging compositions and symphonic poems.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Notable works include "La Campanella" and "Hungarian Rhapsodies."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4365" y="5095875"/>
            <a:ext cx="4993237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1. **Frederic Chopin:**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Known as the "Poet of the Piano."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Composed primarily for piano, influenced by folk music.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Famous works include Fantasie in F minor and Revolutionary Etude.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96405" y="2304260"/>
            <a:ext cx="4993237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3. **Robert Schumann:**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Composer and music critic, known for combining music and words.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Famous piano works include "Carnaval," "Kreisleriana," and "Kinderszenen."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Bold"/>
              </a:rPr>
              <a:t>   - Also known for art songs like "Frauenliebe und Leben" and orchestral compositions like the Piano Concerto in A Minor.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61496" y="0"/>
            <a:ext cx="7080918" cy="4114800"/>
          </a:xfrm>
          <a:custGeom>
            <a:avLst/>
            <a:gdLst/>
            <a:ahLst/>
            <a:cxnLst/>
            <a:rect r="r" b="b" t="t" l="l"/>
            <a:pathLst>
              <a:path h="4114800" w="7080918">
                <a:moveTo>
                  <a:pt x="0" y="0"/>
                </a:moveTo>
                <a:lnTo>
                  <a:pt x="7080918" y="0"/>
                </a:lnTo>
                <a:lnTo>
                  <a:pt x="70809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678011">
            <a:off x="11471530" y="3397602"/>
            <a:ext cx="6909289" cy="2123036"/>
          </a:xfrm>
          <a:custGeom>
            <a:avLst/>
            <a:gdLst/>
            <a:ahLst/>
            <a:cxnLst/>
            <a:rect r="r" b="b" t="t" l="l"/>
            <a:pathLst>
              <a:path h="2123036" w="6909289">
                <a:moveTo>
                  <a:pt x="0" y="0"/>
                </a:moveTo>
                <a:lnTo>
                  <a:pt x="6909289" y="0"/>
                </a:lnTo>
                <a:lnTo>
                  <a:pt x="6909289" y="2123036"/>
                </a:lnTo>
                <a:lnTo>
                  <a:pt x="0" y="21230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14378">
            <a:off x="1868689" y="6620904"/>
            <a:ext cx="2624448" cy="2634026"/>
          </a:xfrm>
          <a:custGeom>
            <a:avLst/>
            <a:gdLst/>
            <a:ahLst/>
            <a:cxnLst/>
            <a:rect r="r" b="b" t="t" l="l"/>
            <a:pathLst>
              <a:path h="2634026" w="2624448">
                <a:moveTo>
                  <a:pt x="0" y="0"/>
                </a:moveTo>
                <a:lnTo>
                  <a:pt x="2624448" y="0"/>
                </a:lnTo>
                <a:lnTo>
                  <a:pt x="2624448" y="2634026"/>
                </a:lnTo>
                <a:lnTo>
                  <a:pt x="0" y="26340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13563" y="553610"/>
            <a:ext cx="646618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 spc="252">
                <a:solidFill>
                  <a:srgbClr val="333652"/>
                </a:solidFill>
                <a:latin typeface="Bobby Jones Condensed"/>
              </a:rPr>
              <a:t>**Program Music and its Composers:**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38252" y="3282009"/>
            <a:ext cx="4993237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Light"/>
              </a:rPr>
              <a:t>Lorem ipsum dolor sit amet, consectetur adipiscing elit, sed do eiusmod tempor incididunt ut labore et dolore magna aliqua. Ut enim ad minim veniam.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8252" y="2187574"/>
            <a:ext cx="537531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33652"/>
                </a:solidFill>
                <a:latin typeface="Catamaran Bold"/>
              </a:rPr>
              <a:t>**HECTOR BERLIOZ:**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7381" y="7158030"/>
            <a:ext cx="4993237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   - Russian composer renowned for his ballet music and symphonic works.</a:t>
            </a:r>
          </a:p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   - Notable compositions include "Swan Lake," "The Nutcracker," and Symphony no. 6 "Pathetique."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19422" y="6126482"/>
            <a:ext cx="701082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333652"/>
                </a:solidFill>
                <a:latin typeface="Catamaran Bold"/>
              </a:rPr>
              <a:t>**PETER ILYICH TCHAIKOVSKY:**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8519" y="6974205"/>
            <a:ext cx="4993237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Talented French composer and musician known for his elegant and polished compositions.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Famous works include "Carnival of the Animals," "Danse Macabre," and Symphony no. 3 "Organ Symphony."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38519" y="6124885"/>
            <a:ext cx="537531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33652"/>
                </a:solidFill>
                <a:latin typeface="Catamaran Bold"/>
              </a:rPr>
              <a:t>**CAMILLE SAINT-SAËNS:**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50037" y="1380210"/>
            <a:ext cx="4993237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Program music: instrumental compositions depict images or scenes, telling stories without lyrics, stimulating listener imagination.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DAF7gsfpQjU</dc:identifier>
  <dcterms:modified xsi:type="dcterms:W3CDTF">2011-08-01T06:04:30Z</dcterms:modified>
  <cp:revision>1</cp:revision>
  <dc:title>Colorful Doodle Creative Project Presentation</dc:title>
</cp:coreProperties>
</file>