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8B5F9B-2039-44EA-B346-90616A90FCDC}" type="datetimeFigureOut">
              <a:rPr lang="es-MX" smtClean="0"/>
              <a:t>06/12/2018</a:t>
            </a:fld>
            <a:endParaRPr lang="es-MX"/>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0008ED0-CD00-406B-8CB4-F7FAA021E3E2}"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34836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8B5F9B-2039-44EA-B346-90616A90FCDC}" type="datetimeFigureOut">
              <a:rPr lang="es-MX" smtClean="0"/>
              <a:t>06/12/2018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164414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8B5F9B-2039-44EA-B346-90616A90FCDC}" type="datetimeFigureOut">
              <a:rPr lang="es-MX" smtClean="0"/>
              <a:t>06/12/2018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217026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8B5F9B-2039-44EA-B346-90616A90FCDC}" type="datetimeFigureOut">
              <a:rPr lang="es-MX" smtClean="0"/>
              <a:t>06/12/2018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426137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88B5F9B-2039-44EA-B346-90616A90FCDC}" type="datetimeFigureOut">
              <a:rPr lang="es-MX" smtClean="0"/>
              <a:t>06/12/2018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008ED0-CD00-406B-8CB4-F7FAA021E3E2}"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608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88B5F9B-2039-44EA-B346-90616A90FCDC}" type="datetimeFigureOut">
              <a:rPr lang="es-MX" smtClean="0"/>
              <a:t>06/12/2018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237016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Haga clic para modificar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88B5F9B-2039-44EA-B346-90616A90FCDC}" type="datetimeFigureOut">
              <a:rPr lang="es-MX" smtClean="0"/>
              <a:t>06/12/2018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12626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88B5F9B-2039-44EA-B346-90616A90FCDC}" type="datetimeFigureOut">
              <a:rPr lang="es-MX" smtClean="0"/>
              <a:t>06/12/2018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326401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B5F9B-2039-44EA-B346-90616A90FCDC}" type="datetimeFigureOut">
              <a:rPr lang="es-MX" smtClean="0"/>
              <a:t>06/12/2018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256337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8B5F9B-2039-44EA-B346-90616A90FCDC}" type="datetimeFigureOut">
              <a:rPr lang="es-MX" smtClean="0"/>
              <a:t>06/12/2018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428787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8B5F9B-2039-44EA-B346-90616A90FCDC}" type="datetimeFigureOut">
              <a:rPr lang="es-MX" smtClean="0"/>
              <a:t>06/12/2018</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008ED0-CD00-406B-8CB4-F7FAA021E3E2}" type="slidenum">
              <a:rPr lang="es-MX" smtClean="0"/>
              <a:t>‹Nº›</a:t>
            </a:fld>
            <a:endParaRPr lang="es-MX"/>
          </a:p>
        </p:txBody>
      </p:sp>
    </p:spTree>
    <p:extLst>
      <p:ext uri="{BB962C8B-B14F-4D97-AF65-F5344CB8AC3E}">
        <p14:creationId xmlns:p14="http://schemas.microsoft.com/office/powerpoint/2010/main" val="232002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8B5F9B-2039-44EA-B346-90616A90FCDC}" type="datetimeFigureOut">
              <a:rPr lang="es-MX" smtClean="0"/>
              <a:t>06/12/2018</a:t>
            </a:fld>
            <a:endParaRPr lang="es-MX"/>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MX"/>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0008ED0-CD00-406B-8CB4-F7FAA021E3E2}" type="slidenum">
              <a:rPr lang="es-MX" smtClean="0"/>
              <a:t>‹Nº›</a:t>
            </a:fld>
            <a:endParaRPr lang="es-MX"/>
          </a:p>
        </p:txBody>
      </p:sp>
    </p:spTree>
    <p:extLst>
      <p:ext uri="{BB962C8B-B14F-4D97-AF65-F5344CB8AC3E}">
        <p14:creationId xmlns:p14="http://schemas.microsoft.com/office/powerpoint/2010/main" val="30219564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7" y="809659"/>
            <a:ext cx="8361229" cy="2098226"/>
          </a:xfrm>
        </p:spPr>
        <p:txBody>
          <a:bodyPr>
            <a:normAutofit/>
          </a:bodyPr>
          <a:lstStyle/>
          <a:p>
            <a:pPr algn="ctr"/>
            <a:r>
              <a:rPr lang="es-MX" sz="8800" b="1" dirty="0" smtClean="0"/>
              <a:t>  PLATA </a:t>
            </a:r>
            <a:endParaRPr lang="es-MX" sz="8800" b="1" dirty="0"/>
          </a:p>
        </p:txBody>
      </p:sp>
      <p:sp>
        <p:nvSpPr>
          <p:cNvPr id="3" name="Subtítulo 2"/>
          <p:cNvSpPr>
            <a:spLocks noGrp="1"/>
          </p:cNvSpPr>
          <p:nvPr>
            <p:ph type="subTitle" idx="1"/>
          </p:nvPr>
        </p:nvSpPr>
        <p:spPr>
          <a:xfrm>
            <a:off x="1386581" y="3412901"/>
            <a:ext cx="9418320" cy="2717443"/>
          </a:xfrm>
        </p:spPr>
        <p:txBody>
          <a:bodyPr>
            <a:normAutofit/>
          </a:bodyPr>
          <a:lstStyle/>
          <a:p>
            <a:pPr marL="457200" indent="-457200">
              <a:buFont typeface="Wingdings" panose="05000000000000000000" pitchFamily="2" charset="2"/>
              <a:buChar char="Ø"/>
            </a:pPr>
            <a:r>
              <a:rPr lang="es-MX" dirty="0" smtClean="0"/>
              <a:t>Método de obtención</a:t>
            </a:r>
          </a:p>
          <a:p>
            <a:pPr marL="457200" indent="-457200">
              <a:buFont typeface="Wingdings" panose="05000000000000000000" pitchFamily="2" charset="2"/>
              <a:buChar char="Ø"/>
            </a:pPr>
            <a:r>
              <a:rPr lang="es-MX" dirty="0" smtClean="0"/>
              <a:t>Propiedades físicas y químicas  </a:t>
            </a:r>
          </a:p>
          <a:p>
            <a:pPr marL="457200" indent="-457200">
              <a:buFont typeface="Wingdings" panose="05000000000000000000" pitchFamily="2" charset="2"/>
              <a:buChar char="Ø"/>
            </a:pPr>
            <a:r>
              <a:rPr lang="es-MX" dirty="0" smtClean="0"/>
              <a:t>Usos</a:t>
            </a:r>
          </a:p>
          <a:p>
            <a:pPr marL="457200" indent="-457200">
              <a:buFont typeface="Wingdings" panose="05000000000000000000" pitchFamily="2" charset="2"/>
              <a:buChar char="Ø"/>
            </a:pPr>
            <a:r>
              <a:rPr lang="es-MX" dirty="0" smtClean="0"/>
              <a:t>Producción en México </a:t>
            </a:r>
          </a:p>
          <a:p>
            <a:pPr marL="457200" indent="-457200">
              <a:buFont typeface="Wingdings" panose="05000000000000000000" pitchFamily="2" charset="2"/>
              <a:buChar char="Ø"/>
            </a:pPr>
            <a:r>
              <a:rPr lang="es-MX" dirty="0" smtClean="0"/>
              <a:t>Compuestos </a:t>
            </a:r>
          </a:p>
          <a:p>
            <a:pPr marL="342900" indent="-342900">
              <a:buFontTx/>
              <a:buChar char="-"/>
            </a:pP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34" y="398992"/>
            <a:ext cx="3270428" cy="184093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9606" y="367374"/>
            <a:ext cx="2743199" cy="2065020"/>
          </a:xfrm>
          <a:prstGeom prst="rect">
            <a:avLst/>
          </a:prstGeom>
        </p:spPr>
      </p:pic>
    </p:spTree>
    <p:extLst>
      <p:ext uri="{BB962C8B-B14F-4D97-AF65-F5344CB8AC3E}">
        <p14:creationId xmlns:p14="http://schemas.microsoft.com/office/powerpoint/2010/main" val="2010112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¿Cuáles son sus compuestos?</a:t>
            </a:r>
            <a:endParaRPr lang="en-US" dirty="0"/>
          </a:p>
        </p:txBody>
      </p:sp>
      <p:pic>
        <p:nvPicPr>
          <p:cNvPr id="4" name="Marcador de contenido 3"/>
          <p:cNvPicPr>
            <a:picLocks noGrp="1" noChangeAspect="1"/>
          </p:cNvPicPr>
          <p:nvPr>
            <p:ph idx="1"/>
          </p:nvPr>
        </p:nvPicPr>
        <p:blipFill rotWithShape="1">
          <a:blip r:embed="rId2"/>
          <a:srcRect l="27452" t="21314" r="28664" b="6636"/>
          <a:stretch/>
        </p:blipFill>
        <p:spPr>
          <a:xfrm>
            <a:off x="2808514" y="1805688"/>
            <a:ext cx="5995852" cy="4738804"/>
          </a:xfrm>
          <a:prstGeom prst="rect">
            <a:avLst/>
          </a:prstGeom>
        </p:spPr>
      </p:pic>
    </p:spTree>
    <p:extLst>
      <p:ext uri="{BB962C8B-B14F-4D97-AF65-F5344CB8AC3E}">
        <p14:creationId xmlns:p14="http://schemas.microsoft.com/office/powerpoint/2010/main" val="40107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Importancia del uso de metales y no metales en la vida cotidiana</a:t>
            </a:r>
            <a:endParaRPr lang="en-US" dirty="0"/>
          </a:p>
        </p:txBody>
      </p:sp>
      <p:sp>
        <p:nvSpPr>
          <p:cNvPr id="3" name="Marcador de texto 2"/>
          <p:cNvSpPr>
            <a:spLocks noGrp="1"/>
          </p:cNvSpPr>
          <p:nvPr>
            <p:ph type="body" idx="1"/>
          </p:nvPr>
        </p:nvSpPr>
        <p:spPr/>
        <p:txBody>
          <a:bodyPr/>
          <a:lstStyle/>
          <a:p>
            <a:r>
              <a:rPr lang="es-MX" dirty="0" smtClean="0"/>
              <a:t>Todos los elementos son muy importantes en nuestra vida, ya que los ocupamos a diario y ahora dependemos de ello ejemplo esta en los perfumes, sal, etc. Que gracias a ellos tenemos un estilo de vida mejor e innovamos </a:t>
            </a:r>
            <a:r>
              <a:rPr lang="es-MX" dirty="0"/>
              <a:t>c</a:t>
            </a:r>
            <a:r>
              <a:rPr lang="es-MX" dirty="0" smtClean="0"/>
              <a:t>reando cosas como celulares, joyas, electrónica y hasta el techo en donde vivimos </a:t>
            </a:r>
            <a:endParaRPr lang="en-US" dirty="0"/>
          </a:p>
        </p:txBody>
      </p:sp>
    </p:spTree>
    <p:extLst>
      <p:ext uri="{BB962C8B-B14F-4D97-AF65-F5344CB8AC3E}">
        <p14:creationId xmlns:p14="http://schemas.microsoft.com/office/powerpoint/2010/main" val="385480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291" y="0"/>
            <a:ext cx="9692640" cy="1325562"/>
          </a:xfrm>
        </p:spPr>
        <p:txBody>
          <a:bodyPr/>
          <a:lstStyle/>
          <a:p>
            <a:r>
              <a:rPr lang="es-MX" dirty="0" smtClean="0"/>
              <a:t>MÉTODO DE OBTENCIÓN </a:t>
            </a:r>
            <a:endParaRPr lang="es-MX" dirty="0"/>
          </a:p>
        </p:txBody>
      </p:sp>
      <p:sp>
        <p:nvSpPr>
          <p:cNvPr id="3" name="Marcador de contenido 2"/>
          <p:cNvSpPr>
            <a:spLocks noGrp="1"/>
          </p:cNvSpPr>
          <p:nvPr>
            <p:ph idx="1"/>
          </p:nvPr>
        </p:nvSpPr>
        <p:spPr>
          <a:xfrm>
            <a:off x="597322" y="1227683"/>
            <a:ext cx="10233810" cy="4799630"/>
          </a:xfrm>
        </p:spPr>
        <p:txBody>
          <a:bodyPr>
            <a:normAutofit/>
          </a:bodyPr>
          <a:lstStyle/>
          <a:p>
            <a:pPr algn="just"/>
            <a:r>
              <a:rPr lang="es-MX" sz="2000" b="1" dirty="0" smtClean="0"/>
              <a:t>EXTRACCIÓN DE LAS MINAS O YACIMIENTOS</a:t>
            </a:r>
            <a:r>
              <a:rPr lang="es-MX" sz="2400" b="1" dirty="0" smtClean="0"/>
              <a:t>:</a:t>
            </a:r>
          </a:p>
          <a:p>
            <a:pPr marL="0" indent="0" algn="just">
              <a:buNone/>
            </a:pPr>
            <a:r>
              <a:rPr lang="es-MX" sz="1900" dirty="0"/>
              <a:t>En</a:t>
            </a:r>
            <a:r>
              <a:rPr lang="es-MX" sz="1900" b="1" dirty="0"/>
              <a:t> </a:t>
            </a:r>
            <a:r>
              <a:rPr lang="es-MX" sz="1900" dirty="0"/>
              <a:t>laboratorios se prepara explosivos para realizar la tronada a o que se refiere como la colocación de dinamita, se hacen barrenos hechos por la perforadora, con el propósito de depositar uno o más cartuchos de un explosivo plástico, este va conectado a una mecha la cual recibe el nombre de "termalita", que en sus extremos se le coloca unas terminales conocidas como cápsulas, uno que permite encender la mecha y el otro que detona el explosivo.</a:t>
            </a:r>
            <a:br>
              <a:rPr lang="es-MX" sz="1900" dirty="0"/>
            </a:br>
            <a:r>
              <a:rPr lang="es-MX" sz="1900" dirty="0"/>
              <a:t> </a:t>
            </a:r>
            <a:br>
              <a:rPr lang="es-MX" sz="1900" dirty="0"/>
            </a:br>
            <a:r>
              <a:rPr lang="es-MX" sz="1900" dirty="0"/>
              <a:t>Después viene lo que es la acumulación de el material se carga por medio de una pala neumática y colocada en los carros de góndola, estos carros llevara la plata a un almacenamiento conocido como alcancías</a:t>
            </a:r>
            <a:r>
              <a:rPr lang="es-MX" sz="2000" dirty="0" smtClean="0"/>
              <a:t>. </a:t>
            </a:r>
            <a:endParaRPr lang="es-MX" sz="2000" b="1" dirty="0"/>
          </a:p>
        </p:txBody>
      </p:sp>
    </p:spTree>
    <p:extLst>
      <p:ext uri="{BB962C8B-B14F-4D97-AF65-F5344CB8AC3E}">
        <p14:creationId xmlns:p14="http://schemas.microsoft.com/office/powerpoint/2010/main" val="959096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1561" y="244699"/>
            <a:ext cx="10805632" cy="6387921"/>
          </a:xfrm>
        </p:spPr>
        <p:txBody>
          <a:bodyPr/>
          <a:lstStyle/>
          <a:p>
            <a:r>
              <a:rPr lang="es-MX" sz="2000" b="1" dirty="0" smtClean="0"/>
              <a:t>CRIBADO </a:t>
            </a:r>
            <a:r>
              <a:rPr lang="es-MX" sz="2000" b="1" dirty="0"/>
              <a:t>Y QUEBRADO DEL MATERIAL</a:t>
            </a:r>
            <a:endParaRPr lang="es-MX" sz="2000" dirty="0"/>
          </a:p>
          <a:p>
            <a:pPr marL="0" indent="0">
              <a:buNone/>
            </a:pPr>
            <a:r>
              <a:rPr lang="es-MX" sz="1900" dirty="0" smtClean="0"/>
              <a:t>Después </a:t>
            </a:r>
            <a:r>
              <a:rPr lang="es-MX" sz="1900" dirty="0"/>
              <a:t>de el almacenamiento de canaliza la plata a lo que es el área de quebradoras en donde unas maquinas conocidas como quebradores primarias reducirán el tamaño de las piedras que poco después serán clasificadas en las cribas( estas son semejantes a unas coladeras) para seguir después con los quebradores primarios ya que se tiene una medida ideal de la piedra por medio de unas bandas pasa a lo que es la molienda.</a:t>
            </a:r>
          </a:p>
          <a:p>
            <a:r>
              <a:rPr lang="es-MX" sz="2000" b="1" dirty="0" smtClean="0"/>
              <a:t>MUESTREO</a:t>
            </a:r>
            <a:r>
              <a:rPr lang="es-MX" sz="2000" dirty="0"/>
              <a:t/>
            </a:r>
            <a:br>
              <a:rPr lang="es-MX" sz="2000" dirty="0"/>
            </a:br>
            <a:r>
              <a:rPr lang="es-MX" sz="2000" dirty="0"/>
              <a:t>Este paso es intermedio entre el cribado y la molienda es </a:t>
            </a:r>
            <a:r>
              <a:rPr lang="es-MX" sz="2000" dirty="0" smtClean="0"/>
              <a:t>aquí donde se realizan el muestreo de las cargas para determinar su grado de pureza y la cantidad.</a:t>
            </a:r>
          </a:p>
          <a:p>
            <a:r>
              <a:rPr lang="es-MX" sz="2000" b="1" dirty="0" smtClean="0"/>
              <a:t>MOLIENDA </a:t>
            </a:r>
            <a:r>
              <a:rPr lang="es-MX" sz="2000" dirty="0"/>
              <a:t/>
            </a:r>
            <a:br>
              <a:rPr lang="es-MX" sz="2000" dirty="0"/>
            </a:br>
            <a:r>
              <a:rPr lang="es-MX" sz="1900" dirty="0"/>
              <a:t>Ya que esta cribado el material llega por las bandas a el molino de mineral, son grandes cilindros hechos de lianas de acero al molibdeno sujetadas en su pared por medio de mucha tornillería, y gracias a las bolas de acero que giran en el interior del molino, el material sea molido para convertirse en lodo claro agregando agua contantemente dentro del molino para después salir por el “</a:t>
            </a:r>
            <a:r>
              <a:rPr lang="es-MX" sz="1900" dirty="0" err="1"/>
              <a:t>trunions</a:t>
            </a:r>
            <a:r>
              <a:rPr lang="es-MX" sz="1900" dirty="0"/>
              <a:t>" o lo que es lo mismo la salida del molino que será transportado a su siguiente paso. </a:t>
            </a:r>
          </a:p>
          <a:p>
            <a:endParaRPr lang="es-MX" sz="1900" dirty="0"/>
          </a:p>
          <a:p>
            <a:endParaRPr lang="es-MX" sz="1900" b="1" dirty="0" smtClean="0"/>
          </a:p>
          <a:p>
            <a:endParaRPr lang="es-MX" b="1" dirty="0"/>
          </a:p>
          <a:p>
            <a:endParaRPr lang="es-MX" b="1" dirty="0" smtClean="0"/>
          </a:p>
          <a:p>
            <a:pPr algn="just"/>
            <a:endParaRPr lang="es-MX" sz="1900" dirty="0"/>
          </a:p>
        </p:txBody>
      </p:sp>
    </p:spTree>
    <p:extLst>
      <p:ext uri="{BB962C8B-B14F-4D97-AF65-F5344CB8AC3E}">
        <p14:creationId xmlns:p14="http://schemas.microsoft.com/office/powerpoint/2010/main" val="3843639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167425" y="167425"/>
            <a:ext cx="10882648" cy="6400799"/>
          </a:xfrm>
        </p:spPr>
        <p:txBody>
          <a:bodyPr>
            <a:normAutofit lnSpcReduction="10000"/>
          </a:bodyPr>
          <a:lstStyle/>
          <a:p>
            <a:r>
              <a:rPr lang="es-MX" b="1" dirty="0"/>
              <a:t>CIANURACIÓN </a:t>
            </a:r>
            <a:r>
              <a:rPr lang="es-MX" dirty="0"/>
              <a:t/>
            </a:r>
            <a:br>
              <a:rPr lang="es-MX" dirty="0"/>
            </a:br>
            <a:r>
              <a:rPr lang="es-MX" sz="1900" dirty="0"/>
              <a:t>El material una vez molido pasa a unos tanques por medio de un impulso de rastrillo contantemente, se le agrega cianuro para el proceso de beneficio de la plata este sistema de agitación y </a:t>
            </a:r>
            <a:r>
              <a:rPr lang="es-MX" sz="1900" dirty="0" smtClean="0"/>
              <a:t>cianuración </a:t>
            </a:r>
            <a:r>
              <a:rPr lang="es-MX" sz="1900" dirty="0"/>
              <a:t>se hace una mezcla homogénea que se después se enviara a la plata de flotación pero no siempre puede ser por este método existe otro método conocido como amalgamación.</a:t>
            </a:r>
          </a:p>
          <a:p>
            <a:r>
              <a:rPr lang="es-MX" sz="2000" b="1" dirty="0"/>
              <a:t>AMALGAMACIÓN </a:t>
            </a:r>
            <a:r>
              <a:rPr lang="es-MX" sz="2000" dirty="0"/>
              <a:t/>
            </a:r>
            <a:br>
              <a:rPr lang="es-MX" sz="2000" dirty="0"/>
            </a:br>
            <a:r>
              <a:rPr lang="es-MX" sz="1900" dirty="0"/>
              <a:t>El material se suele someterlo a tostación con agregado de sal común para transformar la plata en cloruro de plata. Esta sustancia se trata en toneles giratorios con agua y hierro con lo que se obtiene la plata libre</a:t>
            </a:r>
            <a:r>
              <a:rPr lang="es-MX" sz="1900" dirty="0" smtClean="0"/>
              <a:t>.</a:t>
            </a:r>
          </a:p>
          <a:p>
            <a:r>
              <a:rPr lang="es-MX" sz="2000" b="1" dirty="0" smtClean="0"/>
              <a:t>FLOTACIÒN</a:t>
            </a:r>
            <a:r>
              <a:rPr lang="es-MX" sz="2000" dirty="0"/>
              <a:t/>
            </a:r>
            <a:br>
              <a:rPr lang="es-MX" sz="2000" dirty="0"/>
            </a:br>
            <a:r>
              <a:rPr lang="es-MX" sz="1900" dirty="0"/>
              <a:t>En este paso es donde es obtiene la primera espuma de la cianuracion de la plata, por medio de celdas contenedoras y de impulsores giratorios que hacen que las partículas de plata se separen de las impurezas otros minerales, tierra, etc. Y flotar en la espuma que es derramada en unos contenedores laterales, estas espumas son enviadas por medio de bombeo al área de fundición y los desechos enviados a terrenos fuera de la ciudad conocidos como “jales</a:t>
            </a:r>
            <a:r>
              <a:rPr lang="es-MX" sz="1900" dirty="0" smtClean="0"/>
              <a:t>”.</a:t>
            </a:r>
          </a:p>
          <a:p>
            <a:r>
              <a:rPr lang="es-MX" sz="2000" b="1" dirty="0"/>
              <a:t>FUNDICIÓN </a:t>
            </a:r>
            <a:r>
              <a:rPr lang="es-MX" sz="2000" dirty="0"/>
              <a:t/>
            </a:r>
            <a:br>
              <a:rPr lang="es-MX" sz="2000" dirty="0"/>
            </a:br>
            <a:r>
              <a:rPr lang="es-MX" sz="2000" dirty="0"/>
              <a:t>Se recolecta las espumas en unos sacos de lona que se encuentra en el interior de una prensa, para que sean compactas y solidificadas a presión ya que se dividió el compuesto en lo que es humedad que es el agua cianurada y el lodo anódico se colocan los lodos en un molde de fundición esta se hace en hornos con combustibles </a:t>
            </a:r>
            <a:r>
              <a:rPr lang="es-MX" sz="2000" dirty="0" smtClean="0"/>
              <a:t>diésel </a:t>
            </a:r>
            <a:r>
              <a:rPr lang="es-MX" sz="2000" dirty="0"/>
              <a:t>o petrolato.</a:t>
            </a:r>
          </a:p>
          <a:p>
            <a:endParaRPr lang="es-MX" sz="1900" dirty="0"/>
          </a:p>
          <a:p>
            <a:endParaRPr lang="es-MX" sz="1900" dirty="0"/>
          </a:p>
          <a:p>
            <a:endParaRPr lang="es-MX" sz="1900" dirty="0"/>
          </a:p>
        </p:txBody>
      </p:sp>
    </p:spTree>
    <p:extLst>
      <p:ext uri="{BB962C8B-B14F-4D97-AF65-F5344CB8AC3E}">
        <p14:creationId xmlns:p14="http://schemas.microsoft.com/office/powerpoint/2010/main" val="4187605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0046" y="180304"/>
            <a:ext cx="10882905" cy="6490952"/>
          </a:xfrm>
        </p:spPr>
        <p:txBody>
          <a:bodyPr/>
          <a:lstStyle/>
          <a:p>
            <a:r>
              <a:rPr lang="es-MX" sz="2000" b="1" dirty="0" smtClean="0"/>
              <a:t>REFINADO</a:t>
            </a:r>
            <a:r>
              <a:rPr lang="es-MX" dirty="0"/>
              <a:t/>
            </a:r>
            <a:br>
              <a:rPr lang="es-MX" dirty="0"/>
            </a:br>
            <a:r>
              <a:rPr lang="es-MX" sz="1900" dirty="0"/>
              <a:t>Una vez que se obtienen las placas anódicas del fundido son colocadas en las tinas electrolíticas y por medio de químicos y electricidad son desintegradas las placas para convertirlas en cristales de plata a esta presentación de material se le llama como granalla de plata es cual es transportado nuevamente al horno para su fundición estos ya no son de combustibles son eléctricos para evitar perdidas por volatilidad de los minerales al fundir ya fundida la plata se coloca la plata en lingoteras giratorias que están en forma circular alrededor de horno, ya que se encuentras fríos se desmoldan para ser pulidos y pesados, marcados, foliados, sellados y empacados para su embarque.</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45" y="2839389"/>
            <a:ext cx="1812433" cy="1221422"/>
          </a:xfrm>
          <a:prstGeom prst="rect">
            <a:avLst/>
          </a:prstGeom>
        </p:spPr>
      </p:pic>
      <p:sp>
        <p:nvSpPr>
          <p:cNvPr id="5" name="Flecha derecha 4"/>
          <p:cNvSpPr/>
          <p:nvPr/>
        </p:nvSpPr>
        <p:spPr>
          <a:xfrm>
            <a:off x="2209380" y="3142444"/>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042" y="2759920"/>
            <a:ext cx="1948099" cy="1462692"/>
          </a:xfrm>
          <a:prstGeom prst="rect">
            <a:avLst/>
          </a:prstGeom>
        </p:spPr>
      </p:pic>
      <p:sp>
        <p:nvSpPr>
          <p:cNvPr id="8" name="Flecha derecha 7"/>
          <p:cNvSpPr/>
          <p:nvPr/>
        </p:nvSpPr>
        <p:spPr>
          <a:xfrm>
            <a:off x="5232007" y="3166764"/>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587" y="2839389"/>
            <a:ext cx="1506475" cy="1402937"/>
          </a:xfrm>
          <a:prstGeom prst="rect">
            <a:avLst/>
          </a:prstGeom>
        </p:spPr>
      </p:pic>
      <p:sp>
        <p:nvSpPr>
          <p:cNvPr id="11" name="Flecha derecha 10"/>
          <p:cNvSpPr/>
          <p:nvPr/>
        </p:nvSpPr>
        <p:spPr>
          <a:xfrm>
            <a:off x="7804297" y="3166764"/>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6148" y="2526061"/>
            <a:ext cx="2049231" cy="1482250"/>
          </a:xfrm>
          <a:prstGeom prst="rect">
            <a:avLst/>
          </a:prstGeom>
        </p:spPr>
      </p:pic>
      <p:sp>
        <p:nvSpPr>
          <p:cNvPr id="15" name="Flecha derecha 14"/>
          <p:cNvSpPr/>
          <p:nvPr/>
        </p:nvSpPr>
        <p:spPr>
          <a:xfrm rot="5400000">
            <a:off x="9479887" y="4373006"/>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6892" y="5141931"/>
            <a:ext cx="2153268" cy="1384847"/>
          </a:xfrm>
          <a:prstGeom prst="rect">
            <a:avLst/>
          </a:prstGeom>
        </p:spPr>
      </p:pic>
      <p:sp>
        <p:nvSpPr>
          <p:cNvPr id="17" name="Flecha derecha 16"/>
          <p:cNvSpPr/>
          <p:nvPr/>
        </p:nvSpPr>
        <p:spPr>
          <a:xfrm rot="10800000">
            <a:off x="7804297" y="5676095"/>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3152" y="4984019"/>
            <a:ext cx="1873485" cy="1258748"/>
          </a:xfrm>
          <a:prstGeom prst="rect">
            <a:avLst/>
          </a:prstGeom>
        </p:spPr>
      </p:pic>
      <p:sp>
        <p:nvSpPr>
          <p:cNvPr id="19" name="Flecha derecha 18"/>
          <p:cNvSpPr/>
          <p:nvPr/>
        </p:nvSpPr>
        <p:spPr>
          <a:xfrm rot="10800000">
            <a:off x="4868214" y="5676095"/>
            <a:ext cx="927278" cy="56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6371" y="4827506"/>
            <a:ext cx="2676525" cy="1428750"/>
          </a:xfrm>
          <a:prstGeom prst="rect">
            <a:avLst/>
          </a:prstGeom>
        </p:spPr>
      </p:pic>
      <p:sp>
        <p:nvSpPr>
          <p:cNvPr id="25" name="CuadroTexto 24"/>
          <p:cNvSpPr txBox="1"/>
          <p:nvPr/>
        </p:nvSpPr>
        <p:spPr>
          <a:xfrm>
            <a:off x="499368" y="4091745"/>
            <a:ext cx="1492986" cy="307777"/>
          </a:xfrm>
          <a:prstGeom prst="rect">
            <a:avLst/>
          </a:prstGeom>
          <a:noFill/>
        </p:spPr>
        <p:txBody>
          <a:bodyPr wrap="square" rtlCol="0">
            <a:spAutoFit/>
          </a:bodyPr>
          <a:lstStyle/>
          <a:p>
            <a:r>
              <a:rPr lang="es-MX" sz="1400" dirty="0" smtClean="0"/>
              <a:t>EXTRACCIÓN</a:t>
            </a:r>
            <a:endParaRPr lang="es-MX" sz="1400" dirty="0"/>
          </a:p>
        </p:txBody>
      </p:sp>
      <p:sp>
        <p:nvSpPr>
          <p:cNvPr id="27" name="CuadroTexto 26"/>
          <p:cNvSpPr txBox="1"/>
          <p:nvPr/>
        </p:nvSpPr>
        <p:spPr>
          <a:xfrm>
            <a:off x="3132634" y="4222612"/>
            <a:ext cx="2149905" cy="523220"/>
          </a:xfrm>
          <a:prstGeom prst="rect">
            <a:avLst/>
          </a:prstGeom>
          <a:noFill/>
        </p:spPr>
        <p:txBody>
          <a:bodyPr wrap="square" rtlCol="0">
            <a:spAutoFit/>
          </a:bodyPr>
          <a:lstStyle/>
          <a:p>
            <a:pPr algn="ctr"/>
            <a:r>
              <a:rPr lang="es-MX" sz="1400" dirty="0" smtClean="0"/>
              <a:t>CRIBADO Y QUEBRADO</a:t>
            </a:r>
            <a:endParaRPr lang="es-MX" sz="1400" dirty="0"/>
          </a:p>
        </p:txBody>
      </p:sp>
      <p:sp>
        <p:nvSpPr>
          <p:cNvPr id="28" name="CuadroTexto 27"/>
          <p:cNvSpPr txBox="1"/>
          <p:nvPr/>
        </p:nvSpPr>
        <p:spPr>
          <a:xfrm>
            <a:off x="6237456" y="4250152"/>
            <a:ext cx="1668945" cy="307777"/>
          </a:xfrm>
          <a:prstGeom prst="rect">
            <a:avLst/>
          </a:prstGeom>
          <a:noFill/>
        </p:spPr>
        <p:txBody>
          <a:bodyPr wrap="square" rtlCol="0">
            <a:spAutoFit/>
          </a:bodyPr>
          <a:lstStyle/>
          <a:p>
            <a:pPr algn="ctr"/>
            <a:r>
              <a:rPr lang="es-MX" sz="1400" dirty="0" smtClean="0"/>
              <a:t>MOLIENDA</a:t>
            </a:r>
            <a:endParaRPr lang="es-MX" sz="1400" dirty="0"/>
          </a:p>
        </p:txBody>
      </p:sp>
      <p:sp>
        <p:nvSpPr>
          <p:cNvPr id="29" name="CuadroTexto 28"/>
          <p:cNvSpPr txBox="1"/>
          <p:nvPr/>
        </p:nvSpPr>
        <p:spPr>
          <a:xfrm>
            <a:off x="9116457" y="3945613"/>
            <a:ext cx="1508612" cy="276999"/>
          </a:xfrm>
          <a:prstGeom prst="rect">
            <a:avLst/>
          </a:prstGeom>
          <a:noFill/>
        </p:spPr>
        <p:txBody>
          <a:bodyPr wrap="square" rtlCol="0">
            <a:spAutoFit/>
          </a:bodyPr>
          <a:lstStyle/>
          <a:p>
            <a:r>
              <a:rPr lang="es-MX" sz="1200" b="1" dirty="0" smtClean="0"/>
              <a:t>CIANURACIÓN</a:t>
            </a:r>
            <a:endParaRPr lang="es-MX" sz="1200" b="1" dirty="0"/>
          </a:p>
        </p:txBody>
      </p:sp>
      <p:sp>
        <p:nvSpPr>
          <p:cNvPr id="30" name="CuadroTexto 29"/>
          <p:cNvSpPr txBox="1"/>
          <p:nvPr/>
        </p:nvSpPr>
        <p:spPr>
          <a:xfrm>
            <a:off x="9087703" y="6526778"/>
            <a:ext cx="1975248" cy="307777"/>
          </a:xfrm>
          <a:prstGeom prst="rect">
            <a:avLst/>
          </a:prstGeom>
          <a:noFill/>
        </p:spPr>
        <p:txBody>
          <a:bodyPr wrap="square" rtlCol="0">
            <a:spAutoFit/>
          </a:bodyPr>
          <a:lstStyle/>
          <a:p>
            <a:pPr algn="ctr"/>
            <a:r>
              <a:rPr lang="es-MX" sz="1400" dirty="0" smtClean="0"/>
              <a:t>FLOTACIÓN</a:t>
            </a:r>
            <a:endParaRPr lang="es-MX" dirty="0"/>
          </a:p>
        </p:txBody>
      </p:sp>
      <p:sp>
        <p:nvSpPr>
          <p:cNvPr id="32" name="CuadroTexto 31"/>
          <p:cNvSpPr txBox="1"/>
          <p:nvPr/>
        </p:nvSpPr>
        <p:spPr>
          <a:xfrm>
            <a:off x="6111654" y="6242767"/>
            <a:ext cx="1525071" cy="307777"/>
          </a:xfrm>
          <a:prstGeom prst="rect">
            <a:avLst/>
          </a:prstGeom>
          <a:noFill/>
        </p:spPr>
        <p:txBody>
          <a:bodyPr wrap="square" rtlCol="0">
            <a:spAutoFit/>
          </a:bodyPr>
          <a:lstStyle/>
          <a:p>
            <a:pPr algn="ctr"/>
            <a:r>
              <a:rPr lang="es-MX" sz="1400" dirty="0" smtClean="0"/>
              <a:t>FUNDICIÓN</a:t>
            </a:r>
            <a:endParaRPr lang="es-MX" sz="1400" dirty="0"/>
          </a:p>
        </p:txBody>
      </p:sp>
      <p:sp>
        <p:nvSpPr>
          <p:cNvPr id="33" name="CuadroTexto 32"/>
          <p:cNvSpPr txBox="1"/>
          <p:nvPr/>
        </p:nvSpPr>
        <p:spPr>
          <a:xfrm>
            <a:off x="2494523" y="6277869"/>
            <a:ext cx="1800220" cy="307777"/>
          </a:xfrm>
          <a:prstGeom prst="rect">
            <a:avLst/>
          </a:prstGeom>
          <a:noFill/>
        </p:spPr>
        <p:txBody>
          <a:bodyPr wrap="square" rtlCol="0">
            <a:spAutoFit/>
          </a:bodyPr>
          <a:lstStyle/>
          <a:p>
            <a:pPr algn="ctr"/>
            <a:r>
              <a:rPr lang="es-MX" sz="1400" dirty="0" smtClean="0"/>
              <a:t>REFINADO</a:t>
            </a:r>
            <a:endParaRPr lang="es-MX" dirty="0"/>
          </a:p>
        </p:txBody>
      </p:sp>
    </p:spTree>
    <p:extLst>
      <p:ext uri="{BB962C8B-B14F-4D97-AF65-F5344CB8AC3E}">
        <p14:creationId xmlns:p14="http://schemas.microsoft.com/office/powerpoint/2010/main" val="65306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PROPIEDADES FÍSICAS Y QUÍMICAS </a:t>
            </a:r>
            <a:endParaRPr lang="es-MX"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82954908"/>
              </p:ext>
            </p:extLst>
          </p:nvPr>
        </p:nvGraphicFramePr>
        <p:xfrm>
          <a:off x="1262061" y="1295186"/>
          <a:ext cx="8938006" cy="5029200"/>
        </p:xfrm>
        <a:graphic>
          <a:graphicData uri="http://schemas.openxmlformats.org/drawingml/2006/table">
            <a:tbl>
              <a:tblPr firstRow="1" bandRow="1">
                <a:tableStyleId>{5C22544A-7EE6-4342-B048-85BDC9FD1C3A}</a:tableStyleId>
              </a:tblPr>
              <a:tblGrid>
                <a:gridCol w="4469003">
                  <a:extLst>
                    <a:ext uri="{9D8B030D-6E8A-4147-A177-3AD203B41FA5}">
                      <a16:colId xmlns:a16="http://schemas.microsoft.com/office/drawing/2014/main" val="20000"/>
                    </a:ext>
                  </a:extLst>
                </a:gridCol>
                <a:gridCol w="4469003">
                  <a:extLst>
                    <a:ext uri="{9D8B030D-6E8A-4147-A177-3AD203B41FA5}">
                      <a16:colId xmlns:a16="http://schemas.microsoft.com/office/drawing/2014/main" val="20001"/>
                    </a:ext>
                  </a:extLst>
                </a:gridCol>
              </a:tblGrid>
              <a:tr h="406466">
                <a:tc>
                  <a:txBody>
                    <a:bodyPr/>
                    <a:lstStyle/>
                    <a:p>
                      <a:pPr algn="ctr"/>
                      <a:r>
                        <a:rPr lang="es-MX" sz="2400" dirty="0" smtClean="0"/>
                        <a:t>FÍSICAS</a:t>
                      </a:r>
                      <a:endParaRPr lang="es-MX" sz="2400" dirty="0"/>
                    </a:p>
                  </a:txBody>
                  <a:tcPr/>
                </a:tc>
                <a:tc>
                  <a:txBody>
                    <a:bodyPr/>
                    <a:lstStyle/>
                    <a:p>
                      <a:pPr algn="ctr"/>
                      <a:r>
                        <a:rPr lang="es-MX" sz="2400" dirty="0" smtClean="0"/>
                        <a:t>QUÍMICAS </a:t>
                      </a:r>
                      <a:endParaRPr lang="es-MX" sz="2400" dirty="0"/>
                    </a:p>
                  </a:txBody>
                  <a:tcPr/>
                </a:tc>
                <a:extLst>
                  <a:ext uri="{0D108BD9-81ED-4DB2-BD59-A6C34878D82A}">
                    <a16:rowId xmlns:a16="http://schemas.microsoft.com/office/drawing/2014/main" val="10000"/>
                  </a:ext>
                </a:extLst>
              </a:tr>
              <a:tr h="4282225">
                <a:tc>
                  <a:txBody>
                    <a:bodyPr/>
                    <a:lstStyle/>
                    <a:p>
                      <a:r>
                        <a:rPr lang="es-MX" dirty="0" smtClean="0"/>
                        <a:t>Es de color blanco neto y admite un pulido brillante.</a:t>
                      </a:r>
                      <a:br>
                        <a:rPr lang="es-MX" dirty="0" smtClean="0"/>
                      </a:br>
                      <a:r>
                        <a:rPr lang="es-MX" dirty="0" smtClean="0"/>
                        <a:t>Es maleable.</a:t>
                      </a:r>
                      <a:br>
                        <a:rPr lang="es-MX" dirty="0" smtClean="0"/>
                      </a:br>
                      <a:r>
                        <a:rPr lang="es-MX" dirty="0" smtClean="0"/>
                        <a:t>Es dúctil (menos que el oro).</a:t>
                      </a:r>
                      <a:br>
                        <a:rPr lang="es-MX" dirty="0" smtClean="0"/>
                      </a:br>
                      <a:r>
                        <a:rPr lang="es-MX" dirty="0" smtClean="0"/>
                        <a:t>Se alea con la mayoría de los metales.</a:t>
                      </a:r>
                      <a:br>
                        <a:rPr lang="es-MX" dirty="0" smtClean="0"/>
                      </a:br>
                      <a:r>
                        <a:rPr lang="es-MX" dirty="0" smtClean="0"/>
                        <a:t>Dureza de 2.5 a 3.</a:t>
                      </a:r>
                      <a:br>
                        <a:rPr lang="es-MX" dirty="0" smtClean="0"/>
                      </a:br>
                      <a:r>
                        <a:rPr lang="es-MX" dirty="0" smtClean="0"/>
                        <a:t>Gran conductividad térmica y eléctrica.</a:t>
                      </a:r>
                      <a:br>
                        <a:rPr lang="es-MX" dirty="0" smtClean="0"/>
                      </a:br>
                      <a:r>
                        <a:rPr lang="es-MX" dirty="0" smtClean="0"/>
                        <a:t>Buena para instalaciones químicas.</a:t>
                      </a:r>
                      <a:br>
                        <a:rPr lang="es-MX" dirty="0" smtClean="0"/>
                      </a:br>
                      <a:r>
                        <a:rPr lang="es-MX" dirty="0" smtClean="0"/>
                        <a:t>Punto de ebullición: 2212°C.</a:t>
                      </a:r>
                      <a:br>
                        <a:rPr lang="es-MX" dirty="0" smtClean="0"/>
                      </a:br>
                      <a:r>
                        <a:rPr lang="es-MX" dirty="0" smtClean="0"/>
                        <a:t>Punto de fusión: 962°C.</a:t>
                      </a:r>
                      <a:endParaRPr lang="es-MX" dirty="0"/>
                    </a:p>
                  </a:txBody>
                  <a:tcPr/>
                </a:tc>
                <a:tc>
                  <a:txBody>
                    <a:bodyPr/>
                    <a:lstStyle/>
                    <a:p>
                      <a:r>
                        <a:rPr lang="es-MX" sz="1600" b="0" dirty="0" smtClean="0"/>
                        <a:t>Número atómico    </a:t>
                      </a:r>
                      <a:r>
                        <a:rPr lang="es-MX" sz="1600" b="1" dirty="0" smtClean="0"/>
                        <a:t>47</a:t>
                      </a:r>
                    </a:p>
                    <a:p>
                      <a:r>
                        <a:rPr lang="es-MX" sz="1600" dirty="0" smtClean="0"/>
                        <a:t>Valencia                   </a:t>
                      </a:r>
                      <a:r>
                        <a:rPr lang="es-MX" sz="1600" b="1" dirty="0" smtClean="0"/>
                        <a:t>1</a:t>
                      </a:r>
                    </a:p>
                    <a:p>
                      <a:r>
                        <a:rPr lang="es-MX" sz="1600" b="0" dirty="0" smtClean="0"/>
                        <a:t>Estado</a:t>
                      </a:r>
                      <a:r>
                        <a:rPr lang="es-MX" sz="1600" b="0" baseline="0" dirty="0" smtClean="0"/>
                        <a:t> de Oxidación </a:t>
                      </a:r>
                      <a:r>
                        <a:rPr lang="es-MX" sz="1600" b="1" baseline="0" dirty="0" smtClean="0"/>
                        <a:t>+1</a:t>
                      </a:r>
                    </a:p>
                    <a:p>
                      <a:r>
                        <a:rPr lang="es-MX" sz="1600" b="0" dirty="0" smtClean="0"/>
                        <a:t>Electronegatividad </a:t>
                      </a:r>
                      <a:r>
                        <a:rPr lang="es-MX" sz="1600" b="1" dirty="0" smtClean="0"/>
                        <a:t>1,9</a:t>
                      </a:r>
                    </a:p>
                    <a:p>
                      <a:r>
                        <a:rPr lang="es-MX" sz="1600" b="0" dirty="0" smtClean="0"/>
                        <a:t>Radio iónico (</a:t>
                      </a:r>
                      <a:r>
                        <a:rPr lang="es-MX" sz="1600" b="0" dirty="0" err="1" smtClean="0"/>
                        <a:t>nm</a:t>
                      </a:r>
                      <a:r>
                        <a:rPr lang="es-MX" sz="1600" b="0" dirty="0" smtClean="0"/>
                        <a:t>) </a:t>
                      </a:r>
                      <a:r>
                        <a:rPr lang="es-MX" sz="1600" b="1" dirty="0" smtClean="0"/>
                        <a:t>0,126</a:t>
                      </a:r>
                    </a:p>
                    <a:p>
                      <a:r>
                        <a:rPr lang="es-MX" sz="1600" b="0" dirty="0" smtClean="0"/>
                        <a:t>Radio atómico (</a:t>
                      </a:r>
                      <a:r>
                        <a:rPr lang="es-MX" sz="1600" b="0" dirty="0" err="1" smtClean="0"/>
                        <a:t>nm</a:t>
                      </a:r>
                      <a:r>
                        <a:rPr lang="es-MX" sz="1600" b="0" dirty="0" smtClean="0"/>
                        <a:t>) </a:t>
                      </a:r>
                      <a:r>
                        <a:rPr lang="es-MX" sz="1600" b="1" dirty="0" smtClean="0"/>
                        <a:t>0,144</a:t>
                      </a:r>
                    </a:p>
                    <a:p>
                      <a:r>
                        <a:rPr lang="es-MX" sz="1600" b="0" dirty="0" smtClean="0"/>
                        <a:t>Configuración electrónica </a:t>
                      </a:r>
                      <a:r>
                        <a:rPr lang="es-MX" sz="1600" b="1" dirty="0" smtClean="0"/>
                        <a:t>[Kr] 4d10</a:t>
                      </a:r>
                      <a:r>
                        <a:rPr lang="es-MX" sz="1600" b="1" baseline="0" dirty="0" smtClean="0"/>
                        <a:t> 5S1</a:t>
                      </a:r>
                      <a:endParaRPr lang="es-MX" sz="1600" b="1" dirty="0" smtClean="0"/>
                    </a:p>
                    <a:p>
                      <a:r>
                        <a:rPr lang="es-MX" sz="1600" b="0" dirty="0" smtClean="0"/>
                        <a:t>Primer potencial de ionización (</a:t>
                      </a:r>
                      <a:r>
                        <a:rPr lang="es-MX" sz="1600" b="0" dirty="0" err="1" smtClean="0"/>
                        <a:t>kj</a:t>
                      </a:r>
                      <a:r>
                        <a:rPr lang="es-MX" sz="1600" b="0" dirty="0" smtClean="0"/>
                        <a:t>/mol) </a:t>
                      </a:r>
                      <a:r>
                        <a:rPr lang="es-MX" sz="1600" b="1" dirty="0" smtClean="0"/>
                        <a:t>758</a:t>
                      </a:r>
                      <a:endParaRPr lang="es-MX" sz="1600" b="0" dirty="0" smtClean="0"/>
                    </a:p>
                    <a:p>
                      <a:r>
                        <a:rPr lang="es-MX" sz="1400" b="0" dirty="0" smtClean="0"/>
                        <a:t>Segundo potencial de ionización (</a:t>
                      </a:r>
                      <a:r>
                        <a:rPr lang="es-MX" sz="1400" b="0" dirty="0" err="1" smtClean="0"/>
                        <a:t>kj</a:t>
                      </a:r>
                      <a:r>
                        <a:rPr lang="es-MX" sz="1400" b="0" dirty="0" smtClean="0"/>
                        <a:t>/mol) </a:t>
                      </a:r>
                      <a:r>
                        <a:rPr lang="es-MX" sz="1600" b="1" dirty="0" smtClean="0"/>
                        <a:t>2061</a:t>
                      </a:r>
                      <a:r>
                        <a:rPr lang="es-MX" sz="1600" b="0" dirty="0" smtClean="0"/>
                        <a:t> Potencial estándar </a:t>
                      </a:r>
                      <a:r>
                        <a:rPr lang="es-MX" sz="1600" b="1" dirty="0" smtClean="0"/>
                        <a:t>0.779V</a:t>
                      </a:r>
                      <a:r>
                        <a:rPr lang="es-MX" sz="1600" b="1" baseline="0" dirty="0" smtClean="0"/>
                        <a:t> (Ag+/ Ag)</a:t>
                      </a:r>
                      <a:endParaRPr lang="es-MX" sz="1600" b="1" dirty="0" smtClean="0"/>
                    </a:p>
                    <a:p>
                      <a:r>
                        <a:rPr lang="es-MX" sz="1600" b="0" dirty="0" smtClean="0"/>
                        <a:t>Masa atómica (g/mol) </a:t>
                      </a:r>
                      <a:r>
                        <a:rPr lang="es-MX" sz="1600" b="1" dirty="0" smtClean="0"/>
                        <a:t>107.87g.mol-1</a:t>
                      </a:r>
                    </a:p>
                    <a:p>
                      <a:r>
                        <a:rPr lang="es-MX" sz="1600" b="0" dirty="0" smtClean="0"/>
                        <a:t>Densidad (g/cm3 a 20oC) </a:t>
                      </a:r>
                      <a:r>
                        <a:rPr lang="es-MX" sz="1600" b="1" dirty="0" smtClean="0"/>
                        <a:t>10.5</a:t>
                      </a:r>
                    </a:p>
                    <a:p>
                      <a:r>
                        <a:rPr lang="es-MX" sz="1600" b="0" dirty="0" smtClean="0"/>
                        <a:t>Punto de ebullición (</a:t>
                      </a:r>
                      <a:r>
                        <a:rPr lang="es-MX" sz="1600" b="0" dirty="0" err="1" smtClean="0"/>
                        <a:t>ºC</a:t>
                      </a:r>
                      <a:r>
                        <a:rPr lang="es-MX" sz="1600" b="0" dirty="0" smtClean="0"/>
                        <a:t>)</a:t>
                      </a:r>
                      <a:r>
                        <a:rPr lang="es-MX" sz="1600" b="1" dirty="0" smtClean="0"/>
                        <a:t> 2212°C</a:t>
                      </a:r>
                      <a:endParaRPr lang="es-MX" sz="1600" b="0" dirty="0" smtClean="0"/>
                    </a:p>
                    <a:p>
                      <a:r>
                        <a:rPr lang="es-MX" sz="1600" b="0" dirty="0" smtClean="0"/>
                        <a:t>Punto de fusión (</a:t>
                      </a:r>
                      <a:r>
                        <a:rPr lang="es-MX" sz="1600" b="0" dirty="0" err="1" smtClean="0"/>
                        <a:t>ºC</a:t>
                      </a:r>
                      <a:r>
                        <a:rPr lang="es-MX" sz="1600" b="0" dirty="0" smtClean="0"/>
                        <a:t>) </a:t>
                      </a:r>
                      <a:r>
                        <a:rPr lang="es-MX" sz="1600" b="1" dirty="0" smtClean="0"/>
                        <a:t>962°C</a:t>
                      </a:r>
                    </a:p>
                    <a:p>
                      <a:r>
                        <a:rPr lang="es-MX" sz="1600" b="0" dirty="0" smtClean="0"/>
                        <a:t>	</a:t>
                      </a:r>
                    </a:p>
                    <a:p>
                      <a:endParaRPr lang="es-MX" b="0" dirty="0" smtClean="0"/>
                    </a:p>
                    <a:p>
                      <a:endParaRPr lang="es-MX" b="0" dirty="0" smtClean="0"/>
                    </a:p>
                    <a:p>
                      <a:endParaRPr lang="es-MX"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5574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0"/>
            <a:ext cx="9692640" cy="1325562"/>
          </a:xfrm>
        </p:spPr>
        <p:txBody>
          <a:bodyPr/>
          <a:lstStyle/>
          <a:p>
            <a:r>
              <a:rPr lang="es-MX" dirty="0" smtClean="0"/>
              <a:t>USOS </a:t>
            </a:r>
            <a:endParaRPr lang="es-MX" dirty="0"/>
          </a:p>
        </p:txBody>
      </p:sp>
      <p:sp>
        <p:nvSpPr>
          <p:cNvPr id="6" name="Rectangle 1"/>
          <p:cNvSpPr>
            <a:spLocks noGrp="1" noChangeArrowheads="1"/>
          </p:cNvSpPr>
          <p:nvPr>
            <p:ph idx="1"/>
          </p:nvPr>
        </p:nvSpPr>
        <p:spPr bwMode="auto">
          <a:xfrm>
            <a:off x="128789" y="1431401"/>
            <a:ext cx="10477994"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lang="es-MX" altLang="es-MX" sz="1900" dirty="0"/>
              <a:t>Debido a su baja toxicidad, es utilizada en la medicina, sobre todo su uso externo. </a:t>
            </a:r>
            <a:endParaRPr lang="es-MX" altLang="es-MX" sz="1900" dirty="0" smtClean="0"/>
          </a:p>
          <a:p>
            <a:pPr eaLnBrk="0" fontAlgn="base" hangingPunct="0">
              <a:lnSpc>
                <a:spcPct val="100000"/>
              </a:lnSpc>
              <a:spcBef>
                <a:spcPct val="0"/>
              </a:spcBef>
              <a:spcAft>
                <a:spcPct val="0"/>
              </a:spcAft>
              <a:buClrTx/>
              <a:buSzTx/>
            </a:pPr>
            <a:r>
              <a:rPr lang="es-MX" altLang="es-MX" sz="1900" dirty="0" smtClean="0"/>
              <a:t>El </a:t>
            </a:r>
            <a:r>
              <a:rPr lang="es-MX" altLang="es-MX" sz="1900" dirty="0"/>
              <a:t>nitrato de plata se utiliza en dermatología para el quemado de verrugas. También es utilizada en ciertas aleaciones para la confección de piezas dentales.</a:t>
            </a:r>
          </a:p>
          <a:p>
            <a:pPr eaLnBrk="0" fontAlgn="base" hangingPunct="0">
              <a:lnSpc>
                <a:spcPct val="100000"/>
              </a:lnSpc>
              <a:spcBef>
                <a:spcPct val="0"/>
              </a:spcBef>
              <a:spcAft>
                <a:spcPct val="0"/>
              </a:spcAft>
              <a:buClrTx/>
              <a:buSzTx/>
            </a:pPr>
            <a:r>
              <a:rPr lang="es-MX" altLang="es-MX" sz="1900" dirty="0" smtClean="0"/>
              <a:t>Los </a:t>
            </a:r>
            <a:r>
              <a:rPr lang="es-MX" altLang="es-MX" sz="1900" dirty="0"/>
              <a:t>generadores eléctricos de las locomotoras diésel-eléctricas utilizan contactos de plata pura de 1 pulgada de espesor</a:t>
            </a:r>
            <a:r>
              <a:rPr lang="es-MX" altLang="es-MX" sz="1900" dirty="0" smtClean="0"/>
              <a:t>.</a:t>
            </a:r>
          </a:p>
          <a:p>
            <a:pPr eaLnBrk="0" fontAlgn="base" hangingPunct="0">
              <a:lnSpc>
                <a:spcPct val="100000"/>
              </a:lnSpc>
              <a:spcBef>
                <a:spcPct val="0"/>
              </a:spcBef>
              <a:spcAft>
                <a:spcPct val="0"/>
              </a:spcAft>
              <a:buClrTx/>
              <a:buSzTx/>
            </a:pPr>
            <a:r>
              <a:rPr lang="es-MX" altLang="es-MX" sz="1900" dirty="0" smtClean="0"/>
              <a:t> </a:t>
            </a:r>
            <a:r>
              <a:rPr lang="es-MX" altLang="es-MX" sz="1900" dirty="0"/>
              <a:t>En el campo de la electrónica, debido a su excelente conductividad, se la utiliza para circuitos integrados, teclados de ordenadores. </a:t>
            </a:r>
            <a:endParaRPr lang="es-MX" altLang="es-MX" sz="1900" dirty="0" smtClean="0"/>
          </a:p>
          <a:p>
            <a:pPr eaLnBrk="0" fontAlgn="base" hangingPunct="0">
              <a:lnSpc>
                <a:spcPct val="100000"/>
              </a:lnSpc>
              <a:spcBef>
                <a:spcPct val="0"/>
              </a:spcBef>
              <a:spcAft>
                <a:spcPct val="0"/>
              </a:spcAft>
              <a:buClrTx/>
              <a:buSzTx/>
            </a:pPr>
            <a:r>
              <a:rPr lang="es-MX" altLang="es-MX" sz="1900" dirty="0" smtClean="0"/>
              <a:t>En </a:t>
            </a:r>
            <a:r>
              <a:rPr lang="es-MX" altLang="es-MX" sz="1900" dirty="0"/>
              <a:t>el montaje de ordenadores, se utiliza una aleación integrada por plata pura en los contactos que unen a la placa madre con el disipador, para favorecer la refrigeración. </a:t>
            </a:r>
          </a:p>
          <a:p>
            <a:pPr eaLnBrk="0" fontAlgn="base" hangingPunct="0">
              <a:lnSpc>
                <a:spcPct val="100000"/>
              </a:lnSpc>
              <a:spcBef>
                <a:spcPct val="0"/>
              </a:spcBef>
              <a:spcAft>
                <a:spcPct val="0"/>
              </a:spcAft>
              <a:buClrTx/>
              <a:buSzTx/>
            </a:pPr>
            <a:r>
              <a:rPr lang="es-MX" altLang="es-MX" sz="1900" dirty="0"/>
              <a:t>Su utilización en joyería y orfebrería está muy extendida, desde la antigüedad. Alhajas y adornos de todo tipo eran y son confeccionados por artistas especializados en el trabajo artístico con oro y plata. Se utilizan aleación con distintos niveles de calidad</a:t>
            </a:r>
            <a:r>
              <a:rPr lang="es-MX" altLang="es-MX" sz="1900" dirty="0" smtClean="0"/>
              <a:t>.</a:t>
            </a:r>
            <a:endParaRPr lang="es-MX" altLang="es-MX" sz="1900" dirty="0"/>
          </a:p>
          <a:p>
            <a:pPr eaLnBrk="0" fontAlgn="base" hangingPunct="0">
              <a:lnSpc>
                <a:spcPct val="100000"/>
              </a:lnSpc>
              <a:spcBef>
                <a:spcPct val="0"/>
              </a:spcBef>
              <a:spcAft>
                <a:spcPct val="0"/>
              </a:spcAft>
              <a:buClrTx/>
              <a:buSzTx/>
            </a:pPr>
            <a:r>
              <a:rPr lang="es-MX" altLang="es-MX" sz="1900" dirty="0"/>
              <a:t>En fotografía se solía utilizar el yoduro de plata- por su sensibilidad a la luz – para producir el “efecto lluvia” o “lluvia artificial” en las fotografías. Actualmente, ese uso ya es casi inexistente debido a la aparición de la fotografía digital.</a:t>
            </a:r>
            <a:endParaRPr kumimoji="0" lang="es-MX" altLang="es-MX" sz="1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8064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18" y="684009"/>
            <a:ext cx="3617889" cy="271341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304" y="4163634"/>
            <a:ext cx="7800215" cy="1802823"/>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602" y="684009"/>
            <a:ext cx="4013917" cy="2849729"/>
          </a:xfrm>
          <a:prstGeom prst="rect">
            <a:avLst/>
          </a:prstGeom>
        </p:spPr>
      </p:pic>
    </p:spTree>
    <p:extLst>
      <p:ext uri="{BB962C8B-B14F-4D97-AF65-F5344CB8AC3E}">
        <p14:creationId xmlns:p14="http://schemas.microsoft.com/office/powerpoint/2010/main" val="2317307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¿Qué cantidad se produce en </a:t>
            </a:r>
            <a:r>
              <a:rPr lang="es-MX" dirty="0" err="1" smtClean="0"/>
              <a:t>Mexico</a:t>
            </a:r>
            <a:r>
              <a:rPr lang="es-MX" dirty="0" smtClean="0"/>
              <a:t> y donde?</a:t>
            </a:r>
            <a:endParaRPr lang="en-US" dirty="0"/>
          </a:p>
        </p:txBody>
      </p:sp>
      <p:pic>
        <p:nvPicPr>
          <p:cNvPr id="1026" name="Picture 2" descr="Plat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898703" y="685800"/>
            <a:ext cx="3290194"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texto 5"/>
          <p:cNvSpPr>
            <a:spLocks noGrp="1"/>
          </p:cNvSpPr>
          <p:nvPr>
            <p:ph type="body" sz="half" idx="2"/>
          </p:nvPr>
        </p:nvSpPr>
        <p:spPr/>
        <p:txBody>
          <a:bodyPr>
            <a:normAutofit fontScale="85000" lnSpcReduction="20000"/>
          </a:bodyPr>
          <a:lstStyle/>
          <a:p>
            <a:r>
              <a:rPr lang="es-ES" b="1" dirty="0"/>
              <a:t>México es el mayor productor de plata en el mundo,</a:t>
            </a:r>
            <a:r>
              <a:rPr lang="es-ES" dirty="0"/>
              <a:t> al generar 192.9 millones de onzas en 2014, de acuerdo con en Instituto Mundial de la Plata.</a:t>
            </a:r>
          </a:p>
          <a:p>
            <a:r>
              <a:rPr lang="es-ES" dirty="0"/>
              <a:t>Lo anterior equivalente a seis mil toneladas y </a:t>
            </a:r>
            <a:r>
              <a:rPr lang="es-ES" b="1" dirty="0"/>
              <a:t>representa un incremento de 5.8 millones de onzas respecto</a:t>
            </a:r>
            <a:r>
              <a:rPr lang="es-ES" dirty="0"/>
              <a:t> a la producción nacional</a:t>
            </a:r>
            <a:r>
              <a:rPr lang="es-ES" b="1" dirty="0"/>
              <a:t> de 2013.</a:t>
            </a:r>
            <a:endParaRPr lang="es-ES" dirty="0"/>
          </a:p>
          <a:p>
            <a:r>
              <a:rPr lang="es-ES" dirty="0"/>
              <a:t>Zacatecas, Chihuahua, Durango, Sonora y el Estado de México son las</a:t>
            </a:r>
            <a:r>
              <a:rPr lang="es-ES" b="1" dirty="0"/>
              <a:t> entidades donde se produce la mayor parte de este metal.</a:t>
            </a:r>
            <a:endParaRPr lang="es-ES" dirty="0"/>
          </a:p>
          <a:p>
            <a:r>
              <a:rPr lang="es-ES" dirty="0"/>
              <a:t>Los</a:t>
            </a:r>
            <a:r>
              <a:rPr lang="es-ES" b="1" dirty="0"/>
              <a:t> principales usos de la plata se dividen en:</a:t>
            </a:r>
            <a:endParaRPr lang="es-ES" dirty="0"/>
          </a:p>
          <a:p>
            <a:r>
              <a:rPr lang="es-ES" dirty="0"/>
              <a:t>Fabricación industrial</a:t>
            </a:r>
          </a:p>
          <a:p>
            <a:r>
              <a:rPr lang="es-ES" dirty="0"/>
              <a:t>Joyería</a:t>
            </a:r>
          </a:p>
          <a:p>
            <a:r>
              <a:rPr lang="es-ES" dirty="0"/>
              <a:t>Monedas y Barras</a:t>
            </a:r>
          </a:p>
          <a:p>
            <a:r>
              <a:rPr lang="es-ES" dirty="0"/>
              <a:t>Vajillas y cubiertos</a:t>
            </a:r>
          </a:p>
          <a:p>
            <a:endParaRPr lang="en-US" dirty="0"/>
          </a:p>
        </p:txBody>
      </p:sp>
    </p:spTree>
    <p:extLst>
      <p:ext uri="{BB962C8B-B14F-4D97-AF65-F5344CB8AC3E}">
        <p14:creationId xmlns:p14="http://schemas.microsoft.com/office/powerpoint/2010/main" val="17359069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Vista</Template>
  <TotalTime>124</TotalTime>
  <Words>612</Words>
  <Application>Microsoft Office PowerPoint</Application>
  <PresentationFormat>Panorámica</PresentationFormat>
  <Paragraphs>68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Schoolbook</vt:lpstr>
      <vt:lpstr>Wingdings</vt:lpstr>
      <vt:lpstr>Wingdings 2</vt:lpstr>
      <vt:lpstr>View</vt:lpstr>
      <vt:lpstr>  PLATA </vt:lpstr>
      <vt:lpstr>MÉTODO DE OBTENCIÓN </vt:lpstr>
      <vt:lpstr>Presentación de PowerPoint</vt:lpstr>
      <vt:lpstr>Presentación de PowerPoint</vt:lpstr>
      <vt:lpstr>Presentación de PowerPoint</vt:lpstr>
      <vt:lpstr>PROPIEDADES FÍSICAS Y QUÍMICAS </vt:lpstr>
      <vt:lpstr>USOS </vt:lpstr>
      <vt:lpstr>Presentación de PowerPoint</vt:lpstr>
      <vt:lpstr>¿Qué cantidad se produce en Mexico y donde?</vt:lpstr>
      <vt:lpstr>¿Cuáles son sus compuestos?</vt:lpstr>
      <vt:lpstr>Importancia del uso de metales y no metales en la vida cotidiana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PLATA</dc:title>
  <dc:creator>DENISSE</dc:creator>
  <cp:lastModifiedBy>Admin</cp:lastModifiedBy>
  <cp:revision>13</cp:revision>
  <dcterms:created xsi:type="dcterms:W3CDTF">2018-12-06T19:21:31Z</dcterms:created>
  <dcterms:modified xsi:type="dcterms:W3CDTF">2018-12-07T02:35:01Z</dcterms:modified>
</cp:coreProperties>
</file>