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2" r:id="rId3"/>
    <p:sldId id="262" r:id="rId4"/>
    <p:sldId id="313" r:id="rId5"/>
    <p:sldId id="315" r:id="rId6"/>
    <p:sldId id="314" r:id="rId7"/>
    <p:sldId id="316" r:id="rId8"/>
    <p:sldId id="286" r:id="rId9"/>
    <p:sldId id="319" r:id="rId10"/>
    <p:sldId id="317" r:id="rId11"/>
    <p:sldId id="318" r:id="rId12"/>
    <p:sldId id="320" r:id="rId13"/>
    <p:sldId id="321" r:id="rId14"/>
    <p:sldId id="322" r:id="rId15"/>
    <p:sldId id="326" r:id="rId16"/>
    <p:sldId id="327" r:id="rId17"/>
    <p:sldId id="323" r:id="rId18"/>
    <p:sldId id="312" r:id="rId19"/>
    <p:sldId id="324" r:id="rId20"/>
    <p:sldId id="325" r:id="rId21"/>
    <p:sldId id="267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9DF5"/>
    <a:srgbClr val="0E6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910C7-977C-4906-9B3C-4F22F04585CE}">
  <a:tblStyle styleId="{7A8910C7-977C-4906-9B3C-4F22F0458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66" y="-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97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3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302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39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16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402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25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136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10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60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68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7092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80d1f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80d1f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130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18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38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16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d13e4a46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d13e4a46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803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d13e4a46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d13e4a46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66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95075"/>
            <a:ext cx="8472900" cy="13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AR" sz="3820" dirty="0"/>
              <a:t>Inteligencia Artificial Embebida</a:t>
            </a:r>
            <a:br>
              <a:rPr lang="es-AR" sz="3820" dirty="0"/>
            </a:br>
            <a:r>
              <a:rPr lang="es-AR" sz="3820" dirty="0"/>
              <a:t>Trabajo Práctico Integrador</a:t>
            </a:r>
            <a:endParaRPr sz="382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444087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Autor:        Torti, Maximiliano</a:t>
            </a: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25" y="159451"/>
            <a:ext cx="3716231" cy="11985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376344" y="3778095"/>
            <a:ext cx="8222100" cy="2169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Docentes: Carrique, Juan Esteban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	   Gerard, Matías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	   Giovanini, Leonardo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5204517" y="304862"/>
            <a:ext cx="3423862" cy="9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/>
              <a:t>Carrera de especialización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 dirty="0"/>
              <a:t>en Inteligencia Artificial</a:t>
            </a:r>
            <a:endParaRPr b="1" dirty="0"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eventos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40D4B0B-AD90-4DDB-9D3A-239E29713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20" y="1680074"/>
            <a:ext cx="7339960" cy="232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eventos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E32A90E-2248-43CC-B1A0-E691E142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0" y="889350"/>
            <a:ext cx="4228490" cy="3656751"/>
          </a:xfrm>
          <a:prstGeom prst="rect">
            <a:avLst/>
          </a:prstGeom>
        </p:spPr>
      </p:pic>
      <p:pic>
        <p:nvPicPr>
          <p:cNvPr id="6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0B83DC44-70AD-41EA-8170-EB0032F75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6" y="889350"/>
            <a:ext cx="4075275" cy="3524252"/>
          </a:xfrm>
          <a:prstGeom prst="rect">
            <a:avLst/>
          </a:prstGeom>
        </p:spPr>
      </p:pic>
      <p:sp>
        <p:nvSpPr>
          <p:cNvPr id="9" name="Google Shape;113;p19">
            <a:extLst>
              <a:ext uri="{FF2B5EF4-FFF2-40B4-BE49-F238E27FC236}">
                <a16:creationId xmlns:a16="http://schemas.microsoft.com/office/drawing/2014/main" id="{E20D3AF4-353E-49F3-A7FA-274722FCD4B1}"/>
              </a:ext>
            </a:extLst>
          </p:cNvPr>
          <p:cNvSpPr txBox="1">
            <a:spLocks/>
          </p:cNvSpPr>
          <p:nvPr/>
        </p:nvSpPr>
        <p:spPr>
          <a:xfrm>
            <a:off x="1694120" y="4329345"/>
            <a:ext cx="1063256" cy="7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>
                <a:solidFill>
                  <a:schemeClr val="bg2"/>
                </a:solidFill>
              </a:rPr>
              <a:t>Train</a:t>
            </a:r>
          </a:p>
        </p:txBody>
      </p:sp>
      <p:sp>
        <p:nvSpPr>
          <p:cNvPr id="10" name="Google Shape;113;p19">
            <a:extLst>
              <a:ext uri="{FF2B5EF4-FFF2-40B4-BE49-F238E27FC236}">
                <a16:creationId xmlns:a16="http://schemas.microsoft.com/office/drawing/2014/main" id="{534DC8A7-EAED-43BF-92F7-0D7CC88C35D4}"/>
              </a:ext>
            </a:extLst>
          </p:cNvPr>
          <p:cNvSpPr txBox="1">
            <a:spLocks/>
          </p:cNvSpPr>
          <p:nvPr/>
        </p:nvSpPr>
        <p:spPr>
          <a:xfrm>
            <a:off x="6228625" y="4317624"/>
            <a:ext cx="1063256" cy="7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>
                <a:solidFill>
                  <a:schemeClr val="bg2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66760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eventos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A0F3F-65E3-4BD6-A3C7-F7767F176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5" y="1103198"/>
            <a:ext cx="8450129" cy="231516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46825CE-C272-4DF9-ADBA-29C523DFCE10}"/>
              </a:ext>
            </a:extLst>
          </p:cNvPr>
          <p:cNvSpPr txBox="1"/>
          <p:nvPr/>
        </p:nvSpPr>
        <p:spPr>
          <a:xfrm>
            <a:off x="655448" y="3370182"/>
            <a:ext cx="7868093" cy="732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No es conveniente tratar la detección y clasificación de eventos en forma separada y es 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sym typeface="Roboto"/>
              </a:rPr>
              <a:t>necesario</a:t>
            </a: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mejorar el modelo de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21729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actividad alimentaria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3E9BFDF-E9CE-4BB3-9108-0F7B84236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034" y="2672609"/>
            <a:ext cx="5541932" cy="2219814"/>
          </a:xfrm>
          <a:prstGeom prst="rect">
            <a:avLst/>
          </a:prstGeom>
        </p:spPr>
      </p:pic>
      <p:pic>
        <p:nvPicPr>
          <p:cNvPr id="6" name="Imagen 5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18FBB15C-1D2E-49A4-BEB8-68A1A7D41D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93" b="1809"/>
          <a:stretch/>
        </p:blipFill>
        <p:spPr>
          <a:xfrm>
            <a:off x="878959" y="800986"/>
            <a:ext cx="7080106" cy="18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11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actividad alimentaria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46825CE-C272-4DF9-ADBA-29C523DFCE10}"/>
              </a:ext>
            </a:extLst>
          </p:cNvPr>
          <p:cNvSpPr txBox="1"/>
          <p:nvPr/>
        </p:nvSpPr>
        <p:spPr>
          <a:xfrm>
            <a:off x="655448" y="3363093"/>
            <a:ext cx="7868093" cy="1062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20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Muy buena performance a pesar de que los resultados obtenidos con los modelos de detección y clasificación de eventos eran regulares.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07120B-2029-4201-A713-CADA6C84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40" y="1610194"/>
            <a:ext cx="5417820" cy="14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79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Comparativa con CBIA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2F546E94-1480-4FBF-A981-22B486F5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15" y="3221018"/>
            <a:ext cx="2262053" cy="1731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F91EC5-3532-46C1-8E7C-ECC58DD3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15" y="755830"/>
            <a:ext cx="7177669" cy="24651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1702D-F347-4422-8A11-A2F38152E732}"/>
              </a:ext>
            </a:extLst>
          </p:cNvPr>
          <p:cNvSpPr txBox="1"/>
          <p:nvPr/>
        </p:nvSpPr>
        <p:spPr>
          <a:xfrm>
            <a:off x="3243704" y="3326240"/>
            <a:ext cx="5220901" cy="1762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Las reglas de decisión no coinciden, en especial para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Rumination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Para mejor comparación, se entrena nuevamente quitando el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feature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N°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de eventos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922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Comparativa con CBIA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4" name="Imagen 3" descr="Gráfico, Diagrama&#10;&#10;Descripción generada automáticamente">
            <a:extLst>
              <a:ext uri="{FF2B5EF4-FFF2-40B4-BE49-F238E27FC236}">
                <a16:creationId xmlns:a16="http://schemas.microsoft.com/office/drawing/2014/main" id="{2F546E94-1480-4FBF-A981-22B486F5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510" y="837564"/>
            <a:ext cx="2906095" cy="222438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F01702D-F347-4422-8A11-A2F38152E732}"/>
              </a:ext>
            </a:extLst>
          </p:cNvPr>
          <p:cNvSpPr txBox="1"/>
          <p:nvPr/>
        </p:nvSpPr>
        <p:spPr>
          <a:xfrm>
            <a:off x="531628" y="3326240"/>
            <a:ext cx="7932977" cy="20593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Nuevamente las reglas de decisión no coinciden. Podría decirse que se aproximan para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Grazing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pero no para los otros eventos (coherente con el hecho que el modelo detecta bien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chew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pero no los otros eventos).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Es evidente que el árbol de decisión está “compensando” los errores del modelo de detección y clasificación de eventos.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s-AR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937AA588-9941-4569-BD6B-58411DBC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28" y="846450"/>
            <a:ext cx="4841358" cy="214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Procesamiento audio crudo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46825CE-C272-4DF9-ADBA-29C523DFCE10}"/>
              </a:ext>
            </a:extLst>
          </p:cNvPr>
          <p:cNvSpPr txBox="1"/>
          <p:nvPr/>
        </p:nvSpPr>
        <p:spPr>
          <a:xfrm>
            <a:off x="655448" y="2934258"/>
            <a:ext cx="7868093" cy="195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En el archivo de actividad alimentaria, notamos que la misma actividad aparece varias veces en rangos de tiempo aproximados. Estos casos deberían aparecer como un solo tramo unificado.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Sería necesario cambiar los parámetros de ventana del modelo clasificador de actividad o bien realizar un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post-procesamiento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(por ejemplo, un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anti-rebote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).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B4E1A0E8-22F6-424D-8639-32CD6389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5" y="969076"/>
            <a:ext cx="2520875" cy="1709742"/>
          </a:xfrm>
          <a:prstGeom prst="rect">
            <a:avLst/>
          </a:prstGeom>
        </p:spPr>
      </p:pic>
      <p:pic>
        <p:nvPicPr>
          <p:cNvPr id="6" name="Imagen 5" descr="Tabla&#10;&#10;Descripción generada automáticamente">
            <a:extLst>
              <a:ext uri="{FF2B5EF4-FFF2-40B4-BE49-F238E27FC236}">
                <a16:creationId xmlns:a16="http://schemas.microsoft.com/office/drawing/2014/main" id="{91DEFF8A-51AD-4509-AA90-088A3C35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311" y="877625"/>
            <a:ext cx="2584493" cy="189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7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/>
              <a:t>Conclusiones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sp>
        <p:nvSpPr>
          <p:cNvPr id="7" name="Google Shape;78;p14">
            <a:extLst>
              <a:ext uri="{FF2B5EF4-FFF2-40B4-BE49-F238E27FC236}">
                <a16:creationId xmlns:a16="http://schemas.microsoft.com/office/drawing/2014/main" id="{93EC2AA3-4F22-4EE9-A1A7-ACB7C9B0A7DF}"/>
              </a:ext>
            </a:extLst>
          </p:cNvPr>
          <p:cNvSpPr txBox="1">
            <a:spLocks/>
          </p:cNvSpPr>
          <p:nvPr/>
        </p:nvSpPr>
        <p:spPr>
          <a:xfrm>
            <a:off x="219150" y="756275"/>
            <a:ext cx="8608245" cy="4226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Los modelos obtenidos tuvieron buena performance, lo cual implica que los preprocesamientos y las características seleccionadas son correctas.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Modelos simples de inteligencia artificial pudieron resolver el problema, si el preprocesamiento era el correcto. Por esto, es fundamental el análisis y acondicionamiento de señales y la selección de características.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AR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Todos los pasos realizados son implementables en sistemas embebidos manteniendo un bajo consumo. Podemos construir un dispositivo de </a:t>
            </a:r>
            <a:r>
              <a:rPr lang="es-AR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IoT</a:t>
            </a:r>
            <a:r>
              <a:rPr lang="es-AR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con inteligencia artificial embebida para la detección y clasificación de eventos y actividades alimentarias de vacas.</a:t>
            </a:r>
          </a:p>
        </p:txBody>
      </p:sp>
    </p:spTree>
    <p:extLst>
      <p:ext uri="{BB962C8B-B14F-4D97-AF65-F5344CB8AC3E}">
        <p14:creationId xmlns:p14="http://schemas.microsoft.com/office/powerpoint/2010/main" val="131238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/>
              <a:t>Propuestas de mejora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sp>
        <p:nvSpPr>
          <p:cNvPr id="7" name="Google Shape;78;p14">
            <a:extLst>
              <a:ext uri="{FF2B5EF4-FFF2-40B4-BE49-F238E27FC236}">
                <a16:creationId xmlns:a16="http://schemas.microsoft.com/office/drawing/2014/main" id="{93EC2AA3-4F22-4EE9-A1A7-ACB7C9B0A7DF}"/>
              </a:ext>
            </a:extLst>
          </p:cNvPr>
          <p:cNvSpPr txBox="1">
            <a:spLocks/>
          </p:cNvSpPr>
          <p:nvPr/>
        </p:nvSpPr>
        <p:spPr>
          <a:xfrm>
            <a:off x="219150" y="756275"/>
            <a:ext cx="8608245" cy="4226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Analizar otras características para mejorar la performance del modelo de clasificación de eventos para bite y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chewbite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Mejorar la interacción entre el modelo de detección y el modelo de clasificación de eventos.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Analizar y probar con cambios en los parámetros de ventana o realizar un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post-procesamiento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en el modelo de clasificación de actividad alimentaria, para obtener salidas más “continuas” o “suavizadas”.</a:t>
            </a:r>
          </a:p>
        </p:txBody>
      </p:sp>
    </p:spTree>
    <p:extLst>
      <p:ext uri="{BB962C8B-B14F-4D97-AF65-F5344CB8AC3E}">
        <p14:creationId xmlns:p14="http://schemas.microsoft.com/office/powerpoint/2010/main" val="39522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Consignas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5" name="Google Shape;113;p19">
            <a:extLst>
              <a:ext uri="{FF2B5EF4-FFF2-40B4-BE49-F238E27FC236}">
                <a16:creationId xmlns:a16="http://schemas.microsoft.com/office/drawing/2014/main" id="{6FF802C3-EBAB-43CD-BDAF-D1BDE9DF009A}"/>
              </a:ext>
            </a:extLst>
          </p:cNvPr>
          <p:cNvSpPr txBox="1">
            <a:spLocks/>
          </p:cNvSpPr>
          <p:nvPr/>
        </p:nvSpPr>
        <p:spPr>
          <a:xfrm>
            <a:off x="181600" y="818638"/>
            <a:ext cx="8742000" cy="41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dirty="0"/>
              <a:t>1- Crear un modelo capaz de identificar eventos. Utilizar señales de audio de duración variable,  donde los eventos masticatorios (</a:t>
            </a:r>
            <a:r>
              <a:rPr lang="es-ES" sz="2000" dirty="0" err="1"/>
              <a:t>chew</a:t>
            </a:r>
            <a:r>
              <a:rPr lang="es-ES" sz="2000" dirty="0"/>
              <a:t>, bite y </a:t>
            </a:r>
            <a:r>
              <a:rPr lang="es-ES" sz="2000" dirty="0" err="1"/>
              <a:t>chewbite</a:t>
            </a:r>
            <a:r>
              <a:rPr lang="es-ES" sz="2000" dirty="0"/>
              <a:t>) con marcas temporales</a:t>
            </a: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endParaRPr lang="es-ES" sz="2000" dirty="0"/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dirty="0"/>
              <a:t>2- Crear un modelo capaz de clasificar los eventos. Utilizar señales de audio individuales, etiquetadas como “</a:t>
            </a:r>
            <a:r>
              <a:rPr lang="es-ES" sz="2000" dirty="0" err="1"/>
              <a:t>chew</a:t>
            </a:r>
            <a:r>
              <a:rPr lang="es-ES" sz="2000" dirty="0"/>
              <a:t>”,  “bite” y “</a:t>
            </a:r>
            <a:r>
              <a:rPr lang="es-ES" sz="2000" dirty="0" err="1"/>
              <a:t>chewbite</a:t>
            </a:r>
            <a:r>
              <a:rPr lang="es-ES" sz="2000" dirty="0"/>
              <a:t>”</a:t>
            </a:r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buSzPts val="2000"/>
              <a:buNone/>
            </a:pPr>
            <a:endParaRPr lang="es-ES" sz="2000" dirty="0"/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buSzPts val="2000"/>
              <a:buNone/>
            </a:pPr>
            <a:r>
              <a:rPr lang="es-ES" sz="2000" dirty="0"/>
              <a:t>3- Crear un modelo capaz de determinar la actividad alimentaria utilizando los modelos anteriores y un audio de larga duración que posee las actividades alimentarias etiquetadas.</a:t>
            </a:r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buSzPts val="2000"/>
              <a:buNone/>
            </a:pPr>
            <a:endParaRPr lang="es-ES" sz="2000" dirty="0"/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buSzPts val="2000"/>
              <a:buNone/>
            </a:pPr>
            <a:r>
              <a:rPr lang="es-ES" sz="2000" dirty="0"/>
              <a:t>4- Aplicar los modelos anteriores sobre una señal de audio “cruda”.</a:t>
            </a:r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buSzPts val="2000"/>
              <a:buNone/>
            </a:pPr>
            <a:endParaRPr lang="es-ES" sz="2000" dirty="0"/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None/>
            </a:pPr>
            <a:endParaRPr lang="es-ES" sz="2000" dirty="0"/>
          </a:p>
          <a:p>
            <a:pPr marL="101600" indent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782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dirty="0"/>
              <a:t>Referencias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7" name="Google Shape;78;p14">
            <a:extLst>
              <a:ext uri="{FF2B5EF4-FFF2-40B4-BE49-F238E27FC236}">
                <a16:creationId xmlns:a16="http://schemas.microsoft.com/office/drawing/2014/main" id="{93EC2AA3-4F22-4EE9-A1A7-ACB7C9B0A7DF}"/>
              </a:ext>
            </a:extLst>
          </p:cNvPr>
          <p:cNvSpPr txBox="1">
            <a:spLocks/>
          </p:cNvSpPr>
          <p:nvPr/>
        </p:nvSpPr>
        <p:spPr>
          <a:xfrm>
            <a:off x="219150" y="756275"/>
            <a:ext cx="8608245" cy="4226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[1] José O.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Chelotti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, Sebastián R.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Vanrell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Diego H.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Milone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Santiago A.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Utsumi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Julio R. Galli, H. Leonardo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Rufiner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Leonardo L.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Giovanini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A real-time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algorithm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for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acoustic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monitoring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of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ingestive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behavior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of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grazing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cattle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Computers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and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Electronics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in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Agriculture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(2016), 127,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pp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64-75.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[2] José O.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Chelotti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, Sebastián R.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Vanrell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Julio R. Galli, Leonardo L.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Giovanini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H. Leonardo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Rufiner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A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pattern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recognition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approach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for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detecting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and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classifying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jaw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movements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in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grazing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cattle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Computers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and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Electronics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in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Agriculture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(2018),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pp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83-91.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[3] José O.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Chelotti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Sebastián R.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Vanrell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Luciano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Martinez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Rau, Julio R. Galli, Alejandra M.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Planisich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Santiago A.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Utsumi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Diego H.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Milone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Leonardo L.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Giovanini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, H. Leonardo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Rufiner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An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online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method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for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estimating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grazing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and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rumination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bouts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using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acoustic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signals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in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grazing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cattle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.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Computers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and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Electronics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in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Agriculture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(2020), 173, </a:t>
            </a:r>
            <a:r>
              <a:rPr lang="es-ES" sz="1800" dirty="0" err="1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pp</a:t>
            </a:r>
            <a:r>
              <a:rPr lang="es-E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</a:rPr>
              <a:t> 105443.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244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9" y="151725"/>
            <a:ext cx="8218741" cy="46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Visualización de señales involucradas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B2284492-D43F-44D7-A7A6-FC45A612F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50" y="1369168"/>
            <a:ext cx="4572001" cy="2405163"/>
          </a:xfrm>
          <a:prstGeom prst="rect">
            <a:avLst/>
          </a:prstGeom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E926E5C5-CC3E-4217-A939-6B4D4EC47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351" y="837540"/>
            <a:ext cx="3925499" cy="3774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Análisis de señales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A846922A-AE60-433B-BFAD-DB7272D1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" y="1190846"/>
            <a:ext cx="3260651" cy="3260651"/>
          </a:xfrm>
          <a:prstGeom prst="rect">
            <a:avLst/>
          </a:prstGeom>
        </p:spPr>
      </p:pic>
      <p:pic>
        <p:nvPicPr>
          <p:cNvPr id="7" name="Imagen 6" descr="Interfaz de usuario gráfica, 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B6972FFB-6F2C-425B-A6E1-7CFC3E970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636" y="1393092"/>
            <a:ext cx="4806431" cy="25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3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Modelos iniciales detector de eventos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43E1C-7FA1-418B-A409-33B4C463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44"/>
          <a:stretch/>
        </p:blipFill>
        <p:spPr>
          <a:xfrm>
            <a:off x="333153" y="697365"/>
            <a:ext cx="4238847" cy="758389"/>
          </a:xfrm>
          <a:prstGeom prst="rect">
            <a:avLst/>
          </a:prstGeom>
        </p:spPr>
      </p:pic>
      <p:pic>
        <p:nvPicPr>
          <p:cNvPr id="6" name="Imagen 5" descr="Escala de tiempo&#10;&#10;Descripción generada automáticamente con confianza media">
            <a:extLst>
              <a:ext uri="{FF2B5EF4-FFF2-40B4-BE49-F238E27FC236}">
                <a16:creationId xmlns:a16="http://schemas.microsoft.com/office/drawing/2014/main" id="{23AB36EC-C349-44E8-B72F-02B4EB265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23" y="1397018"/>
            <a:ext cx="6811926" cy="3583506"/>
          </a:xfrm>
          <a:prstGeom prst="rect">
            <a:avLst/>
          </a:prstGeom>
        </p:spPr>
      </p:pic>
      <p:sp>
        <p:nvSpPr>
          <p:cNvPr id="10" name="Google Shape;113;p19">
            <a:extLst>
              <a:ext uri="{FF2B5EF4-FFF2-40B4-BE49-F238E27FC236}">
                <a16:creationId xmlns:a16="http://schemas.microsoft.com/office/drawing/2014/main" id="{C74BA672-41EF-48BF-9BDF-C5A3E095B210}"/>
              </a:ext>
            </a:extLst>
          </p:cNvPr>
          <p:cNvSpPr txBox="1">
            <a:spLocks/>
          </p:cNvSpPr>
          <p:nvPr/>
        </p:nvSpPr>
        <p:spPr>
          <a:xfrm>
            <a:off x="6916258" y="1553648"/>
            <a:ext cx="3763265" cy="680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 err="1">
                <a:solidFill>
                  <a:schemeClr val="bg2"/>
                </a:solidFill>
              </a:rPr>
              <a:t>Accuracy</a:t>
            </a:r>
            <a:r>
              <a:rPr lang="es-ES" sz="2000" b="1" dirty="0">
                <a:solidFill>
                  <a:schemeClr val="bg2"/>
                </a:solidFill>
              </a:rPr>
              <a:t> = 0.86</a:t>
            </a:r>
          </a:p>
        </p:txBody>
      </p:sp>
    </p:spTree>
    <p:extLst>
      <p:ext uri="{BB962C8B-B14F-4D97-AF65-F5344CB8AC3E}">
        <p14:creationId xmlns:p14="http://schemas.microsoft.com/office/powerpoint/2010/main" val="247251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Modelos iniciales detector de eventos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43E1C-7FA1-418B-A409-33B4C463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67"/>
          <a:stretch/>
        </p:blipFill>
        <p:spPr>
          <a:xfrm>
            <a:off x="333153" y="697365"/>
            <a:ext cx="6906901" cy="758389"/>
          </a:xfrm>
          <a:prstGeom prst="rect">
            <a:avLst/>
          </a:prstGeom>
        </p:spPr>
      </p:pic>
      <p:sp>
        <p:nvSpPr>
          <p:cNvPr id="10" name="Google Shape;113;p19">
            <a:extLst>
              <a:ext uri="{FF2B5EF4-FFF2-40B4-BE49-F238E27FC236}">
                <a16:creationId xmlns:a16="http://schemas.microsoft.com/office/drawing/2014/main" id="{C74BA672-41EF-48BF-9BDF-C5A3E095B210}"/>
              </a:ext>
            </a:extLst>
          </p:cNvPr>
          <p:cNvSpPr txBox="1">
            <a:spLocks/>
          </p:cNvSpPr>
          <p:nvPr/>
        </p:nvSpPr>
        <p:spPr>
          <a:xfrm>
            <a:off x="7043217" y="2210464"/>
            <a:ext cx="3763265" cy="197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 err="1">
                <a:solidFill>
                  <a:schemeClr val="bg2"/>
                </a:solidFill>
              </a:rPr>
              <a:t>Accuracy</a:t>
            </a:r>
            <a:r>
              <a:rPr lang="es-ES" sz="2000" b="1" dirty="0">
                <a:solidFill>
                  <a:schemeClr val="bg2"/>
                </a:solidFill>
              </a:rPr>
              <a:t> = 0.93</a:t>
            </a: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endParaRPr lang="es-ES" sz="2000" b="1" dirty="0">
              <a:solidFill>
                <a:schemeClr val="bg2"/>
              </a:solidFill>
            </a:endParaRP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>
                <a:solidFill>
                  <a:schemeClr val="bg2"/>
                </a:solidFill>
              </a:rPr>
              <a:t>Dice = 0.55</a:t>
            </a: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endParaRPr lang="es-ES" sz="2000" b="1" dirty="0">
              <a:solidFill>
                <a:schemeClr val="bg2"/>
              </a:solidFill>
            </a:endParaRPr>
          </a:p>
        </p:txBody>
      </p:sp>
      <p:pic>
        <p:nvPicPr>
          <p:cNvPr id="9" name="Imagen 8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BB5DD78C-4C53-4112-A657-241005C62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" y="1455753"/>
            <a:ext cx="6906901" cy="363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final detector de eventos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A43E1C-7FA1-418B-A409-33B4C463A9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5037"/>
          <a:stretch/>
        </p:blipFill>
        <p:spPr>
          <a:xfrm>
            <a:off x="333154" y="697365"/>
            <a:ext cx="8739088" cy="690037"/>
          </a:xfrm>
          <a:prstGeom prst="rect">
            <a:avLst/>
          </a:prstGeom>
        </p:spPr>
      </p:pic>
      <p:sp>
        <p:nvSpPr>
          <p:cNvPr id="10" name="Google Shape;113;p19">
            <a:extLst>
              <a:ext uri="{FF2B5EF4-FFF2-40B4-BE49-F238E27FC236}">
                <a16:creationId xmlns:a16="http://schemas.microsoft.com/office/drawing/2014/main" id="{C74BA672-41EF-48BF-9BDF-C5A3E095B210}"/>
              </a:ext>
            </a:extLst>
          </p:cNvPr>
          <p:cNvSpPr txBox="1">
            <a:spLocks/>
          </p:cNvSpPr>
          <p:nvPr/>
        </p:nvSpPr>
        <p:spPr>
          <a:xfrm>
            <a:off x="7046382" y="2122494"/>
            <a:ext cx="3763265" cy="245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 err="1">
                <a:solidFill>
                  <a:schemeClr val="bg2"/>
                </a:solidFill>
              </a:rPr>
              <a:t>Accuracy</a:t>
            </a:r>
            <a:r>
              <a:rPr lang="es-ES" sz="2000" b="1" dirty="0">
                <a:solidFill>
                  <a:schemeClr val="bg2"/>
                </a:solidFill>
              </a:rPr>
              <a:t> = 0.88</a:t>
            </a: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endParaRPr lang="es-ES" sz="2000" b="1" dirty="0">
              <a:solidFill>
                <a:schemeClr val="bg2"/>
              </a:solidFill>
            </a:endParaRP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>
                <a:solidFill>
                  <a:schemeClr val="bg2"/>
                </a:solidFill>
              </a:rPr>
              <a:t>Dice = 0.77</a:t>
            </a:r>
          </a:p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endParaRPr lang="es-ES" sz="2000" b="1" dirty="0">
              <a:solidFill>
                <a:schemeClr val="bg2"/>
              </a:solidFill>
            </a:endParaRPr>
          </a:p>
        </p:txBody>
      </p:sp>
      <p:pic>
        <p:nvPicPr>
          <p:cNvPr id="4" name="Imagen 3" descr="Gráfico, Histograma&#10;&#10;Descripción generada automáticamente con confianza media">
            <a:extLst>
              <a:ext uri="{FF2B5EF4-FFF2-40B4-BE49-F238E27FC236}">
                <a16:creationId xmlns:a16="http://schemas.microsoft.com/office/drawing/2014/main" id="{54B8A408-6B15-4E75-B52E-19C1525F0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53" y="1465717"/>
            <a:ext cx="6713229" cy="353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eventos - Señales</a:t>
            </a:r>
            <a:endParaRPr sz="3200"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3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C1751156-35B1-4B74-A02B-2F8658017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0" y="970494"/>
            <a:ext cx="8479970" cy="37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Modelo clasificador de eventos - Dataset</a:t>
            </a:r>
            <a:endParaRPr sz="3200"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62DD017-15C8-4A5F-9336-ECB0F233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7" y="1146868"/>
            <a:ext cx="3664690" cy="3148686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5DF7B22-243D-487C-AC1E-21FCEC848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650" y="1201108"/>
            <a:ext cx="3494569" cy="3040206"/>
          </a:xfrm>
          <a:prstGeom prst="rect">
            <a:avLst/>
          </a:prstGeom>
        </p:spPr>
      </p:pic>
      <p:sp>
        <p:nvSpPr>
          <p:cNvPr id="14" name="Google Shape;113;p19">
            <a:extLst>
              <a:ext uri="{FF2B5EF4-FFF2-40B4-BE49-F238E27FC236}">
                <a16:creationId xmlns:a16="http://schemas.microsoft.com/office/drawing/2014/main" id="{0A85745A-8AA4-4E31-A3A6-5BEC7A60B3F4}"/>
              </a:ext>
            </a:extLst>
          </p:cNvPr>
          <p:cNvSpPr txBox="1">
            <a:spLocks/>
          </p:cNvSpPr>
          <p:nvPr/>
        </p:nvSpPr>
        <p:spPr>
          <a:xfrm>
            <a:off x="1155403" y="4159867"/>
            <a:ext cx="2587257" cy="7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 err="1">
                <a:solidFill>
                  <a:schemeClr val="bg2"/>
                </a:solidFill>
              </a:rPr>
              <a:t>Dataset</a:t>
            </a:r>
            <a:r>
              <a:rPr lang="es-ES" sz="2000" b="1" dirty="0">
                <a:solidFill>
                  <a:schemeClr val="bg2"/>
                </a:solidFill>
              </a:rPr>
              <a:t> desbalanceado</a:t>
            </a:r>
          </a:p>
        </p:txBody>
      </p:sp>
      <p:sp>
        <p:nvSpPr>
          <p:cNvPr id="15" name="Google Shape;113;p19">
            <a:extLst>
              <a:ext uri="{FF2B5EF4-FFF2-40B4-BE49-F238E27FC236}">
                <a16:creationId xmlns:a16="http://schemas.microsoft.com/office/drawing/2014/main" id="{6C25DC45-C6AB-46BE-B31F-CE54F5902226}"/>
              </a:ext>
            </a:extLst>
          </p:cNvPr>
          <p:cNvSpPr txBox="1">
            <a:spLocks/>
          </p:cNvSpPr>
          <p:nvPr/>
        </p:nvSpPr>
        <p:spPr>
          <a:xfrm>
            <a:off x="4862625" y="4159867"/>
            <a:ext cx="3834807" cy="732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01600" indent="0" algn="just">
              <a:lnSpc>
                <a:spcPct val="120000"/>
              </a:lnSpc>
              <a:spcBef>
                <a:spcPts val="1000"/>
              </a:spcBef>
              <a:buSzPts val="2000"/>
              <a:buNone/>
            </a:pPr>
            <a:r>
              <a:rPr lang="es-ES" sz="2000" b="1" dirty="0" err="1">
                <a:solidFill>
                  <a:schemeClr val="bg2"/>
                </a:solidFill>
              </a:rPr>
              <a:t>Dataset</a:t>
            </a:r>
            <a:r>
              <a:rPr lang="es-ES" sz="2000" b="1" dirty="0">
                <a:solidFill>
                  <a:schemeClr val="bg2"/>
                </a:solidFill>
              </a:rPr>
              <a:t> balanceado con </a:t>
            </a:r>
            <a:r>
              <a:rPr lang="es-ES" sz="2000" b="1" dirty="0" err="1">
                <a:solidFill>
                  <a:schemeClr val="bg2"/>
                </a:solidFill>
              </a:rPr>
              <a:t>undersampling</a:t>
            </a:r>
            <a:endParaRPr lang="es-E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82459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3461</TotalTime>
  <Words>786</Words>
  <Application>Microsoft Office PowerPoint</Application>
  <PresentationFormat>Presentación en pantalla (16:9)</PresentationFormat>
  <Paragraphs>90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Roboto</vt:lpstr>
      <vt:lpstr>Arial</vt:lpstr>
      <vt:lpstr>Material</vt:lpstr>
      <vt:lpstr>Inteligencia Artificial Embebida Trabajo Práctico Integrador</vt:lpstr>
      <vt:lpstr>Consignas</vt:lpstr>
      <vt:lpstr>Visualización de señales involucradas</vt:lpstr>
      <vt:lpstr>Análisis de señales</vt:lpstr>
      <vt:lpstr>Modelos iniciales detector de eventos</vt:lpstr>
      <vt:lpstr>Modelos iniciales detector de eventos</vt:lpstr>
      <vt:lpstr>Modelo final detector de eventos</vt:lpstr>
      <vt:lpstr>Modelo clasificador de eventos - Señales</vt:lpstr>
      <vt:lpstr>Modelo clasificador de eventos - Dataset</vt:lpstr>
      <vt:lpstr>Modelo clasificador de eventos</vt:lpstr>
      <vt:lpstr>Modelo clasificador de eventos</vt:lpstr>
      <vt:lpstr>Modelo clasificador de eventos</vt:lpstr>
      <vt:lpstr>Modelo clasificador de actividad alimentaria</vt:lpstr>
      <vt:lpstr>Modelo clasificador de actividad alimentaria</vt:lpstr>
      <vt:lpstr>Comparativa con CBIA</vt:lpstr>
      <vt:lpstr>Comparativa con CBIA</vt:lpstr>
      <vt:lpstr>Procesamiento audio crudo</vt:lpstr>
      <vt:lpstr>Conclusiones</vt:lpstr>
      <vt:lpstr>Propuestas de mejora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asistencia para procesos industriales</dc:title>
  <cp:lastModifiedBy>Maximiliano Torti</cp:lastModifiedBy>
  <cp:revision>53</cp:revision>
  <dcterms:modified xsi:type="dcterms:W3CDTF">2022-03-08T03:07:23Z</dcterms:modified>
</cp:coreProperties>
</file>