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599B73-A4F2-4954-9B7D-8179F7A74FF1}">
  <a:tblStyle styleId="{43599B73-A4F2-4954-9B7D-8179F7A74F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>
      <p:cViewPr varScale="1">
        <p:scale>
          <a:sx n="146" d="100"/>
          <a:sy n="146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6170d311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6170d311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170d311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170d311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170d311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170d3113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170d3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6170d3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6170d311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6170d311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6170d311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6170d311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6170d311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6170d311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6170d311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6170d311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6170d31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6170d31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6170d311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6170d311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170d31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170d311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6170d311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6170d311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6170d311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6170d311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6170d311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6170d311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6170d311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6170d311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6170d311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6170d311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6170d3113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6170d3113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6170d31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6170d31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170d31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170d311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6170d31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6170d31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6170d311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6170d311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6170d311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6170d311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170d31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6170d31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6170d311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6170d311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Memecoin Case Study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Johnson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Regression: Memecoin Returns and Market w/o Memecoins vs Following Week Market Returns</a:t>
            </a:r>
            <a:endParaRPr/>
          </a:p>
        </p:txBody>
      </p:sp>
      <p:graphicFrame>
        <p:nvGraphicFramePr>
          <p:cNvPr id="113" name="Google Shape;113;p22"/>
          <p:cNvGraphicFramePr/>
          <p:nvPr/>
        </p:nvGraphicFramePr>
        <p:xfrm>
          <a:off x="6850525" y="1535675"/>
          <a:ext cx="2085625" cy="266700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65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month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t-value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p-value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lma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1.689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0.105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lmm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1.667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0.108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mma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3.210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mmm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2.795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3.200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amm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3.879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4" name="Google Shape;114;p22"/>
          <p:cNvGraphicFramePr/>
          <p:nvPr/>
        </p:nvGraphicFramePr>
        <p:xfrm>
          <a:off x="4769750" y="1535675"/>
          <a:ext cx="2004400" cy="266700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57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week</a:t>
                      </a:r>
                      <a:endParaRPr sz="12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t-value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p-value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lwa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lwm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-0.709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0.480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mwa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1.646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0.103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mwm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1.052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0.295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awa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2.238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0.028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awm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1.960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0.053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5" name="Google Shape;115;p22"/>
          <p:cNvGraphicFramePr/>
          <p:nvPr/>
        </p:nvGraphicFramePr>
        <p:xfrm>
          <a:off x="159300" y="1535675"/>
          <a:ext cx="2004400" cy="266700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57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week</a:t>
                      </a:r>
                      <a:endParaRPr sz="12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t-value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p-value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lwa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0.209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lwm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0.223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mwa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3.642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mwm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3.091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awa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2.066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0.042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awm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2.073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0.041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6" name="Google Shape;116;p22"/>
          <p:cNvGraphicFramePr/>
          <p:nvPr/>
        </p:nvGraphicFramePr>
        <p:xfrm>
          <a:off x="2257750" y="1535675"/>
          <a:ext cx="2147825" cy="266700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6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month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t-value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p-value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lma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1.838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0.080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lmm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1.028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0.314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mma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-1.051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0.305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mmm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-1.400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0.174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-1.420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amm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-2.250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0.034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7" name="Google Shape;117;p22"/>
          <p:cNvSpPr txBox="1"/>
          <p:nvPr/>
        </p:nvSpPr>
        <p:spPr>
          <a:xfrm>
            <a:off x="1397075" y="1137500"/>
            <a:ext cx="13551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Memecoin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573275" y="1137500"/>
            <a:ext cx="27828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Market w/o memecoins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59300" y="4371975"/>
            <a:ext cx="8776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Shows that neither memecoins nor the rest of the market has an insignificant correlation with future market returns (mainly weekly)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Regression: Memecoin Returns Compared to Expected Return vs Following Week Market Returns Compared to Expected Return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733175"/>
            <a:ext cx="3803100" cy="28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Correlation between how memecoins and the market performed compared to their expected returns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Significant, positive correlation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a relationship between memecoins outperforming expectation and the market outperforming expectation</a:t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6618075" y="1764275"/>
          <a:ext cx="2318075" cy="277347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7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month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3.306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2.452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5.576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4.027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6.755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5.208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7" name="Google Shape;127;p23"/>
          <p:cNvGraphicFramePr/>
          <p:nvPr/>
        </p:nvGraphicFramePr>
        <p:xfrm>
          <a:off x="4331325" y="1764275"/>
          <a:ext cx="2214225" cy="277347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week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2.229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0.027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1.625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6.721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1.990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3.807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3.193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or Bad Indicator for Crypto Market? 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039258"/>
            <a:ext cx="8520600" cy="2365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 dirty="0"/>
              <a:t>There is a positive correlation between returns from weeks of </a:t>
            </a:r>
            <a:r>
              <a:rPr lang="en" sz="1650" dirty="0" err="1"/>
              <a:t>memecoins</a:t>
            </a:r>
            <a:r>
              <a:rPr lang="en" sz="1650" dirty="0"/>
              <a:t> outperforming the market and the market’s returns the following week </a:t>
            </a:r>
            <a:r>
              <a:rPr lang="en" sz="1650" dirty="0">
                <a:solidFill>
                  <a:schemeClr val="dk2"/>
                </a:solidFill>
              </a:rPr>
              <a:t>⇒ </a:t>
            </a:r>
            <a:r>
              <a:rPr lang="en" sz="1650" dirty="0"/>
              <a:t>it may be a good indicator for forward performance of crypto market</a:t>
            </a:r>
            <a:endParaRPr sz="1650" dirty="0"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650" dirty="0"/>
              <a:t>For reference: box plot of the cumulative market returns 4 weeks after a week of </a:t>
            </a:r>
            <a:r>
              <a:rPr lang="en" sz="1650" dirty="0" err="1"/>
              <a:t>memecoin</a:t>
            </a:r>
            <a:r>
              <a:rPr lang="en" sz="1650" dirty="0"/>
              <a:t> market-outperformance</a:t>
            </a:r>
            <a:endParaRPr sz="1650" dirty="0"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650" dirty="0"/>
              <a:t>Mean and median are positive </a:t>
            </a:r>
            <a:endParaRPr sz="1650" dirty="0"/>
          </a:p>
          <a:p>
            <a:pPr marL="914400" lvl="1" indent="-310832" algn="l" rtl="0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 sz="1650" dirty="0"/>
              <a:t>Many data points lie negative</a:t>
            </a:r>
            <a:endParaRPr sz="1650" dirty="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650" y="2598430"/>
            <a:ext cx="4520351" cy="16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11700" y="3618177"/>
            <a:ext cx="3788400" cy="1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Char char="●"/>
            </a:pPr>
            <a:r>
              <a:rPr lang="en" sz="1650" dirty="0">
                <a:solidFill>
                  <a:schemeClr val="dk2"/>
                </a:solidFill>
              </a:rPr>
              <a:t>Significant correlation between </a:t>
            </a:r>
            <a:r>
              <a:rPr lang="en" sz="1650" dirty="0" err="1">
                <a:solidFill>
                  <a:schemeClr val="dk2"/>
                </a:solidFill>
              </a:rPr>
              <a:t>memecoins</a:t>
            </a:r>
            <a:r>
              <a:rPr lang="en" sz="1650" dirty="0">
                <a:solidFill>
                  <a:schemeClr val="dk2"/>
                </a:solidFill>
              </a:rPr>
              <a:t> outperforming expectation and the market outperforming expectation – Possible good indicator?</a:t>
            </a:r>
            <a:endParaRPr sz="165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1094100"/>
            <a:ext cx="8520600" cy="29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normal/abnormal is memecoin outperformance? In your answer, include the number of weeks since the beginning of (2020 YEAR) that memecoins have been the top performing sector?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Weeks of Memecoins as Top-Performing Sector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number of weeks was determined by counting weeks in which the </a:t>
            </a:r>
            <a:r>
              <a:rPr lang="en" dirty="0" err="1"/>
              <a:t>memecoin</a:t>
            </a:r>
            <a:r>
              <a:rPr lang="en" dirty="0"/>
              <a:t> category had higher returns than every other category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Returns determined through six different methods (</a:t>
            </a:r>
            <a:r>
              <a:rPr lang="en" dirty="0" err="1"/>
              <a:t>lwa</a:t>
            </a:r>
            <a:r>
              <a:rPr lang="en" dirty="0"/>
              <a:t>, </a:t>
            </a:r>
            <a:r>
              <a:rPr lang="en" dirty="0" err="1"/>
              <a:t>lwm</a:t>
            </a:r>
            <a:r>
              <a:rPr lang="en" dirty="0"/>
              <a:t>, </a:t>
            </a:r>
            <a:r>
              <a:rPr lang="en" dirty="0" err="1"/>
              <a:t>mwa</a:t>
            </a:r>
            <a:r>
              <a:rPr lang="en" dirty="0"/>
              <a:t>, </a:t>
            </a:r>
            <a:r>
              <a:rPr lang="en" dirty="0" err="1"/>
              <a:t>mwm</a:t>
            </a:r>
            <a:r>
              <a:rPr lang="en" dirty="0"/>
              <a:t>, </a:t>
            </a:r>
            <a:r>
              <a:rPr lang="en" dirty="0" err="1"/>
              <a:t>awa</a:t>
            </a:r>
            <a:r>
              <a:rPr lang="en" dirty="0"/>
              <a:t>, </a:t>
            </a:r>
            <a:r>
              <a:rPr lang="en" dirty="0" err="1"/>
              <a:t>awm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Between the six methods, the number of weeks averaged to about 44 weeks from 2020 to the most recent price data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using last weekly price (avg, med for category)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0657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379" y="1170125"/>
            <a:ext cx="432799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269550" y="445025"/>
            <a:ext cx="860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using median weekly price (avg, med for category)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9701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814" y="1246325"/>
            <a:ext cx="44234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229650" y="445025"/>
            <a:ext cx="86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Returns using average weekly price (avg, med for category)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3173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538" y="1246325"/>
            <a:ext cx="441871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74300" y="52300"/>
            <a:ext cx="438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sector outperformance normal/abnormal?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499" y="0"/>
            <a:ext cx="4572001" cy="1730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500" y="1708909"/>
            <a:ext cx="4572001" cy="1725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0173" y="3413375"/>
            <a:ext cx="4583828" cy="17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311575"/>
            <a:ext cx="4572001" cy="8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148375" y="1018800"/>
            <a:ext cx="4213800" cy="3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 dirty="0">
                <a:solidFill>
                  <a:schemeClr val="dk2"/>
                </a:solidFill>
              </a:rPr>
              <a:t>Simulation of 10,000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 dirty="0">
                <a:solidFill>
                  <a:schemeClr val="dk2"/>
                </a:solidFill>
              </a:rPr>
              <a:t>Normal sampling</a:t>
            </a:r>
            <a:endParaRPr sz="1500" dirty="0">
              <a:solidFill>
                <a:schemeClr val="dk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500"/>
              <a:buAutoNum type="alphaLcPeriod"/>
            </a:pPr>
            <a:r>
              <a:rPr lang="en" sz="1500" dirty="0">
                <a:solidFill>
                  <a:schemeClr val="dk2"/>
                </a:solidFill>
              </a:rPr>
              <a:t>Mean and std dev of all coin’s returns for the week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 dirty="0">
                <a:solidFill>
                  <a:schemeClr val="dk2"/>
                </a:solidFill>
              </a:rPr>
              <a:t>Resulted in a distribution with means close to 45 weeks in which ‘</a:t>
            </a:r>
            <a:r>
              <a:rPr lang="en" sz="1500" dirty="0" err="1">
                <a:solidFill>
                  <a:schemeClr val="dk2"/>
                </a:solidFill>
              </a:rPr>
              <a:t>memecoins</a:t>
            </a:r>
            <a:r>
              <a:rPr lang="en" sz="1500" dirty="0">
                <a:solidFill>
                  <a:schemeClr val="dk2"/>
                </a:solidFill>
              </a:rPr>
              <a:t> outperformed other categories’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 dirty="0">
                <a:solidFill>
                  <a:schemeClr val="dk2"/>
                </a:solidFill>
              </a:rPr>
              <a:t>Calculated z-score, p-value, and percentile for each # of weeks.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 dirty="0">
                <a:solidFill>
                  <a:schemeClr val="dk2"/>
                </a:solidFill>
              </a:rPr>
              <a:t>All very close to mean with high p-values (&gt;&gt;0.05) ⇒ fail to reject null hypothesis ⇒ top performance is ‘normal’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1094100"/>
            <a:ext cx="8520600" cy="29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market dynamics, if any, lead to memecoin outperformance? Do certain other categories (or the market as a whole) typically perform well before/after memecoins do?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Pre-investigation Data Processing/Cleaning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145650" y="216425"/>
            <a:ext cx="885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Market Dynamics with Memecoin Outperformance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994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For all 12 methods of token returns, identify weeks in which the </a:t>
            </a:r>
            <a:r>
              <a:rPr lang="en" dirty="0" err="1"/>
              <a:t>memecoin</a:t>
            </a:r>
            <a:r>
              <a:rPr lang="en" dirty="0"/>
              <a:t> category produced higher returns than the market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Using that list of weeks, compare each coin before/after the week of outperformance with the </a:t>
            </a:r>
            <a:r>
              <a:rPr lang="en" dirty="0" err="1"/>
              <a:t>memecoin</a:t>
            </a:r>
            <a:r>
              <a:rPr lang="en" dirty="0"/>
              <a:t> category during the outperforming week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Identify correlations between the categories and </a:t>
            </a:r>
            <a:r>
              <a:rPr lang="en" dirty="0" err="1"/>
              <a:t>memecoins</a:t>
            </a:r>
            <a:r>
              <a:rPr lang="en" dirty="0"/>
              <a:t> with OLS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Sum the total number of statistically significant correlations for each coin over all 12 methods of coin returns (if there was a significant correlation with a certain coin throughout all measurements, it may be more ‘significant’ than one that only held for a couple of the measurements)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Repeat with multiple coins at a time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OLS: Memecoin Category vs All Other Categories (Before)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other categories 1 week/month before occurrence of memecoin outperformance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entertainment category had a significant correlation to memecoin outperformance in 9 different metrics  </a:t>
            </a:r>
            <a:endParaRPr/>
          </a:p>
        </p:txBody>
      </p:sp>
      <p:graphicFrame>
        <p:nvGraphicFramePr>
          <p:cNvPr id="195" name="Google Shape;195;p33"/>
          <p:cNvGraphicFramePr/>
          <p:nvPr/>
        </p:nvGraphicFramePr>
        <p:xfrm>
          <a:off x="4633000" y="1152500"/>
          <a:ext cx="4434800" cy="341635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136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Entertainment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Currency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AllwoMC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Currency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Entertainment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Currency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n.a.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n.a.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Exchange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6" name="Google Shape;196;p33"/>
          <p:cNvSpPr txBox="1"/>
          <p:nvPr/>
        </p:nvSpPr>
        <p:spPr>
          <a:xfrm>
            <a:off x="5113825" y="4678600"/>
            <a:ext cx="3954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*AllwoMC is the group that contains all coins except memecoins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OLS: Memecoin Category vs All Other Categories (After)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other categories 1 week/month after the occurrence of memecoin outperformance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 appeared many times throughout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relation: After memcoins outperform, DeFi coins may perform well afterwards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03" name="Google Shape;203;p34"/>
          <p:cNvGraphicFramePr/>
          <p:nvPr/>
        </p:nvGraphicFramePr>
        <p:xfrm>
          <a:off x="4633025" y="1000075"/>
          <a:ext cx="4434800" cy="352625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136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Currency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Exchange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Infrastructure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n.a.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Entertainment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AllwoMC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Infrastructure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4" name="Google Shape;204;p34"/>
          <p:cNvSpPr txBox="1"/>
          <p:nvPr/>
        </p:nvSpPr>
        <p:spPr>
          <a:xfrm>
            <a:off x="5113825" y="4754800"/>
            <a:ext cx="3954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*AllwoMC is the group that contains all coins except memecoins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OLS: Memecoins vs All Other Categories–Comparison to Expected Returns (Before)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Category comparison to its own expected performance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Entertainment presents itself again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4633000" y="1152500"/>
          <a:ext cx="4434800" cy="341635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136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Entertainment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Exchange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n.a.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Currency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n.a.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n.a.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AllwoMC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Currency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n.a.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AllwoMC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2" name="Google Shape;212;p35"/>
          <p:cNvSpPr txBox="1"/>
          <p:nvPr/>
        </p:nvSpPr>
        <p:spPr>
          <a:xfrm>
            <a:off x="5113825" y="4678600"/>
            <a:ext cx="3954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*AllwoMC is the group that contains all coins except memecoins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OLS: Memecoins vs All Other Categories–Comparison to Expected Returns (After)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Category comparison to its own expected performance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categories checked week/month after memecoin category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Defi, Entertainment, etc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19" name="Google Shape;219;p36"/>
          <p:cNvGraphicFramePr/>
          <p:nvPr/>
        </p:nvGraphicFramePr>
        <p:xfrm>
          <a:off x="4633025" y="1152475"/>
          <a:ext cx="4434800" cy="341640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136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Exchange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Entertainment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AllwoMC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AllwoMC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n.a.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Exchange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Modular Layer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DeFi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Currency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Layer 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0" name="Google Shape;220;p36"/>
          <p:cNvSpPr txBox="1"/>
          <p:nvPr/>
        </p:nvSpPr>
        <p:spPr>
          <a:xfrm>
            <a:off x="5113825" y="4754800"/>
            <a:ext cx="3954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*AllwoMC is the group that contains all coins except memecoins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Market Relations with Memecoins </a:t>
            </a:r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entertainment category demonstrated a correlation through a majority of the tested metrics. This could mean that the category often follows similar runs before </a:t>
            </a:r>
            <a:r>
              <a:rPr lang="en" dirty="0" err="1"/>
              <a:t>memecoins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DeFi</a:t>
            </a:r>
            <a:r>
              <a:rPr lang="en" dirty="0"/>
              <a:t>, by itself and with other groups, exhibited a correlation through lots of the ‘</a:t>
            </a:r>
            <a:r>
              <a:rPr lang="en" dirty="0" err="1"/>
              <a:t>Afters</a:t>
            </a:r>
            <a:r>
              <a:rPr lang="en" dirty="0"/>
              <a:t>.’ So, oftentimes </a:t>
            </a:r>
            <a:r>
              <a:rPr lang="en" dirty="0" err="1"/>
              <a:t>DeFi</a:t>
            </a:r>
            <a:r>
              <a:rPr lang="en" dirty="0"/>
              <a:t> will show a ‘correlated’ return after a week/month of </a:t>
            </a:r>
            <a:r>
              <a:rPr lang="en" dirty="0" err="1"/>
              <a:t>memecoin</a:t>
            </a:r>
            <a:r>
              <a:rPr lang="en" dirty="0"/>
              <a:t> outperformance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processing/cleaning steps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Utilize CoinGecko API to retrieve list of 10,000 coins with name, id, symbol data–to be used for name→id conversions for necessary datasets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all coin categories from token-categories.csv and convert coin names to coingecko ids with above coin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list of all tokens that have been in top 100 during at least one quarter since 2020 using top100.xlsx (247)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Classify each token into a category–if categorized as a memecoin in ‘Tier II Sector,’ then considered a memecoin, otherwise used ‘Tier I Sector.’ All tokens not on the list are placed in ‘n.a.’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Pair each token/coin with pricing data from prices.csv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Filtration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Filtered to 2020- for more complete/relevant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12 different categories for token returns data identified by three letters: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First letter–last, median, average (l,m,a)--technique for weekly/monthly price determination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Second letter–weekly, monthly (w,m)--time for price aggregation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Third letter–average, median (a, m)--technique used for whole category returns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percent change to calculate returns between weeks/months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Looking back historically, is significant outperformance of the memecoin category a good or bad indicator for the forward performance of crypto markets?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Outperformance of the Memecoin Category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weekly/monthly returns for each category (12 methods lwa, lwm, mwa, mwm, awa, awm, lma, lmm, mma, mmm, ama, amm)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 based on weeks/months the memecoin category produced greater returns than the market as a whole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Establish a correlation between week of memecoin outperformance, and following week of market returns. Follow same process for month of outperformance and month of market returns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other possible variables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Regression: Memecoin Returns vs Following Week Market Returns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352175"/>
            <a:ext cx="3803100" cy="3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almost every single regression done, the ‘last price’ method (lw) returned a high p-value &gt;0.4 (makes sense due to volatility)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Average/median weekly market returns indicated a weak yet positive and statistically significant correlation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/>
              <a:t>Note</a:t>
            </a:r>
            <a:r>
              <a:rPr lang="en"/>
              <a:t>: could be due to market bull runs </a:t>
            </a:r>
            <a:endParaRPr/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6618075" y="1535675"/>
          <a:ext cx="2318075" cy="277347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7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month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2.787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1.955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1" name="Google Shape;91;p19"/>
          <p:cNvGraphicFramePr/>
          <p:nvPr/>
        </p:nvGraphicFramePr>
        <p:xfrm>
          <a:off x="4331325" y="1535675"/>
          <a:ext cx="2214225" cy="277347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week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0.131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4.241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3.356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4.241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2.736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Regression: Market Returns Week of Outperformance vs Following Week Market Returns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352175"/>
            <a:ext cx="3803100" cy="3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account for possible market runs, check correlation between ‘current’ market returns vs the following week’s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Produced similar results as before (monthly vs weekly)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/>
              <a:t>Note</a:t>
            </a:r>
            <a:r>
              <a:rPr lang="en"/>
              <a:t>: memecoin performance carrying market returns? </a:t>
            </a:r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6618075" y="1535675"/>
          <a:ext cx="2318075" cy="277347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7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month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2.995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2.989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0.007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2.382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3.047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2.955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0.007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9" name="Google Shape;99;p20"/>
          <p:cNvGraphicFramePr/>
          <p:nvPr/>
        </p:nvGraphicFramePr>
        <p:xfrm>
          <a:off x="4331325" y="1535675"/>
          <a:ext cx="2214225" cy="277347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week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-0.680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3.848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1.614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3.344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2.666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0.009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Regression: Memecoin Returns vs Following Week Market Returns Excluding Memecoins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352175"/>
            <a:ext cx="3803100" cy="3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how memecoin performance correlates with performance of every other coin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Produced similar results as before correlation to whole market</a:t>
            </a:r>
            <a:endParaRPr/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6618075" y="1535675"/>
          <a:ext cx="2318075" cy="277347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7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month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3.104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1.936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1.051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0.801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1.275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amm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" name="Google Shape;107;p21"/>
          <p:cNvGraphicFramePr/>
          <p:nvPr/>
        </p:nvGraphicFramePr>
        <p:xfrm>
          <a:off x="4331325" y="1535675"/>
          <a:ext cx="2214225" cy="2773470"/>
        </p:xfrm>
        <a:graphic>
          <a:graphicData uri="http://schemas.openxmlformats.org/drawingml/2006/table">
            <a:tbl>
              <a:tblPr>
                <a:noFill/>
                <a:tableStyleId>{43599B73-A4F2-4954-9B7D-8179F7A74FF1}</a:tableStyleId>
              </a:tblPr>
              <a:tblGrid>
                <a:gridCol w="6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week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0.817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0.123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4.235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3.352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2.764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0.007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2.728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0.008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Microsoft Macintosh PowerPoint</Application>
  <PresentationFormat>On-screen Show (16:9)</PresentationFormat>
  <Paragraphs>442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Memecoin Case Study</vt:lpstr>
      <vt:lpstr>Pre-investigation Data Processing/Cleaning</vt:lpstr>
      <vt:lpstr>Data processing/cleaning steps</vt:lpstr>
      <vt:lpstr>Data Filtration</vt:lpstr>
      <vt:lpstr>Looking back historically, is significant outperformance of the memecoin category a good or bad indicator for the forward performance of crypto markets?   </vt:lpstr>
      <vt:lpstr>Outperformance of the Memecoin Category</vt:lpstr>
      <vt:lpstr>OLS Regression: Memecoin Returns vs Following Week Market Returns</vt:lpstr>
      <vt:lpstr>OLS Regression: Market Returns Week of Outperformance vs Following Week Market Returns</vt:lpstr>
      <vt:lpstr>OLS Regression: Memecoin Returns vs Following Week Market Returns Excluding Memecoins</vt:lpstr>
      <vt:lpstr>OLS Regression: Memecoin Returns and Market w/o Memecoins vs Following Week Market Returns</vt:lpstr>
      <vt:lpstr>OLS Regression: Memecoin Returns Compared to Expected Return vs Following Week Market Returns Compared to Expected Return</vt:lpstr>
      <vt:lpstr>Good or Bad Indicator for Crypto Market? </vt:lpstr>
      <vt:lpstr>How normal/abnormal is memecoin outperformance? In your answer, include the number of weeks since the beginning of (2020 YEAR) that memecoins have been the top performing sector? </vt:lpstr>
      <vt:lpstr>Weeks of Memecoins as Top-Performing Sector</vt:lpstr>
      <vt:lpstr>Returns using last weekly price (avg, med for category)</vt:lpstr>
      <vt:lpstr>Returns using median weekly price (avg, med for category)</vt:lpstr>
      <vt:lpstr>Returns using average weekly price (avg, med for category) </vt:lpstr>
      <vt:lpstr>Is this sector outperformance normal/abnormal?</vt:lpstr>
      <vt:lpstr>What market dynamics, if any, lead to memecoin outperformance? Do certain other categories (or the market as a whole) typically perform well before/after memecoins do? </vt:lpstr>
      <vt:lpstr>Identifying Market Dynamics with Memecoin Outperformance</vt:lpstr>
      <vt:lpstr>OLS: Memecoin Category vs All Other Categories (Before)</vt:lpstr>
      <vt:lpstr>OLS: Memecoin Category vs All Other Categories (After)</vt:lpstr>
      <vt:lpstr>OLS: Memecoins vs All Other Categories–Comparison to Expected Returns (Before)</vt:lpstr>
      <vt:lpstr>OLS: Memecoins vs All Other Categories–Comparison to Expected Returns (After) </vt:lpstr>
      <vt:lpstr>Possible Market Relations with Memecoins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Memecoin Case Study</dc:title>
  <cp:lastModifiedBy>Max Johnson</cp:lastModifiedBy>
  <cp:revision>1</cp:revision>
  <dcterms:modified xsi:type="dcterms:W3CDTF">2024-03-25T12:40:44Z</dcterms:modified>
</cp:coreProperties>
</file>