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9917-C3E8-F14E-A744-B327B9563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39951"/>
            <a:ext cx="8991600" cy="2192713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Access to Mobile and Fixed Broadband Sources at the Census Block Level in Onondaga County, 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7FDC-559C-804F-B372-C4089CAB8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PAI 789</a:t>
            </a:r>
          </a:p>
          <a:p>
            <a:r>
              <a:rPr lang="en-US" dirty="0"/>
              <a:t>Max Kent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1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073A-B846-BF44-A895-12DD95C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5639"/>
            <a:ext cx="7729728" cy="738103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Gaps in Broadband Access and Availability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789A54C-A124-EC42-8DE4-1AF1CC4A5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228" y="2229297"/>
            <a:ext cx="5290495" cy="4572501"/>
          </a:xfrm>
        </p:spPr>
      </p:pic>
      <p:pic>
        <p:nvPicPr>
          <p:cNvPr id="9" name="Picture 8" descr="A picture containing toy&#10;&#10;Description automatically generated">
            <a:extLst>
              <a:ext uri="{FF2B5EF4-FFF2-40B4-BE49-F238E27FC236}">
                <a16:creationId xmlns:a16="http://schemas.microsoft.com/office/drawing/2014/main" id="{9F84176E-1655-9C48-8AF3-F3C7F248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07" y="2229296"/>
            <a:ext cx="5290496" cy="4572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3A1B10-9D4C-B14F-AAD3-E2E0758279BB}"/>
              </a:ext>
            </a:extLst>
          </p:cNvPr>
          <p:cNvSpPr txBox="1"/>
          <p:nvPr/>
        </p:nvSpPr>
        <p:spPr>
          <a:xfrm>
            <a:off x="1963588" y="1547782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upload speed=</a:t>
            </a:r>
          </a:p>
          <a:p>
            <a:r>
              <a:rPr lang="en-US" dirty="0"/>
              <a:t>Number of providers=  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1A031-2F9D-AF44-8237-BB9D9724BDB8}"/>
              </a:ext>
            </a:extLst>
          </p:cNvPr>
          <p:cNvSpPr txBox="1"/>
          <p:nvPr/>
        </p:nvSpPr>
        <p:spPr>
          <a:xfrm>
            <a:off x="7725388" y="1573313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upload speed=</a:t>
            </a:r>
          </a:p>
          <a:p>
            <a:r>
              <a:rPr lang="en-US" dirty="0"/>
              <a:t>Number of providers=  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62D91C-8D4E-E845-9614-38AEA85F7050}"/>
              </a:ext>
            </a:extLst>
          </p:cNvPr>
          <p:cNvSpPr/>
          <p:nvPr/>
        </p:nvSpPr>
        <p:spPr>
          <a:xfrm>
            <a:off x="4358067" y="1612850"/>
            <a:ext cx="457200" cy="2286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90083-8027-304E-AF79-C55B023AC73E}"/>
              </a:ext>
            </a:extLst>
          </p:cNvPr>
          <p:cNvSpPr/>
          <p:nvPr/>
        </p:nvSpPr>
        <p:spPr>
          <a:xfrm>
            <a:off x="10228412" y="1612850"/>
            <a:ext cx="4572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6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583-7970-B743-BD53-19103C6A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38780"/>
            <a:ext cx="7729728" cy="811913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and Fixed Broadband Variability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0A09B-1622-BF42-995D-8571599AF709}"/>
              </a:ext>
            </a:extLst>
          </p:cNvPr>
          <p:cNvSpPr txBox="1"/>
          <p:nvPr/>
        </p:nvSpPr>
        <p:spPr>
          <a:xfrm>
            <a:off x="9047123" y="2751891"/>
            <a:ext cx="20260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Gaps in mobile broadband coverage =  (Verizon and Sprint only)</a:t>
            </a:r>
          </a:p>
          <a:p>
            <a:endParaRPr lang="en-US" dirty="0"/>
          </a:p>
        </p:txBody>
      </p:sp>
      <p:pic>
        <p:nvPicPr>
          <p:cNvPr id="10" name="Content Placeholder 9" descr="Engineering drawing&#10;&#10;Description automatically generated with low confidence">
            <a:extLst>
              <a:ext uri="{FF2B5EF4-FFF2-40B4-BE49-F238E27FC236}">
                <a16:creationId xmlns:a16="http://schemas.microsoft.com/office/drawing/2014/main" id="{0F3F4022-0C38-8948-93AC-036862AEA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9" t="5140" r="2260" b="3653"/>
          <a:stretch/>
        </p:blipFill>
        <p:spPr>
          <a:xfrm>
            <a:off x="3100387" y="1939095"/>
            <a:ext cx="5800726" cy="4831051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832F3F-DB35-584F-BEE2-E4BF0F91D4EB}"/>
              </a:ext>
            </a:extLst>
          </p:cNvPr>
          <p:cNvSpPr/>
          <p:nvPr/>
        </p:nvSpPr>
        <p:spPr>
          <a:xfrm>
            <a:off x="11063053" y="2999678"/>
            <a:ext cx="312234" cy="284356"/>
          </a:xfrm>
          <a:prstGeom prst="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5DE8D-641E-674A-82CE-581BEE588F2A}"/>
              </a:ext>
            </a:extLst>
          </p:cNvPr>
          <p:cNvSpPr/>
          <p:nvPr/>
        </p:nvSpPr>
        <p:spPr>
          <a:xfrm>
            <a:off x="11471931" y="2999678"/>
            <a:ext cx="312234" cy="284356"/>
          </a:xfrm>
          <a:prstGeom prst="rect">
            <a:avLst/>
          </a:prstGeom>
          <a:solidFill>
            <a:srgbClr val="FFFF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F1D30-8DE3-C946-A9DB-E9E503DA758E}"/>
              </a:ext>
            </a:extLst>
          </p:cNvPr>
          <p:cNvSpPr txBox="1"/>
          <p:nvPr/>
        </p:nvSpPr>
        <p:spPr>
          <a:xfrm>
            <a:off x="9047123" y="4019413"/>
            <a:ext cx="202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Range of upload speeds for fixed broadband =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98DC1F-BB53-D143-A172-D5C241C21513}"/>
              </a:ext>
            </a:extLst>
          </p:cNvPr>
          <p:cNvSpPr/>
          <p:nvPr/>
        </p:nvSpPr>
        <p:spPr>
          <a:xfrm>
            <a:off x="10407804" y="4515874"/>
            <a:ext cx="666399" cy="33453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4ED9-760F-D44D-ACCB-213DDD3D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938"/>
            <a:ext cx="7729728" cy="738103"/>
          </a:xfrm>
        </p:spPr>
        <p:txBody>
          <a:bodyPr>
            <a:normAutofit fontScale="90000"/>
          </a:bodyPr>
          <a:lstStyle/>
          <a:p>
            <a:r>
              <a:rPr lang="en-US" dirty="0"/>
              <a:t>Demographic Considerations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48F32-6814-7549-81B4-78B2BFC15C47}"/>
              </a:ext>
            </a:extLst>
          </p:cNvPr>
          <p:cNvSpPr txBox="1"/>
          <p:nvPr/>
        </p:nvSpPr>
        <p:spPr>
          <a:xfrm>
            <a:off x="9191625" y="2945368"/>
            <a:ext cx="24669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Minimum Upload Speeds (min.= 3 </a:t>
            </a:r>
            <a:r>
              <a:rPr lang="en-US" sz="1400" dirty="0" err="1"/>
              <a:t>mbps</a:t>
            </a:r>
            <a:r>
              <a:rPr lang="en-US" sz="1400" dirty="0"/>
              <a:t>) =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Percent of Pop. Black in Block= </a:t>
            </a:r>
          </a:p>
        </p:txBody>
      </p:sp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5733DFB2-396E-D442-87D1-C5C1BCC69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471" y="1513083"/>
            <a:ext cx="5939057" cy="513304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544D66-867D-FD41-82A9-5F7C4C9F484B}"/>
              </a:ext>
            </a:extLst>
          </p:cNvPr>
          <p:cNvSpPr/>
          <p:nvPr/>
        </p:nvSpPr>
        <p:spPr>
          <a:xfrm>
            <a:off x="10638265" y="3200400"/>
            <a:ext cx="457200" cy="2286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A51F5B-3DBD-2940-BC67-C1EC44ADA8D2}"/>
              </a:ext>
            </a:extLst>
          </p:cNvPr>
          <p:cNvSpPr/>
          <p:nvPr/>
        </p:nvSpPr>
        <p:spPr>
          <a:xfrm>
            <a:off x="11574965" y="3860414"/>
            <a:ext cx="167269" cy="178419"/>
          </a:xfrm>
          <a:prstGeom prst="ellipse">
            <a:avLst/>
          </a:prstGeom>
          <a:solidFill>
            <a:srgbClr val="FF0000">
              <a:alpha val="5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DF7F-3B9E-A84C-8AC3-27A1C54C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6010"/>
            <a:ext cx="7729728" cy="738103"/>
          </a:xfrm>
        </p:spPr>
        <p:txBody>
          <a:bodyPr>
            <a:normAutofit fontScale="90000"/>
          </a:bodyPr>
          <a:lstStyle/>
          <a:p>
            <a:r>
              <a:rPr lang="en-US" dirty="0"/>
              <a:t>Demographic makeup and Fixed broadband providers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9D155E7-85D3-C24F-8499-23454CE32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4178918"/>
            <a:ext cx="3604380" cy="2402920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836C8C9-1805-4B41-80A4-AB891501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84" y="4178918"/>
            <a:ext cx="3604380" cy="240292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2796832-A251-474C-831B-92E70B0B3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810" y="1477622"/>
            <a:ext cx="3604380" cy="24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9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2FAC-69AE-4A42-98F5-C0BD70F9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E9D2-DC88-F14B-936E-4F4BF4D5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3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96</TotalTime>
  <Words>100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Mapping Access to Mobile and Fixed Broadband Sources at the Census Block Level in Onondaga County, NY</vt:lpstr>
      <vt:lpstr>Understanding Gaps in Broadband Access and Availability</vt:lpstr>
      <vt:lpstr>Mobile and Fixed Broadband Variability</vt:lpstr>
      <vt:lpstr>Demographic Considerations</vt:lpstr>
      <vt:lpstr>Demographic makeup and Fixed broadband providers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Access to Mobile and Fixed Broadband Sources at the Census Block Level in Onondaga County, NY</dc:title>
  <dc:creator>Maxwell Kent</dc:creator>
  <cp:lastModifiedBy>Maxwell Kent</cp:lastModifiedBy>
  <cp:revision>6</cp:revision>
  <dcterms:created xsi:type="dcterms:W3CDTF">2021-05-10T11:08:11Z</dcterms:created>
  <dcterms:modified xsi:type="dcterms:W3CDTF">2021-05-10T12:44:51Z</dcterms:modified>
</cp:coreProperties>
</file>