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4" r:id="rId2"/>
    <p:sldMasterId id="2147484100" r:id="rId3"/>
  </p:sldMasterIdLst>
  <p:notesMasterIdLst>
    <p:notesMasterId r:id="rId17"/>
  </p:notesMasterIdLst>
  <p:handoutMasterIdLst>
    <p:handoutMasterId r:id="rId18"/>
  </p:handoutMasterIdLst>
  <p:sldIdLst>
    <p:sldId id="747" r:id="rId4"/>
    <p:sldId id="748" r:id="rId5"/>
    <p:sldId id="749" r:id="rId6"/>
    <p:sldId id="782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800000"/>
    <a:srgbClr val="FF5353"/>
    <a:srgbClr val="0066FF"/>
    <a:srgbClr val="B7ECFF"/>
    <a:srgbClr val="FFC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5" autoAdjust="0"/>
  </p:normalViewPr>
  <p:slideViewPr>
    <p:cSldViewPr>
      <p:cViewPr>
        <p:scale>
          <a:sx n="60" d="100"/>
          <a:sy n="6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122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081" y="0"/>
            <a:ext cx="3037122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F4381FA-528A-4974-A714-16BDB11BE537}" type="datetimeFigureOut">
              <a:rPr lang="en-US" altLang="en-US"/>
              <a:pPr/>
              <a:t>10/24/2015</a:t>
            </a:fld>
            <a:endParaRPr lang="en-US" alt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3037122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081" y="8829054"/>
            <a:ext cx="3037122" cy="46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FBC9D2F-D829-4959-91C9-B1C4F0B91E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422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122" cy="4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2081" y="0"/>
            <a:ext cx="3037122" cy="4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fld id="{880337ED-F214-4405-97BE-3D3AE516E600}" type="datetimeFigureOut">
              <a:rPr lang="en-US" altLang="en-US"/>
              <a:pPr/>
              <a:t>10/24/2015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64" tIns="45432" rIns="90864" bIns="454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322" y="4416633"/>
            <a:ext cx="5609757" cy="41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054"/>
            <a:ext cx="3037122" cy="4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2081" y="8829054"/>
            <a:ext cx="3037122" cy="4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fld id="{BC4390CE-DD3E-4D62-B6A0-DA40085EC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94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90CE-DD3E-4D62-B6A0-DA40085EC58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35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0.7954</a:t>
            </a:r>
          </a:p>
          <a:p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 err="1" smtClean="0"/>
              <a:t>std</a:t>
            </a:r>
            <a:r>
              <a:rPr lang="en-US" dirty="0" smtClean="0"/>
              <a:t>(A)</a:t>
            </a:r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r>
              <a:rPr lang="en-US" dirty="0" smtClean="0"/>
              <a:t>    0.0976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206F5-6765-4CC2-8F45-29B873A26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3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5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7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3F6EF59A-FB63-4687-BD2A-2E4756221B34}" type="datetimeFigureOut">
              <a:rPr lang="en-US" altLang="en-US"/>
              <a:pPr/>
              <a:t>10/24/2015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A9539A1C-9C64-418C-B3A6-9357C952A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70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722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8B97D1E-FE52-4B29-A222-C72148168DC6}" type="datetimeFigureOut">
              <a:rPr lang="en-US" altLang="en-US"/>
              <a:pPr/>
              <a:t>10/24/2015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CF9C408E-D45A-4CB4-BD04-4A046671A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4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5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76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5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28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6" r:id="rId1"/>
    <p:sldLayoutId id="2147484807" r:id="rId2"/>
    <p:sldLayoutId id="2147484808" r:id="rId3"/>
    <p:sldLayoutId id="2147484809" r:id="rId4"/>
    <p:sldLayoutId id="2147484810" r:id="rId5"/>
    <p:sldLayoutId id="2147484811" r:id="rId6"/>
    <p:sldLayoutId id="2147484812" r:id="rId7"/>
    <p:sldLayoutId id="2147484813" r:id="rId8"/>
    <p:sldLayoutId id="2147484814" r:id="rId9"/>
    <p:sldLayoutId id="2147484815" r:id="rId10"/>
    <p:sldLayoutId id="2147484816" r:id="rId11"/>
    <p:sldLayoutId id="2147484817" r:id="rId12"/>
    <p:sldLayoutId id="2147484818" r:id="rId13"/>
    <p:sldLayoutId id="2147484819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3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image" Target="../media/image98.png"/><Relationship Id="rId26" Type="http://schemas.openxmlformats.org/officeDocument/2006/relationships/image" Target="../media/image16.png"/><Relationship Id="rId3" Type="http://schemas.openxmlformats.org/officeDocument/2006/relationships/image" Target="../media/image2100.png"/><Relationship Id="rId21" Type="http://schemas.openxmlformats.org/officeDocument/2006/relationships/image" Target="../media/image101.png"/><Relationship Id="rId12" Type="http://schemas.openxmlformats.org/officeDocument/2006/relationships/image" Target="../media/image310.png"/><Relationship Id="rId17" Type="http://schemas.openxmlformats.org/officeDocument/2006/relationships/image" Target="../media/image97.png"/><Relationship Id="rId25" Type="http://schemas.openxmlformats.org/officeDocument/2006/relationships/image" Target="../media/image1050.png"/><Relationship Id="rId2" Type="http://schemas.openxmlformats.org/officeDocument/2006/relationships/image" Target="../media/image1220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2.png"/><Relationship Id="rId24" Type="http://schemas.openxmlformats.org/officeDocument/2006/relationships/image" Target="../media/image1040.png"/><Relationship Id="rId15" Type="http://schemas.openxmlformats.org/officeDocument/2006/relationships/image" Target="../media/image950.png"/><Relationship Id="rId23" Type="http://schemas.openxmlformats.org/officeDocument/2006/relationships/image" Target="../media/image1030.png"/><Relationship Id="rId10" Type="http://schemas.openxmlformats.org/officeDocument/2006/relationships/image" Target="../media/image914.png"/><Relationship Id="rId19" Type="http://schemas.openxmlformats.org/officeDocument/2006/relationships/image" Target="../media/image99.png"/><Relationship Id="rId14" Type="http://schemas.openxmlformats.org/officeDocument/2006/relationships/image" Target="../media/image510.png"/><Relationship Id="rId22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34.png"/><Relationship Id="rId7" Type="http://schemas.openxmlformats.org/officeDocument/2006/relationships/image" Target="../media/image1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1" Type="http://schemas.openxmlformats.org/officeDocument/2006/relationships/image" Target="../media/image16.png"/><Relationship Id="rId5" Type="http://schemas.openxmlformats.org/officeDocument/2006/relationships/image" Target="../media/image36.png"/><Relationship Id="rId10" Type="http://schemas.openxmlformats.org/officeDocument/2006/relationships/image" Target="../media/image114.png"/><Relationship Id="rId4" Type="http://schemas.openxmlformats.org/officeDocument/2006/relationships/image" Target="../media/image35.png"/><Relationship Id="rId9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5.pn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6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tiff"/><Relationship Id="rId5" Type="http://schemas.openxmlformats.org/officeDocument/2006/relationships/image" Target="../media/image24.tiff"/><Relationship Id="rId10" Type="http://schemas.openxmlformats.org/officeDocument/2006/relationships/image" Target="../media/image16.pn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6.png"/><Relationship Id="rId5" Type="http://schemas.openxmlformats.org/officeDocument/2006/relationships/image" Target="../media/image24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9.png"/><Relationship Id="rId18" Type="http://schemas.openxmlformats.org/officeDocument/2006/relationships/image" Target="../media/image182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12" Type="http://schemas.openxmlformats.org/officeDocument/2006/relationships/image" Target="../media/image88.png"/><Relationship Id="rId17" Type="http://schemas.openxmlformats.org/officeDocument/2006/relationships/image" Target="../media/image1690.png"/><Relationship Id="rId2" Type="http://schemas.openxmlformats.org/officeDocument/2006/relationships/image" Target="../media/image780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0.png"/><Relationship Id="rId5" Type="http://schemas.openxmlformats.org/officeDocument/2006/relationships/image" Target="../media/image810.png"/><Relationship Id="rId10" Type="http://schemas.openxmlformats.org/officeDocument/2006/relationships/image" Target="../media/image860.png"/><Relationship Id="rId19" Type="http://schemas.openxmlformats.org/officeDocument/2006/relationships/image" Target="../media/image1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1.png"/><Relationship Id="rId3" Type="http://schemas.openxmlformats.org/officeDocument/2006/relationships/image" Target="../media/image1690.png"/><Relationship Id="rId7" Type="http://schemas.openxmlformats.org/officeDocument/2006/relationships/image" Target="../media/image1701.png"/><Relationship Id="rId12" Type="http://schemas.openxmlformats.org/officeDocument/2006/relationships/image" Target="../media/image1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920.png"/><Relationship Id="rId5" Type="http://schemas.openxmlformats.org/officeDocument/2006/relationships/image" Target="../media/image280.png"/><Relationship Id="rId10" Type="http://schemas.openxmlformats.org/officeDocument/2006/relationships/image" Target="../media/image910.png"/><Relationship Id="rId4" Type="http://schemas.openxmlformats.org/officeDocument/2006/relationships/image" Target="../media/image270.png"/><Relationship Id="rId9" Type="http://schemas.openxmlformats.org/officeDocument/2006/relationships/image" Target="../media/image17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69532"/>
            <a:ext cx="4827330" cy="2477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92964"/>
            <a:ext cx="1795998" cy="163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" r="8251"/>
          <a:stretch/>
        </p:blipFill>
        <p:spPr>
          <a:xfrm>
            <a:off x="4403817" y="1143000"/>
            <a:ext cx="4587783" cy="1066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49974" y="77081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&lt;Power time series&gt;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r="18837"/>
          <a:stretch/>
        </p:blipFill>
        <p:spPr>
          <a:xfrm>
            <a:off x="5481431" y="5372560"/>
            <a:ext cx="937457" cy="1256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31" y="5368372"/>
            <a:ext cx="1681369" cy="126102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2586" y="499904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&lt;Tool condition&gt;</a:t>
            </a:r>
            <a:endParaRPr lang="en-US" b="1" dirty="0"/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76200" y="76200"/>
            <a:ext cx="6119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i="1" dirty="0" err="1" smtClean="0">
                <a:solidFill>
                  <a:srgbClr val="C00000"/>
                </a:solidFill>
                <a:latin typeface="+mn-lt"/>
              </a:rPr>
              <a:t>Toolwear</a:t>
            </a:r>
            <a:r>
              <a:rPr lang="en-US" altLang="en-US" sz="3200" b="1" i="1" dirty="0" smtClean="0">
                <a:solidFill>
                  <a:srgbClr val="C00000"/>
                </a:solidFill>
                <a:latin typeface="+mn-lt"/>
              </a:rPr>
              <a:t> Conditioning Monitoring</a:t>
            </a:r>
            <a:endParaRPr lang="en-US" altLang="en-US" sz="3200" b="1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0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070" y="914400"/>
            <a:ext cx="5509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Calibri" panose="020F0502020204030204" pitchFamily="34" charset="0"/>
              </a:rPr>
              <a:t>E</a:t>
            </a:r>
            <a:r>
              <a:rPr lang="en-US" altLang="ko-KR" sz="2200" dirty="0" smtClean="0">
                <a:latin typeface="Calibri" panose="020F0502020204030204" pitchFamily="34" charset="0"/>
              </a:rPr>
              <a:t>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" y="1556792"/>
            <a:ext cx="4680000" cy="35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4127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Logistic classification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5229200"/>
            <a:ext cx="4484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Logistic classification minimizes the total error.</a:t>
            </a:r>
          </a:p>
          <a:p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In terms of total error, this classification boundary is optimal since there is no miss classification.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1862" y="5229200"/>
            <a:ext cx="4516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SVM maximizes the geometric margin (width)</a:t>
            </a:r>
          </a:p>
          <a:p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There exists only one optimal classification boundary that maximizes the width.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83968" y="1434469"/>
            <a:ext cx="4680000" cy="3619121"/>
            <a:chOff x="4283968" y="1415601"/>
            <a:chExt cx="4680000" cy="36191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1524722"/>
              <a:ext cx="4680000" cy="351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76056" y="1415601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Linear SVM classification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364088" y="2996952"/>
              <a:ext cx="576063" cy="210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64088" y="2996952"/>
              <a:ext cx="1152127" cy="1387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364088" y="2996952"/>
              <a:ext cx="756083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94994" y="2662173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FF00"/>
                  </a:solidFill>
                  <a:latin typeface="Calibri" panose="020F0502020204030204" pitchFamily="34" charset="0"/>
                </a:rPr>
                <a:t>SVs</a:t>
              </a:r>
              <a:endParaRPr lang="ko-KR" altLang="en-US" sz="160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67744" y="304800"/>
            <a:ext cx="548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4.4 Classification model (Support Vector Machine)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729734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SVM PLOTS FROM THE DATA POINTS  -- exactly what you have done?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395536" y="4711506"/>
            <a:ext cx="1626327" cy="1656824"/>
            <a:chOff x="163451" y="941009"/>
            <a:chExt cx="1626327" cy="1656824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68480" y="1183690"/>
              <a:ext cx="0" cy="1407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14377" y="2500313"/>
              <a:ext cx="13144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33977" y="2102770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26273" y="2208538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18570" y="2241362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75857" y="2146537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14302" y="2206715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72927" y="2317953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489673" y="1763663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7414" y="2059004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26273" y="1989709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20993" y="1776352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46709" y="1843824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5333" y="1955062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909780" y="2317953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82981" y="2243186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105513" y="2283304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41679" y="1712527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11695" y="1610406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37411" y="1677878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37414" y="1568464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33623" y="2157474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076869" y="2155651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202584" y="2179361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Group 104"/>
            <p:cNvGrpSpPr/>
            <p:nvPr/>
          </p:nvGrpSpPr>
          <p:grpSpPr>
            <a:xfrm rot="18905604">
              <a:off x="820403" y="1632512"/>
              <a:ext cx="103232" cy="109262"/>
              <a:chOff x="4103826" y="3302350"/>
              <a:chExt cx="402674" cy="369332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 rot="18905604">
              <a:off x="912699" y="1738279"/>
              <a:ext cx="103232" cy="109262"/>
              <a:chOff x="4103826" y="3302350"/>
              <a:chExt cx="402674" cy="36933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 rot="18905604">
              <a:off x="665808" y="1475328"/>
              <a:ext cx="103232" cy="109262"/>
              <a:chOff x="4103826" y="3302350"/>
              <a:chExt cx="402674" cy="369332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 rot="18905604">
              <a:off x="812015" y="1836817"/>
              <a:ext cx="103232" cy="109262"/>
              <a:chOff x="4103826" y="3302350"/>
              <a:chExt cx="402674" cy="369332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 rot="18905604">
              <a:off x="1004995" y="1844046"/>
              <a:ext cx="103232" cy="109262"/>
              <a:chOff x="4103826" y="3302350"/>
              <a:chExt cx="402674" cy="369332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 rot="18905604">
              <a:off x="677655" y="1778039"/>
              <a:ext cx="103232" cy="109262"/>
              <a:chOff x="4103826" y="3302350"/>
              <a:chExt cx="402674" cy="369332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 rot="18905604">
              <a:off x="652885" y="1938939"/>
              <a:ext cx="103232" cy="109262"/>
              <a:chOff x="4103826" y="3302350"/>
              <a:chExt cx="402674" cy="36933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 rot="18905604">
              <a:off x="750191" y="2002338"/>
              <a:ext cx="103232" cy="109262"/>
              <a:chOff x="4103826" y="3302350"/>
              <a:chExt cx="402674" cy="369332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 rot="18905604">
              <a:off x="858358" y="2001729"/>
              <a:ext cx="103232" cy="109262"/>
              <a:chOff x="4103826" y="3302350"/>
              <a:chExt cx="402674" cy="36933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 rot="18905604">
              <a:off x="681528" y="1654566"/>
              <a:ext cx="103232" cy="109262"/>
              <a:chOff x="4103826" y="3302350"/>
              <a:chExt cx="402674" cy="36933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 rot="18905604">
              <a:off x="1095465" y="1952458"/>
              <a:ext cx="103232" cy="109262"/>
              <a:chOff x="4103826" y="3302350"/>
              <a:chExt cx="402674" cy="369332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 rot="18905604">
              <a:off x="960524" y="1952458"/>
              <a:ext cx="103232" cy="109262"/>
              <a:chOff x="4103826" y="3302350"/>
              <a:chExt cx="402674" cy="369332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 rot="18905604">
              <a:off x="1185243" y="1946021"/>
              <a:ext cx="103232" cy="109262"/>
              <a:chOff x="4103826" y="3302350"/>
              <a:chExt cx="402674" cy="369332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 rot="18905604">
              <a:off x="1115030" y="1780288"/>
              <a:ext cx="103232" cy="109262"/>
              <a:chOff x="4103826" y="3302350"/>
              <a:chExt cx="402674" cy="369332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528802" y="2341513"/>
                  <a:ext cx="260976" cy="25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802" y="2341513"/>
                  <a:ext cx="260976" cy="2563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7209" b="-476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63451" y="941009"/>
                  <a:ext cx="260976" cy="25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1" y="941009"/>
                  <a:ext cx="260976" cy="2563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9535" b="-476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1111567" y="1400461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123448" y="1515586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000872" y="1540277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1689" y="1519446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974491" y="1400671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043659" y="1458840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190622" y="1469756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166209" y="1606688"/>
              <a:ext cx="57288" cy="6929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Group 131"/>
            <p:cNvGrpSpPr/>
            <p:nvPr/>
          </p:nvGrpSpPr>
          <p:grpSpPr>
            <a:xfrm rot="18905604">
              <a:off x="724871" y="1353122"/>
              <a:ext cx="103232" cy="109262"/>
              <a:chOff x="4103826" y="3302350"/>
              <a:chExt cx="402674" cy="369332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 rot="18905604">
              <a:off x="1353911" y="1801199"/>
              <a:ext cx="103232" cy="109262"/>
              <a:chOff x="4103826" y="3302350"/>
              <a:chExt cx="402674" cy="369332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 rot="18905604">
              <a:off x="1387565" y="1647216"/>
              <a:ext cx="103232" cy="109262"/>
              <a:chOff x="4103826" y="3302350"/>
              <a:chExt cx="402674" cy="369332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rot="18905604">
              <a:off x="1224400" y="1830252"/>
              <a:ext cx="103232" cy="109262"/>
              <a:chOff x="4103826" y="3302350"/>
              <a:chExt cx="402674" cy="36933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4103826" y="3487016"/>
                <a:ext cx="402674" cy="0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305163" y="3302350"/>
                <a:ext cx="0" cy="369332"/>
              </a:xfrm>
              <a:prstGeom prst="line">
                <a:avLst/>
              </a:prstGeom>
              <a:ln w="28575">
                <a:solidFill>
                  <a:srgbClr val="0404B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/>
            <p:cNvCxnSpPr>
              <a:endCxn id="122" idx="1"/>
            </p:cNvCxnSpPr>
            <p:nvPr/>
          </p:nvCxnSpPr>
          <p:spPr>
            <a:xfrm>
              <a:off x="229930" y="1320885"/>
              <a:ext cx="1298872" cy="11487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6332133" y="4621867"/>
            <a:ext cx="1626327" cy="1656824"/>
            <a:chOff x="5484480" y="1006404"/>
            <a:chExt cx="1626327" cy="1656824"/>
          </a:xfrm>
        </p:grpSpPr>
        <p:grpSp>
          <p:nvGrpSpPr>
            <p:cNvPr id="174" name="Group 173"/>
            <p:cNvGrpSpPr/>
            <p:nvPr/>
          </p:nvGrpSpPr>
          <p:grpSpPr>
            <a:xfrm>
              <a:off x="5484480" y="1006404"/>
              <a:ext cx="1626327" cy="1656824"/>
              <a:chOff x="5847394" y="927015"/>
              <a:chExt cx="2685398" cy="2387318"/>
            </a:xfrm>
          </p:grpSpPr>
          <p:cxnSp>
            <p:nvCxnSpPr>
              <p:cNvPr id="176" name="Straight Arrow Connector 175"/>
              <p:cNvCxnSpPr/>
              <p:nvPr/>
            </p:nvCxnSpPr>
            <p:spPr>
              <a:xfrm flipV="1">
                <a:off x="6020819" y="1276694"/>
                <a:ext cx="0" cy="20284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5931482" y="3173817"/>
                <a:ext cx="21703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6294088" y="2600998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446488" y="2753398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598888" y="2800695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6693481" y="2664060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22082" y="2750771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6853763" y="2911053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386053" y="2112377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6464883" y="2537935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446488" y="2438087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107528" y="2130660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315110" y="2227881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246791" y="2388163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079736" y="2911053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200604" y="2803322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402930" y="2861129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141684" y="2038695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257296" y="1891550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6464878" y="1988771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464883" y="1831116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7119105" y="2679820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355633" y="2677193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563215" y="2711357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 rot="18905604">
                <a:off x="6932155" y="1923401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18905604">
                <a:off x="7084555" y="2075801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18905604">
                <a:off x="6676889" y="1696915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18905604">
                <a:off x="6918306" y="2217786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18905604">
                <a:off x="7236955" y="2228201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18905604">
                <a:off x="6696450" y="2133092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18905604">
                <a:off x="6655549" y="2364932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18905604">
                <a:off x="6816221" y="2456285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18905604">
                <a:off x="6994826" y="2455406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18905604">
                <a:off x="6702845" y="1955180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18905604">
                <a:off x="7386339" y="2384412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18905604">
                <a:off x="7163523" y="2384412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18905604">
                <a:off x="7534581" y="2375137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18905604">
                <a:off x="7418646" y="2136332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8101868" y="2945001"/>
                    <a:ext cx="4309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71" name="TextBox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1868" y="2945001"/>
                    <a:ext cx="4309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5847394" y="927015"/>
                    <a:ext cx="4309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7394" y="927015"/>
                    <a:ext cx="4309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Oval 215"/>
              <p:cNvSpPr/>
              <p:nvPr/>
            </p:nvSpPr>
            <p:spPr>
              <a:xfrm>
                <a:off x="7412927" y="1589039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7432545" y="1754924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7230147" y="1790501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7049864" y="1760484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7186587" y="1589342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7300798" y="1673157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7543463" y="1688887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503152" y="1886192"/>
                <a:ext cx="94593" cy="99848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 rot="18905604">
                <a:off x="6774413" y="1520828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 rot="18905604">
                <a:off x="7813086" y="2166463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rot="18905604">
                <a:off x="7868656" y="1944590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18905604">
                <a:off x="7599238" y="2208326"/>
                <a:ext cx="170456" cy="157435"/>
                <a:chOff x="4103826" y="3302350"/>
                <a:chExt cx="402674" cy="369332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 flipH="1">
                  <a:off x="4103826" y="3487016"/>
                  <a:ext cx="402674" cy="0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4305163" y="3302350"/>
                  <a:ext cx="0" cy="369332"/>
                </a:xfrm>
                <a:prstGeom prst="line">
                  <a:avLst/>
                </a:prstGeom>
                <a:ln w="28575">
                  <a:solidFill>
                    <a:srgbClr val="0404BC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Freeform 174"/>
            <p:cNvSpPr/>
            <p:nvPr/>
          </p:nvSpPr>
          <p:spPr>
            <a:xfrm>
              <a:off x="5929996" y="1329719"/>
              <a:ext cx="1016934" cy="919751"/>
            </a:xfrm>
            <a:custGeom>
              <a:avLst/>
              <a:gdLst>
                <a:gd name="connsiteX0" fmla="*/ 75927 w 1016934"/>
                <a:gd name="connsiteY0" fmla="*/ 26275 h 919751"/>
                <a:gd name="connsiteX1" fmla="*/ 33886 w 1016934"/>
                <a:gd name="connsiteY1" fmla="*/ 225972 h 919751"/>
                <a:gd name="connsiteX2" fmla="*/ 44396 w 1016934"/>
                <a:gd name="connsiteY2" fmla="*/ 415158 h 919751"/>
                <a:gd name="connsiteX3" fmla="*/ 2355 w 1016934"/>
                <a:gd name="connsiteY3" fmla="*/ 604344 h 919751"/>
                <a:gd name="connsiteX4" fmla="*/ 33886 w 1016934"/>
                <a:gd name="connsiteY4" fmla="*/ 793531 h 919751"/>
                <a:gd name="connsiteX5" fmla="*/ 265113 w 1016934"/>
                <a:gd name="connsiteY5" fmla="*/ 919655 h 919751"/>
                <a:gd name="connsiteX6" fmla="*/ 454300 w 1016934"/>
                <a:gd name="connsiteY6" fmla="*/ 814551 h 919751"/>
                <a:gd name="connsiteX7" fmla="*/ 853693 w 1016934"/>
                <a:gd name="connsiteY7" fmla="*/ 825062 h 919751"/>
                <a:gd name="connsiteX8" fmla="*/ 1011348 w 1016934"/>
                <a:gd name="connsiteY8" fmla="*/ 268013 h 919751"/>
                <a:gd name="connsiteX9" fmla="*/ 675017 w 1016934"/>
                <a:gd name="connsiteY9" fmla="*/ 467710 h 919751"/>
                <a:gd name="connsiteX10" fmla="*/ 391238 w 1016934"/>
                <a:gd name="connsiteY10" fmla="*/ 478220 h 919751"/>
                <a:gd name="connsiteX11" fmla="*/ 265113 w 1016934"/>
                <a:gd name="connsiteY11" fmla="*/ 341586 h 919751"/>
                <a:gd name="connsiteX12" fmla="*/ 317665 w 1016934"/>
                <a:gd name="connsiteY12" fmla="*/ 36786 h 919751"/>
                <a:gd name="connsiteX13" fmla="*/ 75927 w 1016934"/>
                <a:gd name="connsiteY13" fmla="*/ 26275 h 91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934" h="919751">
                  <a:moveTo>
                    <a:pt x="75927" y="26275"/>
                  </a:moveTo>
                  <a:cubicBezTo>
                    <a:pt x="28631" y="57806"/>
                    <a:pt x="39141" y="161158"/>
                    <a:pt x="33886" y="225972"/>
                  </a:cubicBezTo>
                  <a:cubicBezTo>
                    <a:pt x="28631" y="290786"/>
                    <a:pt x="49651" y="352096"/>
                    <a:pt x="44396" y="415158"/>
                  </a:cubicBezTo>
                  <a:cubicBezTo>
                    <a:pt x="39141" y="478220"/>
                    <a:pt x="4107" y="541282"/>
                    <a:pt x="2355" y="604344"/>
                  </a:cubicBezTo>
                  <a:cubicBezTo>
                    <a:pt x="603" y="667406"/>
                    <a:pt x="-9907" y="740979"/>
                    <a:pt x="33886" y="793531"/>
                  </a:cubicBezTo>
                  <a:cubicBezTo>
                    <a:pt x="77679" y="846083"/>
                    <a:pt x="195044" y="916152"/>
                    <a:pt x="265113" y="919655"/>
                  </a:cubicBezTo>
                  <a:cubicBezTo>
                    <a:pt x="335182" y="923158"/>
                    <a:pt x="356203" y="830316"/>
                    <a:pt x="454300" y="814551"/>
                  </a:cubicBezTo>
                  <a:cubicBezTo>
                    <a:pt x="552397" y="798786"/>
                    <a:pt x="760852" y="916152"/>
                    <a:pt x="853693" y="825062"/>
                  </a:cubicBezTo>
                  <a:cubicBezTo>
                    <a:pt x="946534" y="733972"/>
                    <a:pt x="1041127" y="327572"/>
                    <a:pt x="1011348" y="268013"/>
                  </a:cubicBezTo>
                  <a:cubicBezTo>
                    <a:pt x="981569" y="208454"/>
                    <a:pt x="778369" y="432676"/>
                    <a:pt x="675017" y="467710"/>
                  </a:cubicBezTo>
                  <a:cubicBezTo>
                    <a:pt x="571665" y="502744"/>
                    <a:pt x="459555" y="499241"/>
                    <a:pt x="391238" y="478220"/>
                  </a:cubicBezTo>
                  <a:cubicBezTo>
                    <a:pt x="322921" y="457199"/>
                    <a:pt x="277375" y="415158"/>
                    <a:pt x="265113" y="341586"/>
                  </a:cubicBezTo>
                  <a:cubicBezTo>
                    <a:pt x="252851" y="268014"/>
                    <a:pt x="349196" y="89338"/>
                    <a:pt x="317665" y="36786"/>
                  </a:cubicBezTo>
                  <a:cubicBezTo>
                    <a:pt x="286134" y="-15766"/>
                    <a:pt x="123223" y="-5256"/>
                    <a:pt x="75927" y="2627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801591" y="4607066"/>
            <a:ext cx="2498478" cy="2003260"/>
            <a:chOff x="2908170" y="911393"/>
            <a:chExt cx="2498478" cy="2003260"/>
          </a:xfrm>
        </p:grpSpPr>
        <p:grpSp>
          <p:nvGrpSpPr>
            <p:cNvPr id="265" name="Group 264"/>
            <p:cNvGrpSpPr/>
            <p:nvPr/>
          </p:nvGrpSpPr>
          <p:grpSpPr>
            <a:xfrm>
              <a:off x="3116732" y="911393"/>
              <a:ext cx="1837546" cy="1805781"/>
              <a:chOff x="4265375" y="2449952"/>
              <a:chExt cx="1837546" cy="1805781"/>
            </a:xfrm>
          </p:grpSpPr>
          <p:cxnSp>
            <p:nvCxnSpPr>
              <p:cNvPr id="269" name="Straight Arrow Connector 268"/>
              <p:cNvCxnSpPr/>
              <p:nvPr/>
            </p:nvCxnSpPr>
            <p:spPr>
              <a:xfrm flipH="1" flipV="1">
                <a:off x="4265375" y="3308188"/>
                <a:ext cx="576190" cy="839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4577646" y="2449952"/>
                <a:ext cx="1525275" cy="1805781"/>
                <a:chOff x="4636000" y="2670521"/>
                <a:chExt cx="1525275" cy="1805781"/>
              </a:xfrm>
            </p:grpSpPr>
            <p:cxnSp>
              <p:nvCxnSpPr>
                <p:cNvPr id="271" name="Straight Arrow Connector 270"/>
                <p:cNvCxnSpPr/>
                <p:nvPr/>
              </p:nvCxnSpPr>
              <p:spPr>
                <a:xfrm flipV="1">
                  <a:off x="4893053" y="3051289"/>
                  <a:ext cx="0" cy="13166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4899919" y="4360139"/>
                  <a:ext cx="1253456" cy="77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3" name="Group 272"/>
                <p:cNvGrpSpPr/>
                <p:nvPr/>
              </p:nvGrpSpPr>
              <p:grpSpPr>
                <a:xfrm>
                  <a:off x="5003999" y="3282838"/>
                  <a:ext cx="938878" cy="943533"/>
                  <a:chOff x="4945566" y="3268060"/>
                  <a:chExt cx="938878" cy="986787"/>
                </a:xfrm>
                <a:scene3d>
                  <a:camera prst="isometricTopUp">
                    <a:rot lat="19101527" lon="17834177" rev="4267096"/>
                  </a:camera>
                  <a:lightRig rig="threePt" dir="t"/>
                </a:scene3d>
              </p:grpSpPr>
              <p:sp>
                <p:nvSpPr>
                  <p:cNvPr id="330" name="Oval 329"/>
                  <p:cNvSpPr/>
                  <p:nvPr/>
                </p:nvSpPr>
                <p:spPr>
                  <a:xfrm>
                    <a:off x="5150846" y="4076137"/>
                    <a:ext cx="57287" cy="69296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4945566" y="3268060"/>
                    <a:ext cx="938878" cy="986787"/>
                    <a:chOff x="4945566" y="3268060"/>
                    <a:chExt cx="938878" cy="986787"/>
                  </a:xfrm>
                </p:grpSpPr>
                <p:sp>
                  <p:nvSpPr>
                    <p:cNvPr id="332" name="Oval 331"/>
                    <p:cNvSpPr/>
                    <p:nvPr/>
                  </p:nvSpPr>
                  <p:spPr>
                    <a:xfrm>
                      <a:off x="5058550" y="3970370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3" name="Oval 332"/>
                    <p:cNvSpPr/>
                    <p:nvPr/>
                  </p:nvSpPr>
                  <p:spPr>
                    <a:xfrm>
                      <a:off x="5243143" y="4108962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4" name="Oval 333"/>
                    <p:cNvSpPr/>
                    <p:nvPr/>
                  </p:nvSpPr>
                  <p:spPr>
                    <a:xfrm>
                      <a:off x="5300430" y="4014136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5" name="Oval 334"/>
                    <p:cNvSpPr/>
                    <p:nvPr/>
                  </p:nvSpPr>
                  <p:spPr>
                    <a:xfrm>
                      <a:off x="5438875" y="4074314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6" name="Oval 335"/>
                    <p:cNvSpPr/>
                    <p:nvPr/>
                  </p:nvSpPr>
                  <p:spPr>
                    <a:xfrm>
                      <a:off x="5397500" y="4185551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/>
                    </a:p>
                  </p:txBody>
                </p:sp>
                <p:sp>
                  <p:nvSpPr>
                    <p:cNvPr id="337" name="Oval 336"/>
                    <p:cNvSpPr/>
                    <p:nvPr/>
                  </p:nvSpPr>
                  <p:spPr>
                    <a:xfrm>
                      <a:off x="5114246" y="3631262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8" name="Oval 337"/>
                    <p:cNvSpPr/>
                    <p:nvPr/>
                  </p:nvSpPr>
                  <p:spPr>
                    <a:xfrm>
                      <a:off x="5161987" y="3926604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9" name="Oval 338"/>
                    <p:cNvSpPr/>
                    <p:nvPr/>
                  </p:nvSpPr>
                  <p:spPr>
                    <a:xfrm>
                      <a:off x="5150846" y="3857308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/>
                    </a:p>
                  </p:txBody>
                </p:sp>
                <p:sp>
                  <p:nvSpPr>
                    <p:cNvPr id="340" name="Oval 339"/>
                    <p:cNvSpPr/>
                    <p:nvPr/>
                  </p:nvSpPr>
                  <p:spPr>
                    <a:xfrm>
                      <a:off x="4945566" y="3643950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1" name="Oval 340"/>
                    <p:cNvSpPr/>
                    <p:nvPr/>
                  </p:nvSpPr>
                  <p:spPr>
                    <a:xfrm>
                      <a:off x="5071282" y="3711423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2" name="Oval 341"/>
                    <p:cNvSpPr/>
                    <p:nvPr/>
                  </p:nvSpPr>
                  <p:spPr>
                    <a:xfrm>
                      <a:off x="5029906" y="3822660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/>
                    </a:p>
                  </p:txBody>
                </p:sp>
                <p:sp>
                  <p:nvSpPr>
                    <p:cNvPr id="343" name="Oval 342"/>
                    <p:cNvSpPr/>
                    <p:nvPr/>
                  </p:nvSpPr>
                  <p:spPr>
                    <a:xfrm>
                      <a:off x="5534353" y="4185551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4" name="Oval 343"/>
                    <p:cNvSpPr/>
                    <p:nvPr/>
                  </p:nvSpPr>
                  <p:spPr>
                    <a:xfrm>
                      <a:off x="5730086" y="4150904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5" name="Oval 344"/>
                    <p:cNvSpPr/>
                    <p:nvPr/>
                  </p:nvSpPr>
                  <p:spPr>
                    <a:xfrm>
                      <a:off x="4966252" y="3580126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6" name="Oval 345"/>
                    <p:cNvSpPr/>
                    <p:nvPr/>
                  </p:nvSpPr>
                  <p:spPr>
                    <a:xfrm>
                      <a:off x="5036268" y="3478006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7" name="Oval 346"/>
                    <p:cNvSpPr/>
                    <p:nvPr/>
                  </p:nvSpPr>
                  <p:spPr>
                    <a:xfrm>
                      <a:off x="5161984" y="3545478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8" name="Oval 347"/>
                    <p:cNvSpPr/>
                    <p:nvPr/>
                  </p:nvSpPr>
                  <p:spPr>
                    <a:xfrm>
                      <a:off x="5161987" y="3436064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9" name="Oval 348"/>
                    <p:cNvSpPr/>
                    <p:nvPr/>
                  </p:nvSpPr>
                  <p:spPr>
                    <a:xfrm>
                      <a:off x="5701442" y="4023250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0" name="Oval 349"/>
                    <p:cNvSpPr/>
                    <p:nvPr/>
                  </p:nvSpPr>
                  <p:spPr>
                    <a:xfrm>
                      <a:off x="5827157" y="4046960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1" name="Oval 350"/>
                    <p:cNvSpPr/>
                    <p:nvPr/>
                  </p:nvSpPr>
                  <p:spPr>
                    <a:xfrm>
                      <a:off x="5736140" y="3268060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2" name="Oval 351"/>
                    <p:cNvSpPr/>
                    <p:nvPr/>
                  </p:nvSpPr>
                  <p:spPr>
                    <a:xfrm>
                      <a:off x="5748021" y="3383186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3" name="Oval 352"/>
                    <p:cNvSpPr/>
                    <p:nvPr/>
                  </p:nvSpPr>
                  <p:spPr>
                    <a:xfrm>
                      <a:off x="5625445" y="3407876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4" name="Oval 353"/>
                    <p:cNvSpPr/>
                    <p:nvPr/>
                  </p:nvSpPr>
                  <p:spPr>
                    <a:xfrm>
                      <a:off x="5516262" y="3387044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5" name="Oval 354"/>
                    <p:cNvSpPr/>
                    <p:nvPr/>
                  </p:nvSpPr>
                  <p:spPr>
                    <a:xfrm>
                      <a:off x="5599064" y="3268270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6" name="Oval 355"/>
                    <p:cNvSpPr/>
                    <p:nvPr/>
                  </p:nvSpPr>
                  <p:spPr>
                    <a:xfrm>
                      <a:off x="5668233" y="3326438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7" name="Oval 356"/>
                    <p:cNvSpPr/>
                    <p:nvPr/>
                  </p:nvSpPr>
                  <p:spPr>
                    <a:xfrm>
                      <a:off x="5815195" y="3337355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5790782" y="3474287"/>
                      <a:ext cx="57287" cy="69296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5295531" y="2670521"/>
                  <a:ext cx="837911" cy="758479"/>
                  <a:chOff x="5277458" y="3220721"/>
                  <a:chExt cx="837911" cy="758479"/>
                </a:xfrm>
                <a:scene3d>
                  <a:camera prst="isometricTopUp">
                    <a:rot lat="19208655" lon="18204191" rev="4025411"/>
                  </a:camera>
                  <a:lightRig rig="threePt" dir="t"/>
                </a:scene3d>
              </p:grpSpPr>
              <p:grpSp>
                <p:nvGrpSpPr>
                  <p:cNvPr id="276" name="Group 275"/>
                  <p:cNvGrpSpPr/>
                  <p:nvPr/>
                </p:nvGrpSpPr>
                <p:grpSpPr>
                  <a:xfrm rot="18905604">
                    <a:off x="5444975" y="3500110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28" name="Straight Connector 327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Straight Connector 328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8905604">
                    <a:off x="5537272" y="3605878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26" name="Straight Connector 325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7" name="Straight Connector 326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8" name="Group 277"/>
                  <p:cNvGrpSpPr/>
                  <p:nvPr/>
                </p:nvGrpSpPr>
                <p:grpSpPr>
                  <a:xfrm rot="18905604">
                    <a:off x="5290382" y="3342927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24" name="Straight Connector 323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Straight Connector 324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18905604">
                    <a:off x="5436588" y="3704417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0" name="Group 279"/>
                  <p:cNvGrpSpPr/>
                  <p:nvPr/>
                </p:nvGrpSpPr>
                <p:grpSpPr>
                  <a:xfrm rot="18905604">
                    <a:off x="5629568" y="3711645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Straight Connector 320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" name="Group 280"/>
                  <p:cNvGrpSpPr/>
                  <p:nvPr/>
                </p:nvGrpSpPr>
                <p:grpSpPr>
                  <a:xfrm rot="18905604">
                    <a:off x="5302228" y="3645638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2" name="Group 281"/>
                  <p:cNvGrpSpPr/>
                  <p:nvPr/>
                </p:nvGrpSpPr>
                <p:grpSpPr>
                  <a:xfrm rot="18905604">
                    <a:off x="5277458" y="3806538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16" name="Straight Connector 315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" name="Straight Connector 316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3" name="Group 282"/>
                  <p:cNvGrpSpPr/>
                  <p:nvPr/>
                </p:nvGrpSpPr>
                <p:grpSpPr>
                  <a:xfrm rot="18905604">
                    <a:off x="5374764" y="3869938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5" name="Straight Connector 314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Group 283"/>
                  <p:cNvGrpSpPr/>
                  <p:nvPr/>
                </p:nvGrpSpPr>
                <p:grpSpPr>
                  <a:xfrm rot="18905604">
                    <a:off x="5482930" y="3869328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12" name="Straight Connector 311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Straight Connector 312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5" name="Group 284"/>
                  <p:cNvGrpSpPr/>
                  <p:nvPr/>
                </p:nvGrpSpPr>
                <p:grpSpPr>
                  <a:xfrm rot="18905604">
                    <a:off x="5306101" y="3522165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10" name="Straight Connector 309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Straight Connector 310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6" name="Group 285"/>
                  <p:cNvGrpSpPr/>
                  <p:nvPr/>
                </p:nvGrpSpPr>
                <p:grpSpPr>
                  <a:xfrm rot="18905604">
                    <a:off x="5720038" y="3820057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Straight Connector 308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" name="Group 286"/>
                  <p:cNvGrpSpPr/>
                  <p:nvPr/>
                </p:nvGrpSpPr>
                <p:grpSpPr>
                  <a:xfrm rot="18905604">
                    <a:off x="5585096" y="3820057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06" name="Straight Connector 305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Straight Connector 306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8" name="Group 287"/>
                  <p:cNvGrpSpPr/>
                  <p:nvPr/>
                </p:nvGrpSpPr>
                <p:grpSpPr>
                  <a:xfrm rot="18905604">
                    <a:off x="5809816" y="3813620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04" name="Straight Connector 303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9" name="Group 288"/>
                  <p:cNvGrpSpPr/>
                  <p:nvPr/>
                </p:nvGrpSpPr>
                <p:grpSpPr>
                  <a:xfrm rot="18905604">
                    <a:off x="5739603" y="3647887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02" name="Straight Connector 301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0" name="Group 289"/>
                  <p:cNvGrpSpPr/>
                  <p:nvPr/>
                </p:nvGrpSpPr>
                <p:grpSpPr>
                  <a:xfrm rot="18905604">
                    <a:off x="5349444" y="3220721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300" name="Straight Connector 299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1" name="Group 290"/>
                  <p:cNvGrpSpPr/>
                  <p:nvPr/>
                </p:nvGrpSpPr>
                <p:grpSpPr>
                  <a:xfrm rot="18905604">
                    <a:off x="5978484" y="3668798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2" name="Group 291"/>
                  <p:cNvGrpSpPr/>
                  <p:nvPr/>
                </p:nvGrpSpPr>
                <p:grpSpPr>
                  <a:xfrm rot="18905604">
                    <a:off x="6012138" y="3514816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296" name="Straight Connector 295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" name="Group 292"/>
                  <p:cNvGrpSpPr/>
                  <p:nvPr/>
                </p:nvGrpSpPr>
                <p:grpSpPr>
                  <a:xfrm rot="18905604">
                    <a:off x="5848973" y="3697851"/>
                    <a:ext cx="103231" cy="109262"/>
                    <a:chOff x="4103826" y="3302350"/>
                    <a:chExt cx="402674" cy="369332"/>
                  </a:xfrm>
                </p:grpSpPr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flipH="1">
                      <a:off x="4103826" y="3487016"/>
                      <a:ext cx="402674" cy="0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4305163" y="3302350"/>
                      <a:ext cx="0" cy="369332"/>
                    </a:xfrm>
                    <a:prstGeom prst="line">
                      <a:avLst/>
                    </a:prstGeom>
                    <a:ln w="28575">
                      <a:solidFill>
                        <a:srgbClr val="0404BC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5" name="Rectangle 274"/>
                <p:cNvSpPr/>
                <p:nvPr/>
              </p:nvSpPr>
              <p:spPr>
                <a:xfrm rot="1321885">
                  <a:off x="4636000" y="2977231"/>
                  <a:ext cx="1525275" cy="1499071"/>
                </a:xfrm>
                <a:prstGeom prst="rect">
                  <a:avLst/>
                </a:prstGeom>
                <a:solidFill>
                  <a:srgbClr val="92D050">
                    <a:alpha val="29000"/>
                  </a:srgbClr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4669843" y="2591488"/>
                  <a:ext cx="736805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5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843" y="2591488"/>
                  <a:ext cx="736805" cy="3231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 rot="3347522">
                  <a:off x="2701350" y="1956597"/>
                  <a:ext cx="736805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5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00" name="Rectangle 2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47522">
                  <a:off x="2701350" y="1956597"/>
                  <a:ext cx="736805" cy="3231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333902" y="1028016"/>
                  <a:ext cx="736805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5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01" name="Rectangle 3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902" y="1028016"/>
                  <a:ext cx="736805" cy="3231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226062" y="914400"/>
            <a:ext cx="2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C45F6"/>
                </a:solidFill>
                <a:latin typeface="Calibri" panose="020F0502020204030204" pitchFamily="34" charset="0"/>
              </a:rPr>
              <a:t>Linear classification</a:t>
            </a:r>
            <a:endParaRPr lang="ko-KR" altLang="en-US" dirty="0">
              <a:solidFill>
                <a:srgbClr val="3C45F6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3041" y="1765541"/>
                <a:ext cx="6248933" cy="624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  <m:r>
                        <a:rPr lang="en-US" altLang="ko-KR" sz="16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</a:rPr>
                        <m:t>𝑥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" y="1765541"/>
                <a:ext cx="6248933" cy="624786"/>
              </a:xfrm>
              <a:prstGeom prst="rect">
                <a:avLst/>
              </a:prstGeom>
              <a:blipFill rotWithShape="1">
                <a:blip r:embed="rId1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33041" y="1202432"/>
                <a:ext cx="5597878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ℒ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altLang="ko-KR" sz="1400" b="1" i="1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l-GR" altLang="ko-KR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ko-KR" sz="1600" b="1" i="1">
                                  <a:latin typeface="Cambria Math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" y="1202432"/>
                <a:ext cx="5597878" cy="60196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23770" y="914401"/>
            <a:ext cx="8380678" cy="1512168"/>
          </a:xfrm>
          <a:prstGeom prst="rect">
            <a:avLst/>
          </a:prstGeom>
          <a:noFill/>
          <a:ln>
            <a:solidFill>
              <a:srgbClr val="3C4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TextBox 358"/>
          <p:cNvSpPr txBox="1"/>
          <p:nvPr/>
        </p:nvSpPr>
        <p:spPr>
          <a:xfrm>
            <a:off x="241825" y="2900640"/>
            <a:ext cx="28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C45F6"/>
                </a:solidFill>
                <a:latin typeface="Calibri" panose="020F0502020204030204" pitchFamily="34" charset="0"/>
              </a:rPr>
              <a:t>Non-Linear classification</a:t>
            </a:r>
            <a:endParaRPr lang="ko-KR" altLang="en-US" dirty="0">
              <a:solidFill>
                <a:srgbClr val="3C45F6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Rectangle 359"/>
              <p:cNvSpPr/>
              <p:nvPr/>
            </p:nvSpPr>
            <p:spPr>
              <a:xfrm>
                <a:off x="867112" y="3830357"/>
                <a:ext cx="7737336" cy="624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ko-KR" altLang="en-US" sz="16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  <m:r>
                        <a:rPr lang="en-US" altLang="ko-KR" sz="16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ko-KR" altLang="en-US" sz="16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ko-KR" altLang="en-US" sz="1600" i="1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0" name="Rectangle 3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2" y="3830357"/>
                <a:ext cx="7737336" cy="624786"/>
              </a:xfrm>
              <a:prstGeom prst="rect">
                <a:avLst/>
              </a:prstGeom>
              <a:blipFill rotWithShape="1">
                <a:blip r:embed="rId17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/>
              <p:cNvSpPr/>
              <p:nvPr/>
            </p:nvSpPr>
            <p:spPr>
              <a:xfrm>
                <a:off x="882665" y="3253981"/>
                <a:ext cx="6196602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ℒ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altLang="ko-KR" sz="1600" b="1" i="1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l-GR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ko-KR" sz="1600" b="1" i="1">
                                  <a:latin typeface="Cambria Math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160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nary>
                                  <m:r>
                                    <a:rPr lang="en-US" altLang="ko-KR" sz="160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61" name="Rectangle 3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65" y="3253981"/>
                <a:ext cx="6196602" cy="64556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Rectangle 361"/>
          <p:cNvSpPr/>
          <p:nvPr/>
        </p:nvSpPr>
        <p:spPr>
          <a:xfrm>
            <a:off x="250665" y="2908441"/>
            <a:ext cx="8380678" cy="1654421"/>
          </a:xfrm>
          <a:prstGeom prst="rect">
            <a:avLst/>
          </a:prstGeom>
          <a:noFill/>
          <a:ln>
            <a:solidFill>
              <a:srgbClr val="3C4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9454" y="6443246"/>
                <a:ext cx="1209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ko-KR" altLang="en-US" sz="16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1600" dirty="0" smtClean="0">
                    <a:latin typeface="Calibri" panose="020F0502020204030204" pitchFamily="34" charset="0"/>
                  </a:rPr>
                  <a:t>space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54" y="6443246"/>
                <a:ext cx="1209268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/>
              <p:cNvSpPr txBox="1"/>
              <p:nvPr/>
            </p:nvSpPr>
            <p:spPr>
              <a:xfrm>
                <a:off x="3582854" y="6443246"/>
                <a:ext cx="1209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sz="1600" dirty="0" smtClean="0">
                    <a:latin typeface="Calibri" panose="020F0502020204030204" pitchFamily="34" charset="0"/>
                  </a:rPr>
                  <a:t>space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54" y="6443246"/>
                <a:ext cx="1209268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6602659" y="6414513"/>
                <a:ext cx="1209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ko-KR" altLang="en-US" sz="16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1600" dirty="0" smtClean="0">
                    <a:latin typeface="Calibri" panose="020F0502020204030204" pitchFamily="34" charset="0"/>
                  </a:rPr>
                  <a:t>space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659" y="6414513"/>
                <a:ext cx="1209268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74209" y="4609464"/>
                <a:ext cx="13161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ko-KR" altLang="en-US" sz="16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09" y="4609464"/>
                <a:ext cx="1316130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4" idx="2"/>
          </p:cNvCxnSpPr>
          <p:nvPr/>
        </p:nvCxnSpPr>
        <p:spPr>
          <a:xfrm flipH="1">
            <a:off x="7843554" y="4948018"/>
            <a:ext cx="388720" cy="2436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182844" y="2483098"/>
                <a:ext cx="6942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𝒙</m:t>
                    </m:r>
                    <m:r>
                      <a:rPr lang="ko-KR" altLang="en-US" i="1">
                        <a:latin typeface="Cambria Math"/>
                      </a:rPr>
                      <m:t>↦</m:t>
                    </m:r>
                    <m:r>
                      <a:rPr lang="ko-KR" altLang="en-US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 smtClean="0">
                    <a:latin typeface="Calibri" panose="020F0502020204030204" pitchFamily="34" charset="0"/>
                  </a:rPr>
                  <a:t>Converting input features into high dimensional feature map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4" y="2483098"/>
                <a:ext cx="6942093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Down Arrow 364"/>
          <p:cNvSpPr/>
          <p:nvPr/>
        </p:nvSpPr>
        <p:spPr>
          <a:xfrm>
            <a:off x="462632" y="2426569"/>
            <a:ext cx="292944" cy="474072"/>
          </a:xfrm>
          <a:prstGeom prst="downArrow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18335" y="4582619"/>
                <a:ext cx="1102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1" smtClean="0">
                          <a:latin typeface="Cambria Math"/>
                        </a:rPr>
                        <m:t>𝒙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35" y="4582619"/>
                <a:ext cx="110261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Straight Arrow Connector 365"/>
          <p:cNvCxnSpPr/>
          <p:nvPr/>
        </p:nvCxnSpPr>
        <p:spPr>
          <a:xfrm flipH="1">
            <a:off x="638247" y="4941086"/>
            <a:ext cx="388720" cy="318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/>
          <p:nvPr/>
        </p:nvCxnSpPr>
        <p:spPr>
          <a:xfrm flipH="1">
            <a:off x="4419225" y="5382706"/>
            <a:ext cx="278814" cy="1356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Rectangle 367"/>
              <p:cNvSpPr/>
              <p:nvPr/>
            </p:nvSpPr>
            <p:spPr>
              <a:xfrm>
                <a:off x="4696030" y="5066503"/>
                <a:ext cx="13161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ko-KR" altLang="en-US" sz="16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68" name="Rectangle 3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30" y="5066503"/>
                <a:ext cx="1316130" cy="338554"/>
              </a:xfrm>
              <a:prstGeom prst="rect">
                <a:avLst/>
              </a:prstGeom>
              <a:blipFill rotWithShape="1">
                <a:blip r:embed="rId2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Rectangle 368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0" name="Picture 369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2267744" y="304800"/>
            <a:ext cx="548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4.4 Classification model 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216246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0" y="685800"/>
            <a:ext cx="5509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Calibri" panose="020F0502020204030204" pitchFamily="34" charset="0"/>
              </a:rPr>
              <a:t>Simple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"/>
          <a:stretch/>
        </p:blipFill>
        <p:spPr>
          <a:xfrm>
            <a:off x="2247606" y="3844678"/>
            <a:ext cx="3657600" cy="2878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1"/>
          <a:stretch/>
        </p:blipFill>
        <p:spPr>
          <a:xfrm>
            <a:off x="5633776" y="3844678"/>
            <a:ext cx="3474465" cy="28880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7237" y="1764268"/>
            <a:ext cx="19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Radial basis </a:t>
            </a:r>
            <a:r>
              <a:rPr lang="en-US" altLang="ko-KR" dirty="0" smtClean="0">
                <a:latin typeface="Calibri" panose="020F0502020204030204" pitchFamily="34" charset="0"/>
              </a:rPr>
              <a:t>kernel: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"/>
          <a:stretch/>
        </p:blipFill>
        <p:spPr>
          <a:xfrm>
            <a:off x="5638800" y="1135287"/>
            <a:ext cx="3469441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42" y="1133044"/>
            <a:ext cx="36576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8940" y="2159238"/>
                <a:ext cx="2712859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||</m:t>
                                      </m:r>
                                      <m:r>
                                        <a:rPr lang="en-US" altLang="ko-KR" sz="16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1600" b="1" i="1">
                                          <a:latin typeface="Cambria Math"/>
                                        </a:rPr>
                                        <m:t>𝒛</m:t>
                                      </m:r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||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600" i="1" smtClean="0">
                                          <a:latin typeface="Cambria Math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40" y="2159238"/>
                <a:ext cx="2712859" cy="6505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99356" y="1012073"/>
                <a:ext cx="1000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𝜏</m:t>
                      </m:r>
                      <m:r>
                        <a:rPr lang="en-US" altLang="ko-KR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56" y="1012073"/>
                <a:ext cx="1000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24477" y="3726478"/>
                <a:ext cx="1000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𝜏</m:t>
                      </m:r>
                      <m:r>
                        <a:rPr lang="en-US" altLang="ko-KR" b="0" i="1" smtClean="0">
                          <a:latin typeface="Cambria Math"/>
                        </a:rPr>
                        <m:t>=0.7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477" y="3726478"/>
                <a:ext cx="1000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830033" y="3726478"/>
                <a:ext cx="806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𝜏</m:t>
                      </m:r>
                      <m:r>
                        <a:rPr lang="en-US" altLang="ko-KR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33" y="3726478"/>
                <a:ext cx="80675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685522" y="990600"/>
                <a:ext cx="983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𝜏</m:t>
                      </m:r>
                      <m:r>
                        <a:rPr lang="en-US" altLang="ko-KR" b="0" i="1" smtClean="0">
                          <a:latin typeface="Cambria Math"/>
                        </a:rPr>
                        <m:t>=2.3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22" y="990600"/>
                <a:ext cx="9830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67744" y="304800"/>
            <a:ext cx="548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4.4 Classification model 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408768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67744" y="30480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4.5 Performance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86532" y="3429000"/>
            <a:ext cx="4376289" cy="3276600"/>
            <a:chOff x="2286532" y="2477869"/>
            <a:chExt cx="4376289" cy="3276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532" y="2477869"/>
              <a:ext cx="4376289" cy="3276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971800" y="2895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= 0.7954</a:t>
              </a:r>
            </a:p>
            <a:p>
              <a:r>
                <a:rPr lang="en-US" dirty="0" smtClean="0"/>
                <a:t>STD. = 0.0976 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05200" y="3276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706EC"/>
                </a:solidFill>
              </a:rPr>
              <a:t>Average accuracy </a:t>
            </a:r>
            <a:endParaRPr lang="en-US" b="1" dirty="0">
              <a:solidFill>
                <a:srgbClr val="2706E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71600" y="914400"/>
                <a:ext cx="4800600" cy="20564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Randomly separate training and test data set</a:t>
                </a:r>
              </a:p>
              <a:p>
                <a:endParaRPr lang="en-US" sz="5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=56</m:t>
                    </m:r>
                  </m:oMath>
                </a14:m>
                <a:r>
                  <a:rPr lang="en-US" dirty="0" smtClean="0"/>
                  <a:t>: Number of training data training data</a:t>
                </a:r>
              </a:p>
              <a:p>
                <a:endParaRPr lang="en-US" sz="500" dirty="0" smtClean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>
                    <a:sym typeface="Wingdings" panose="05000000000000000000" pitchFamily="2" charset="2"/>
                  </a:rPr>
                  <a:t>Train p</a:t>
                </a:r>
                <a:r>
                  <a:rPr lang="en-US" b="1" dirty="0" smtClean="0"/>
                  <a:t>rediction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=14</m:t>
                    </m:r>
                  </m:oMath>
                </a14:m>
                <a:r>
                  <a:rPr lang="en-US" dirty="0"/>
                  <a:t>: Number of </a:t>
                </a:r>
                <a:r>
                  <a:rPr lang="en-US" dirty="0" smtClean="0"/>
                  <a:t>test </a:t>
                </a:r>
                <a:r>
                  <a:rPr lang="en-US" dirty="0"/>
                  <a:t>data training </a:t>
                </a:r>
                <a:r>
                  <a:rPr lang="en-US" dirty="0" smtClean="0"/>
                  <a:t>data</a:t>
                </a:r>
              </a:p>
              <a:p>
                <a:endParaRPr lang="en-US" sz="500" dirty="0" smtClean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>
                    <a:sym typeface="Wingdings" panose="05000000000000000000" pitchFamily="2" charset="2"/>
                  </a:rPr>
                  <a:t>Evaluate accurac</a:t>
                </a:r>
                <a:r>
                  <a:rPr lang="en-US" dirty="0" smtClean="0">
                    <a:sym typeface="Wingdings" panose="05000000000000000000" pitchFamily="2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Ι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==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𝑀</m:t>
                        </m:r>
                      </m:den>
                    </m:f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914400"/>
                <a:ext cx="4800600" cy="2056460"/>
              </a:xfrm>
              <a:prstGeom prst="rect">
                <a:avLst/>
              </a:prstGeom>
              <a:blipFill rotWithShape="1">
                <a:blip r:embed="rId5"/>
                <a:stretch>
                  <a:fillRect l="-886" t="-1180" r="-506" b="-3156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73505" y="1588687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 10,000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54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667000"/>
            <a:ext cx="576588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" r="7619"/>
          <a:stretch/>
        </p:blipFill>
        <p:spPr>
          <a:xfrm>
            <a:off x="6629400" y="5411085"/>
            <a:ext cx="2286000" cy="39154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7582"/>
          <a:stretch/>
        </p:blipFill>
        <p:spPr>
          <a:xfrm>
            <a:off x="6627725" y="4958934"/>
            <a:ext cx="2286000" cy="39154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7582"/>
          <a:stretch/>
        </p:blipFill>
        <p:spPr>
          <a:xfrm>
            <a:off x="6627725" y="4501734"/>
            <a:ext cx="2286000" cy="39154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7582"/>
          <a:stretch/>
        </p:blipFill>
        <p:spPr>
          <a:xfrm>
            <a:off x="6627725" y="4044534"/>
            <a:ext cx="2286000" cy="39154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7582"/>
          <a:stretch/>
        </p:blipFill>
        <p:spPr>
          <a:xfrm>
            <a:off x="6627725" y="3575666"/>
            <a:ext cx="2286000" cy="39154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" r="7555"/>
          <a:stretch/>
        </p:blipFill>
        <p:spPr>
          <a:xfrm>
            <a:off x="6627725" y="3130134"/>
            <a:ext cx="2286000" cy="39154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7619"/>
          <a:stretch/>
        </p:blipFill>
        <p:spPr>
          <a:xfrm>
            <a:off x="6627725" y="2667000"/>
            <a:ext cx="2286000" cy="39154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810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1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55" y="43596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706EC"/>
                </a:solidFill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64806" y="4273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3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7145" y="41125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4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17407" y="39903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5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99149" y="36210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6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55157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7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7675" y="53798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706EC"/>
                </a:solidFill>
              </a:rPr>
              <a:t>1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4325" y="49700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706EC"/>
                </a:solidFill>
              </a:rPr>
              <a:t>2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97675" y="45010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706EC"/>
                </a:solidFill>
              </a:rPr>
              <a:t>3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97675" y="40196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706EC"/>
                </a:solidFill>
              </a:rPr>
              <a:t>4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97675" y="35978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706EC"/>
                </a:solidFill>
              </a:rPr>
              <a:t>5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94325" y="3130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706EC"/>
                </a:solidFill>
              </a:rPr>
              <a:t>6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94325" y="26795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706EC"/>
                </a:solidFill>
              </a:rPr>
              <a:t>7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547" y="1066800"/>
            <a:ext cx="8610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b="1" dirty="0" smtClean="0"/>
          </a:p>
          <a:p>
            <a:r>
              <a:rPr lang="en-US" sz="2000" b="1" dirty="0" smtClean="0"/>
              <a:t>Infer condition </a:t>
            </a:r>
            <a:r>
              <a:rPr lang="en-US" sz="2000" b="1" dirty="0" smtClean="0"/>
              <a:t>(tool wear level) of machine tool (cutter) </a:t>
            </a:r>
            <a:r>
              <a:rPr lang="en-US" sz="2000" b="1" dirty="0" smtClean="0"/>
              <a:t>f</a:t>
            </a:r>
            <a:r>
              <a:rPr lang="en-US" sz="2000" b="1" dirty="0" smtClean="0"/>
              <a:t>rom </a:t>
            </a:r>
            <a:r>
              <a:rPr lang="en-US" sz="2000" b="1" dirty="0"/>
              <a:t>pattern of power time </a:t>
            </a:r>
            <a:r>
              <a:rPr lang="en-US" sz="2000" b="1" dirty="0" smtClean="0"/>
              <a:t>series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6709464" y="2209800"/>
            <a:ext cx="20256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/>
              <a:t>Power monitoring data</a:t>
            </a:r>
            <a:endParaRPr lang="en-US" sz="1500" b="1" dirty="0"/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76200" y="76200"/>
            <a:ext cx="6119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i="1" dirty="0" err="1" smtClean="0">
                <a:solidFill>
                  <a:srgbClr val="C00000"/>
                </a:solidFill>
                <a:latin typeface="+mn-lt"/>
              </a:rPr>
              <a:t>Toolwear</a:t>
            </a:r>
            <a:r>
              <a:rPr lang="en-US" altLang="en-US" sz="3200" b="1" i="1" dirty="0" smtClean="0">
                <a:solidFill>
                  <a:srgbClr val="C00000"/>
                </a:solidFill>
                <a:latin typeface="+mn-lt"/>
              </a:rPr>
              <a:t> Conditioning Monitoring</a:t>
            </a:r>
            <a:endParaRPr lang="en-US" altLang="en-US" sz="3200" b="1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1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r="27170"/>
          <a:stretch/>
        </p:blipFill>
        <p:spPr>
          <a:xfrm>
            <a:off x="7315200" y="2232992"/>
            <a:ext cx="1678489" cy="248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" r="8425"/>
          <a:stretch/>
        </p:blipFill>
        <p:spPr>
          <a:xfrm>
            <a:off x="22964" y="2248650"/>
            <a:ext cx="6987436" cy="24711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7744" y="304800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4.3 Input and output features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800" y="762000"/>
            <a:ext cx="5030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Arial" charset="0"/>
                <a:cs typeface="Arial" charset="0"/>
              </a:rPr>
              <a:t>Simple statistical </a:t>
            </a:r>
            <a:r>
              <a:rPr lang="en-US" altLang="en-US" b="1" dirty="0" err="1" smtClean="0">
                <a:latin typeface="Arial" charset="0"/>
                <a:cs typeface="Arial" charset="0"/>
              </a:rPr>
              <a:t>fetuers</a:t>
            </a:r>
            <a:endParaRPr lang="en-US" altLang="en-US" b="1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6096000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are these?  What are the colors representing?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844566"/>
            <a:ext cx="80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Issues with Time Series </a:t>
            </a:r>
            <a:r>
              <a:rPr lang="en-US" dirty="0" smtClean="0">
                <a:solidFill>
                  <a:srgbClr val="C00000"/>
                </a:solidFill>
              </a:rPr>
              <a:t>Data?  Why do you use symbolic representation etc..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3"/>
          <a:stretch/>
        </p:blipFill>
        <p:spPr bwMode="auto">
          <a:xfrm>
            <a:off x="3222089" y="5561579"/>
            <a:ext cx="750119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9" r="75505"/>
          <a:stretch/>
        </p:blipFill>
        <p:spPr bwMode="auto">
          <a:xfrm>
            <a:off x="3232244" y="3349055"/>
            <a:ext cx="748784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30659" y="1839070"/>
            <a:ext cx="773591" cy="99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67744" y="304800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4.3 Input and output features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2284491" y="762000"/>
            <a:ext cx="481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charset="0"/>
                <a:cs typeface="Arial" charset="0"/>
              </a:rPr>
              <a:t>A Symbolic Representation of Time Series</a:t>
            </a:r>
          </a:p>
        </p:txBody>
      </p:sp>
      <p:sp>
        <p:nvSpPr>
          <p:cNvPr id="1042" name="Freeform 1041"/>
          <p:cNvSpPr/>
          <p:nvPr/>
        </p:nvSpPr>
        <p:spPr>
          <a:xfrm>
            <a:off x="3230660" y="2033930"/>
            <a:ext cx="773591" cy="502909"/>
          </a:xfrm>
          <a:custGeom>
            <a:avLst/>
            <a:gdLst>
              <a:gd name="connsiteX0" fmla="*/ 4892 w 773591"/>
              <a:gd name="connsiteY0" fmla="*/ 502441 h 502909"/>
              <a:gd name="connsiteX1" fmla="*/ 35037 w 773591"/>
              <a:gd name="connsiteY1" fmla="*/ 422054 h 502909"/>
              <a:gd name="connsiteX2" fmla="*/ 266150 w 773591"/>
              <a:gd name="connsiteY2" fmla="*/ 24 h 502909"/>
              <a:gd name="connsiteX3" fmla="*/ 673108 w 773591"/>
              <a:gd name="connsiteY3" fmla="*/ 442151 h 502909"/>
              <a:gd name="connsiteX4" fmla="*/ 773591 w 773591"/>
              <a:gd name="connsiteY4" fmla="*/ 482345 h 50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91" h="502909">
                <a:moveTo>
                  <a:pt x="4892" y="502441"/>
                </a:moveTo>
                <a:cubicBezTo>
                  <a:pt x="-1807" y="504115"/>
                  <a:pt x="-8506" y="505790"/>
                  <a:pt x="35037" y="422054"/>
                </a:cubicBezTo>
                <a:cubicBezTo>
                  <a:pt x="78580" y="338318"/>
                  <a:pt x="159805" y="-3325"/>
                  <a:pt x="266150" y="24"/>
                </a:cubicBezTo>
                <a:cubicBezTo>
                  <a:pt x="372495" y="3373"/>
                  <a:pt x="588535" y="361764"/>
                  <a:pt x="673108" y="442151"/>
                </a:cubicBezTo>
                <a:cubicBezTo>
                  <a:pt x="757682" y="522538"/>
                  <a:pt x="756006" y="477321"/>
                  <a:pt x="773591" y="482345"/>
                </a:cubicBezTo>
              </a:path>
            </a:pathLst>
          </a:custGeom>
          <a:noFill/>
          <a:ln w="12700">
            <a:solidFill>
              <a:srgbClr val="2706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230660" y="1447800"/>
            <a:ext cx="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3369520" y="184448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527058" y="184448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681361" y="184448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39241" y="183421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230660" y="2819400"/>
            <a:ext cx="13420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10" idx="1"/>
          </p:cNvCxnSpPr>
          <p:nvPr/>
        </p:nvCxnSpPr>
        <p:spPr>
          <a:xfrm flipV="1">
            <a:off x="3230659" y="2326809"/>
            <a:ext cx="138861" cy="75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353496" y="2108479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512937" y="2108479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681361" y="2298979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839241" y="2469382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>
            <a:off x="3230660" y="2208020"/>
            <a:ext cx="164683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230660" y="2413279"/>
            <a:ext cx="164683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/>
          <p:cNvSpPr txBox="1"/>
          <p:nvPr/>
        </p:nvSpPr>
        <p:spPr>
          <a:xfrm>
            <a:off x="4355819" y="2375256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</a:t>
            </a:r>
            <a:endParaRPr lang="en-US" sz="1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355819" y="2165226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</a:t>
            </a:r>
            <a:endParaRPr lang="en-US" sz="1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44096" y="1937714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</a:t>
            </a:r>
            <a:endParaRPr 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9024" y="20992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bccba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3215332" y="2964880"/>
            <a:ext cx="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354192" y="336156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511730" y="336156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666033" y="336156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823913" y="3351298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15332" y="4336480"/>
            <a:ext cx="13420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201096" y="3657994"/>
            <a:ext cx="153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354192" y="3816059"/>
            <a:ext cx="15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504984" y="3986462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673408" y="4005471"/>
            <a:ext cx="150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817466" y="3839456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215332" y="3725100"/>
            <a:ext cx="164683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215332" y="3930359"/>
            <a:ext cx="164683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340491" y="3892336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</a:t>
            </a:r>
            <a:endParaRPr lang="en-US" sz="15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340491" y="3682306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</a:t>
            </a:r>
            <a:endParaRPr lang="en-US" sz="15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28768" y="3454794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</a:t>
            </a:r>
            <a:endParaRPr lang="en-US" sz="15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953696" y="36163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cbaab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3215332" y="5180716"/>
            <a:ext cx="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354192" y="5577404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511730" y="5577404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666033" y="5577404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823913" y="5567134"/>
            <a:ext cx="0" cy="98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3215332" y="6552316"/>
            <a:ext cx="13420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200400" y="6225256"/>
            <a:ext cx="153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353496" y="6273634"/>
            <a:ext cx="15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497609" y="6225256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666033" y="6170881"/>
            <a:ext cx="150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817466" y="6055292"/>
            <a:ext cx="168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215332" y="5940936"/>
            <a:ext cx="164683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215332" y="6146195"/>
            <a:ext cx="164683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340491" y="6108172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</a:t>
            </a:r>
            <a:endParaRPr lang="en-US" sz="15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0491" y="5898142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</a:t>
            </a:r>
            <a:endParaRPr lang="en-US" sz="15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328768" y="5670630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</a:t>
            </a:r>
            <a:endParaRPr lang="en-US" sz="15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953696" y="583221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aaaab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781800" y="3863915"/>
            <a:ext cx="22994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781800" y="3048000"/>
            <a:ext cx="0" cy="8087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5400000">
            <a:off x="7054334" y="41656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bccba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7576066" y="41745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cbaab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7995166" y="41745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aaaab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6469911" y="41656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aaaaa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401287" y="41745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ccccc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76032" y="3194344"/>
            <a:ext cx="76200" cy="6606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992873" y="3353823"/>
            <a:ext cx="76200" cy="5029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111777" y="3583616"/>
            <a:ext cx="76200" cy="2802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227753" y="3373586"/>
            <a:ext cx="76200" cy="4857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344594" y="3697093"/>
            <a:ext cx="76200" cy="163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463498" y="3583616"/>
            <a:ext cx="76200" cy="2846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579750" y="3470393"/>
            <a:ext cx="76200" cy="3803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696591" y="3725920"/>
            <a:ext cx="76200" cy="1265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815495" y="3534537"/>
            <a:ext cx="71205" cy="325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931471" y="3373586"/>
            <a:ext cx="76200" cy="4814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048312" y="3725920"/>
            <a:ext cx="76200" cy="1308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167216" y="3791354"/>
            <a:ext cx="76200" cy="726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283666" y="3660575"/>
            <a:ext cx="76200" cy="192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402570" y="3470393"/>
            <a:ext cx="76200" cy="3901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8546" y="3605283"/>
            <a:ext cx="76200" cy="250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635387" y="3704595"/>
            <a:ext cx="76534" cy="1531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754291" y="3204198"/>
            <a:ext cx="76200" cy="6606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76032" y="4845623"/>
                <a:ext cx="220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0" i="1" smtClean="0">
                          <a:latin typeface="Cambria Math"/>
                        </a:rPr>
                        <m:t>=(0.7,0.5,…,0.1)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32" y="4845623"/>
                <a:ext cx="2205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867400" y="2345375"/>
            <a:ext cx="684545" cy="141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867400" y="3791354"/>
            <a:ext cx="6845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858817" y="3868225"/>
            <a:ext cx="693128" cy="21685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7388"/>
            <a:ext cx="2743200" cy="932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8" y="5527583"/>
            <a:ext cx="2743200" cy="932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16094"/>
            <a:ext cx="2743200" cy="932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2832125"/>
            <a:ext cx="1664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Slicing window</a:t>
            </a:r>
            <a:endParaRPr lang="en-US" sz="15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2536839"/>
            <a:ext cx="203495" cy="987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5400000">
            <a:off x="1329357" y="4423629"/>
            <a:ext cx="793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…</a:t>
            </a:r>
            <a:endParaRPr lang="en-US" sz="5000" dirty="0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3393155" y="4387141"/>
            <a:ext cx="793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…</a:t>
            </a:r>
            <a:endParaRPr lang="en-US" sz="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6955" y="2439709"/>
            <a:ext cx="2597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Histogram for symbolic words extracted from a time series.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281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24" y="1205889"/>
            <a:ext cx="3657600" cy="50263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" y="1203377"/>
            <a:ext cx="3657600" cy="5026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7" y="2743200"/>
            <a:ext cx="73152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7" y="5181600"/>
            <a:ext cx="731520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7" y="4572000"/>
            <a:ext cx="731520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60" y="3962400"/>
            <a:ext cx="731520" cy="548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7" y="2122044"/>
            <a:ext cx="731520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7" y="1524000"/>
            <a:ext cx="731520" cy="5486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229598" y="1463040"/>
            <a:ext cx="1066802" cy="609600"/>
            <a:chOff x="8420519" y="2819400"/>
            <a:chExt cx="853746" cy="685800"/>
          </a:xfrm>
        </p:grpSpPr>
        <p:sp>
          <p:nvSpPr>
            <p:cNvPr id="3" name="Oval 2"/>
            <p:cNvSpPr/>
            <p:nvPr/>
          </p:nvSpPr>
          <p:spPr>
            <a:xfrm>
              <a:off x="8458200" y="2819400"/>
              <a:ext cx="685800" cy="685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420519" y="2954551"/>
              <a:ext cx="85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Good</a:t>
              </a:r>
              <a:endParaRPr lang="en-US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21912" y="2091564"/>
            <a:ext cx="998287" cy="609600"/>
            <a:chOff x="8420519" y="2819400"/>
            <a:chExt cx="853746" cy="685800"/>
          </a:xfrm>
        </p:grpSpPr>
        <p:sp>
          <p:nvSpPr>
            <p:cNvPr id="29" name="Oval 28"/>
            <p:cNvSpPr/>
            <p:nvPr/>
          </p:nvSpPr>
          <p:spPr>
            <a:xfrm>
              <a:off x="8458200" y="2819400"/>
              <a:ext cx="685800" cy="685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0519" y="2954551"/>
              <a:ext cx="85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Good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17856" y="2708365"/>
            <a:ext cx="926143" cy="609600"/>
            <a:chOff x="8420519" y="2819400"/>
            <a:chExt cx="853746" cy="685800"/>
          </a:xfrm>
        </p:grpSpPr>
        <p:sp>
          <p:nvSpPr>
            <p:cNvPr id="32" name="Oval 31"/>
            <p:cNvSpPr/>
            <p:nvPr/>
          </p:nvSpPr>
          <p:spPr>
            <a:xfrm>
              <a:off x="8458200" y="2819400"/>
              <a:ext cx="685800" cy="685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20519" y="2954551"/>
              <a:ext cx="85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Good</a:t>
              </a:r>
              <a:endParaRPr lang="en-US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84222" y="5181600"/>
            <a:ext cx="762002" cy="609600"/>
            <a:chOff x="8374227" y="2819400"/>
            <a:chExt cx="853746" cy="685800"/>
          </a:xfrm>
        </p:grpSpPr>
        <p:sp>
          <p:nvSpPr>
            <p:cNvPr id="44" name="Oval 43"/>
            <p:cNvSpPr/>
            <p:nvPr/>
          </p:nvSpPr>
          <p:spPr>
            <a:xfrm>
              <a:off x="8458200" y="2819400"/>
              <a:ext cx="685800" cy="685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74227" y="2937092"/>
              <a:ext cx="85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  <a:endParaRPr lang="en-US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84222" y="4572000"/>
            <a:ext cx="762002" cy="609600"/>
            <a:chOff x="8374227" y="2819400"/>
            <a:chExt cx="853746" cy="685800"/>
          </a:xfrm>
        </p:grpSpPr>
        <p:sp>
          <p:nvSpPr>
            <p:cNvPr id="47" name="Oval 46"/>
            <p:cNvSpPr/>
            <p:nvPr/>
          </p:nvSpPr>
          <p:spPr>
            <a:xfrm>
              <a:off x="8458200" y="2819400"/>
              <a:ext cx="685800" cy="685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74227" y="2937092"/>
              <a:ext cx="85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  <a:endParaRPr lang="en-US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76540" y="3948110"/>
            <a:ext cx="762002" cy="609600"/>
            <a:chOff x="8374227" y="2819400"/>
            <a:chExt cx="853746" cy="685800"/>
          </a:xfrm>
        </p:grpSpPr>
        <p:sp>
          <p:nvSpPr>
            <p:cNvPr id="50" name="Oval 49"/>
            <p:cNvSpPr/>
            <p:nvPr/>
          </p:nvSpPr>
          <p:spPr>
            <a:xfrm>
              <a:off x="8458200" y="2819400"/>
              <a:ext cx="685800" cy="685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74227" y="2937092"/>
              <a:ext cx="85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  <a:endParaRPr lang="en-US" b="1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7022123" y="731520"/>
            <a:ext cx="0" cy="57912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89932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feature extraction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128583" y="899327"/>
            <a:ext cx="19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 class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3299469" y="5867400"/>
            <a:ext cx="662931" cy="228600"/>
          </a:xfrm>
          <a:prstGeom prst="rightArrow">
            <a:avLst/>
          </a:prstGeom>
          <a:solidFill>
            <a:srgbClr val="270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57241" y="609935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Symbolic representation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7845074" y="5867010"/>
            <a:ext cx="662931" cy="228600"/>
          </a:xfrm>
          <a:prstGeom prst="rightArrow">
            <a:avLst/>
          </a:prstGeom>
          <a:solidFill>
            <a:srgbClr val="270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22122" y="6114423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06EC"/>
                </a:solidFill>
              </a:rPr>
              <a:t>Expert knowledge</a:t>
            </a:r>
            <a:endParaRPr lang="en-US" b="1" dirty="0">
              <a:solidFill>
                <a:srgbClr val="2706E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67744" y="304800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4.3 Input and output features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7" y="3352800"/>
            <a:ext cx="731520" cy="54864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177377" y="3316790"/>
            <a:ext cx="762002" cy="609600"/>
            <a:chOff x="8374227" y="2819400"/>
            <a:chExt cx="853746" cy="685800"/>
          </a:xfrm>
        </p:grpSpPr>
        <p:sp>
          <p:nvSpPr>
            <p:cNvPr id="62" name="Oval 61"/>
            <p:cNvSpPr/>
            <p:nvPr/>
          </p:nvSpPr>
          <p:spPr>
            <a:xfrm>
              <a:off x="8458200" y="2819400"/>
              <a:ext cx="685800" cy="685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74227" y="2937092"/>
              <a:ext cx="85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6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838200"/>
            <a:ext cx="7239000" cy="228600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691269" y="5085419"/>
            <a:ext cx="435953" cy="360039"/>
          </a:xfrm>
          <a:prstGeom prst="rect">
            <a:avLst/>
          </a:prstGeom>
          <a:solidFill>
            <a:srgbClr val="2706E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27" name="Rectangle 126"/>
          <p:cNvSpPr/>
          <p:nvPr/>
        </p:nvSpPr>
        <p:spPr>
          <a:xfrm>
            <a:off x="5685906" y="6306112"/>
            <a:ext cx="435953" cy="360039"/>
          </a:xfrm>
          <a:prstGeom prst="rect">
            <a:avLst/>
          </a:prstGeom>
          <a:solidFill>
            <a:srgbClr val="2706E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67744" y="304800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4.3 Input and output features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990601"/>
            <a:ext cx="6615145" cy="2057400"/>
            <a:chOff x="776255" y="990600"/>
            <a:chExt cx="7119969" cy="221548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287" y="990600"/>
              <a:ext cx="3944937" cy="221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55" y="1219200"/>
              <a:ext cx="3113087" cy="1931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81000" y="3276600"/>
            <a:ext cx="8458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10 tools, each of which machines 7 parts at different stages of tool wear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105776" y="6306113"/>
            <a:ext cx="2448272" cy="360039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22" name="Rectangle 121"/>
          <p:cNvSpPr/>
          <p:nvPr/>
        </p:nvSpPr>
        <p:spPr>
          <a:xfrm>
            <a:off x="3105776" y="5517460"/>
            <a:ext cx="2448272" cy="360039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 122"/>
          <p:cNvSpPr/>
          <p:nvPr/>
        </p:nvSpPr>
        <p:spPr>
          <a:xfrm>
            <a:off x="3105776" y="5103298"/>
            <a:ext cx="2448272" cy="360039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4" name="Table 1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175656"/>
                  </p:ext>
                </p:extLst>
              </p:nvPr>
            </p:nvGraphicFramePr>
            <p:xfrm>
              <a:off x="3085924" y="4671249"/>
              <a:ext cx="3168350" cy="2034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670"/>
                    <a:gridCol w="633670"/>
                    <a:gridCol w="633670"/>
                    <a:gridCol w="633670"/>
                    <a:gridCol w="63367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427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81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427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81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427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70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70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81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70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70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4" name="Table 1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116317"/>
                  </p:ext>
                </p:extLst>
              </p:nvPr>
            </p:nvGraphicFramePr>
            <p:xfrm>
              <a:off x="3085924" y="4671249"/>
              <a:ext cx="3168350" cy="2034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670"/>
                    <a:gridCol w="633670"/>
                    <a:gridCol w="633670"/>
                    <a:gridCol w="633670"/>
                    <a:gridCol w="63367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r="-400000" b="-4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r="-300000" b="-4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000" r="-200000" b="-4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000" r="-100000" b="-4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400000" b="-456667"/>
                          </a:stretch>
                        </a:blipFill>
                      </a:tcPr>
                    </a:tc>
                  </a:tr>
                  <a:tr h="434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84507" r="-400000" b="-2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t="-84507" r="-300000" b="-2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000" t="-84507" r="-200000" b="-2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000" t="-84507" r="-100000" b="-2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400000" t="-84507" b="-285915"/>
                          </a:stretch>
                        </a:blipFill>
                      </a:tcPr>
                    </a:tc>
                  </a:tr>
                  <a:tr h="434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181944" r="-400000" b="-18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t="-181944" r="-300000" b="-18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000" t="-181944" r="-200000" b="-18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000" t="-181944" r="-100000" b="-18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400000" t="-181944" b="-181944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338333" r="-400000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t="-338333" r="-300000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000" t="-338333" r="-100000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400000" t="-338333" b="-118333"/>
                          </a:stretch>
                        </a:blipFill>
                      </a:tcPr>
                    </a:tc>
                  </a:tr>
                  <a:tr h="434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370423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t="-370423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000" t="-37042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000" t="-370423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400000" t="-37042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6" name="Rectangle 125"/>
          <p:cNvSpPr/>
          <p:nvPr/>
        </p:nvSpPr>
        <p:spPr>
          <a:xfrm>
            <a:off x="5685907" y="5499833"/>
            <a:ext cx="435953" cy="360039"/>
          </a:xfrm>
          <a:prstGeom prst="rect">
            <a:avLst/>
          </a:prstGeom>
          <a:solidFill>
            <a:srgbClr val="2706E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104378" y="5415839"/>
            <a:ext cx="1894960" cy="9233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Calibri" panose="020F0502020204030204" pitchFamily="34" charset="0"/>
              </a:rPr>
              <a:t>70</a:t>
            </a:r>
          </a:p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Calibri" panose="020F0502020204030204" pitchFamily="34" charset="0"/>
              </a:rPr>
              <a:t>Input feature </a:t>
            </a:r>
          </a:p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Calibri" panose="020F0502020204030204" pitchFamily="34" charset="0"/>
              </a:rPr>
              <a:t>vectors</a:t>
            </a:r>
            <a:endParaRPr lang="ko-KR" altLang="en-US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Left Bracket 128"/>
          <p:cNvSpPr/>
          <p:nvPr/>
        </p:nvSpPr>
        <p:spPr>
          <a:xfrm>
            <a:off x="2889752" y="5265438"/>
            <a:ext cx="144016" cy="1296144"/>
          </a:xfrm>
          <a:prstGeom prst="lef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30" name="Rectangle 129"/>
          <p:cNvSpPr/>
          <p:nvPr/>
        </p:nvSpPr>
        <p:spPr>
          <a:xfrm>
            <a:off x="2905893" y="4366321"/>
            <a:ext cx="2848038" cy="369332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81 symbolic patterns 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443597" y="5237901"/>
                <a:ext cx="2590800" cy="1200318"/>
              </a:xfrm>
              <a:prstGeom prst="rect">
                <a:avLst/>
              </a:prstGeom>
              <a:noFill/>
            </p:spPr>
            <p:txBody>
              <a:bodyPr wrap="square" lIns="91429" tIns="45715" rIns="91429" bIns="45715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2706EC"/>
                    </a:solidFill>
                    <a:latin typeface="Calibri" panose="020F0502020204030204" pitchFamily="34" charset="0"/>
                  </a:rPr>
                  <a:t>70</a:t>
                </a:r>
              </a:p>
              <a:p>
                <a:pPr algn="ctr"/>
                <a:r>
                  <a:rPr lang="en-US" altLang="ko-KR" dirty="0" smtClean="0">
                    <a:solidFill>
                      <a:srgbClr val="2706EC"/>
                    </a:solidFill>
                    <a:latin typeface="Calibri" panose="020F0502020204030204" pitchFamily="34" charset="0"/>
                  </a:rPr>
                  <a:t>Class variables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rgbClr val="2706E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2706EC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2706EC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ko-KR" i="1" smtClean="0">
                          <a:solidFill>
                            <a:srgbClr val="2706EC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rgbClr val="2706EC"/>
                          </a:solidFill>
                          <a:latin typeface="Cambria Math"/>
                          <a:ea typeface="Cambria Math"/>
                        </a:rPr>
                        <m:t>{−1,1}</m:t>
                      </m:r>
                    </m:oMath>
                  </m:oMathPara>
                </a14:m>
                <a:endParaRPr lang="en-US" altLang="ko-KR" dirty="0" smtClean="0">
                  <a:solidFill>
                    <a:srgbClr val="2706EC"/>
                  </a:solidFill>
                  <a:latin typeface="Calibri" panose="020F0502020204030204" pitchFamily="34" charset="0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2706EC"/>
                    </a:solidFill>
                    <a:latin typeface="Calibri" panose="020F0502020204030204" pitchFamily="34" charset="0"/>
                  </a:rPr>
                  <a:t>-1 for bad 1 for good </a:t>
                </a: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97" y="5237901"/>
                <a:ext cx="2590800" cy="1200318"/>
              </a:xfrm>
              <a:prstGeom prst="rect">
                <a:avLst/>
              </a:prstGeom>
              <a:blipFill rotWithShape="1"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Left Bracket 131"/>
          <p:cNvSpPr/>
          <p:nvPr/>
        </p:nvSpPr>
        <p:spPr>
          <a:xfrm rot="10800000">
            <a:off x="6252591" y="5237901"/>
            <a:ext cx="148209" cy="1296144"/>
          </a:xfrm>
          <a:prstGeom prst="leftBracket">
            <a:avLst/>
          </a:prstGeom>
          <a:ln w="19050">
            <a:solidFill>
              <a:srgbClr val="270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7" name="Down Arrow 6"/>
          <p:cNvSpPr/>
          <p:nvPr/>
        </p:nvSpPr>
        <p:spPr>
          <a:xfrm>
            <a:off x="4191196" y="3644888"/>
            <a:ext cx="1028700" cy="5334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67600" y="1665358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 10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24907" y="3726922"/>
            <a:ext cx="23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706EC"/>
                </a:solidFill>
              </a:rPr>
              <a:t>Training data set</a:t>
            </a:r>
            <a:endParaRPr lang="en-US" b="1" dirty="0">
              <a:solidFill>
                <a:srgbClr val="2706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480" y="1137768"/>
                <a:ext cx="550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libri" panose="020F0502020204030204" pitchFamily="34" charset="0"/>
                  </a:rPr>
                  <a:t>Assume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rgbClr val="3C45F6"/>
                            </a:solidFill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 are on the marginal lines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" y="1137768"/>
                <a:ext cx="55091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7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58" y="4516559"/>
                <a:ext cx="648072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libri" panose="020F0502020204030204" pitchFamily="34" charset="0"/>
                  </a:rPr>
                  <a:t>Maximize width : max.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 min.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</m:oMath>
                </a14:m>
                <a:endParaRPr lang="en-US" altLang="ko-KR" dirty="0" smtClean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" y="4516559"/>
                <a:ext cx="6480720" cy="512641"/>
              </a:xfrm>
              <a:prstGeom prst="rect">
                <a:avLst/>
              </a:prstGeom>
              <a:blipFill rotWithShape="1">
                <a:blip r:embed="rId3"/>
                <a:stretch>
                  <a:fillRect l="-65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3393" y="2733112"/>
            <a:ext cx="3907604" cy="1476302"/>
            <a:chOff x="468334" y="1131696"/>
            <a:chExt cx="3907604" cy="1476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7630" y="1131696"/>
                  <a:ext cx="2948308" cy="1476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o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</m:d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630" y="1131696"/>
                  <a:ext cx="2948308" cy="147630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468334" y="1255258"/>
              <a:ext cx="1051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Calibri" panose="020F0502020204030204" pitchFamily="34" charset="0"/>
                </a:rPr>
                <a:t>Width</a:t>
              </a:r>
              <a:endParaRPr lang="ko-KR" alt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5410874" y="1459861"/>
            <a:ext cx="0" cy="28239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86354" y="4229455"/>
            <a:ext cx="302521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56488" y="4051310"/>
                <a:ext cx="600648" cy="35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88" y="4051310"/>
                <a:ext cx="600648" cy="351979"/>
              </a:xfrm>
              <a:prstGeom prst="rect">
                <a:avLst/>
              </a:prstGeom>
              <a:blipFill rotWithShape="1">
                <a:blip r:embed="rId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33985" y="1219200"/>
                <a:ext cx="600648" cy="35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85" y="1219200"/>
                <a:ext cx="600648" cy="351979"/>
              </a:xfrm>
              <a:prstGeom prst="rect">
                <a:avLst/>
              </a:prstGeom>
              <a:blipFill rotWithShape="1">
                <a:blip r:embed="rId6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4652392" y="2207581"/>
            <a:ext cx="2989412" cy="2304419"/>
          </a:xfrm>
          <a:prstGeom prst="line">
            <a:avLst/>
          </a:prstGeom>
          <a:ln w="19050">
            <a:solidFill>
              <a:srgbClr val="3C45F6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13217" y="1667408"/>
            <a:ext cx="2989412" cy="230441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19980" y="1914496"/>
            <a:ext cx="3191584" cy="248879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8459512">
            <a:off x="6154124" y="1084487"/>
            <a:ext cx="922950" cy="4061063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843317" y="3661961"/>
            <a:ext cx="272872" cy="3417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90761" y="3251195"/>
                <a:ext cx="132943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Margin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761" y="3251195"/>
                <a:ext cx="1329439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370" b="-16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655651" y="3274141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2758" y="3661961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17794" y="3527979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06500" y="3768064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05191" y="3177270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93133" y="3452593"/>
            <a:ext cx="3914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3C45F6"/>
                </a:solidFill>
                <a:latin typeface="Calibri" panose="020F0502020204030204" pitchFamily="34" charset="0"/>
              </a:rPr>
              <a:t>o</a:t>
            </a:r>
            <a:endParaRPr lang="ko-KR" altLang="en-US" sz="3000" dirty="0"/>
          </a:p>
        </p:txBody>
      </p:sp>
      <p:sp>
        <p:nvSpPr>
          <p:cNvPr id="29" name="Rectangle 28"/>
          <p:cNvSpPr/>
          <p:nvPr/>
        </p:nvSpPr>
        <p:spPr>
          <a:xfrm flipH="1">
            <a:off x="7549197" y="2211235"/>
            <a:ext cx="385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27431" y="244892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+</a:t>
            </a:r>
            <a:endParaRPr lang="ko-KR" altLang="en-US" sz="3000" dirty="0"/>
          </a:p>
        </p:txBody>
      </p:sp>
      <p:sp>
        <p:nvSpPr>
          <p:cNvPr id="31" name="Rectangle 30"/>
          <p:cNvSpPr/>
          <p:nvPr/>
        </p:nvSpPr>
        <p:spPr>
          <a:xfrm>
            <a:off x="6452737" y="1584829"/>
            <a:ext cx="3449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87294" y="3035751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+</a:t>
            </a:r>
            <a:endParaRPr lang="ko-KR" altLang="en-US" sz="3000" dirty="0"/>
          </a:p>
        </p:txBody>
      </p:sp>
      <p:sp>
        <p:nvSpPr>
          <p:cNvPr id="33" name="Rectangle 32"/>
          <p:cNvSpPr/>
          <p:nvPr/>
        </p:nvSpPr>
        <p:spPr>
          <a:xfrm>
            <a:off x="7691568" y="2484850"/>
            <a:ext cx="3449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1837" y="2172784"/>
            <a:ext cx="3449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flipH="1">
            <a:off x="7344449" y="2592505"/>
            <a:ext cx="2165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7017836" y="2037664"/>
            <a:ext cx="1426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60478" y="1999212"/>
            <a:ext cx="3449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58135" y="2405767"/>
            <a:ext cx="3449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+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52737" y="3812783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583641" y="1770530"/>
            <a:ext cx="401754" cy="5053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983649" y="1501020"/>
                <a:ext cx="377563" cy="301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49" y="1501020"/>
                <a:ext cx="377563" cy="301697"/>
              </a:xfrm>
              <a:prstGeom prst="rect">
                <a:avLst/>
              </a:prstGeom>
              <a:blipFill rotWithShape="1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091906" y="1556700"/>
                <a:ext cx="342404" cy="301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906" y="1556700"/>
                <a:ext cx="342404" cy="301697"/>
              </a:xfrm>
              <a:prstGeom prst="rect">
                <a:avLst/>
              </a:prstGeom>
              <a:blipFill rotWithShape="1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420000" y="4630834"/>
                <a:ext cx="1476773" cy="31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000" y="4630834"/>
                <a:ext cx="1476773" cy="311073"/>
              </a:xfrm>
              <a:prstGeom prst="rect">
                <a:avLst/>
              </a:prstGeom>
              <a:blipFill rotWithShape="1">
                <a:blip r:embed="rId10"/>
                <a:stretch>
                  <a:fillRect r="-1157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8210281" y="4336728"/>
            <a:ext cx="0" cy="294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73673" y="3529537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62167" y="3805573"/>
            <a:ext cx="357790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785216" y="2736957"/>
            <a:ext cx="120272" cy="1033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6788860" y="3108177"/>
            <a:ext cx="555589" cy="666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 rot="18584859">
            <a:off x="6917189" y="3410924"/>
            <a:ext cx="667170" cy="3231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alibri" panose="020F0502020204030204" pitchFamily="34" charset="0"/>
              </a:rPr>
              <a:t>Width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6650518" y="2317064"/>
                <a:ext cx="530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18" y="2317064"/>
                <a:ext cx="5308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6322418" y="362811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18" y="3628117"/>
                <a:ext cx="51001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097" y="1602935"/>
                <a:ext cx="23384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(+1)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>
                                <a:solidFill>
                                  <a:srgbClr val="3C45F6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7" y="1602935"/>
                <a:ext cx="2338461" cy="404983"/>
              </a:xfrm>
              <a:prstGeom prst="rect">
                <a:avLst/>
              </a:prstGeom>
              <a:blipFill rotWithShape="1">
                <a:blip r:embed="rId13"/>
                <a:stretch>
                  <a:fillRect l="-78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66056" y="2033291"/>
                <a:ext cx="231762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(−1)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o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56" y="2033291"/>
                <a:ext cx="2317622" cy="404983"/>
              </a:xfrm>
              <a:prstGeom prst="rect">
                <a:avLst/>
              </a:prstGeom>
              <a:blipFill rotWithShape="1">
                <a:blip r:embed="rId14"/>
                <a:stretch>
                  <a:fillRect l="-52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2641326" y="5484631"/>
            <a:ext cx="4948278" cy="1084464"/>
            <a:chOff x="4071266" y="3302350"/>
            <a:chExt cx="4948278" cy="1084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103826" y="3302350"/>
                  <a:ext cx="1563441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in</m:t>
                                </m:r>
                                <m:r>
                                  <a:rPr lang="en-US" altLang="ko-KR" b="0" i="0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lim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   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altLang="ko-KR" dirty="0" smtClean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826" y="3302350"/>
                  <a:ext cx="1563441" cy="61901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071266" y="3981831"/>
                  <a:ext cx="4948278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.    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/>
                          </a:rPr>
                          <m:t>−1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=1, …,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ko-KR" altLang="en-US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266" y="3981831"/>
                  <a:ext cx="4948278" cy="404983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2398150" y="5337448"/>
            <a:ext cx="6120680" cy="1368152"/>
          </a:xfrm>
          <a:prstGeom prst="rect">
            <a:avLst/>
          </a:prstGeom>
          <a:noFill/>
          <a:ln>
            <a:solidFill>
              <a:srgbClr val="3C4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81000" y="5698358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Primal problem</a:t>
                </a:r>
              </a:p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𝒘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98358"/>
                <a:ext cx="2088232" cy="646331"/>
              </a:xfrm>
              <a:prstGeom prst="rect">
                <a:avLst/>
              </a:prstGeom>
              <a:blipFill rotWithShape="1">
                <a:blip r:embed="rId18"/>
                <a:stretch>
                  <a:fillRect l="-26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67744" y="304800"/>
            <a:ext cx="548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4.4 Classification model 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166176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342" y="762000"/>
            <a:ext cx="5509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Calibri" panose="020F0502020204030204" pitchFamily="34" charset="0"/>
              </a:rPr>
              <a:t>Lagrange Formulation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6904" y="1561447"/>
            <a:ext cx="4948278" cy="1084464"/>
            <a:chOff x="4071266" y="3302350"/>
            <a:chExt cx="4948278" cy="1084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03826" y="3302350"/>
                  <a:ext cx="1563441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in</m:t>
                                </m:r>
                                <m:r>
                                  <a:rPr lang="en-US" altLang="ko-KR" b="0" i="0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lim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   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altLang="ko-KR" dirty="0" smtClean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826" y="3302350"/>
                  <a:ext cx="1563441" cy="61901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071266" y="3981831"/>
                  <a:ext cx="4948278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.    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/>
                          </a:rPr>
                          <m:t>−1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=1, …,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ko-KR" altLang="en-US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266" y="3981831"/>
                  <a:ext cx="4948278" cy="4049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755149" y="2876818"/>
            <a:ext cx="5489259" cy="2076182"/>
            <a:chOff x="429740" y="2560839"/>
            <a:chExt cx="5489259" cy="2076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29740" y="2560839"/>
                  <a:ext cx="5489259" cy="6486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l-GR" altLang="ko-KR" b="1" i="1" smtClean="0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1" smtClean="0">
                                            <a:latin typeface="Cambria Math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dirty="0">
                                        <a:latin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ko-KR" altLang="en-US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40" y="2560839"/>
                  <a:ext cx="5489259" cy="6486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262850" y="3284984"/>
                  <a:ext cx="4490332" cy="6365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ko-KR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l-GR" altLang="ko-KR" b="1" i="1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=0⇒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𝒘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ko-KR" altLang="en-US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850" y="3284984"/>
                  <a:ext cx="4490332" cy="6365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1260366" y="3982098"/>
                  <a:ext cx="4087786" cy="6549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ko-KR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l-GR" altLang="ko-KR" b="1" i="1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=0⇒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ko-KR" b="0" i="1" dirty="0" smtClean="0">
                                <a:latin typeface="Cambria Math"/>
                              </a:rPr>
                              <m:t>=0</m:t>
                            </m:r>
                          </m:e>
                        </m:nary>
                      </m:oMath>
                    </m:oMathPara>
                  </a14:m>
                  <a:endParaRPr lang="ko-KR" altLang="en-US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366" y="3982098"/>
                  <a:ext cx="4087786" cy="65492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1987196" y="5177221"/>
            <a:ext cx="7121308" cy="1544681"/>
            <a:chOff x="1865562" y="5073136"/>
            <a:chExt cx="7121308" cy="1544681"/>
          </a:xfrm>
        </p:grpSpPr>
        <p:grpSp>
          <p:nvGrpSpPr>
            <p:cNvPr id="34" name="Group 33"/>
            <p:cNvGrpSpPr/>
            <p:nvPr/>
          </p:nvGrpSpPr>
          <p:grpSpPr>
            <a:xfrm>
              <a:off x="1865562" y="5073136"/>
              <a:ext cx="7121308" cy="959419"/>
              <a:chOff x="3724118" y="3302350"/>
              <a:chExt cx="7121308" cy="9594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724118" y="3302350"/>
                    <a:ext cx="7121308" cy="7199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/>
                                    </a:rPr>
                                    <m:t>ax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lim>
                                  <m:r>
                                    <a:rPr lang="el-GR" altLang="ko-KR" b="1" i="1">
                                      <a:latin typeface="Cambria Math"/>
                                      <a:ea typeface="Cambria Math"/>
                                    </a:rPr>
                                    <m:t>𝜶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ko-KR" b="1" i="1">
                                      <a:latin typeface="Cambria Math"/>
                                      <a:ea typeface="Cambria Math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l-GR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ko-KR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i="1">
                                                      <a:latin typeface="Cambria Math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i="1">
                                                      <a:latin typeface="Cambria Math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begChr m:val="⟨"/>
                                                  <m:endChr m:val="⟩"/>
                                                  <m:ctrlP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i="1"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, 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i="1">
                                                              <a:latin typeface="Cambria Math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US" altLang="ko-KR" dirty="0" smtClean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118" y="3302350"/>
                    <a:ext cx="7121308" cy="71994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3857870" y="3892437"/>
                    <a:ext cx="26670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s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.    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0, 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=1, …,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ko-KR" altLang="en-US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7870" y="3892437"/>
                    <a:ext cx="266707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578158" y="5981232"/>
                  <a:ext cx="2084673" cy="6365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ko-KR" i="1" dirty="0">
                                <a:latin typeface="Cambria Math"/>
                              </a:rPr>
                              <m:t>=0</m:t>
                            </m:r>
                          </m:e>
                        </m:nary>
                      </m:oMath>
                    </m:oMathPara>
                  </a14:m>
                  <a:endParaRPr lang="ko-KR" altLang="en-US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158" y="5981232"/>
                  <a:ext cx="2084673" cy="6365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 37"/>
          <p:cNvSpPr/>
          <p:nvPr/>
        </p:nvSpPr>
        <p:spPr>
          <a:xfrm>
            <a:off x="2123728" y="1414264"/>
            <a:ext cx="6120680" cy="1368152"/>
          </a:xfrm>
          <a:prstGeom prst="rect">
            <a:avLst/>
          </a:prstGeom>
          <a:noFill/>
          <a:ln>
            <a:solidFill>
              <a:srgbClr val="3C4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/>
          <p:cNvSpPr/>
          <p:nvPr/>
        </p:nvSpPr>
        <p:spPr>
          <a:xfrm>
            <a:off x="2051720" y="5083232"/>
            <a:ext cx="6977292" cy="1698568"/>
          </a:xfrm>
          <a:prstGeom prst="rect">
            <a:avLst/>
          </a:prstGeom>
          <a:noFill/>
          <a:ln>
            <a:solidFill>
              <a:srgbClr val="3C4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1232" y="1775173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Primal problem</a:t>
                </a:r>
              </a:p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𝒘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2" y="1775173"/>
                <a:ext cx="2088232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3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1232" y="5609350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Dual problem</a:t>
                </a:r>
              </a:p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l-GR" altLang="ko-KR" b="1" i="1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endParaRPr lang="en-US" altLang="ko-KR" dirty="0" smtClean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2" y="5609350"/>
                <a:ext cx="2088232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3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Down Arrow 42"/>
          <p:cNvSpPr/>
          <p:nvPr/>
        </p:nvSpPr>
        <p:spPr>
          <a:xfrm>
            <a:off x="2366904" y="3008784"/>
            <a:ext cx="332888" cy="1800200"/>
          </a:xfrm>
          <a:prstGeom prst="downArrow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674132"/>
          </a:xfrm>
          <a:prstGeom prst="rect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100000">
                <a:schemeClr val="bg1">
                  <a:lumMod val="51000"/>
                  <a:alpha val="9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"/>
          <a:stretch/>
        </p:blipFill>
        <p:spPr bwMode="auto">
          <a:xfrm>
            <a:off x="0" y="0"/>
            <a:ext cx="660695" cy="67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1"/>
          <p:cNvSpPr txBox="1">
            <a:spLocks/>
          </p:cNvSpPr>
          <p:nvPr/>
        </p:nvSpPr>
        <p:spPr>
          <a:xfrm>
            <a:off x="6934200" y="762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FF008-1B31-4534-88BB-CBFB6F7F00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48" y="0"/>
            <a:ext cx="774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4. TOOL WEAR PROGNOSITC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67744" y="304800"/>
            <a:ext cx="548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Palatino Linotype" panose="02040502050505030304" pitchFamily="18" charset="0"/>
              </a:rPr>
              <a:t>4.4 Classification model 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269935679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16874</TotalTime>
  <Words>1442</Words>
  <Application>Microsoft Office PowerPoint</Application>
  <PresentationFormat>On-screen Show (4:3)</PresentationFormat>
  <Paragraphs>234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1_Default Design</vt:lpstr>
      <vt:lpstr>3_Default Design</vt:lpstr>
      <vt:lpstr>4_Default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law</dc:creator>
  <cp:lastModifiedBy>Kincho</cp:lastModifiedBy>
  <cp:revision>1192</cp:revision>
  <cp:lastPrinted>2015-10-21T01:12:58Z</cp:lastPrinted>
  <dcterms:created xsi:type="dcterms:W3CDTF">2006-08-16T00:00:00Z</dcterms:created>
  <dcterms:modified xsi:type="dcterms:W3CDTF">2015-10-25T18:43:25Z</dcterms:modified>
</cp:coreProperties>
</file>