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7" r:id="rId2"/>
    <p:sldId id="292" r:id="rId3"/>
    <p:sldId id="301" r:id="rId4"/>
    <p:sldId id="303" r:id="rId5"/>
    <p:sldId id="297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8B8"/>
    <a:srgbClr val="72B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F5381-6571-48EB-9179-D58E11D371D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96C0-7711-4745-B35C-CACB68F85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DFF7-230B-4D7E-B255-14E70D9562E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5916-636D-4541-9F48-E7CFAB1B9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34363" y="1018408"/>
            <a:ext cx="7691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汉仪细行楷简" panose="02010609000101010101" pitchFamily="49" charset="-122"/>
                <a:ea typeface="汉仪细行楷简" panose="02010609000101010101" pitchFamily="49" charset="-122"/>
                <a:cs typeface="Arial" panose="020B0604020202020204"/>
              </a:rPr>
              <a:t>   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铭记英雄，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          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留住感动</a:t>
            </a:r>
          </a:p>
        </p:txBody>
      </p:sp>
      <p:sp>
        <p:nvSpPr>
          <p:cNvPr id="5" name="矩形 4"/>
          <p:cNvSpPr/>
          <p:nvPr/>
        </p:nvSpPr>
        <p:spPr>
          <a:xfrm>
            <a:off x="5461420" y="3563459"/>
            <a:ext cx="52084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致最美逆行者</a:t>
            </a:r>
            <a:endParaRPr lang="zh-CN" altLang="en-US" sz="4800" b="1" cap="none" spc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737979"/>
            <a:ext cx="3821251" cy="53820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46" y="1144029"/>
            <a:ext cx="2812838" cy="45974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11895" y="1846787"/>
            <a:ext cx="5024327" cy="4165393"/>
            <a:chOff x="6011895" y="1846787"/>
            <a:chExt cx="5024327" cy="4165393"/>
          </a:xfrm>
        </p:grpSpPr>
        <p:sp>
          <p:nvSpPr>
            <p:cNvPr id="9" name="矩形 8"/>
            <p:cNvSpPr/>
            <p:nvPr/>
          </p:nvSpPr>
          <p:spPr>
            <a:xfrm>
              <a:off x="6011895" y="1846787"/>
              <a:ext cx="5024327" cy="4165393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52522" y="2024094"/>
              <a:ext cx="452628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因为舍身抗疫，彭银华的生命永远定格在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29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岁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，他的结婚照临时做了遗照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他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的孩子还在妻子的肚子里没有出生</a:t>
              </a: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。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48145" y="298899"/>
            <a:ext cx="7100971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公而忘私 </a:t>
            </a:r>
            <a:r>
              <a:rPr kumimoji="0" lang="zh-CN" altLang="en-US" sz="4800" b="1" i="0" u="none" strike="noStrike" kern="1200" cap="none" spc="0" normalizeH="0" baseline="0" noProof="0" dirty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彭银华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1" y="1846786"/>
            <a:ext cx="5015972" cy="41653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962002" y="2396952"/>
            <a:ext cx="4452795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+mj-lt"/>
                <a:ea typeface="微软雅黑" panose="020B0503020204020204" pitchFamily="34" charset="-122"/>
                <a:cs typeface="Arial" panose="020B0604020202020204"/>
              </a:rPr>
              <a:t>她是这次疫情中牺牲的医护人员之一，在网络上甚至找不到她的照片，她只是一名默默无闻的基层护士。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8145" y="298899"/>
            <a:ext cx="7100971" cy="830997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无名英雄 </a:t>
            </a:r>
            <a:r>
              <a:rPr kumimoji="0" lang="zh-CN" altLang="en-US" sz="4800" b="1" i="0" u="none" strike="noStrike" kern="1200" cap="none" spc="0" normalizeH="0" baseline="0" noProof="0" dirty="0" smtClean="0">
                <a:ln w="12700">
                  <a:solidFill>
                    <a:srgbClr val="F4B18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F4B183"/>
                  </a:fgClr>
                  <a:bgClr>
                    <a:srgbClr val="F4B18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F4B183">
                      <a:lumMod val="75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白衣天使</a:t>
            </a:r>
            <a:endParaRPr kumimoji="0" lang="zh-CN" altLang="en-US" sz="4800" b="1" i="0" u="none" strike="noStrike" kern="1200" cap="none" spc="0" normalizeH="0" baseline="0" noProof="0" dirty="0">
              <a:ln w="12700">
                <a:solidFill>
                  <a:srgbClr val="F4B183">
                    <a:lumMod val="75000"/>
                  </a:srgbClr>
                </a:solidFill>
                <a:prstDash val="solid"/>
              </a:ln>
              <a:pattFill prst="dkUpDiag">
                <a:fgClr>
                  <a:srgbClr val="F4B183"/>
                </a:fgClr>
                <a:bgClr>
                  <a:srgbClr val="F4B18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F4B183">
                    <a:lumMod val="75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2" y="496045"/>
            <a:ext cx="5712153" cy="612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69397" y="759007"/>
            <a:ext cx="5959290" cy="557455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95426" y="1130460"/>
            <a:ext cx="539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大战大考中彰显中国精神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7722" y="2148244"/>
            <a:ext cx="5623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“碧血丹心、精忠报国”的爱国精神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“鞠躬尽瘁、死而后已”的奉献精神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“团结一心、同舟共济”的团结精神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“砥砺奋进、自强不息”的奋斗精神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“亲仁善邻、协和万邦”的担当精神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1" y="759007"/>
            <a:ext cx="4172140" cy="55628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4B183"/>
      </a:dk2>
      <a:lt2>
        <a:srgbClr val="E7E6E6"/>
      </a:lt2>
      <a:accent1>
        <a:srgbClr val="3F3F3F"/>
      </a:accent1>
      <a:accent2>
        <a:srgbClr val="72B3B7"/>
      </a:accent2>
      <a:accent3>
        <a:srgbClr val="3F3F3F"/>
      </a:accent3>
      <a:accent4>
        <a:srgbClr val="72B3B7"/>
      </a:accent4>
      <a:accent5>
        <a:srgbClr val="3F3F3F"/>
      </a:accent5>
      <a:accent6>
        <a:srgbClr val="72B3B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136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汉仪细行楷简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xtzj</cp:lastModifiedBy>
  <cp:revision>192</cp:revision>
  <dcterms:created xsi:type="dcterms:W3CDTF">2017-09-24T00:40:00Z</dcterms:created>
  <dcterms:modified xsi:type="dcterms:W3CDTF">2020-07-16T01:17:57Z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