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81671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377014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401452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225230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59578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46922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418262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314954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225745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348536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357876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210919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文本框 4"/>
          <p:cNvSpPr txBox="1"/>
          <p:nvPr/>
        </p:nvSpPr>
        <p:spPr>
          <a:xfrm>
            <a:off x="3219904" y="1443603"/>
            <a:ext cx="5876471" cy="923330"/>
          </a:xfrm>
          <a:prstGeom prst="rect">
            <a:avLst/>
          </a:prstGeom>
          <a:noFill/>
          <a:effectLst>
            <a:glow>
              <a:schemeClr val="accent1">
                <a:alpha val="40000"/>
              </a:schemeClr>
            </a:glow>
            <a:reflection stA="44000" endPos="55000" dist="38100" dir="5400000" sy="-100000" algn="bl" rotWithShape="0"/>
          </a:effectLst>
        </p:spPr>
        <p:txBody>
          <a:bodyPr wrap="square">
            <a:spAutoFit/>
          </a:bodyPr>
          <a:lstStyle/>
          <a:p>
            <a:pPr>
              <a:defRPr/>
            </a:pPr>
            <a:r>
              <a:rPr lang="zh-CN" altLang="en-US" sz="5400" b="1" dirty="0" smtClean="0">
                <a:solidFill>
                  <a:schemeClr val="bg1"/>
                </a:solidFill>
                <a:latin typeface="黑体" panose="02010609060101010101" pitchFamily="49" charset="-122"/>
                <a:ea typeface="黑体" panose="02010609060101010101" pitchFamily="49" charset="-122"/>
              </a:rPr>
              <a:t>筚路蓝缕强芯之路</a:t>
            </a:r>
            <a:endParaRPr lang="zh-CN" altLang="en-US" sz="5400" b="1"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4496345" y="3548926"/>
            <a:ext cx="3571330" cy="584775"/>
          </a:xfrm>
          <a:prstGeom prst="rect">
            <a:avLst/>
          </a:prstGeom>
          <a:noFill/>
          <a:effectLst>
            <a:glow>
              <a:schemeClr val="accent1">
                <a:alpha val="40000"/>
              </a:schemeClr>
            </a:glow>
            <a:reflection endPos="0" dist="38100" dir="5400000" sy="-100000" algn="bl" rotWithShape="0"/>
          </a:effectLst>
        </p:spPr>
        <p:txBody>
          <a:bodyPr wrap="square">
            <a:spAutoFit/>
          </a:bodyPr>
          <a:lstStyle/>
          <a:p>
            <a:pPr>
              <a:defRPr/>
            </a:pPr>
            <a:r>
              <a:rPr lang="zh-CN" altLang="en-US" sz="3200" dirty="0">
                <a:solidFill>
                  <a:schemeClr val="bg1"/>
                </a:solidFill>
                <a:latin typeface="黑体" panose="02010609060101010101" pitchFamily="49" charset="-122"/>
                <a:ea typeface="黑体" panose="02010609060101010101" pitchFamily="49" charset="-122"/>
              </a:rPr>
              <a:t>向阳</a:t>
            </a:r>
            <a:r>
              <a:rPr lang="zh-CN" altLang="en-US" sz="3200" dirty="0" smtClean="0">
                <a:solidFill>
                  <a:schemeClr val="bg1"/>
                </a:solidFill>
                <a:latin typeface="黑体" panose="02010609060101010101" pitchFamily="49" charset="-122"/>
                <a:ea typeface="黑体" panose="02010609060101010101" pitchFamily="49" charset="-122"/>
              </a:rPr>
              <a:t>路学校 张亮</a:t>
            </a:r>
            <a:endParaRPr lang="zh-CN" altLang="en-US" sz="32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6153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bwMode="auto">
          <a:xfrm>
            <a:off x="3681961" y="606360"/>
            <a:ext cx="5149092" cy="1107996"/>
          </a:xfrm>
          <a:prstGeom prst="rect">
            <a:avLst/>
          </a:prstGeom>
          <a:noFill/>
        </p:spPr>
        <p:txBody>
          <a:bodyPr wrap="square">
            <a:spAutoFit/>
          </a:bodyPr>
          <a:lstStyle/>
          <a:p>
            <a:pPr eaLnBrk="1" fontAlgn="auto" hangingPunct="1">
              <a:spcBef>
                <a:spcPts val="0"/>
              </a:spcBef>
              <a:spcAft>
                <a:spcPts val="0"/>
              </a:spcAft>
              <a:defRPr/>
            </a:pPr>
            <a:r>
              <a:rPr lang="zh-CN" altLang="en-US" sz="6600" dirty="0" smtClean="0">
                <a:solidFill>
                  <a:schemeClr val="bg1">
                    <a:lumMod val="95000"/>
                  </a:schemeClr>
                </a:solidFill>
                <a:latin typeface="黑体" panose="02010609060101010101" pitchFamily="49" charset="-122"/>
                <a:ea typeface="黑体" panose="02010609060101010101" pitchFamily="49" charset="-122"/>
                <a:cs typeface="Arial" pitchFamily="34" charset="0"/>
              </a:rPr>
              <a:t>申</a:t>
            </a:r>
            <a:r>
              <a:rPr lang="zh-CN" altLang="en-US" sz="6600" dirty="0">
                <a:solidFill>
                  <a:schemeClr val="bg1">
                    <a:lumMod val="95000"/>
                  </a:schemeClr>
                </a:solidFill>
                <a:latin typeface="黑体" panose="02010609060101010101" pitchFamily="49" charset="-122"/>
                <a:ea typeface="黑体" panose="02010609060101010101" pitchFamily="49" charset="-122"/>
                <a:cs typeface="Arial" pitchFamily="34" charset="0"/>
              </a:rPr>
              <a:t>威处理器</a:t>
            </a:r>
            <a:endParaRPr lang="zh-CN" altLang="en-US" sz="6600" baseline="-3000" dirty="0">
              <a:solidFill>
                <a:schemeClr val="bg1">
                  <a:lumMod val="95000"/>
                </a:schemeClr>
              </a:solidFill>
              <a:latin typeface="黑体" panose="02010609060101010101" pitchFamily="49" charset="-122"/>
              <a:ea typeface="黑体" panose="02010609060101010101" pitchFamily="49" charset="-122"/>
              <a:cs typeface="Arial" pitchFamily="34" charset="0"/>
            </a:endParaRPr>
          </a:p>
        </p:txBody>
      </p:sp>
      <p:sp>
        <p:nvSpPr>
          <p:cNvPr id="3" name="TextBox 111"/>
          <p:cNvSpPr txBox="1">
            <a:spLocks noChangeArrowheads="1"/>
          </p:cNvSpPr>
          <p:nvPr/>
        </p:nvSpPr>
        <p:spPr bwMode="auto">
          <a:xfrm>
            <a:off x="610144" y="2670138"/>
            <a:ext cx="4782252" cy="339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    申</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威</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处理器，是在国家核</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高</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基重大</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专项支持</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下，采用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自主指令集，具有完全自主知识产权的处理器系列。神威</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太湖之光超级计算机是由国家并行计算机工程技术研究中心研制的超级计算机，搭载</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40960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块“申威</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26010”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高性能</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处理器。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2016</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年</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6</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月</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日</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法兰克福世界超算</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大会上，它登顶</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榜单之首，成为世界上首台运算速度超过十亿亿次的超级计算机。</a:t>
            </a:r>
            <a:endParaRPr lang="zh-CN" altLang="en-US" sz="2000" baseline="-30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10" name="对角圆角矩形 9"/>
          <p:cNvSpPr/>
          <p:nvPr/>
        </p:nvSpPr>
        <p:spPr>
          <a:xfrm>
            <a:off x="5667921" y="2408629"/>
            <a:ext cx="6306020" cy="3867150"/>
          </a:xfrm>
          <a:prstGeom prst="round2Diag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6198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bwMode="auto">
          <a:xfrm>
            <a:off x="242859" y="3337056"/>
            <a:ext cx="3671888" cy="1107996"/>
          </a:xfrm>
          <a:prstGeom prst="rect">
            <a:avLst/>
          </a:prstGeom>
          <a:noFill/>
        </p:spPr>
        <p:txBody>
          <a:bodyPr>
            <a:spAutoFit/>
          </a:bodyPr>
          <a:lstStyle/>
          <a:p>
            <a:pPr eaLnBrk="1" fontAlgn="auto" hangingPunct="1">
              <a:spcBef>
                <a:spcPts val="0"/>
              </a:spcBef>
              <a:spcAft>
                <a:spcPts val="0"/>
              </a:spcAft>
              <a:defRPr/>
            </a:pPr>
            <a:r>
              <a:rPr lang="zh-CN" altLang="en-US" sz="6600" dirty="0" smtClean="0">
                <a:solidFill>
                  <a:schemeClr val="bg1">
                    <a:lumMod val="95000"/>
                  </a:schemeClr>
                </a:solidFill>
                <a:latin typeface="黑体" panose="02010609060101010101" pitchFamily="49" charset="-122"/>
                <a:ea typeface="黑体" panose="02010609060101010101" pitchFamily="49" charset="-122"/>
                <a:cs typeface="Arial" pitchFamily="34" charset="0"/>
              </a:rPr>
              <a:t>鲲鹏</a:t>
            </a:r>
            <a:r>
              <a:rPr lang="en-US" altLang="zh-CN" sz="6600" dirty="0">
                <a:solidFill>
                  <a:schemeClr val="bg1">
                    <a:lumMod val="95000"/>
                  </a:schemeClr>
                </a:solidFill>
                <a:latin typeface="黑体" panose="02010609060101010101" pitchFamily="49" charset="-122"/>
                <a:ea typeface="黑体" panose="02010609060101010101" pitchFamily="49" charset="-122"/>
                <a:cs typeface="Arial" pitchFamily="34" charset="0"/>
              </a:rPr>
              <a:t>920</a:t>
            </a:r>
            <a:endParaRPr lang="zh-CN" altLang="en-US" sz="6600" dirty="0">
              <a:solidFill>
                <a:schemeClr val="bg1">
                  <a:lumMod val="95000"/>
                </a:schemeClr>
              </a:solidFill>
              <a:latin typeface="黑体" panose="02010609060101010101" pitchFamily="49" charset="-122"/>
              <a:ea typeface="黑体" panose="02010609060101010101" pitchFamily="49" charset="-122"/>
              <a:cs typeface="Arial" pitchFamily="34" charset="0"/>
            </a:endParaRPr>
          </a:p>
        </p:txBody>
      </p:sp>
      <p:sp>
        <p:nvSpPr>
          <p:cNvPr id="3" name="TextBox 111"/>
          <p:cNvSpPr txBox="1">
            <a:spLocks noChangeArrowheads="1"/>
          </p:cNvSpPr>
          <p:nvPr/>
        </p:nvSpPr>
        <p:spPr bwMode="auto">
          <a:xfrm>
            <a:off x="4136777" y="4445052"/>
            <a:ext cx="7441518" cy="191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    鲲鹏</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920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处理器是华为在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2019</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年</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1</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月发布的数据中心高性能处理器</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，它由</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华为自主研发和设计，旨在满足数据中心多样性计算、绿色计算的</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需求。</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鲲鹏</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920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处理器兼容</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ARM</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架构，采用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7nm</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工艺制造，可以支持</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32/48/64</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个内核，主频可达</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2.6GHz</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，支持</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8</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通道</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DDR4</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a:t>
            </a:r>
            <a:r>
              <a:rPr lang="en-US" altLang="zh-CN" sz="2000" dirty="0" err="1">
                <a:solidFill>
                  <a:schemeClr val="bg1"/>
                </a:solidFill>
                <a:latin typeface="黑体" panose="02010609060101010101" pitchFamily="49" charset="-122"/>
                <a:ea typeface="黑体" panose="02010609060101010101" pitchFamily="49" charset="-122"/>
                <a:cs typeface="Arial" panose="020B0604020202020204" pitchFamily="34" charset="0"/>
              </a:rPr>
              <a:t>PCIe</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 4.0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和</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100G </a:t>
            </a:r>
            <a:r>
              <a:rPr lang="en-US" altLang="zh-CN" sz="2000" dirty="0" err="1">
                <a:solidFill>
                  <a:schemeClr val="bg1"/>
                </a:solidFill>
                <a:latin typeface="黑体" panose="02010609060101010101" pitchFamily="49" charset="-122"/>
                <a:ea typeface="黑体" panose="02010609060101010101" pitchFamily="49" charset="-122"/>
                <a:cs typeface="Arial" panose="020B0604020202020204" pitchFamily="34" charset="0"/>
              </a:rPr>
              <a:t>RoCE</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网络。</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220" y="521203"/>
            <a:ext cx="7458075" cy="3733800"/>
          </a:xfrm>
          <a:prstGeom prst="rect">
            <a:avLst/>
          </a:prstGeom>
        </p:spPr>
      </p:pic>
    </p:spTree>
    <p:extLst>
      <p:ext uri="{BB962C8B-B14F-4D97-AF65-F5344CB8AC3E}">
        <p14:creationId xmlns:p14="http://schemas.microsoft.com/office/powerpoint/2010/main" val="2080465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bwMode="auto">
          <a:xfrm>
            <a:off x="3521154" y="504915"/>
            <a:ext cx="5542012" cy="1107996"/>
          </a:xfrm>
          <a:prstGeom prst="rect">
            <a:avLst/>
          </a:prstGeom>
          <a:noFill/>
        </p:spPr>
        <p:txBody>
          <a:bodyPr wrap="square">
            <a:spAutoFit/>
          </a:bodyPr>
          <a:lstStyle/>
          <a:p>
            <a:pPr eaLnBrk="1" fontAlgn="auto" hangingPunct="1">
              <a:spcBef>
                <a:spcPts val="0"/>
              </a:spcBef>
              <a:spcAft>
                <a:spcPts val="0"/>
              </a:spcAft>
              <a:defRPr/>
            </a:pPr>
            <a:r>
              <a:rPr lang="zh-CN" altLang="en-US" sz="6600" dirty="0">
                <a:solidFill>
                  <a:schemeClr val="bg1">
                    <a:lumMod val="95000"/>
                  </a:schemeClr>
                </a:solidFill>
                <a:latin typeface="黑体" panose="02010609060101010101" pitchFamily="49" charset="-122"/>
                <a:ea typeface="黑体" panose="02010609060101010101" pitchFamily="49" charset="-122"/>
                <a:cs typeface="Arial" pitchFamily="34" charset="0"/>
              </a:rPr>
              <a:t>麒麟</a:t>
            </a:r>
            <a:r>
              <a:rPr lang="en-US" altLang="zh-CN" sz="6600" dirty="0">
                <a:solidFill>
                  <a:schemeClr val="bg1">
                    <a:lumMod val="95000"/>
                  </a:schemeClr>
                </a:solidFill>
                <a:latin typeface="黑体" panose="02010609060101010101" pitchFamily="49" charset="-122"/>
                <a:ea typeface="黑体" panose="02010609060101010101" pitchFamily="49" charset="-122"/>
                <a:cs typeface="Arial" pitchFamily="34" charset="0"/>
              </a:rPr>
              <a:t>Kirin990</a:t>
            </a:r>
            <a:endParaRPr lang="zh-CN" altLang="en-US" sz="6600" dirty="0">
              <a:solidFill>
                <a:schemeClr val="bg1">
                  <a:lumMod val="95000"/>
                </a:schemeClr>
              </a:solidFill>
              <a:latin typeface="黑体" panose="02010609060101010101" pitchFamily="49" charset="-122"/>
              <a:ea typeface="黑体" panose="02010609060101010101" pitchFamily="49" charset="-122"/>
              <a:cs typeface="Arial" pitchFamily="34"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166" y="1612911"/>
            <a:ext cx="6350000" cy="5068213"/>
          </a:xfrm>
          <a:prstGeom prst="rect">
            <a:avLst/>
          </a:prstGeom>
        </p:spPr>
      </p:pic>
      <p:sp>
        <p:nvSpPr>
          <p:cNvPr id="10" name="TextBox 111"/>
          <p:cNvSpPr txBox="1">
            <a:spLocks noChangeArrowheads="1"/>
          </p:cNvSpPr>
          <p:nvPr/>
        </p:nvSpPr>
        <p:spPr bwMode="auto">
          <a:xfrm>
            <a:off x="344567" y="2345937"/>
            <a:ext cx="6975685" cy="30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    华</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为麒麟芯片是华为公司于</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2019</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年</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9</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月</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6</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日在德国柏林和北京同时发布的一款新一代旗舰芯片</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Kirin990</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华</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为麒麟在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3G</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芯片大战中，扮演了“黑马”</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的</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角色</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。华</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为麒麟芯片</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的历史已经不短了，</a:t>
            </a:r>
            <a:r>
              <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2004</a:t>
            </a: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年</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成立</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主要是</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做</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一些行业用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芯片，主要配套</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网</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络</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和视频</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应用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。随后在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2009</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年，华为推出了</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一</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款</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K3</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处理器试</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水智能手机，这也是国内第一</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款</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智能</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手机</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处理器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a:t>
            </a:r>
          </a:p>
        </p:txBody>
      </p:sp>
    </p:spTree>
    <p:extLst>
      <p:ext uri="{BB962C8B-B14F-4D97-AF65-F5344CB8AC3E}">
        <p14:creationId xmlns:p14="http://schemas.microsoft.com/office/powerpoint/2010/main" val="905213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283</Words>
  <Application>Microsoft Office PowerPoint</Application>
  <PresentationFormat>宽屏</PresentationFormat>
  <Paragraphs>14</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黑体</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YOGA</dc:creator>
  <cp:lastModifiedBy>xtzj</cp:lastModifiedBy>
  <cp:revision>26</cp:revision>
  <dcterms:created xsi:type="dcterms:W3CDTF">2020-07-07T12:20:05Z</dcterms:created>
  <dcterms:modified xsi:type="dcterms:W3CDTF">2020-07-16T11:30:46Z</dcterms:modified>
</cp:coreProperties>
</file>