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355" r:id="rId3"/>
    <p:sldId id="279" r:id="rId4"/>
    <p:sldId id="292" r:id="rId5"/>
    <p:sldId id="354" r:id="rId6"/>
    <p:sldId id="356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66"/>
    <a:srgbClr val="F8F8F8"/>
    <a:srgbClr val="009999"/>
    <a:srgbClr val="00CCFF"/>
    <a:srgbClr val="66CCFF"/>
    <a:srgbClr val="6600CC"/>
    <a:srgbClr val="800080"/>
    <a:srgbClr val="CC3300"/>
    <a:srgbClr val="4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439" autoAdjust="0"/>
  </p:normalViewPr>
  <p:slideViewPr>
    <p:cSldViewPr>
      <p:cViewPr varScale="1">
        <p:scale>
          <a:sx n="57" d="100"/>
          <a:sy n="57" d="100"/>
        </p:scale>
        <p:origin x="1194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7173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20578A4-F0BB-4AEC-A004-388551CB4E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778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>
              <a:latin typeface="楷体_GB2312" pitchFamily="1" charset="-122"/>
              <a:ea typeface="楷体_GB2312" pitchFamily="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41070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1002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9CD83-F8CC-4DF8-A1BB-F99E59BFAD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6453336"/>
            <a:ext cx="12192000" cy="381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83000">
                <a:schemeClr val="accent6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0" y="76200"/>
            <a:ext cx="12192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RoSys</a:t>
            </a:r>
            <a:r>
              <a:rPr lang="zh-CN" altLang="en-US" smtClean="0"/>
              <a:t>智能教育平台</a:t>
            </a:r>
          </a:p>
        </p:txBody>
      </p:sp>
      <p:sp>
        <p:nvSpPr>
          <p:cNvPr id="8" name="Rectangle 3"/>
          <p:cNvSpPr>
            <a:spLocks noChangeArrowheads="1"/>
          </p:cNvSpPr>
          <p:nvPr userDrawn="1"/>
        </p:nvSpPr>
        <p:spPr bwMode="auto">
          <a:xfrm>
            <a:off x="-24680" y="-1488"/>
            <a:ext cx="12241360" cy="8382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-24680" y="-27384"/>
            <a:ext cx="12216680" cy="8382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>
            <a:off x="-24680" y="6504384"/>
            <a:ext cx="12241360" cy="381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zh-CN" altLang="en-US" smtClean="0"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-5679" y="1944700"/>
            <a:ext cx="12168211" cy="3572532"/>
          </a:xfrm>
          <a:prstGeom prst="rect">
            <a:avLst/>
          </a:prstGeom>
          <a:solidFill>
            <a:srgbClr val="000066">
              <a:alpha val="6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2251990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B6385-C706-46F4-8E1A-809C596F85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592865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76200"/>
            <a:ext cx="3048000" cy="62484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8940800" cy="6248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A62701-1F5B-4754-B66B-BA92ED1FC3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3496345"/>
      </p:ext>
    </p:extLst>
  </p:cSld>
  <p:clrMapOvr>
    <a:masterClrMapping/>
  </p:clrMapOvr>
  <p:transition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36800" y="914400"/>
            <a:ext cx="47244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64400" y="914400"/>
            <a:ext cx="4724400" cy="5410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9FCE5-8C54-4DFB-8176-74F9205737B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037950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8175D-A493-471E-AD5D-B23307E576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8067084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B5AA54-86DF-425D-ABA3-846939C9E8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150607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36800" y="914400"/>
            <a:ext cx="4724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264400" y="914400"/>
            <a:ext cx="47244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A81F5-CA80-479B-B090-20815991DA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938141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FAC58-BFD8-497B-AAD5-762FA3CAEAD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6915769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6200"/>
            <a:ext cx="121920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F90F2-F05A-4A52-9DD1-ABAE64E642B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62213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EA30D-2964-477F-B979-58992829A0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617333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82C84-7B7F-4BC6-9841-4AF711FB8C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9169321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139AA-2A2F-424C-A65A-34BD25CBAA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938461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36800" y="914400"/>
            <a:ext cx="96520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solidFill>
                  <a:schemeClr val="bg1"/>
                </a:solidFill>
                <a:latin typeface="Franklin Gothic Heavy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629400"/>
            <a:ext cx="3860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bg1"/>
                </a:solidFill>
                <a:latin typeface="Franklin Gothic Heavy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52000" y="6629400"/>
            <a:ext cx="2540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solidFill>
                  <a:schemeClr val="bg1"/>
                </a:solidFill>
                <a:latin typeface="Franklin Gothic Heavy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917C55-FCCA-42EE-A7FE-D4FB21FEE9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幼圆" pitchFamily="49" charset="-122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773238"/>
            <a:ext cx="12192000" cy="1655762"/>
          </a:xfrm>
          <a:prstGeom prst="rect">
            <a:avLst/>
          </a:prstGeom>
          <a:solidFill>
            <a:srgbClr val="000066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defRPr/>
            </a:pPr>
            <a:endParaRPr lang="zh-CN" altLang="en-US" smtClean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18127" y="1773238"/>
            <a:ext cx="695575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8800" dirty="0" smtClean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人工智能</a:t>
            </a:r>
            <a:r>
              <a:rPr lang="zh-CN" altLang="en-US" sz="8800" dirty="0">
                <a:ln w="0"/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技术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8128" y="3429000"/>
            <a:ext cx="2070294" cy="273574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2"/>
                </a:solidFill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么是</a:t>
            </a:r>
            <a:r>
              <a:rPr lang="zh-CN" altLang="en-US" sz="2800" b="1" dirty="0" smtClean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人工智能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51384" y="2177605"/>
            <a:ext cx="5362673" cy="2754361"/>
          </a:xfrm>
        </p:spPr>
        <p:txBody>
          <a:bodyPr/>
          <a:lstStyle/>
          <a:p>
            <a:pPr marL="0" indent="457200" eaLnBrk="1" hangingPunct="1">
              <a:lnSpc>
                <a:spcPts val="3600"/>
              </a:lnSpc>
              <a:buNone/>
            </a:pPr>
            <a:r>
              <a:rPr lang="zh-CN" altLang="en-US" sz="28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人工智能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（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Artificial Intelligence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），英文缩写为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AI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。它是研究、开发用于模拟、延伸和扩展人的智能的理论、方法、技术及应用系统的一门新的技术科学。</a:t>
            </a:r>
            <a:endParaRPr lang="zh-CN" altLang="en-US" sz="2800" b="1" dirty="0" smtClean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484945"/>
            <a:ext cx="6000203" cy="4176141"/>
          </a:xfrm>
          <a:prstGeom prst="roundRect">
            <a:avLst>
              <a:gd name="adj" fmla="val 10436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8720765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2"/>
                </a:solidFill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人工智能的核心技术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7408" y="2204864"/>
            <a:ext cx="5040560" cy="3152867"/>
          </a:xfrm>
        </p:spPr>
        <p:txBody>
          <a:bodyPr/>
          <a:lstStyle/>
          <a:p>
            <a:pPr marL="0" indent="457200" eaLnBrk="1" hangingPunct="1">
              <a:lnSpc>
                <a:spcPts val="3600"/>
              </a:lnSpc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1.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计算机视觉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457200" eaLnBrk="1" hangingPunct="1">
              <a:lnSpc>
                <a:spcPts val="3600"/>
              </a:lnSpc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2.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机器学习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457200" eaLnBrk="1" hangingPunct="1">
              <a:lnSpc>
                <a:spcPts val="3600"/>
              </a:lnSpc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3.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自然语言处理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457200" eaLnBrk="1" hangingPunct="1">
              <a:lnSpc>
                <a:spcPts val="3600"/>
              </a:lnSpc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4.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机器人技术</a:t>
            </a:r>
            <a:endParaRPr lang="en-US" altLang="zh-CN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457200" eaLnBrk="1" hangingPunct="1">
              <a:lnSpc>
                <a:spcPts val="3600"/>
              </a:lnSpc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5.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生物识别技术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872" y="1412776"/>
            <a:ext cx="7154244" cy="4428378"/>
          </a:xfrm>
          <a:prstGeom prst="roundRect">
            <a:avLst>
              <a:gd name="adj" fmla="val 762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2"/>
                </a:solidFill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人工智能的主要应用场景</a:t>
            </a:r>
          </a:p>
        </p:txBody>
      </p:sp>
      <p:sp>
        <p:nvSpPr>
          <p:cNvPr id="3" name="矩形 2"/>
          <p:cNvSpPr/>
          <p:nvPr/>
        </p:nvSpPr>
        <p:spPr>
          <a:xfrm>
            <a:off x="5287648" y="2200448"/>
            <a:ext cx="65792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hangingPunct="1">
              <a:lnSpc>
                <a:spcPts val="36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人工智能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在社会生产生活各个领域内，得到了愈加广泛的应用。如机器翻译、智能控制、专家系统、机器人、语言和图像理解、遗传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编程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机器人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工厂、自动程序设计、航天、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执行自然生命体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无法执行的或复杂或规模庞大的任务等等。</a:t>
            </a:r>
            <a:endParaRPr lang="zh-CN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339465"/>
            <a:ext cx="5005229" cy="4584288"/>
          </a:xfrm>
          <a:prstGeom prst="roundRect">
            <a:avLst>
              <a:gd name="adj" fmla="val 10713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2"/>
                </a:solidFill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人工智能的影响</a:t>
            </a:r>
          </a:p>
        </p:txBody>
      </p:sp>
      <p:sp>
        <p:nvSpPr>
          <p:cNvPr id="3" name="矩形 2"/>
          <p:cNvSpPr/>
          <p:nvPr/>
        </p:nvSpPr>
        <p:spPr>
          <a:xfrm>
            <a:off x="479376" y="2431910"/>
            <a:ext cx="528024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hangingPunct="1">
              <a:lnSpc>
                <a:spcPts val="3600"/>
              </a:lnSpc>
              <a:spcBef>
                <a:spcPct val="20000"/>
              </a:spcBef>
            </a:pPr>
            <a:r>
              <a:rPr lang="en-US" altLang="zh-CN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zh-CN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人工智能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的发展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对自然科学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经济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文化、社会生活及伦理道德都将产生重要的影响</a:t>
            </a:r>
            <a:r>
              <a:rPr lang="zh-CN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伴随着人工智能和智能机器人的发展，需要用未来的眼光开展现代的科研。</a:t>
            </a:r>
            <a:endParaRPr lang="zh-CN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68008" y="1640594"/>
            <a:ext cx="6012196" cy="4092661"/>
          </a:xfrm>
          <a:prstGeom prst="roundRect">
            <a:avLst>
              <a:gd name="adj" fmla="val 9951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chemeClr val="tx2"/>
                </a:solidFill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人工智能的发展方向</a:t>
            </a:r>
          </a:p>
        </p:txBody>
      </p:sp>
      <p:sp>
        <p:nvSpPr>
          <p:cNvPr id="3" name="矩形 2"/>
          <p:cNvSpPr/>
          <p:nvPr/>
        </p:nvSpPr>
        <p:spPr>
          <a:xfrm>
            <a:off x="6888088" y="2276872"/>
            <a:ext cx="468052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eaLnBrk="1" hangingPunct="1">
              <a:lnSpc>
                <a:spcPts val="3600"/>
              </a:lnSpc>
              <a:spcBef>
                <a:spcPct val="20000"/>
              </a:spcBef>
            </a:pPr>
            <a:r>
              <a:rPr lang="zh-CN" altLang="en-US" sz="2400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b="1" dirty="0" smtClean="0">
                <a:latin typeface="仿宋" panose="02010609060101010101" pitchFamily="49" charset="-122"/>
                <a:ea typeface="仿宋" panose="02010609060101010101" pitchFamily="49" charset="-122"/>
              </a:rPr>
              <a:t>据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业内专家预测，</a:t>
            </a:r>
            <a:r>
              <a:rPr lang="en-US" altLang="zh-CN" b="1" dirty="0">
                <a:latin typeface="仿宋" panose="02010609060101010101" pitchFamily="49" charset="-122"/>
                <a:ea typeface="仿宋" panose="02010609060101010101" pitchFamily="49" charset="-122"/>
              </a:rPr>
              <a:t>2021</a:t>
            </a:r>
            <a:r>
              <a:rPr lang="zh-CN" altLang="en-US" b="1" dirty="0">
                <a:latin typeface="仿宋" panose="02010609060101010101" pitchFamily="49" charset="-122"/>
                <a:ea typeface="仿宋" panose="02010609060101010101" pitchFamily="49" charset="-122"/>
              </a:rPr>
              <a:t>年及以后，人工智能领域将继续以有意义的方式进行大规模扩张和发展，在智能治理系统、物联网融合、人工智能服务等方面进展明显。</a:t>
            </a:r>
            <a:endParaRPr lang="zh-CN" altLang="zh-CN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794" y="1447433"/>
            <a:ext cx="6528048" cy="4521200"/>
          </a:xfrm>
          <a:prstGeom prst="roundRect">
            <a:avLst>
              <a:gd name="adj" fmla="val 7309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9327757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默认设计模板">
      <a:majorFont>
        <a:latin typeface="幼圆"/>
        <a:ea typeface="幼圆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452</TotalTime>
  <Pages>0</Pages>
  <Words>222</Words>
  <Characters>0</Characters>
  <Application>Microsoft Office PowerPoint</Application>
  <DocSecurity>0</DocSecurity>
  <PresentationFormat>宽屏</PresentationFormat>
  <Lines>0</Lines>
  <Paragraphs>15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仿宋</vt:lpstr>
      <vt:lpstr>黑体</vt:lpstr>
      <vt:lpstr>华文新魏</vt:lpstr>
      <vt:lpstr>楷体_GB2312</vt:lpstr>
      <vt:lpstr>宋体</vt:lpstr>
      <vt:lpstr>幼圆</vt:lpstr>
      <vt:lpstr>Arial Black</vt:lpstr>
      <vt:lpstr>Franklin Gothic Heavy</vt:lpstr>
      <vt:lpstr>Times New Roman</vt:lpstr>
      <vt:lpstr>默认设计模板</vt:lpstr>
      <vt:lpstr>PowerPoint 演示文稿</vt:lpstr>
      <vt:lpstr> 什么是人工智能</vt:lpstr>
      <vt:lpstr> 人工智能的核心技术</vt:lpstr>
      <vt:lpstr> 人工智能的主要应用场景</vt:lpstr>
      <vt:lpstr> 人工智能的影响</vt:lpstr>
      <vt:lpstr> 人工智能的发展方向</vt:lpstr>
    </vt:vector>
  </TitlesOfParts>
  <Manager/>
  <Company>eclipsed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Mad Scientist’s Chemistry Presentation</dc:title>
  <dc:subject/>
  <dc:creator>eclipse</dc:creator>
  <cp:keywords/>
  <dc:description/>
  <cp:lastModifiedBy>ZT</cp:lastModifiedBy>
  <cp:revision>118</cp:revision>
  <cp:lastPrinted>1899-12-30T00:00:00Z</cp:lastPrinted>
  <dcterms:created xsi:type="dcterms:W3CDTF">2002-03-21T15:19:28Z</dcterms:created>
  <dcterms:modified xsi:type="dcterms:W3CDTF">2021-05-07T00:21:16Z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