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15de518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15de518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15de518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15de518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15de5182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15de518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15de518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15de518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15de5182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15de5182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15de518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515de518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15de51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15de51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15de518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15de518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15de518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15de518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515de518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515de518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515de518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515de518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15de518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15de518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15de518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15de518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15de5182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15de518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jmlr.org/papers/volume9/vandermaaten08a/vandermaaten08a.pdf" TargetMode="External"/><Relationship Id="rId4" Type="http://schemas.openxmlformats.org/officeDocument/2006/relationships/hyperlink" Target="https://arxiv.org/pdf/1802.03426.pdf" TargetMode="External"/><Relationship Id="rId5" Type="http://schemas.openxmlformats.org/officeDocument/2006/relationships/hyperlink" Target="https://habr.com/ru/post/267041/" TargetMode="External"/><Relationship Id="rId6" Type="http://schemas.openxmlformats.org/officeDocument/2006/relationships/hyperlink" Target="https://habr.com/ru/company/newprolab/blog/350584/" TargetMode="External"/><Relationship Id="rId7" Type="http://schemas.openxmlformats.org/officeDocument/2006/relationships/hyperlink" Target="https://habr.com/ru/company/ods/blog/325654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понижения размерности в задачах анализа данных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М.А.Кочанов, М.В.Пакулич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Второе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 отличие от SNE: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88" y="3342325"/>
            <a:ext cx="3678025" cy="7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113" y="1462450"/>
            <a:ext cx="32670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53" y="0"/>
            <a:ext cx="57674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UMAP (Uniform Manifold Approximation and Projection) (2018)</a:t>
            </a:r>
            <a:endParaRPr sz="2320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Нелинейный метод снижения размерности. Результаты визуализации схожи с результатами TSNE. Намного быстрее, чем TSNE.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00" y="2311325"/>
            <a:ext cx="4349867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28" y="2311325"/>
            <a:ext cx="4501372" cy="2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6551313" y="1911125"/>
            <a:ext cx="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TSNE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881788" y="1911125"/>
            <a:ext cx="8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GSNE (General </a:t>
            </a:r>
            <a:r>
              <a:rPr lang="ru" sz="2750">
                <a:solidFill>
                  <a:srgbClr val="111111"/>
                </a:solidFill>
                <a:highlight>
                  <a:srgbClr val="FFFFFF"/>
                </a:highlight>
              </a:rPr>
              <a:t>Stochastic Neighbor Embedding)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Перейдем к просмотру ноутбука!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Дальнейшие планы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Подробнее изучить зависимость результатов работы алгоритма от параметра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Сделать параметр b обучаемым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Подробнее изучить UMAP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Использованная литература: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https://www.jmlr.org/papers/volume9/vandermaaten08a/vandermaaten08a.pdf</a:t>
            </a:r>
            <a:r>
              <a:rPr lang="ru"/>
              <a:t> (TSNE paper)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https://arxiv.org/pdf/1802.03426.pdf</a:t>
            </a:r>
            <a:r>
              <a:rPr lang="ru"/>
              <a:t> (UMAP paper)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https://habr.com/ru/post/267041/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https://habr.com/ru/company/newprolab/blog/350584/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https://habr.com/ru/company/ods/blog/325654/</a:t>
            </a:r>
            <a:r>
              <a:rPr lang="ru"/>
              <a:t> (ODS course)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Снижение размерности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Отбор признаков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Проекция признаков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2277313"/>
            <a:ext cx="49339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PCA (Principal Component Analysis)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Предположение: </a:t>
            </a: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все наши наблюдения скорее всего выглядят как некий эллипсоид в подпространстве нашего исходного пространства и наш новый базис в этом пространстве совпадает с осями этого эллипсоида.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38" y="1909413"/>
            <a:ext cx="3004074" cy="30040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119950" y="2949750"/>
            <a:ext cx="323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"To deal with hyper-planes in a 14 dimensional space, visualize a 3D space and say 'fourteen' very loudly. Everyone does it." — Geoffrey Hinton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Чтобы снизить размерность наших данных из n в k, k &lt;= n нам нужно выбрать топ-k осей такого эллипсоида, отсортированные по убыванию по дисперсии вдоль осей.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Начнём с того, что посчитаем дисперсии и ковариации исходных признаков. Это делается просто с помощью матрицы ковариации. По определению ковариации, для двух признаков  X_i и  X_j их ковариация будет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где     — матожидание j-ого признака.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При этом отметим, что ковариация симметрична и ковариация вектора с самим собой будет равна его дисперсии.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475" y="2343150"/>
            <a:ext cx="42862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25" y="2847175"/>
            <a:ext cx="18547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165225"/>
            <a:ext cx="87058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600" y="177675"/>
            <a:ext cx="5366975" cy="48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SNE (</a:t>
            </a:r>
            <a:r>
              <a:rPr lang="ru" sz="2750">
                <a:solidFill>
                  <a:srgbClr val="111111"/>
                </a:solidFill>
                <a:highlight>
                  <a:srgbClr val="FFFFFF"/>
                </a:highlight>
              </a:rPr>
              <a:t>Stochastic Neighbor Embedding) (2002)</a:t>
            </a:r>
            <a:endParaRPr sz="275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739" y="1381125"/>
            <a:ext cx="5616525" cy="9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312" y="2765475"/>
            <a:ext cx="3139375" cy="5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288" y="3873175"/>
            <a:ext cx="3213450" cy="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850" y="1439100"/>
            <a:ext cx="3825875" cy="7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378" y="3002575"/>
            <a:ext cx="4893250" cy="6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420"/>
              <a:t>T</a:t>
            </a:r>
            <a:r>
              <a:rPr lang="ru" sz="2420"/>
              <a:t>SNE (</a:t>
            </a:r>
            <a:r>
              <a:rPr lang="ru" sz="2330">
                <a:solidFill>
                  <a:srgbClr val="111111"/>
                </a:solidFill>
                <a:highlight>
                  <a:srgbClr val="FFFFFF"/>
                </a:highlight>
              </a:rPr>
              <a:t>T-distributed</a:t>
            </a:r>
            <a:r>
              <a:rPr lang="ru" sz="980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ru" sz="2375">
                <a:solidFill>
                  <a:srgbClr val="111111"/>
                </a:solidFill>
                <a:highlight>
                  <a:srgbClr val="FFFFFF"/>
                </a:highlight>
              </a:rPr>
              <a:t>Stochastic Neighbor Embedding) (2008)</a:t>
            </a:r>
            <a:endParaRPr sz="237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11111"/>
                </a:solidFill>
                <a:highlight>
                  <a:srgbClr val="FFFFFF"/>
                </a:highlight>
              </a:rPr>
              <a:t>Первое отличие от SNE: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p</a:t>
            </a:r>
            <a:r>
              <a:rPr lang="ru" sz="1000">
                <a:solidFill>
                  <a:srgbClr val="111111"/>
                </a:solidFill>
                <a:highlight>
                  <a:srgbClr val="FFFFFF"/>
                </a:highlight>
              </a:rPr>
              <a:t>ii</a:t>
            </a: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 и q</a:t>
            </a:r>
            <a:r>
              <a:rPr lang="ru" sz="1000">
                <a:solidFill>
                  <a:srgbClr val="111111"/>
                </a:solidFill>
                <a:highlight>
                  <a:srgbClr val="FFFFFF"/>
                </a:highlight>
              </a:rPr>
              <a:t>ii</a:t>
            </a: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 = 0, p</a:t>
            </a:r>
            <a:r>
              <a:rPr lang="ru" sz="1000">
                <a:solidFill>
                  <a:srgbClr val="111111"/>
                </a:solidFill>
                <a:highlight>
                  <a:srgbClr val="FFFFFF"/>
                </a:highlight>
              </a:rPr>
              <a:t>ij</a:t>
            </a: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 = p</a:t>
            </a:r>
            <a:r>
              <a:rPr lang="ru" sz="1000">
                <a:solidFill>
                  <a:srgbClr val="111111"/>
                </a:solidFill>
                <a:highlight>
                  <a:srgbClr val="FFFFFF"/>
                </a:highlight>
              </a:rPr>
              <a:t>ji</a:t>
            </a: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, q</a:t>
            </a:r>
            <a:r>
              <a:rPr lang="ru" sz="1000">
                <a:solidFill>
                  <a:srgbClr val="111111"/>
                </a:solidFill>
                <a:highlight>
                  <a:srgbClr val="FFFFFF"/>
                </a:highlight>
              </a:rPr>
              <a:t>ij</a:t>
            </a: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 = q</a:t>
            </a:r>
            <a:r>
              <a:rPr lang="ru" sz="1000">
                <a:solidFill>
                  <a:srgbClr val="111111"/>
                </a:solidFill>
                <a:highlight>
                  <a:srgbClr val="FFFFFF"/>
                </a:highlight>
              </a:rPr>
              <a:t>ji</a:t>
            </a:r>
            <a:r>
              <a:rPr lang="ru" sz="1300">
                <a:solidFill>
                  <a:srgbClr val="111111"/>
                </a:solidFill>
                <a:highlight>
                  <a:srgbClr val="FFFFFF"/>
                </a:highlight>
              </a:rPr>
              <a:t> для любых i и j</a:t>
            </a:r>
            <a:endParaRPr sz="19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75" y="1999050"/>
            <a:ext cx="38943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125" y="1936782"/>
            <a:ext cx="1781500" cy="52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