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2.xml" ContentType="application/vnd.openxmlformats-officedocument.themeOverride+xml"/>
  <Override PartName="/ppt/tags/tag11.xml" ContentType="application/vnd.openxmlformats-officedocument.presentationml.tags+xml"/>
  <Override PartName="/ppt/theme/themeOverride3.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heme/themeOverride4.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Override5.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Override6.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Override7.xml" ContentType="application/vnd.openxmlformats-officedocument.themeOverr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Override8.xml" ContentType="application/vnd.openxmlformats-officedocument.themeOverride+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517" r:id="rId3"/>
    <p:sldId id="5514" r:id="rId4"/>
    <p:sldId id="5513" r:id="rId5"/>
    <p:sldId id="5512" r:id="rId6"/>
    <p:sldId id="5511" r:id="rId7"/>
    <p:sldId id="5510" r:id="rId8"/>
    <p:sldId id="5509" r:id="rId9"/>
    <p:sldId id="5521" r:id="rId10"/>
  </p:sldIdLst>
  <p:sldSz cx="12192000" cy="6858000"/>
  <p:notesSz cx="6858000" cy="9144000"/>
  <p:defaultTextStyle>
    <a:defPPr lvl="0">
      <a:defRPr lang="ru-RU"/>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2" d="100"/>
          <a:sy n="62" d="100"/>
        </p:scale>
        <p:origin x="64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25B5B3-96D1-0C83-776D-73188EC3233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803351D-BA0D-45C6-2FCA-2E1E21298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E7428DA-2089-87AB-D96B-09AE82E1D970}"/>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5" name="Нижний колонтитул 4">
            <a:extLst>
              <a:ext uri="{FF2B5EF4-FFF2-40B4-BE49-F238E27FC236}">
                <a16:creationId xmlns:a16="http://schemas.microsoft.com/office/drawing/2014/main" id="{ED5CCC89-2BB4-435D-B80F-4C6D3205B6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8DA68D5-AA9D-3A22-2C3F-6EAF297069C1}"/>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826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3794FD-3318-B0BD-0EC2-F1E3DD6E721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2554BED-86FB-6D67-AAB7-812AE2E012D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EAA35B8-403D-33CD-AFA6-B2C4F1A69DB5}"/>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5" name="Нижний колонтитул 4">
            <a:extLst>
              <a:ext uri="{FF2B5EF4-FFF2-40B4-BE49-F238E27FC236}">
                <a16:creationId xmlns:a16="http://schemas.microsoft.com/office/drawing/2014/main" id="{0418A961-5747-9B08-022B-414B811EE5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F74307-362F-B3DE-F34F-E385972E9C50}"/>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158590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5DB8FBE-ED3E-873E-339C-959E38780C6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EE32668-98D6-A97C-E272-5BF7E95922A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586D48-6CEF-EA50-E650-F390FDD01699}"/>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5" name="Нижний колонтитул 4">
            <a:extLst>
              <a:ext uri="{FF2B5EF4-FFF2-40B4-BE49-F238E27FC236}">
                <a16:creationId xmlns:a16="http://schemas.microsoft.com/office/drawing/2014/main" id="{9E912AE7-5BC2-0E25-B115-83D2D045E78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B24A8DF-2E1D-D572-830B-E14188A4388B}"/>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15825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0BBDB7-2EF2-4F2C-C698-0DF770B5D4D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4955A64-9049-22D7-66A8-1BFBE6D21CF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E38D36-A64D-4A47-B65A-62020EA1CA5A}"/>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5" name="Нижний колонтитул 4">
            <a:extLst>
              <a:ext uri="{FF2B5EF4-FFF2-40B4-BE49-F238E27FC236}">
                <a16:creationId xmlns:a16="http://schemas.microsoft.com/office/drawing/2014/main" id="{AEF8F1A8-1A09-B861-FDE1-41443A17E9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6EA9178-43CC-7089-A65F-4C1B930684F9}"/>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121081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15889-F0BB-E960-11F2-5E2D771EDAC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E36B8A6-23F8-766B-53E8-5F66D33B5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27625ED-EF97-E67B-BD02-818FCBFF0763}"/>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5" name="Нижний колонтитул 4">
            <a:extLst>
              <a:ext uri="{FF2B5EF4-FFF2-40B4-BE49-F238E27FC236}">
                <a16:creationId xmlns:a16="http://schemas.microsoft.com/office/drawing/2014/main" id="{FBE90695-C0A0-1F2E-A543-C84A686EF6F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3662BB2-1872-D0F5-85DE-C53192B5798E}"/>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265175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A51608-AD81-D013-630B-34C90F8B947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D196175-F59E-A849-C27E-D456EBAE487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C8D7845-DAF8-A467-67EC-9C22862B522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990CFF9-82CF-2EC6-B367-914948E4AFBE}"/>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6" name="Нижний колонтитул 5">
            <a:extLst>
              <a:ext uri="{FF2B5EF4-FFF2-40B4-BE49-F238E27FC236}">
                <a16:creationId xmlns:a16="http://schemas.microsoft.com/office/drawing/2014/main" id="{71EA06DA-55E6-B234-9707-D79434BABF5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FF8E90F-3469-5859-9739-63F3F0AA51E6}"/>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190667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F8D96A-27F2-FE86-C961-FF460E881A7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610067D-A33D-469D-310E-1958A592A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6B53C56-C9A1-034A-6F70-59AFF254143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637FFAB-EABF-283F-E6BE-F446AC70D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3DF2A94-AC51-1AE3-E0DF-CD751C29FA4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0BEEEEB-FF96-4C1F-8D3F-8F8117A14F3C}"/>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8" name="Нижний колонтитул 7">
            <a:extLst>
              <a:ext uri="{FF2B5EF4-FFF2-40B4-BE49-F238E27FC236}">
                <a16:creationId xmlns:a16="http://schemas.microsoft.com/office/drawing/2014/main" id="{5FAA1BE0-6C90-A2A3-2B01-3E69447C718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D5CE9E8-9B00-C123-787D-FEF66E4EC48B}"/>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189967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B8137D-425C-35F5-B1F1-D3C73356F7F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7B67A98-3DC5-3255-52C6-DF7CA709AC4D}"/>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4" name="Нижний колонтитул 3">
            <a:extLst>
              <a:ext uri="{FF2B5EF4-FFF2-40B4-BE49-F238E27FC236}">
                <a16:creationId xmlns:a16="http://schemas.microsoft.com/office/drawing/2014/main" id="{D85C1E5E-BD53-7031-B55F-959A1828FFB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6CE99C1-E93D-96AC-7D35-77DC8206A50D}"/>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225291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35BE24C-0BB2-2E3F-1550-AC9830AC3CCA}"/>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3" name="Нижний колонтитул 2">
            <a:extLst>
              <a:ext uri="{FF2B5EF4-FFF2-40B4-BE49-F238E27FC236}">
                <a16:creationId xmlns:a16="http://schemas.microsoft.com/office/drawing/2014/main" id="{78F64D69-E74C-660A-C06D-20BB010A8BF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204F52D-FCCF-0913-C7A0-E3CE630BB34F}"/>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35771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5167B0-3ADD-CBC2-7B42-D0B8371600D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4E7B552-A514-AE8B-5387-93C2F5712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C9E6B9B-3CF7-4735-FF93-B3BB582AF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093259B-3151-1035-A0F8-11A41EB154B7}"/>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6" name="Нижний колонтитул 5">
            <a:extLst>
              <a:ext uri="{FF2B5EF4-FFF2-40B4-BE49-F238E27FC236}">
                <a16:creationId xmlns:a16="http://schemas.microsoft.com/office/drawing/2014/main" id="{AC8927E6-F694-5C43-1F39-77B242E589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19A3F7A-1743-117E-D941-39986424C033}"/>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19712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85BA6D-3C05-EDC2-EB4F-2E212B71DA9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60E03C6-11B0-FC25-2B77-75DE94196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BD501A4-BB01-108E-E4B4-42AB3404B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7054AA6-A43E-F519-1E77-82D08A1E22B3}"/>
              </a:ext>
            </a:extLst>
          </p:cNvPr>
          <p:cNvSpPr>
            <a:spLocks noGrp="1"/>
          </p:cNvSpPr>
          <p:nvPr>
            <p:ph type="dt" sz="half" idx="10"/>
          </p:nvPr>
        </p:nvSpPr>
        <p:spPr/>
        <p:txBody>
          <a:bodyPr/>
          <a:lstStyle/>
          <a:p>
            <a:fld id="{6D3FB8CE-47A1-4057-9910-B8E0A9FA42A4}" type="datetimeFigureOut">
              <a:rPr lang="ru-RU" smtClean="0"/>
              <a:t>10.12.2023</a:t>
            </a:fld>
            <a:endParaRPr lang="ru-RU"/>
          </a:p>
        </p:txBody>
      </p:sp>
      <p:sp>
        <p:nvSpPr>
          <p:cNvPr id="6" name="Нижний колонтитул 5">
            <a:extLst>
              <a:ext uri="{FF2B5EF4-FFF2-40B4-BE49-F238E27FC236}">
                <a16:creationId xmlns:a16="http://schemas.microsoft.com/office/drawing/2014/main" id="{DEED0B55-E748-8EAF-378E-97ECFD7FFDC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8C97C4B-D25E-48C5-79F1-3DB5DA2F4A64}"/>
              </a:ext>
            </a:extLst>
          </p:cNvPr>
          <p:cNvSpPr>
            <a:spLocks noGrp="1"/>
          </p:cNvSpPr>
          <p:nvPr>
            <p:ph type="sldNum" sz="quarter" idx="12"/>
          </p:nvPr>
        </p:nvSpPr>
        <p:spPr/>
        <p:txBody>
          <a:bodyPr/>
          <a:lstStyle/>
          <a:p>
            <a:fld id="{A28F7634-2125-42B7-A9DD-EB0DB7991DBC}" type="slidenum">
              <a:rPr lang="ru-RU" smtClean="0"/>
              <a:t>‹#›</a:t>
            </a:fld>
            <a:endParaRPr lang="ru-RU"/>
          </a:p>
        </p:txBody>
      </p:sp>
    </p:spTree>
    <p:extLst>
      <p:ext uri="{BB962C8B-B14F-4D97-AF65-F5344CB8AC3E}">
        <p14:creationId xmlns:p14="http://schemas.microsoft.com/office/powerpoint/2010/main" val="411178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833BBC-E7B4-B770-9758-6639C5271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D3254F0-9467-EAA9-00BE-F4FFDCFC8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83B71D8-04EC-2559-5718-CBB2E1121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B8CE-47A1-4057-9910-B8E0A9FA42A4}" type="datetimeFigureOut">
              <a:rPr lang="ru-RU" smtClean="0"/>
              <a:t>10.12.2023</a:t>
            </a:fld>
            <a:endParaRPr lang="ru-RU"/>
          </a:p>
        </p:txBody>
      </p:sp>
      <p:sp>
        <p:nvSpPr>
          <p:cNvPr id="5" name="Нижний колонтитул 4">
            <a:extLst>
              <a:ext uri="{FF2B5EF4-FFF2-40B4-BE49-F238E27FC236}">
                <a16:creationId xmlns:a16="http://schemas.microsoft.com/office/drawing/2014/main" id="{D1702338-727D-E6BD-5C26-0F568C45F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855D4BE-B680-6E1F-FA60-130286F06D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7634-2125-42B7-A9DD-EB0DB7991DBC}" type="slidenum">
              <a:rPr lang="ru-RU" smtClean="0"/>
              <a:t>‹#›</a:t>
            </a:fld>
            <a:endParaRPr lang="ru-RU"/>
          </a:p>
        </p:txBody>
      </p:sp>
    </p:spTree>
    <p:extLst>
      <p:ext uri="{BB962C8B-B14F-4D97-AF65-F5344CB8AC3E}">
        <p14:creationId xmlns:p14="http://schemas.microsoft.com/office/powerpoint/2010/main" val="82114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png"/><Relationship Id="rId2" Type="http://schemas.openxmlformats.org/officeDocument/2006/relationships/tags" Target="../tags/tag2.xml"/><Relationship Id="rId16" Type="http://schemas.openxmlformats.org/officeDocument/2006/relationships/image" Target="../media/image5.jpg"/><Relationship Id="rId1" Type="http://schemas.openxmlformats.org/officeDocument/2006/relationships/themeOverride" Target="../theme/themeOverride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hemeOverride" Target="../theme/themeOverride3.xml"/><Relationship Id="rId5" Type="http://schemas.openxmlformats.org/officeDocument/2006/relationships/image" Target="../media/image6.jpg"/><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tags" Target="../tags/tag15.xml"/><Relationship Id="rId7"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hemeOverride" Target="../theme/themeOverride4.xml"/><Relationship Id="rId6" Type="http://schemas.openxmlformats.org/officeDocument/2006/relationships/tags" Target="../tags/tag18.xml"/><Relationship Id="rId11" Type="http://schemas.openxmlformats.org/officeDocument/2006/relationships/image" Target="../media/image8.jpg"/><Relationship Id="rId5" Type="http://schemas.openxmlformats.org/officeDocument/2006/relationships/tags" Target="../tags/tag17.xml"/><Relationship Id="rId10" Type="http://schemas.openxmlformats.org/officeDocument/2006/relationships/image" Target="../media/image3.png"/><Relationship Id="rId4" Type="http://schemas.openxmlformats.org/officeDocument/2006/relationships/tags" Target="../tags/tag16.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tags" Target="../tags/tag20.xml"/><Relationship Id="rId7"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hemeOverride" Target="../theme/themeOverride5.xml"/><Relationship Id="rId6" Type="http://schemas.openxmlformats.org/officeDocument/2006/relationships/tags" Target="../tags/tag23.xml"/><Relationship Id="rId11" Type="http://schemas.openxmlformats.org/officeDocument/2006/relationships/image" Target="../media/image10.jpg"/><Relationship Id="rId5" Type="http://schemas.openxmlformats.org/officeDocument/2006/relationships/tags" Target="../tags/tag22.xml"/><Relationship Id="rId10" Type="http://schemas.openxmlformats.org/officeDocument/2006/relationships/image" Target="../media/image3.png"/><Relationship Id="rId4" Type="http://schemas.openxmlformats.org/officeDocument/2006/relationships/tags" Target="../tags/tag21.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hemeOverride" Target="../theme/themeOverride6.xml"/><Relationship Id="rId6" Type="http://schemas.openxmlformats.org/officeDocument/2006/relationships/tags" Target="../tags/tag28.xml"/><Relationship Id="rId11" Type="http://schemas.openxmlformats.org/officeDocument/2006/relationships/image" Target="../media/image2.png"/><Relationship Id="rId5" Type="http://schemas.openxmlformats.org/officeDocument/2006/relationships/tags" Target="../tags/tag27.xml"/><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tags" Target="../tags/tag31.xml"/><Relationship Id="rId7"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hemeOverride" Target="../theme/themeOverride7.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image" Target="../media/image12.png"/><Relationship Id="rId4" Type="http://schemas.openxmlformats.org/officeDocument/2006/relationships/tags" Target="../tags/tag32.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hemeOverride" Target="../theme/themeOverride8.xml"/><Relationship Id="rId5" Type="http://schemas.openxmlformats.org/officeDocument/2006/relationships/image" Target="../media/image13.jp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9A1F31-B610-BF83-CBEB-D6FA11F39FCE}"/>
              </a:ext>
            </a:extLst>
          </p:cNvPr>
          <p:cNvSpPr>
            <a:spLocks noGrp="1"/>
          </p:cNvSpPr>
          <p:nvPr>
            <p:ph type="ctrTitle"/>
          </p:nvPr>
        </p:nvSpPr>
        <p:spPr>
          <a:xfrm>
            <a:off x="4152899" y="176977"/>
            <a:ext cx="3886200" cy="723900"/>
          </a:xfrm>
        </p:spPr>
        <p:txBody>
          <a:bodyPr>
            <a:normAutofit/>
          </a:bodyPr>
          <a:lstStyle/>
          <a:p>
            <a:r>
              <a:rPr lang="lv-LV" sz="2400" dirty="0"/>
              <a:t>Jūrmalas Kauguru vidusskola</a:t>
            </a:r>
            <a:endParaRPr lang="ru-RU" sz="2400" dirty="0"/>
          </a:p>
        </p:txBody>
      </p:sp>
      <p:sp>
        <p:nvSpPr>
          <p:cNvPr id="3" name="Подзаголовок 2">
            <a:extLst>
              <a:ext uri="{FF2B5EF4-FFF2-40B4-BE49-F238E27FC236}">
                <a16:creationId xmlns:a16="http://schemas.microsoft.com/office/drawing/2014/main" id="{671186E2-B0D8-16AA-AEDC-A6EDE9D098D9}"/>
              </a:ext>
            </a:extLst>
          </p:cNvPr>
          <p:cNvSpPr>
            <a:spLocks noGrp="1"/>
          </p:cNvSpPr>
          <p:nvPr>
            <p:ph type="subTitle" idx="1"/>
          </p:nvPr>
        </p:nvSpPr>
        <p:spPr>
          <a:xfrm>
            <a:off x="1523999" y="2209425"/>
            <a:ext cx="9144000" cy="1833046"/>
          </a:xfrm>
        </p:spPr>
        <p:txBody>
          <a:bodyPr>
            <a:normAutofit/>
          </a:bodyPr>
          <a:lstStyle/>
          <a:p>
            <a:r>
              <a:rPr lang="en-US" sz="4400" b="1" dirty="0" err="1"/>
              <a:t>Matemātiskā</a:t>
            </a:r>
            <a:r>
              <a:rPr lang="en-US" sz="4400" b="1" dirty="0"/>
              <a:t> </a:t>
            </a:r>
            <a:r>
              <a:rPr lang="en-US" sz="4400" b="1" dirty="0" err="1"/>
              <a:t>modelēšana</a:t>
            </a:r>
            <a:endParaRPr lang="lv-LV" sz="4400" b="1" dirty="0"/>
          </a:p>
          <a:p>
            <a:r>
              <a:rPr lang="lv-LV" sz="4400" b="1" dirty="0"/>
              <a:t>(2x</a:t>
            </a:r>
            <a:r>
              <a:rPr lang="lv-LV" sz="4400" b="1" baseline="30000" dirty="0"/>
              <a:t>3 </a:t>
            </a:r>
            <a:r>
              <a:rPr lang="lv-LV" sz="4400" b="1" dirty="0"/>
              <a:t>+ x – 3)</a:t>
            </a:r>
            <a:r>
              <a:rPr lang="lv-LV" sz="4400" b="1" baseline="30000" dirty="0"/>
              <a:t>3 </a:t>
            </a:r>
            <a:r>
              <a:rPr lang="lv-LV" sz="4400" b="1" dirty="0"/>
              <a:t>= 3 – x</a:t>
            </a:r>
            <a:r>
              <a:rPr lang="lv-LV" sz="4400" b="1" baseline="30000" dirty="0"/>
              <a:t>3</a:t>
            </a:r>
          </a:p>
        </p:txBody>
      </p:sp>
      <p:sp>
        <p:nvSpPr>
          <p:cNvPr id="5" name="TextBox 4">
            <a:extLst>
              <a:ext uri="{FF2B5EF4-FFF2-40B4-BE49-F238E27FC236}">
                <a16:creationId xmlns:a16="http://schemas.microsoft.com/office/drawing/2014/main" id="{A5F81661-3EE7-B5C3-6B6B-DCB467765E6D}"/>
              </a:ext>
            </a:extLst>
          </p:cNvPr>
          <p:cNvSpPr txBox="1"/>
          <p:nvPr/>
        </p:nvSpPr>
        <p:spPr>
          <a:xfrm>
            <a:off x="2620962" y="3580806"/>
            <a:ext cx="6950075" cy="461665"/>
          </a:xfrm>
          <a:prstGeom prst="rect">
            <a:avLst/>
          </a:prstGeom>
          <a:noFill/>
        </p:spPr>
        <p:txBody>
          <a:bodyPr wrap="square">
            <a:spAutoFit/>
          </a:bodyPr>
          <a:lstStyle/>
          <a:p>
            <a:r>
              <a:rPr lang="sv-SE" sz="2400" dirty="0"/>
              <a:t>Programmēšanas-II</a:t>
            </a:r>
            <a:r>
              <a:rPr lang="lv-LV" sz="2400" dirty="0"/>
              <a:t> </a:t>
            </a:r>
            <a:r>
              <a:rPr lang="sv-SE" sz="2400" dirty="0"/>
              <a:t>12. klases 1. pētnieciskais projekts </a:t>
            </a:r>
            <a:endParaRPr lang="ru-RU" sz="2400" dirty="0"/>
          </a:p>
        </p:txBody>
      </p:sp>
      <p:sp>
        <p:nvSpPr>
          <p:cNvPr id="7" name="TextBox 6">
            <a:extLst>
              <a:ext uri="{FF2B5EF4-FFF2-40B4-BE49-F238E27FC236}">
                <a16:creationId xmlns:a16="http://schemas.microsoft.com/office/drawing/2014/main" id="{4510E197-7763-4B51-4A57-68F816897485}"/>
              </a:ext>
            </a:extLst>
          </p:cNvPr>
          <p:cNvSpPr txBox="1"/>
          <p:nvPr/>
        </p:nvSpPr>
        <p:spPr>
          <a:xfrm>
            <a:off x="7531101" y="4767521"/>
            <a:ext cx="4660899" cy="830997"/>
          </a:xfrm>
          <a:prstGeom prst="rect">
            <a:avLst/>
          </a:prstGeom>
          <a:noFill/>
        </p:spPr>
        <p:txBody>
          <a:bodyPr wrap="square">
            <a:spAutoFit/>
          </a:bodyPr>
          <a:lstStyle/>
          <a:p>
            <a:r>
              <a:rPr lang="lv-LV" sz="2400" dirty="0"/>
              <a:t>Darba autors: Maksims Križanovskis</a:t>
            </a:r>
            <a:br>
              <a:rPr lang="lv-LV" sz="2400" dirty="0"/>
            </a:br>
            <a:r>
              <a:rPr lang="lv-LV" sz="2400" dirty="0"/>
              <a:t>Darba vadītājs: Pāvels Proskurovskis </a:t>
            </a:r>
            <a:endParaRPr lang="ru-RU" sz="2400" dirty="0"/>
          </a:p>
        </p:txBody>
      </p:sp>
      <p:sp>
        <p:nvSpPr>
          <p:cNvPr id="9" name="TextBox 8">
            <a:extLst>
              <a:ext uri="{FF2B5EF4-FFF2-40B4-BE49-F238E27FC236}">
                <a16:creationId xmlns:a16="http://schemas.microsoft.com/office/drawing/2014/main" id="{DA73F118-C252-A855-41A7-5C3B0611D67B}"/>
              </a:ext>
            </a:extLst>
          </p:cNvPr>
          <p:cNvSpPr txBox="1"/>
          <p:nvPr/>
        </p:nvSpPr>
        <p:spPr>
          <a:xfrm>
            <a:off x="5054599" y="6296947"/>
            <a:ext cx="2082800" cy="461665"/>
          </a:xfrm>
          <a:prstGeom prst="rect">
            <a:avLst/>
          </a:prstGeom>
          <a:noFill/>
        </p:spPr>
        <p:txBody>
          <a:bodyPr wrap="square">
            <a:spAutoFit/>
          </a:bodyPr>
          <a:lstStyle/>
          <a:p>
            <a:r>
              <a:rPr lang="lv-LV" sz="2400" dirty="0"/>
              <a:t>Jūrmala, 2023</a:t>
            </a:r>
            <a:endParaRPr lang="ru-RU" sz="2400" dirty="0"/>
          </a:p>
        </p:txBody>
      </p:sp>
    </p:spTree>
    <p:custDataLst>
      <p:tags r:id="rId1"/>
    </p:custDataLst>
    <p:extLst>
      <p:ext uri="{BB962C8B-B14F-4D97-AF65-F5344CB8AC3E}">
        <p14:creationId xmlns:p14="http://schemas.microsoft.com/office/powerpoint/2010/main" val="281541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ncpt_Shape131PR">
            <a:extLst>
              <a:ext uri="{FF2B5EF4-FFF2-40B4-BE49-F238E27FC236}">
                <a16:creationId xmlns:a16="http://schemas.microsoft.com/office/drawing/2014/main" id="{29035656-7A76-32F5-9D8F-36A0C9F32F28}"/>
              </a:ext>
            </a:extLst>
          </p:cNvPr>
          <p:cNvSpPr/>
          <p:nvPr/>
        </p:nvSpPr>
        <p:spPr>
          <a:xfrm>
            <a:off x="11338561" y="-853440"/>
            <a:ext cx="1706879" cy="1706880"/>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Concpt_Shape132">
            <a:extLst>
              <a:ext uri="{FF2B5EF4-FFF2-40B4-BE49-F238E27FC236}">
                <a16:creationId xmlns:a16="http://schemas.microsoft.com/office/drawing/2014/main" id="{AB77D54C-BEB9-BC9F-3534-D1A2CC3304E6}"/>
              </a:ext>
            </a:extLst>
          </p:cNvPr>
          <p:cNvSpPr/>
          <p:nvPr/>
        </p:nvSpPr>
        <p:spPr>
          <a:xfrm>
            <a:off x="11332494" y="347440"/>
            <a:ext cx="512064" cy="512064"/>
          </a:xfrm>
          <a:prstGeom prst="donut">
            <a:avLst>
              <a:gd name="adj" fmla="val 5100"/>
            </a:avLst>
          </a:prstGeom>
          <a:solidFill>
            <a:schemeClr val="accent1">
              <a:lumMod val="100000"/>
              <a:alpha val="0"/>
            </a:schemeClr>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130" name="Group 85">
            <a:extLst>
              <a:ext uri="{FF2B5EF4-FFF2-40B4-BE49-F238E27FC236}">
                <a16:creationId xmlns:a16="http://schemas.microsoft.com/office/drawing/2014/main" id="{2D732DDB-B1E4-299E-5DB5-C7B808D51FC7}"/>
              </a:ext>
            </a:extLst>
          </p:cNvPr>
          <p:cNvGrpSpPr/>
          <p:nvPr/>
        </p:nvGrpSpPr>
        <p:grpSpPr>
          <a:xfrm>
            <a:off x="469841" y="1097280"/>
            <a:ext cx="8021019" cy="3315119"/>
            <a:chOff x="469841" y="1097280"/>
            <a:chExt cx="8021019" cy="3315119"/>
          </a:xfrm>
        </p:grpSpPr>
        <p:grpSp>
          <p:nvGrpSpPr>
            <p:cNvPr id="93" name="Group 78">
              <a:extLst>
                <a:ext uri="{FF2B5EF4-FFF2-40B4-BE49-F238E27FC236}">
                  <a16:creationId xmlns:a16="http://schemas.microsoft.com/office/drawing/2014/main" id="{BEFA1085-88C1-5738-D4C3-0068F55E0F49}"/>
                </a:ext>
              </a:extLst>
            </p:cNvPr>
            <p:cNvGrpSpPr/>
            <p:nvPr/>
          </p:nvGrpSpPr>
          <p:grpSpPr>
            <a:xfrm>
              <a:off x="469841" y="1097280"/>
              <a:ext cx="7968321" cy="2022746"/>
              <a:chOff x="469841" y="1097280"/>
              <a:chExt cx="7968321" cy="2022746"/>
            </a:xfrm>
          </p:grpSpPr>
          <p:sp>
            <p:nvSpPr>
              <p:cNvPr id="3" name="-Ordered33">
                <a:extLst>
                  <a:ext uri="{FF2B5EF4-FFF2-40B4-BE49-F238E27FC236}">
                    <a16:creationId xmlns:a16="http://schemas.microsoft.com/office/drawing/2014/main" id="{E9F50919-F74E-991F-C67A-ABEEBAD7DD08}"/>
                  </a:ext>
                </a:extLst>
              </p:cNvPr>
              <p:cNvSpPr/>
              <p:nvPr/>
            </p:nvSpPr>
            <p:spPr>
              <a:xfrm>
                <a:off x="655584" y="1888293"/>
                <a:ext cx="207690" cy="235783"/>
              </a:xfrm>
              <a:prstGeom prst="roundRect">
                <a:avLst>
                  <a:gd name="adj" fmla="val 65160"/>
                </a:avLst>
              </a:prstGeom>
              <a:solidFill>
                <a:schemeClr val="accent1">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 name="Shape 44">
                <a:extLst>
                  <a:ext uri="{FF2B5EF4-FFF2-40B4-BE49-F238E27FC236}">
                    <a16:creationId xmlns:a16="http://schemas.microsoft.com/office/drawing/2014/main" id="{48CBC4EA-310C-D6C4-046A-79B55BC9CBBD}"/>
                  </a:ext>
                </a:extLst>
              </p:cNvPr>
              <p:cNvCxnSpPr/>
              <p:nvPr/>
            </p:nvCxnSpPr>
            <p:spPr>
              <a:xfrm>
                <a:off x="789421" y="2352644"/>
                <a:ext cx="0" cy="653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hape 55">
                <a:extLst>
                  <a:ext uri="{FF2B5EF4-FFF2-40B4-BE49-F238E27FC236}">
                    <a16:creationId xmlns:a16="http://schemas.microsoft.com/office/drawing/2014/main" id="{AA4D1486-57C6-6FD1-72E5-99D5F364E1FA}"/>
                  </a:ext>
                </a:extLst>
              </p:cNvPr>
              <p:cNvSpPr/>
              <p:nvPr/>
            </p:nvSpPr>
            <p:spPr>
              <a:xfrm>
                <a:off x="1152338" y="1623194"/>
                <a:ext cx="1074323" cy="307777"/>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400" dirty="0" err="1">
                    <a:solidFill>
                      <a:schemeClr val="tx1"/>
                    </a:solidFill>
                    <a:latin typeface="Calibri" panose="020F0502020204030204" pitchFamily="34" charset="0"/>
                  </a:rPr>
                  <a:t>Ievads</a:t>
                </a:r>
                <a:endParaRPr lang="ru-RU" sz="1400" dirty="0">
                  <a:solidFill>
                    <a:schemeClr val="tx1"/>
                  </a:solidFill>
                  <a:latin typeface="Calibri" panose="020F0502020204030204" pitchFamily="34" charset="0"/>
                </a:endParaRPr>
              </a:p>
            </p:txBody>
          </p:sp>
          <p:sp>
            <p:nvSpPr>
              <p:cNvPr id="88" name="-Concpt_Shape88">
                <a:extLst>
                  <a:ext uri="{FF2B5EF4-FFF2-40B4-BE49-F238E27FC236}">
                    <a16:creationId xmlns:a16="http://schemas.microsoft.com/office/drawing/2014/main" id="{FE0FCE3E-11AC-F58F-1B99-54996DC2840E}"/>
                  </a:ext>
                </a:extLst>
              </p:cNvPr>
              <p:cNvSpPr/>
              <p:nvPr/>
            </p:nvSpPr>
            <p:spPr>
              <a:xfrm>
                <a:off x="469841" y="1737558"/>
                <a:ext cx="645720" cy="645720"/>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Shape 66">
                <a:extLst>
                  <a:ext uri="{FF2B5EF4-FFF2-40B4-BE49-F238E27FC236}">
                    <a16:creationId xmlns:a16="http://schemas.microsoft.com/office/drawing/2014/main" id="{1F67802B-C28F-EB45-B36C-E141D5768B14}"/>
                  </a:ext>
                </a:extLst>
              </p:cNvPr>
              <p:cNvCxnSpPr/>
              <p:nvPr/>
            </p:nvCxnSpPr>
            <p:spPr>
              <a:xfrm>
                <a:off x="797346" y="2995456"/>
                <a:ext cx="7640816"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hape 7-Concept8">
                <a:extLst>
                  <a:ext uri="{FF2B5EF4-FFF2-40B4-BE49-F238E27FC236}">
                    <a16:creationId xmlns:a16="http://schemas.microsoft.com/office/drawing/2014/main" id="{4CC183A7-5FE6-F92F-AEAE-59A702B05D2E}"/>
                  </a:ext>
                </a:extLst>
              </p:cNvPr>
              <p:cNvSpPr/>
              <p:nvPr/>
            </p:nvSpPr>
            <p:spPr>
              <a:xfrm>
                <a:off x="485215" y="1752932"/>
                <a:ext cx="614972" cy="614972"/>
              </a:xfrm>
              <a:prstGeom prst="ellipse">
                <a:avLst/>
              </a:prstGeom>
              <a:gradFill flip="none" rotWithShape="1">
                <a:gsLst>
                  <a:gs pos="0">
                    <a:schemeClr val="accent1">
                      <a:lumMod val="90000"/>
                      <a:lumOff val="10000"/>
                    </a:schemeClr>
                  </a:gs>
                  <a:gs pos="100000">
                    <a:schemeClr val="accent2">
                      <a:lumMod val="90000"/>
                      <a:lumOff val="1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Concpt_Shape87">
                <a:extLst>
                  <a:ext uri="{FF2B5EF4-FFF2-40B4-BE49-F238E27FC236}">
                    <a16:creationId xmlns:a16="http://schemas.microsoft.com/office/drawing/2014/main" id="{FAB9D755-F09D-3BE0-04A1-08D1C5D71BA9}"/>
                  </a:ext>
                </a:extLst>
              </p:cNvPr>
              <p:cNvSpPr/>
              <p:nvPr/>
            </p:nvSpPr>
            <p:spPr>
              <a:xfrm>
                <a:off x="495662" y="2183412"/>
                <a:ext cx="61497" cy="6149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0890"/>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Icon813" descr=" Ievads">
                <a:extLst>
                  <a:ext uri="{FF2B5EF4-FFF2-40B4-BE49-F238E27FC236}">
                    <a16:creationId xmlns:a16="http://schemas.microsoft.com/office/drawing/2014/main" id="{C3359317-A07D-3DD5-2574-0AC94E45D61A}"/>
                  </a:ext>
                </a:extLst>
              </p:cNvPr>
              <p:cNvPicPr>
                <a:picLocks noChangeAspect="1"/>
              </p:cNvPicPr>
              <p:nvPr>
                <p:custDataLst>
                  <p:tags r:id="rId10"/>
                </p:custDataLst>
              </p:nvPr>
            </p:nvPicPr>
            <p:blipFill>
              <a:blip r:embed="rId12">
                <a:extLst>
                  <a:ext uri="{28A0092B-C50C-407E-A947-70E740481C1C}">
                    <a14:useLocalDpi xmlns:a14="http://schemas.microsoft.com/office/drawing/2010/main" val="0"/>
                  </a:ext>
                </a:extLst>
              </a:blip>
              <a:stretch>
                <a:fillRect/>
              </a:stretch>
            </p:blipFill>
            <p:spPr>
              <a:xfrm>
                <a:off x="633692" y="1901411"/>
                <a:ext cx="318017" cy="318017"/>
              </a:xfrm>
              <a:prstGeom prst="rect">
                <a:avLst/>
              </a:prstGeom>
            </p:spPr>
          </p:pic>
          <p:sp>
            <p:nvSpPr>
              <p:cNvPr id="90" name="-Concpt_Shape90">
                <a:extLst>
                  <a:ext uri="{FF2B5EF4-FFF2-40B4-BE49-F238E27FC236}">
                    <a16:creationId xmlns:a16="http://schemas.microsoft.com/office/drawing/2014/main" id="{D5C38DBA-F861-C6C7-C2A9-AD1487F85CBD}"/>
                  </a:ext>
                </a:extLst>
              </p:cNvPr>
              <p:cNvSpPr/>
              <p:nvPr/>
            </p:nvSpPr>
            <p:spPr>
              <a:xfrm>
                <a:off x="680718" y="2892288"/>
                <a:ext cx="222505" cy="222505"/>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SubtitleGroup914">
                <a:extLst>
                  <a:ext uri="{FF2B5EF4-FFF2-40B4-BE49-F238E27FC236}">
                    <a16:creationId xmlns:a16="http://schemas.microsoft.com/office/drawing/2014/main" id="{237E68DB-86F9-CA42-8F60-CBBED5EDB93D}"/>
                  </a:ext>
                </a:extLst>
              </p:cNvPr>
              <p:cNvSpPr/>
              <p:nvPr/>
            </p:nvSpPr>
            <p:spPr>
              <a:xfrm>
                <a:off x="485215" y="1097280"/>
                <a:ext cx="5184842" cy="294623"/>
              </a:xfrm>
              <a:prstGeom prst="roundRect">
                <a:avLst>
                  <a:gd name="adj" fmla="val 45934"/>
                </a:avLst>
              </a:prstGeom>
              <a:solidFill>
                <a:schemeClr val="accent1">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Shape 10-Concept15">
                <a:extLst>
                  <a:ext uri="{FF2B5EF4-FFF2-40B4-BE49-F238E27FC236}">
                    <a16:creationId xmlns:a16="http://schemas.microsoft.com/office/drawing/2014/main" id="{ABCE41C9-2000-80BD-6F5B-AA2870680035}"/>
                  </a:ext>
                </a:extLst>
              </p:cNvPr>
              <p:cNvSpPr/>
              <p:nvPr/>
            </p:nvSpPr>
            <p:spPr>
              <a:xfrm>
                <a:off x="686016" y="2897586"/>
                <a:ext cx="211909" cy="21190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Concpt_Shape92">
                <a:extLst>
                  <a:ext uri="{FF2B5EF4-FFF2-40B4-BE49-F238E27FC236}">
                    <a16:creationId xmlns:a16="http://schemas.microsoft.com/office/drawing/2014/main" id="{6EFC6EFA-81F8-68FC-E0C8-0A03B1593601}"/>
                  </a:ext>
                </a:extLst>
              </p:cNvPr>
              <p:cNvSpPr/>
              <p:nvPr/>
            </p:nvSpPr>
            <p:spPr>
              <a:xfrm>
                <a:off x="681576" y="2893146"/>
                <a:ext cx="220790" cy="220790"/>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Concpt_Shape89">
                <a:extLst>
                  <a:ext uri="{FF2B5EF4-FFF2-40B4-BE49-F238E27FC236}">
                    <a16:creationId xmlns:a16="http://schemas.microsoft.com/office/drawing/2014/main" id="{5BDEDAC3-CB70-B4AD-6EEF-4362566DD07A}"/>
                  </a:ext>
                </a:extLst>
              </p:cNvPr>
              <p:cNvSpPr/>
              <p:nvPr/>
            </p:nvSpPr>
            <p:spPr>
              <a:xfrm>
                <a:off x="777677" y="3098835"/>
                <a:ext cx="21191" cy="211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53"/>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Shape 11-Concept16">
                <a:extLst>
                  <a:ext uri="{FF2B5EF4-FFF2-40B4-BE49-F238E27FC236}">
                    <a16:creationId xmlns:a16="http://schemas.microsoft.com/office/drawing/2014/main" id="{95BB6604-5244-57BA-8906-BA46EC24A05F}"/>
                  </a:ext>
                </a:extLst>
              </p:cNvPr>
              <p:cNvSpPr/>
              <p:nvPr/>
            </p:nvSpPr>
            <p:spPr>
              <a:xfrm>
                <a:off x="686833" y="2898403"/>
                <a:ext cx="210276" cy="210276"/>
              </a:xfrm>
              <a:prstGeom prst="ellipse">
                <a:avLst/>
              </a:prstGeom>
              <a:solidFill>
                <a:schemeClr val="accent1">
                  <a:lumMod val="100000"/>
                  <a:alpha val="0"/>
                </a:schemeClr>
              </a:solidFill>
              <a:ln w="1905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Concpt_Shape91">
                <a:extLst>
                  <a:ext uri="{FF2B5EF4-FFF2-40B4-BE49-F238E27FC236}">
                    <a16:creationId xmlns:a16="http://schemas.microsoft.com/office/drawing/2014/main" id="{DF1D00A9-DDB8-EA20-0AD4-E104A04D11FA}"/>
                  </a:ext>
                </a:extLst>
              </p:cNvPr>
              <p:cNvSpPr/>
              <p:nvPr/>
            </p:nvSpPr>
            <p:spPr>
              <a:xfrm>
                <a:off x="777788" y="3098101"/>
                <a:ext cx="21027" cy="21028"/>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24"/>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98" name="Group 79">
              <a:extLst>
                <a:ext uri="{FF2B5EF4-FFF2-40B4-BE49-F238E27FC236}">
                  <a16:creationId xmlns:a16="http://schemas.microsoft.com/office/drawing/2014/main" id="{6097CE4E-6C99-1E23-3FE8-5F34D8380173}"/>
                </a:ext>
              </a:extLst>
            </p:cNvPr>
            <p:cNvGrpSpPr/>
            <p:nvPr/>
          </p:nvGrpSpPr>
          <p:grpSpPr>
            <a:xfrm>
              <a:off x="1130201" y="2892287"/>
              <a:ext cx="2183941" cy="1468903"/>
              <a:chOff x="1130201" y="2892287"/>
              <a:chExt cx="2183941" cy="1468903"/>
            </a:xfrm>
          </p:grpSpPr>
          <p:cxnSp>
            <p:nvCxnSpPr>
              <p:cNvPr id="17" name="Shape 1317">
                <a:extLst>
                  <a:ext uri="{FF2B5EF4-FFF2-40B4-BE49-F238E27FC236}">
                    <a16:creationId xmlns:a16="http://schemas.microsoft.com/office/drawing/2014/main" id="{E1F8E024-0A9A-E6BC-82F1-99046B9CB389}"/>
                  </a:ext>
                </a:extLst>
              </p:cNvPr>
              <p:cNvCxnSpPr/>
              <p:nvPr/>
            </p:nvCxnSpPr>
            <p:spPr>
              <a:xfrm>
                <a:off x="1454177" y="3007587"/>
                <a:ext cx="0" cy="7356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Concpt_Shape95">
                <a:extLst>
                  <a:ext uri="{FF2B5EF4-FFF2-40B4-BE49-F238E27FC236}">
                    <a16:creationId xmlns:a16="http://schemas.microsoft.com/office/drawing/2014/main" id="{325B0F17-DFA0-843D-6F91-12C68CDEE6F1}"/>
                  </a:ext>
                </a:extLst>
              </p:cNvPr>
              <p:cNvSpPr/>
              <p:nvPr/>
            </p:nvSpPr>
            <p:spPr>
              <a:xfrm>
                <a:off x="1130201" y="3715468"/>
                <a:ext cx="645721" cy="645722"/>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Shape 1418">
                <a:extLst>
                  <a:ext uri="{FF2B5EF4-FFF2-40B4-BE49-F238E27FC236}">
                    <a16:creationId xmlns:a16="http://schemas.microsoft.com/office/drawing/2014/main" id="{8E33FDBF-7352-D337-A985-89C7170AED9A}"/>
                  </a:ext>
                </a:extLst>
              </p:cNvPr>
              <p:cNvSpPr/>
              <p:nvPr/>
            </p:nvSpPr>
            <p:spPr>
              <a:xfrm>
                <a:off x="1791488" y="4022810"/>
                <a:ext cx="1522654" cy="307777"/>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b">
                <a:spAutoFit/>
              </a:bodyPr>
              <a:lstStyle/>
              <a:p>
                <a:r>
                  <a:rPr lang="lv-LV" sz="1400" dirty="0">
                    <a:solidFill>
                      <a:schemeClr val="tx1"/>
                    </a:solidFill>
                    <a:latin typeface="Calibri" panose="020F0502020204030204" pitchFamily="34" charset="0"/>
                  </a:rPr>
                  <a:t>Projekta mērķis</a:t>
                </a:r>
                <a:endParaRPr lang="ru-RU" sz="1400" dirty="0">
                  <a:solidFill>
                    <a:schemeClr val="tx1"/>
                  </a:solidFill>
                  <a:latin typeface="Calibri" panose="020F0502020204030204" pitchFamily="34" charset="0"/>
                </a:endParaRPr>
              </a:p>
            </p:txBody>
          </p:sp>
          <p:sp>
            <p:nvSpPr>
              <p:cNvPr id="19" name="Shape 15-Concept19">
                <a:extLst>
                  <a:ext uri="{FF2B5EF4-FFF2-40B4-BE49-F238E27FC236}">
                    <a16:creationId xmlns:a16="http://schemas.microsoft.com/office/drawing/2014/main" id="{88C1E422-CD3F-5910-0001-25BECCC0B467}"/>
                  </a:ext>
                </a:extLst>
              </p:cNvPr>
              <p:cNvSpPr/>
              <p:nvPr/>
            </p:nvSpPr>
            <p:spPr>
              <a:xfrm>
                <a:off x="1145575" y="3730843"/>
                <a:ext cx="614973" cy="614972"/>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Concpt_Shape94">
                <a:extLst>
                  <a:ext uri="{FF2B5EF4-FFF2-40B4-BE49-F238E27FC236}">
                    <a16:creationId xmlns:a16="http://schemas.microsoft.com/office/drawing/2014/main" id="{2BF93AF0-213F-984A-CE35-EC80AF098F84}"/>
                  </a:ext>
                </a:extLst>
              </p:cNvPr>
              <p:cNvSpPr/>
              <p:nvPr/>
            </p:nvSpPr>
            <p:spPr>
              <a:xfrm>
                <a:off x="1317146" y="4296523"/>
                <a:ext cx="61498" cy="61498"/>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0890"/>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Concpt_Shape97">
                <a:extLst>
                  <a:ext uri="{FF2B5EF4-FFF2-40B4-BE49-F238E27FC236}">
                    <a16:creationId xmlns:a16="http://schemas.microsoft.com/office/drawing/2014/main" id="{EC5B95C4-A209-ED1E-1793-415506B09C0A}"/>
                  </a:ext>
                </a:extLst>
              </p:cNvPr>
              <p:cNvSpPr/>
              <p:nvPr/>
            </p:nvSpPr>
            <p:spPr>
              <a:xfrm>
                <a:off x="1342379" y="2892287"/>
                <a:ext cx="222505" cy="222504"/>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3" name="-Icon1623" descr=" Projekta mērķis">
                <a:extLst>
                  <a:ext uri="{FF2B5EF4-FFF2-40B4-BE49-F238E27FC236}">
                    <a16:creationId xmlns:a16="http://schemas.microsoft.com/office/drawing/2014/main" id="{71BBA61A-93FB-344B-CBC9-FB24A92E6DCB}"/>
                  </a:ext>
                </a:extLst>
              </p:cNvPr>
              <p:cNvPicPr>
                <a:picLocks noChangeAspect="1"/>
              </p:cNvPicPr>
              <p:nvPr>
                <p:custDataLst>
                  <p:tags r:id="rId9"/>
                </p:custDataLst>
              </p:nvPr>
            </p:nvPicPr>
            <p:blipFill>
              <a:blip r:embed="rId13">
                <a:extLst>
                  <a:ext uri="{28A0092B-C50C-407E-A947-70E740481C1C}">
                    <a14:useLocalDpi xmlns:a14="http://schemas.microsoft.com/office/drawing/2010/main" val="0"/>
                  </a:ext>
                </a:extLst>
              </a:blip>
              <a:stretch>
                <a:fillRect/>
              </a:stretch>
            </p:blipFill>
            <p:spPr>
              <a:xfrm>
                <a:off x="1294053" y="3879321"/>
                <a:ext cx="318017" cy="318017"/>
              </a:xfrm>
              <a:prstGeom prst="rect">
                <a:avLst/>
              </a:prstGeom>
            </p:spPr>
          </p:pic>
          <p:sp>
            <p:nvSpPr>
              <p:cNvPr id="24" name="Shape 17-Concept24">
                <a:extLst>
                  <a:ext uri="{FF2B5EF4-FFF2-40B4-BE49-F238E27FC236}">
                    <a16:creationId xmlns:a16="http://schemas.microsoft.com/office/drawing/2014/main" id="{90301E60-28A3-51CD-8957-32C7F918FA5E}"/>
                  </a:ext>
                </a:extLst>
              </p:cNvPr>
              <p:cNvSpPr/>
              <p:nvPr/>
            </p:nvSpPr>
            <p:spPr>
              <a:xfrm>
                <a:off x="1347677" y="2897585"/>
                <a:ext cx="211909" cy="21190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Concpt_Shape96">
                <a:extLst>
                  <a:ext uri="{FF2B5EF4-FFF2-40B4-BE49-F238E27FC236}">
                    <a16:creationId xmlns:a16="http://schemas.microsoft.com/office/drawing/2014/main" id="{E58A888B-9CE0-47CA-8D1A-6FEA7D1FCFAD}"/>
                  </a:ext>
                </a:extLst>
              </p:cNvPr>
              <p:cNvSpPr/>
              <p:nvPr/>
            </p:nvSpPr>
            <p:spPr>
              <a:xfrm>
                <a:off x="1359543" y="3058176"/>
                <a:ext cx="21191" cy="211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53"/>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05" name="Group 80">
              <a:extLst>
                <a:ext uri="{FF2B5EF4-FFF2-40B4-BE49-F238E27FC236}">
                  <a16:creationId xmlns:a16="http://schemas.microsoft.com/office/drawing/2014/main" id="{87AB32EB-D2AE-17C0-6274-B33DCDCB5B1D}"/>
                </a:ext>
              </a:extLst>
            </p:cNvPr>
            <p:cNvGrpSpPr/>
            <p:nvPr/>
          </p:nvGrpSpPr>
          <p:grpSpPr>
            <a:xfrm>
              <a:off x="2478385" y="1623195"/>
              <a:ext cx="2033800" cy="1493700"/>
              <a:chOff x="2478385" y="1623195"/>
              <a:chExt cx="2033800" cy="1493700"/>
            </a:xfrm>
          </p:grpSpPr>
          <p:cxnSp>
            <p:nvCxnSpPr>
              <p:cNvPr id="25" name="Shape 1925">
                <a:extLst>
                  <a:ext uri="{FF2B5EF4-FFF2-40B4-BE49-F238E27FC236}">
                    <a16:creationId xmlns:a16="http://schemas.microsoft.com/office/drawing/2014/main" id="{693BD7A8-EA83-F3BE-519D-04C77197C336}"/>
                  </a:ext>
                </a:extLst>
              </p:cNvPr>
              <p:cNvCxnSpPr/>
              <p:nvPr/>
            </p:nvCxnSpPr>
            <p:spPr>
              <a:xfrm>
                <a:off x="2797966" y="2352646"/>
                <a:ext cx="0" cy="64810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Concpt_Shape100">
                <a:extLst>
                  <a:ext uri="{FF2B5EF4-FFF2-40B4-BE49-F238E27FC236}">
                    <a16:creationId xmlns:a16="http://schemas.microsoft.com/office/drawing/2014/main" id="{7C9D97BC-79E6-FFE4-0F86-1FF37B7B604A}"/>
                  </a:ext>
                </a:extLst>
              </p:cNvPr>
              <p:cNvSpPr/>
              <p:nvPr/>
            </p:nvSpPr>
            <p:spPr>
              <a:xfrm>
                <a:off x="2689263" y="2892288"/>
                <a:ext cx="222505" cy="222505"/>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Shape 2026">
                <a:extLst>
                  <a:ext uri="{FF2B5EF4-FFF2-40B4-BE49-F238E27FC236}">
                    <a16:creationId xmlns:a16="http://schemas.microsoft.com/office/drawing/2014/main" id="{455AEFCC-DF9C-E39B-A6BB-E196966B3D39}"/>
                  </a:ext>
                </a:extLst>
              </p:cNvPr>
              <p:cNvSpPr/>
              <p:nvPr/>
            </p:nvSpPr>
            <p:spPr>
              <a:xfrm>
                <a:off x="3160882" y="1623195"/>
                <a:ext cx="1351303" cy="1169551"/>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dirty="0" err="1">
                    <a:solidFill>
                      <a:schemeClr val="tx1"/>
                    </a:solidFill>
                    <a:latin typeface="Calibri" panose="020F0502020204030204" pitchFamily="34" charset="0"/>
                  </a:rPr>
                  <a:t>Vienādojumu</a:t>
                </a:r>
                <a:r>
                  <a:rPr lang="en-US" sz="1400" dirty="0">
                    <a:solidFill>
                      <a:schemeClr val="tx1"/>
                    </a:solidFill>
                    <a:latin typeface="Calibri" panose="020F0502020204030204" pitchFamily="34" charset="0"/>
                  </a:rPr>
                  <a:t> </a:t>
                </a:r>
                <a:r>
                  <a:rPr lang="en-US" sz="1400" dirty="0" err="1">
                    <a:solidFill>
                      <a:schemeClr val="tx1"/>
                    </a:solidFill>
                    <a:latin typeface="Calibri" panose="020F0502020204030204" pitchFamily="34" charset="0"/>
                  </a:rPr>
                  <a:t>atrisināšana</a:t>
                </a:r>
                <a:r>
                  <a:rPr lang="en-US" sz="1400" dirty="0">
                    <a:solidFill>
                      <a:schemeClr val="tx1"/>
                    </a:solidFill>
                    <a:latin typeface="Calibri" panose="020F0502020204030204" pitchFamily="34" charset="0"/>
                  </a:rPr>
                  <a:t> un </a:t>
                </a:r>
                <a:r>
                  <a:rPr lang="en-US" sz="1400" dirty="0" err="1">
                    <a:solidFill>
                      <a:schemeClr val="tx1"/>
                    </a:solidFill>
                    <a:latin typeface="Calibri" panose="020F0502020204030204" pitchFamily="34" charset="0"/>
                  </a:rPr>
                  <a:t>universālas</a:t>
                </a:r>
                <a:r>
                  <a:rPr lang="en-US" sz="1400" dirty="0">
                    <a:solidFill>
                      <a:schemeClr val="tx1"/>
                    </a:solidFill>
                    <a:latin typeface="Calibri" panose="020F0502020204030204" pitchFamily="34" charset="0"/>
                  </a:rPr>
                  <a:t> formulas </a:t>
                </a:r>
                <a:r>
                  <a:rPr lang="en-US" sz="1400" dirty="0" err="1">
                    <a:solidFill>
                      <a:schemeClr val="tx1"/>
                    </a:solidFill>
                    <a:latin typeface="Calibri" panose="020F0502020204030204" pitchFamily="34" charset="0"/>
                  </a:rPr>
                  <a:t>īstenošāna</a:t>
                </a:r>
                <a:endParaRPr lang="ru-RU" sz="1400" dirty="0">
                  <a:solidFill>
                    <a:schemeClr val="tx1"/>
                  </a:solidFill>
                  <a:latin typeface="Calibri" panose="020F0502020204030204" pitchFamily="34" charset="0"/>
                </a:endParaRPr>
              </a:p>
            </p:txBody>
          </p:sp>
          <p:sp>
            <p:nvSpPr>
              <p:cNvPr id="27" name="Shape 21-Concept27">
                <a:extLst>
                  <a:ext uri="{FF2B5EF4-FFF2-40B4-BE49-F238E27FC236}">
                    <a16:creationId xmlns:a16="http://schemas.microsoft.com/office/drawing/2014/main" id="{30925127-EE72-0347-A8E3-D82C14C06677}"/>
                  </a:ext>
                </a:extLst>
              </p:cNvPr>
              <p:cNvSpPr/>
              <p:nvPr/>
            </p:nvSpPr>
            <p:spPr>
              <a:xfrm>
                <a:off x="2694561" y="2897586"/>
                <a:ext cx="211909" cy="21190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Concpt_Shape102">
                <a:extLst>
                  <a:ext uri="{FF2B5EF4-FFF2-40B4-BE49-F238E27FC236}">
                    <a16:creationId xmlns:a16="http://schemas.microsoft.com/office/drawing/2014/main" id="{3E8028F7-F0C0-28C1-8C8E-29C73A06ADDF}"/>
                  </a:ext>
                </a:extLst>
              </p:cNvPr>
              <p:cNvSpPr/>
              <p:nvPr/>
            </p:nvSpPr>
            <p:spPr>
              <a:xfrm>
                <a:off x="2478385" y="1737559"/>
                <a:ext cx="645719" cy="64571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9" name="-Concpt_Shape99">
                <a:extLst>
                  <a:ext uri="{FF2B5EF4-FFF2-40B4-BE49-F238E27FC236}">
                    <a16:creationId xmlns:a16="http://schemas.microsoft.com/office/drawing/2014/main" id="{C5E5FF8A-9C1C-A552-2A99-E038A849C1E9}"/>
                  </a:ext>
                </a:extLst>
              </p:cNvPr>
              <p:cNvSpPr/>
              <p:nvPr/>
            </p:nvSpPr>
            <p:spPr>
              <a:xfrm>
                <a:off x="2726155" y="3077564"/>
                <a:ext cx="21191" cy="211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53"/>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Shape 22-Concept28">
                <a:extLst>
                  <a:ext uri="{FF2B5EF4-FFF2-40B4-BE49-F238E27FC236}">
                    <a16:creationId xmlns:a16="http://schemas.microsoft.com/office/drawing/2014/main" id="{FE1BF57C-B458-F9C6-2EAF-79ABE6707BD2}"/>
                  </a:ext>
                </a:extLst>
              </p:cNvPr>
              <p:cNvSpPr/>
              <p:nvPr/>
            </p:nvSpPr>
            <p:spPr>
              <a:xfrm>
                <a:off x="2493759" y="1752933"/>
                <a:ext cx="614971" cy="614971"/>
              </a:xfrm>
              <a:prstGeom prst="ellipse">
                <a:avLst/>
              </a:prstGeom>
              <a:gradFill flip="none" rotWithShape="1">
                <a:gsLst>
                  <a:gs pos="0">
                    <a:schemeClr val="accent1">
                      <a:lumMod val="90000"/>
                      <a:lumOff val="10000"/>
                    </a:schemeClr>
                  </a:gs>
                  <a:gs pos="100000">
                    <a:schemeClr val="accent2">
                      <a:lumMod val="90000"/>
                      <a:lumOff val="1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1" name="-Concpt_Shape101">
                <a:extLst>
                  <a:ext uri="{FF2B5EF4-FFF2-40B4-BE49-F238E27FC236}">
                    <a16:creationId xmlns:a16="http://schemas.microsoft.com/office/drawing/2014/main" id="{85BCF847-394C-C16B-B011-F52810F3DDD5}"/>
                  </a:ext>
                </a:extLst>
              </p:cNvPr>
              <p:cNvSpPr/>
              <p:nvPr/>
            </p:nvSpPr>
            <p:spPr>
              <a:xfrm>
                <a:off x="2481554" y="2134836"/>
                <a:ext cx="61497" cy="6149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0890"/>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Concpt_Shape104">
                <a:extLst>
                  <a:ext uri="{FF2B5EF4-FFF2-40B4-BE49-F238E27FC236}">
                    <a16:creationId xmlns:a16="http://schemas.microsoft.com/office/drawing/2014/main" id="{285DD9C7-8207-337F-9E1A-5BDF6D50C4ED}"/>
                  </a:ext>
                </a:extLst>
              </p:cNvPr>
              <p:cNvSpPr/>
              <p:nvPr/>
            </p:nvSpPr>
            <p:spPr>
              <a:xfrm>
                <a:off x="2690121" y="2893147"/>
                <a:ext cx="220789" cy="22078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2" name="-Icon2332" descr=" Vienādojumu atrisināšana un universālas formulas īstenošāna">
                <a:extLst>
                  <a:ext uri="{FF2B5EF4-FFF2-40B4-BE49-F238E27FC236}">
                    <a16:creationId xmlns:a16="http://schemas.microsoft.com/office/drawing/2014/main" id="{C3CC4344-D858-38EB-7306-872F795266C2}"/>
                  </a:ext>
                </a:extLst>
              </p:cNvPr>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2642237" y="1901411"/>
                <a:ext cx="319887" cy="318016"/>
              </a:xfrm>
              <a:prstGeom prst="rect">
                <a:avLst/>
              </a:prstGeom>
            </p:spPr>
          </p:pic>
          <p:sp>
            <p:nvSpPr>
              <p:cNvPr id="33" name="Shape 24-Concept33">
                <a:extLst>
                  <a:ext uri="{FF2B5EF4-FFF2-40B4-BE49-F238E27FC236}">
                    <a16:creationId xmlns:a16="http://schemas.microsoft.com/office/drawing/2014/main" id="{34BAB406-1312-4C8C-F418-B6DBDAAECADB}"/>
                  </a:ext>
                </a:extLst>
              </p:cNvPr>
              <p:cNvSpPr/>
              <p:nvPr/>
            </p:nvSpPr>
            <p:spPr>
              <a:xfrm>
                <a:off x="2695378" y="2898404"/>
                <a:ext cx="210275" cy="210275"/>
              </a:xfrm>
              <a:prstGeom prst="ellipse">
                <a:avLst/>
              </a:prstGeom>
              <a:solidFill>
                <a:schemeClr val="accent1">
                  <a:lumMod val="100000"/>
                  <a:alpha val="0"/>
                </a:schemeClr>
              </a:solidFill>
              <a:ln w="1905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Concpt_Shape103">
                <a:extLst>
                  <a:ext uri="{FF2B5EF4-FFF2-40B4-BE49-F238E27FC236}">
                    <a16:creationId xmlns:a16="http://schemas.microsoft.com/office/drawing/2014/main" id="{5FDE9E5E-E0F7-12B5-6161-2A2147742690}"/>
                  </a:ext>
                </a:extLst>
              </p:cNvPr>
              <p:cNvSpPr/>
              <p:nvPr/>
            </p:nvSpPr>
            <p:spPr>
              <a:xfrm>
                <a:off x="2768142" y="3095868"/>
                <a:ext cx="21028" cy="2102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24"/>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10" name="Group 81">
              <a:extLst>
                <a:ext uri="{FF2B5EF4-FFF2-40B4-BE49-F238E27FC236}">
                  <a16:creationId xmlns:a16="http://schemas.microsoft.com/office/drawing/2014/main" id="{EE4749DC-3F7F-0B80-2517-A2E96D8FE0AE}"/>
                </a:ext>
              </a:extLst>
            </p:cNvPr>
            <p:cNvGrpSpPr/>
            <p:nvPr/>
          </p:nvGrpSpPr>
          <p:grpSpPr>
            <a:xfrm>
              <a:off x="3407434" y="2892287"/>
              <a:ext cx="2431538" cy="1507029"/>
              <a:chOff x="3407434" y="2892287"/>
              <a:chExt cx="2431538" cy="1507029"/>
            </a:xfrm>
          </p:grpSpPr>
          <p:cxnSp>
            <p:nvCxnSpPr>
              <p:cNvPr id="34" name="Shape 2634">
                <a:extLst>
                  <a:ext uri="{FF2B5EF4-FFF2-40B4-BE49-F238E27FC236}">
                    <a16:creationId xmlns:a16="http://schemas.microsoft.com/office/drawing/2014/main" id="{B2742BE2-80C8-242A-44B5-B12FCD3AEACD}"/>
                  </a:ext>
                </a:extLst>
              </p:cNvPr>
              <p:cNvCxnSpPr/>
              <p:nvPr/>
            </p:nvCxnSpPr>
            <p:spPr>
              <a:xfrm>
                <a:off x="3746363" y="3012716"/>
                <a:ext cx="0" cy="7686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7" name="-Concpt_Shape107">
                <a:extLst>
                  <a:ext uri="{FF2B5EF4-FFF2-40B4-BE49-F238E27FC236}">
                    <a16:creationId xmlns:a16="http://schemas.microsoft.com/office/drawing/2014/main" id="{2AE76FF2-0A91-21DF-540A-860FB7902AD2}"/>
                  </a:ext>
                </a:extLst>
              </p:cNvPr>
              <p:cNvSpPr/>
              <p:nvPr/>
            </p:nvSpPr>
            <p:spPr>
              <a:xfrm>
                <a:off x="3422387" y="3753595"/>
                <a:ext cx="645721" cy="64572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Shape 2735">
                <a:extLst>
                  <a:ext uri="{FF2B5EF4-FFF2-40B4-BE49-F238E27FC236}">
                    <a16:creationId xmlns:a16="http://schemas.microsoft.com/office/drawing/2014/main" id="{69272B8B-D523-F197-93DF-15924111EDCE}"/>
                  </a:ext>
                </a:extLst>
              </p:cNvPr>
              <p:cNvSpPr/>
              <p:nvPr/>
            </p:nvSpPr>
            <p:spPr>
              <a:xfrm>
                <a:off x="4049820" y="3630050"/>
                <a:ext cx="1789152" cy="738664"/>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b">
                <a:spAutoFit/>
              </a:bodyPr>
              <a:lstStyle/>
              <a:p>
                <a:r>
                  <a:rPr lang="en-US" sz="1400" dirty="0" err="1">
                    <a:solidFill>
                      <a:schemeClr val="tx1"/>
                    </a:solidFill>
                    <a:latin typeface="Calibri" panose="020F0502020204030204" pitchFamily="34" charset="0"/>
                  </a:rPr>
                  <a:t>Projekta</a:t>
                </a:r>
                <a:r>
                  <a:rPr lang="en-US" sz="1400" dirty="0">
                    <a:solidFill>
                      <a:schemeClr val="tx1"/>
                    </a:solidFill>
                    <a:latin typeface="Calibri" panose="020F0502020204030204" pitchFamily="34" charset="0"/>
                  </a:rPr>
                  <a:t> </a:t>
                </a:r>
                <a:r>
                  <a:rPr lang="en-US" sz="1400" dirty="0" err="1">
                    <a:solidFill>
                      <a:schemeClr val="tx1"/>
                    </a:solidFill>
                    <a:latin typeface="Calibri" panose="020F0502020204030204" pitchFamily="34" charset="0"/>
                  </a:rPr>
                  <a:t>grafikas</a:t>
                </a:r>
                <a:r>
                  <a:rPr lang="en-US" sz="1400" dirty="0">
                    <a:solidFill>
                      <a:schemeClr val="tx1"/>
                    </a:solidFill>
                    <a:latin typeface="Calibri" panose="020F0502020204030204" pitchFamily="34" charset="0"/>
                  </a:rPr>
                  <a:t> </a:t>
                </a:r>
                <a:r>
                  <a:rPr lang="en-US" sz="1400" dirty="0" err="1">
                    <a:solidFill>
                      <a:schemeClr val="tx1"/>
                    </a:solidFill>
                    <a:latin typeface="Calibri" panose="020F0502020204030204" pitchFamily="34" charset="0"/>
                  </a:rPr>
                  <a:t>lietojumprogrammas</a:t>
                </a:r>
                <a:r>
                  <a:rPr lang="en-US" sz="1400" dirty="0">
                    <a:solidFill>
                      <a:schemeClr val="tx1"/>
                    </a:solidFill>
                    <a:latin typeface="Calibri" panose="020F0502020204030204" pitchFamily="34" charset="0"/>
                  </a:rPr>
                  <a:t> </a:t>
                </a:r>
                <a:r>
                  <a:rPr lang="en-US" sz="1400" dirty="0" err="1">
                    <a:solidFill>
                      <a:schemeClr val="tx1"/>
                    </a:solidFill>
                    <a:latin typeface="Calibri" panose="020F0502020204030204" pitchFamily="34" charset="0"/>
                  </a:rPr>
                  <a:t>izveide</a:t>
                </a:r>
                <a:endParaRPr lang="ru-RU" sz="1400" dirty="0">
                  <a:solidFill>
                    <a:schemeClr val="tx1"/>
                  </a:solidFill>
                  <a:latin typeface="Calibri" panose="020F0502020204030204" pitchFamily="34" charset="0"/>
                </a:endParaRPr>
              </a:p>
            </p:txBody>
          </p:sp>
          <p:sp>
            <p:nvSpPr>
              <p:cNvPr id="36" name="Shape 28-Concept36">
                <a:extLst>
                  <a:ext uri="{FF2B5EF4-FFF2-40B4-BE49-F238E27FC236}">
                    <a16:creationId xmlns:a16="http://schemas.microsoft.com/office/drawing/2014/main" id="{04A3E90D-4E09-DA52-FA59-5D5BD2EF2C43}"/>
                  </a:ext>
                </a:extLst>
              </p:cNvPr>
              <p:cNvSpPr/>
              <p:nvPr/>
            </p:nvSpPr>
            <p:spPr>
              <a:xfrm>
                <a:off x="3437761" y="3768969"/>
                <a:ext cx="614972" cy="614973"/>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Concpt_Shape106">
                <a:extLst>
                  <a:ext uri="{FF2B5EF4-FFF2-40B4-BE49-F238E27FC236}">
                    <a16:creationId xmlns:a16="http://schemas.microsoft.com/office/drawing/2014/main" id="{C3A45762-B46C-0747-CBC7-160A4C2919E1}"/>
                  </a:ext>
                </a:extLst>
              </p:cNvPr>
              <p:cNvSpPr/>
              <p:nvPr/>
            </p:nvSpPr>
            <p:spPr>
              <a:xfrm>
                <a:off x="3407434" y="4061799"/>
                <a:ext cx="61497" cy="6149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0890"/>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Concpt_Shape109">
                <a:extLst>
                  <a:ext uri="{FF2B5EF4-FFF2-40B4-BE49-F238E27FC236}">
                    <a16:creationId xmlns:a16="http://schemas.microsoft.com/office/drawing/2014/main" id="{DB740D10-5145-B4E3-739A-336549B1CC57}"/>
                  </a:ext>
                </a:extLst>
              </p:cNvPr>
              <p:cNvSpPr/>
              <p:nvPr/>
            </p:nvSpPr>
            <p:spPr>
              <a:xfrm>
                <a:off x="3634563" y="2892287"/>
                <a:ext cx="222505" cy="222504"/>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 name="-Icon2940" descr=" Projekta grafikas lietojumprogrammas izveide">
                <a:extLst>
                  <a:ext uri="{FF2B5EF4-FFF2-40B4-BE49-F238E27FC236}">
                    <a16:creationId xmlns:a16="http://schemas.microsoft.com/office/drawing/2014/main" id="{94AC7047-E99C-4ECA-A46A-450BE978F148}"/>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3586238" y="3917447"/>
                <a:ext cx="316157" cy="318017"/>
              </a:xfrm>
              <a:prstGeom prst="rect">
                <a:avLst/>
              </a:prstGeom>
            </p:spPr>
          </p:pic>
          <p:sp>
            <p:nvSpPr>
              <p:cNvPr id="41" name="Shape 30-Concept41">
                <a:extLst>
                  <a:ext uri="{FF2B5EF4-FFF2-40B4-BE49-F238E27FC236}">
                    <a16:creationId xmlns:a16="http://schemas.microsoft.com/office/drawing/2014/main" id="{523F2BEA-3B1E-4CEB-BABF-D217280B7A99}"/>
                  </a:ext>
                </a:extLst>
              </p:cNvPr>
              <p:cNvSpPr/>
              <p:nvPr/>
            </p:nvSpPr>
            <p:spPr>
              <a:xfrm>
                <a:off x="3639861" y="2897585"/>
                <a:ext cx="211909" cy="21190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Concpt_Shape108">
                <a:extLst>
                  <a:ext uri="{FF2B5EF4-FFF2-40B4-BE49-F238E27FC236}">
                    <a16:creationId xmlns:a16="http://schemas.microsoft.com/office/drawing/2014/main" id="{643689C2-42C8-D180-BAC8-94038EEC76F7}"/>
                  </a:ext>
                </a:extLst>
              </p:cNvPr>
              <p:cNvSpPr/>
              <p:nvPr/>
            </p:nvSpPr>
            <p:spPr>
              <a:xfrm>
                <a:off x="3641668" y="3042687"/>
                <a:ext cx="21191" cy="211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53"/>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17" name="Group 82">
              <a:extLst>
                <a:ext uri="{FF2B5EF4-FFF2-40B4-BE49-F238E27FC236}">
                  <a16:creationId xmlns:a16="http://schemas.microsoft.com/office/drawing/2014/main" id="{1BBEC659-CFA1-32EB-B8EA-8D4F0BA500BD}"/>
                </a:ext>
              </a:extLst>
            </p:cNvPr>
            <p:cNvGrpSpPr/>
            <p:nvPr/>
          </p:nvGrpSpPr>
          <p:grpSpPr>
            <a:xfrm>
              <a:off x="4597954" y="1623195"/>
              <a:ext cx="1763612" cy="1491600"/>
              <a:chOff x="4597954" y="1623195"/>
              <a:chExt cx="1763612" cy="1491600"/>
            </a:xfrm>
          </p:grpSpPr>
          <p:cxnSp>
            <p:nvCxnSpPr>
              <p:cNvPr id="42" name="Shape 3242">
                <a:extLst>
                  <a:ext uri="{FF2B5EF4-FFF2-40B4-BE49-F238E27FC236}">
                    <a16:creationId xmlns:a16="http://schemas.microsoft.com/office/drawing/2014/main" id="{53A91F24-1192-3E19-F1D8-0140695A3AB6}"/>
                  </a:ext>
                </a:extLst>
              </p:cNvPr>
              <p:cNvCxnSpPr/>
              <p:nvPr/>
            </p:nvCxnSpPr>
            <p:spPr>
              <a:xfrm>
                <a:off x="4927260" y="2352647"/>
                <a:ext cx="0" cy="6463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2" name="-Concpt_Shape112">
                <a:extLst>
                  <a:ext uri="{FF2B5EF4-FFF2-40B4-BE49-F238E27FC236}">
                    <a16:creationId xmlns:a16="http://schemas.microsoft.com/office/drawing/2014/main" id="{75930EE7-4B07-BBAC-7295-99FCA3CC18D4}"/>
                  </a:ext>
                </a:extLst>
              </p:cNvPr>
              <p:cNvSpPr/>
              <p:nvPr/>
            </p:nvSpPr>
            <p:spPr>
              <a:xfrm>
                <a:off x="4818556" y="2892290"/>
                <a:ext cx="222506" cy="222505"/>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Shape 3343">
                <a:extLst>
                  <a:ext uri="{FF2B5EF4-FFF2-40B4-BE49-F238E27FC236}">
                    <a16:creationId xmlns:a16="http://schemas.microsoft.com/office/drawing/2014/main" id="{AFB94B5A-45CB-F650-E93D-5EC3C3E1ED54}"/>
                  </a:ext>
                </a:extLst>
              </p:cNvPr>
              <p:cNvSpPr/>
              <p:nvPr/>
            </p:nvSpPr>
            <p:spPr>
              <a:xfrm>
                <a:off x="5290176" y="1623195"/>
                <a:ext cx="1071390" cy="523220"/>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400" dirty="0">
                    <a:solidFill>
                      <a:schemeClr val="tx1"/>
                    </a:solidFill>
                    <a:latin typeface="Calibri" panose="020F0502020204030204" pitchFamily="34" charset="0"/>
                  </a:rPr>
                  <a:t>JavaScript </a:t>
                </a:r>
                <a:r>
                  <a:rPr lang="en-US" sz="1400" dirty="0" err="1">
                    <a:solidFill>
                      <a:schemeClr val="tx1"/>
                    </a:solidFill>
                    <a:latin typeface="Calibri" panose="020F0502020204030204" pitchFamily="34" charset="0"/>
                  </a:rPr>
                  <a:t>kods</a:t>
                </a:r>
                <a:endParaRPr lang="ru-RU" sz="1400" dirty="0">
                  <a:solidFill>
                    <a:schemeClr val="tx1"/>
                  </a:solidFill>
                  <a:latin typeface="Calibri" panose="020F0502020204030204" pitchFamily="34" charset="0"/>
                </a:endParaRPr>
              </a:p>
            </p:txBody>
          </p:sp>
          <p:sp>
            <p:nvSpPr>
              <p:cNvPr id="44" name="Shape 34-Concept44">
                <a:extLst>
                  <a:ext uri="{FF2B5EF4-FFF2-40B4-BE49-F238E27FC236}">
                    <a16:creationId xmlns:a16="http://schemas.microsoft.com/office/drawing/2014/main" id="{7B9D1D78-499D-292A-5E7D-AA8F30E8CCD0}"/>
                  </a:ext>
                </a:extLst>
              </p:cNvPr>
              <p:cNvSpPr/>
              <p:nvPr/>
            </p:nvSpPr>
            <p:spPr>
              <a:xfrm>
                <a:off x="4823854" y="2897588"/>
                <a:ext cx="211910" cy="21190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Concpt_Shape114">
                <a:extLst>
                  <a:ext uri="{FF2B5EF4-FFF2-40B4-BE49-F238E27FC236}">
                    <a16:creationId xmlns:a16="http://schemas.microsoft.com/office/drawing/2014/main" id="{FB79590C-CD13-5DBB-CD2A-3B92BFB030AB}"/>
                  </a:ext>
                </a:extLst>
              </p:cNvPr>
              <p:cNvSpPr/>
              <p:nvPr/>
            </p:nvSpPr>
            <p:spPr>
              <a:xfrm>
                <a:off x="4607679" y="1737559"/>
                <a:ext cx="645721" cy="64572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Concpt_Shape111">
                <a:extLst>
                  <a:ext uri="{FF2B5EF4-FFF2-40B4-BE49-F238E27FC236}">
                    <a16:creationId xmlns:a16="http://schemas.microsoft.com/office/drawing/2014/main" id="{CB0067C7-A21C-D4F2-A334-62EA81433CAA}"/>
                  </a:ext>
                </a:extLst>
              </p:cNvPr>
              <p:cNvSpPr/>
              <p:nvPr/>
            </p:nvSpPr>
            <p:spPr>
              <a:xfrm>
                <a:off x="4841723" y="3065209"/>
                <a:ext cx="21191" cy="211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53"/>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Shape 35-Concept45">
                <a:extLst>
                  <a:ext uri="{FF2B5EF4-FFF2-40B4-BE49-F238E27FC236}">
                    <a16:creationId xmlns:a16="http://schemas.microsoft.com/office/drawing/2014/main" id="{7CEDCAEC-3F5F-CE95-C6C1-D2AAAE7C0679}"/>
                  </a:ext>
                </a:extLst>
              </p:cNvPr>
              <p:cNvSpPr/>
              <p:nvPr/>
            </p:nvSpPr>
            <p:spPr>
              <a:xfrm>
                <a:off x="4623053" y="1752933"/>
                <a:ext cx="614973" cy="614973"/>
              </a:xfrm>
              <a:prstGeom prst="ellipse">
                <a:avLst/>
              </a:prstGeom>
              <a:gradFill flip="none" rotWithShape="1">
                <a:gsLst>
                  <a:gs pos="0">
                    <a:schemeClr val="accent1">
                      <a:lumMod val="90000"/>
                      <a:lumOff val="10000"/>
                    </a:schemeClr>
                  </a:gs>
                  <a:gs pos="100000">
                    <a:schemeClr val="accent2">
                      <a:lumMod val="90000"/>
                      <a:lumOff val="1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Concpt_Shape113">
                <a:extLst>
                  <a:ext uri="{FF2B5EF4-FFF2-40B4-BE49-F238E27FC236}">
                    <a16:creationId xmlns:a16="http://schemas.microsoft.com/office/drawing/2014/main" id="{9DA0B07F-DBE8-89C2-0FF4-A3060BFE322D}"/>
                  </a:ext>
                </a:extLst>
              </p:cNvPr>
              <p:cNvSpPr/>
              <p:nvPr/>
            </p:nvSpPr>
            <p:spPr>
              <a:xfrm>
                <a:off x="4597954" y="2088342"/>
                <a:ext cx="61497" cy="6149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0890"/>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Concpt_Shape116">
                <a:extLst>
                  <a:ext uri="{FF2B5EF4-FFF2-40B4-BE49-F238E27FC236}">
                    <a16:creationId xmlns:a16="http://schemas.microsoft.com/office/drawing/2014/main" id="{291152DB-BE60-D245-C29F-575D479A8AE2}"/>
                  </a:ext>
                </a:extLst>
              </p:cNvPr>
              <p:cNvSpPr/>
              <p:nvPr/>
            </p:nvSpPr>
            <p:spPr>
              <a:xfrm>
                <a:off x="4819415" y="2893148"/>
                <a:ext cx="220789" cy="22078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9" name="-Icon3649" descr=" JavaScript kods">
                <a:extLst>
                  <a:ext uri="{FF2B5EF4-FFF2-40B4-BE49-F238E27FC236}">
                    <a16:creationId xmlns:a16="http://schemas.microsoft.com/office/drawing/2014/main" id="{BE856B7B-0D97-CC08-AAA6-4D047A77D280}"/>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4771530" y="1901412"/>
                <a:ext cx="319887" cy="318016"/>
              </a:xfrm>
              <a:prstGeom prst="rect">
                <a:avLst/>
              </a:prstGeom>
            </p:spPr>
          </p:pic>
          <p:sp>
            <p:nvSpPr>
              <p:cNvPr id="50" name="Shape 37-Concept50">
                <a:extLst>
                  <a:ext uri="{FF2B5EF4-FFF2-40B4-BE49-F238E27FC236}">
                    <a16:creationId xmlns:a16="http://schemas.microsoft.com/office/drawing/2014/main" id="{66B96AAD-4CDF-251B-9CCF-A22A9B368BBB}"/>
                  </a:ext>
                </a:extLst>
              </p:cNvPr>
              <p:cNvSpPr/>
              <p:nvPr/>
            </p:nvSpPr>
            <p:spPr>
              <a:xfrm>
                <a:off x="4824672" y="2898405"/>
                <a:ext cx="210275" cy="210275"/>
              </a:xfrm>
              <a:prstGeom prst="ellipse">
                <a:avLst/>
              </a:prstGeom>
              <a:solidFill>
                <a:schemeClr val="accent1">
                  <a:lumMod val="100000"/>
                  <a:alpha val="0"/>
                </a:schemeClr>
              </a:solidFill>
              <a:ln w="1905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5" name="-Concpt_Shape115">
                <a:extLst>
                  <a:ext uri="{FF2B5EF4-FFF2-40B4-BE49-F238E27FC236}">
                    <a16:creationId xmlns:a16="http://schemas.microsoft.com/office/drawing/2014/main" id="{E805CF7D-F0B6-13DA-749E-5F9334A43C9B}"/>
                  </a:ext>
                </a:extLst>
              </p:cNvPr>
              <p:cNvSpPr/>
              <p:nvPr/>
            </p:nvSpPr>
            <p:spPr>
              <a:xfrm>
                <a:off x="4824009" y="3037462"/>
                <a:ext cx="21027" cy="2102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24"/>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2" name="Group 83">
              <a:extLst>
                <a:ext uri="{FF2B5EF4-FFF2-40B4-BE49-F238E27FC236}">
                  <a16:creationId xmlns:a16="http://schemas.microsoft.com/office/drawing/2014/main" id="{943DF5F4-A3E4-16DC-1C0D-E447B1C92040}"/>
                </a:ext>
              </a:extLst>
            </p:cNvPr>
            <p:cNvGrpSpPr/>
            <p:nvPr/>
          </p:nvGrpSpPr>
          <p:grpSpPr>
            <a:xfrm>
              <a:off x="5714563" y="2892287"/>
              <a:ext cx="1735611" cy="1520112"/>
              <a:chOff x="5714563" y="2892287"/>
              <a:chExt cx="1735611" cy="1520112"/>
            </a:xfrm>
          </p:grpSpPr>
          <p:cxnSp>
            <p:nvCxnSpPr>
              <p:cNvPr id="51" name="Shape 3951">
                <a:extLst>
                  <a:ext uri="{FF2B5EF4-FFF2-40B4-BE49-F238E27FC236}">
                    <a16:creationId xmlns:a16="http://schemas.microsoft.com/office/drawing/2014/main" id="{634A4CB5-C22F-F551-67A7-417A79BB3056}"/>
                  </a:ext>
                </a:extLst>
              </p:cNvPr>
              <p:cNvCxnSpPr/>
              <p:nvPr/>
            </p:nvCxnSpPr>
            <p:spPr>
              <a:xfrm>
                <a:off x="6038539" y="3011007"/>
                <a:ext cx="0" cy="77039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Concpt_Shape119">
                <a:extLst>
                  <a:ext uri="{FF2B5EF4-FFF2-40B4-BE49-F238E27FC236}">
                    <a16:creationId xmlns:a16="http://schemas.microsoft.com/office/drawing/2014/main" id="{640B0084-79E4-48F6-6F9C-058A26B88D43}"/>
                  </a:ext>
                </a:extLst>
              </p:cNvPr>
              <p:cNvSpPr/>
              <p:nvPr/>
            </p:nvSpPr>
            <p:spPr>
              <a:xfrm>
                <a:off x="5714563" y="3753595"/>
                <a:ext cx="645722" cy="64572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Shape 4052">
                <a:extLst>
                  <a:ext uri="{FF2B5EF4-FFF2-40B4-BE49-F238E27FC236}">
                    <a16:creationId xmlns:a16="http://schemas.microsoft.com/office/drawing/2014/main" id="{B8E83365-1779-88A1-98FF-7196B1D5E883}"/>
                  </a:ext>
                </a:extLst>
              </p:cNvPr>
              <p:cNvSpPr/>
              <p:nvPr/>
            </p:nvSpPr>
            <p:spPr>
              <a:xfrm>
                <a:off x="6375850" y="4060936"/>
                <a:ext cx="1074324" cy="307777"/>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lang="en-US" sz="1400" dirty="0" err="1">
                    <a:solidFill>
                      <a:schemeClr val="tx1"/>
                    </a:solidFill>
                    <a:latin typeface="Calibri" panose="020F0502020204030204" pitchFamily="34" charset="0"/>
                  </a:rPr>
                  <a:t>Secinājums</a:t>
                </a:r>
                <a:endParaRPr lang="ru-RU" sz="1400" dirty="0">
                  <a:solidFill>
                    <a:schemeClr val="tx1"/>
                  </a:solidFill>
                  <a:latin typeface="Calibri" panose="020F0502020204030204" pitchFamily="34" charset="0"/>
                </a:endParaRPr>
              </a:p>
            </p:txBody>
          </p:sp>
          <p:sp>
            <p:nvSpPr>
              <p:cNvPr id="53" name="Shape 41-Concept53">
                <a:extLst>
                  <a:ext uri="{FF2B5EF4-FFF2-40B4-BE49-F238E27FC236}">
                    <a16:creationId xmlns:a16="http://schemas.microsoft.com/office/drawing/2014/main" id="{5E505297-F084-B486-86D3-805FB7C63A39}"/>
                  </a:ext>
                </a:extLst>
              </p:cNvPr>
              <p:cNvSpPr/>
              <p:nvPr/>
            </p:nvSpPr>
            <p:spPr>
              <a:xfrm>
                <a:off x="5729937" y="3768969"/>
                <a:ext cx="614973" cy="614973"/>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Concpt_Shape118">
                <a:extLst>
                  <a:ext uri="{FF2B5EF4-FFF2-40B4-BE49-F238E27FC236}">
                    <a16:creationId xmlns:a16="http://schemas.microsoft.com/office/drawing/2014/main" id="{705B143A-340A-1914-B5FF-12D9C1848F01}"/>
                  </a:ext>
                </a:extLst>
              </p:cNvPr>
              <p:cNvSpPr/>
              <p:nvPr/>
            </p:nvSpPr>
            <p:spPr>
              <a:xfrm>
                <a:off x="5969202" y="4350901"/>
                <a:ext cx="61497" cy="61498"/>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0890"/>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1" name="-Concpt_Shape121">
                <a:extLst>
                  <a:ext uri="{FF2B5EF4-FFF2-40B4-BE49-F238E27FC236}">
                    <a16:creationId xmlns:a16="http://schemas.microsoft.com/office/drawing/2014/main" id="{C81A2951-0418-633A-D099-F53EB080E3E4}"/>
                  </a:ext>
                </a:extLst>
              </p:cNvPr>
              <p:cNvSpPr/>
              <p:nvPr/>
            </p:nvSpPr>
            <p:spPr>
              <a:xfrm>
                <a:off x="5926741" y="2892287"/>
                <a:ext cx="222505" cy="222504"/>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7" name="-Icon4257" descr=" Secinājums">
                <a:extLst>
                  <a:ext uri="{FF2B5EF4-FFF2-40B4-BE49-F238E27FC236}">
                    <a16:creationId xmlns:a16="http://schemas.microsoft.com/office/drawing/2014/main" id="{58C48BCD-ED47-A0F1-A832-C2D867C5F4A0}"/>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5878415" y="3917447"/>
                <a:ext cx="318017" cy="318017"/>
              </a:xfrm>
              <a:prstGeom prst="rect">
                <a:avLst/>
              </a:prstGeom>
            </p:spPr>
          </p:pic>
          <p:sp>
            <p:nvSpPr>
              <p:cNvPr id="58" name="Shape 43-Concept58">
                <a:extLst>
                  <a:ext uri="{FF2B5EF4-FFF2-40B4-BE49-F238E27FC236}">
                    <a16:creationId xmlns:a16="http://schemas.microsoft.com/office/drawing/2014/main" id="{099706D8-1022-ABE0-421A-F91FE9F90A9E}"/>
                  </a:ext>
                </a:extLst>
              </p:cNvPr>
              <p:cNvSpPr/>
              <p:nvPr/>
            </p:nvSpPr>
            <p:spPr>
              <a:xfrm>
                <a:off x="5932039" y="2897585"/>
                <a:ext cx="211909" cy="21190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Concpt_Shape120">
                <a:extLst>
                  <a:ext uri="{FF2B5EF4-FFF2-40B4-BE49-F238E27FC236}">
                    <a16:creationId xmlns:a16="http://schemas.microsoft.com/office/drawing/2014/main" id="{7656D5FD-F894-8F8C-299D-B7E984071194}"/>
                  </a:ext>
                </a:extLst>
              </p:cNvPr>
              <p:cNvSpPr/>
              <p:nvPr/>
            </p:nvSpPr>
            <p:spPr>
              <a:xfrm>
                <a:off x="6014486" y="3098109"/>
                <a:ext cx="21191" cy="211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53"/>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9" name="Group 84">
              <a:extLst>
                <a:ext uri="{FF2B5EF4-FFF2-40B4-BE49-F238E27FC236}">
                  <a16:creationId xmlns:a16="http://schemas.microsoft.com/office/drawing/2014/main" id="{B351A4AA-3A72-3EAB-D4C6-46FA595B97AD}"/>
                </a:ext>
              </a:extLst>
            </p:cNvPr>
            <p:cNvGrpSpPr/>
            <p:nvPr/>
          </p:nvGrpSpPr>
          <p:grpSpPr>
            <a:xfrm>
              <a:off x="6736972" y="1623195"/>
              <a:ext cx="1753888" cy="1491600"/>
              <a:chOff x="6736972" y="1623195"/>
              <a:chExt cx="1753888" cy="1491600"/>
            </a:xfrm>
          </p:grpSpPr>
          <p:cxnSp>
            <p:nvCxnSpPr>
              <p:cNvPr id="59" name="Shape 4559">
                <a:extLst>
                  <a:ext uri="{FF2B5EF4-FFF2-40B4-BE49-F238E27FC236}">
                    <a16:creationId xmlns:a16="http://schemas.microsoft.com/office/drawing/2014/main" id="{0D4F2797-128E-167D-9C8F-C0D24D760418}"/>
                  </a:ext>
                </a:extLst>
              </p:cNvPr>
              <p:cNvCxnSpPr/>
              <p:nvPr/>
            </p:nvCxnSpPr>
            <p:spPr>
              <a:xfrm>
                <a:off x="7056553" y="2352647"/>
                <a:ext cx="0" cy="6412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Concpt_Shape124">
                <a:extLst>
                  <a:ext uri="{FF2B5EF4-FFF2-40B4-BE49-F238E27FC236}">
                    <a16:creationId xmlns:a16="http://schemas.microsoft.com/office/drawing/2014/main" id="{D86D0D89-6DBD-B78C-0BB0-4D0B646CD802}"/>
                  </a:ext>
                </a:extLst>
              </p:cNvPr>
              <p:cNvSpPr/>
              <p:nvPr/>
            </p:nvSpPr>
            <p:spPr>
              <a:xfrm>
                <a:off x="6947850" y="2892290"/>
                <a:ext cx="222505" cy="222505"/>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Shape 4660">
                <a:extLst>
                  <a:ext uri="{FF2B5EF4-FFF2-40B4-BE49-F238E27FC236}">
                    <a16:creationId xmlns:a16="http://schemas.microsoft.com/office/drawing/2014/main" id="{08B8C05C-AAD9-0184-A4D0-918C66930520}"/>
                  </a:ext>
                </a:extLst>
              </p:cNvPr>
              <p:cNvSpPr/>
              <p:nvPr/>
            </p:nvSpPr>
            <p:spPr>
              <a:xfrm>
                <a:off x="7419470" y="1623195"/>
                <a:ext cx="1071390" cy="523220"/>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400" dirty="0" err="1">
                    <a:solidFill>
                      <a:schemeClr val="tx1"/>
                    </a:solidFill>
                    <a:latin typeface="Calibri" panose="020F0502020204030204" pitchFamily="34" charset="0"/>
                  </a:rPr>
                  <a:t>Literātūras</a:t>
                </a:r>
                <a:r>
                  <a:rPr lang="en-US" sz="1400" dirty="0">
                    <a:solidFill>
                      <a:schemeClr val="tx1"/>
                    </a:solidFill>
                    <a:latin typeface="Calibri" panose="020F0502020204030204" pitchFamily="34" charset="0"/>
                  </a:rPr>
                  <a:t> </a:t>
                </a:r>
                <a:r>
                  <a:rPr lang="en-US" sz="1400" dirty="0" err="1">
                    <a:solidFill>
                      <a:schemeClr val="tx1"/>
                    </a:solidFill>
                    <a:latin typeface="Calibri" panose="020F0502020204030204" pitchFamily="34" charset="0"/>
                  </a:rPr>
                  <a:t>avoti</a:t>
                </a:r>
                <a:endParaRPr lang="ru-RU" sz="1400" dirty="0">
                  <a:solidFill>
                    <a:schemeClr val="tx1"/>
                  </a:solidFill>
                  <a:latin typeface="Calibri" panose="020F0502020204030204" pitchFamily="34" charset="0"/>
                </a:endParaRPr>
              </a:p>
            </p:txBody>
          </p:sp>
          <p:sp>
            <p:nvSpPr>
              <p:cNvPr id="61" name="Shape 47-Concept61">
                <a:extLst>
                  <a:ext uri="{FF2B5EF4-FFF2-40B4-BE49-F238E27FC236}">
                    <a16:creationId xmlns:a16="http://schemas.microsoft.com/office/drawing/2014/main" id="{2A9DE9F1-D2E1-FE32-245E-51EDDADA8295}"/>
                  </a:ext>
                </a:extLst>
              </p:cNvPr>
              <p:cNvSpPr/>
              <p:nvPr/>
            </p:nvSpPr>
            <p:spPr>
              <a:xfrm>
                <a:off x="6953148" y="2897588"/>
                <a:ext cx="211909" cy="21190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Concpt_Shape126">
                <a:extLst>
                  <a:ext uri="{FF2B5EF4-FFF2-40B4-BE49-F238E27FC236}">
                    <a16:creationId xmlns:a16="http://schemas.microsoft.com/office/drawing/2014/main" id="{5790F42D-728E-FC35-4EBD-0C8DBC7A3C16}"/>
                  </a:ext>
                </a:extLst>
              </p:cNvPr>
              <p:cNvSpPr/>
              <p:nvPr/>
            </p:nvSpPr>
            <p:spPr>
              <a:xfrm>
                <a:off x="6736972" y="1737559"/>
                <a:ext cx="645722" cy="64572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Concpt_Shape123">
                <a:extLst>
                  <a:ext uri="{FF2B5EF4-FFF2-40B4-BE49-F238E27FC236}">
                    <a16:creationId xmlns:a16="http://schemas.microsoft.com/office/drawing/2014/main" id="{EBE816AA-D280-7C70-F982-7B3AC01234A3}"/>
                  </a:ext>
                </a:extLst>
              </p:cNvPr>
              <p:cNvSpPr/>
              <p:nvPr/>
            </p:nvSpPr>
            <p:spPr>
              <a:xfrm>
                <a:off x="7003728" y="3088974"/>
                <a:ext cx="21191" cy="211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53"/>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Shape 48-Concept62">
                <a:extLst>
                  <a:ext uri="{FF2B5EF4-FFF2-40B4-BE49-F238E27FC236}">
                    <a16:creationId xmlns:a16="http://schemas.microsoft.com/office/drawing/2014/main" id="{050F7F16-D067-DE7B-863E-3BE0D8ABD721}"/>
                  </a:ext>
                </a:extLst>
              </p:cNvPr>
              <p:cNvSpPr/>
              <p:nvPr/>
            </p:nvSpPr>
            <p:spPr>
              <a:xfrm>
                <a:off x="6752346" y="1752933"/>
                <a:ext cx="614973" cy="614973"/>
              </a:xfrm>
              <a:prstGeom prst="ellipse">
                <a:avLst/>
              </a:prstGeom>
              <a:gradFill flip="none" rotWithShape="1">
                <a:gsLst>
                  <a:gs pos="0">
                    <a:schemeClr val="accent1">
                      <a:lumMod val="90000"/>
                      <a:lumOff val="10000"/>
                    </a:schemeClr>
                  </a:gs>
                  <a:gs pos="100000">
                    <a:schemeClr val="accent2">
                      <a:lumMod val="90000"/>
                      <a:lumOff val="1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Concpt_Shape125">
                <a:extLst>
                  <a:ext uri="{FF2B5EF4-FFF2-40B4-BE49-F238E27FC236}">
                    <a16:creationId xmlns:a16="http://schemas.microsoft.com/office/drawing/2014/main" id="{2BFB11D2-E88A-93AA-CA78-7B6F5270DB26}"/>
                  </a:ext>
                </a:extLst>
              </p:cNvPr>
              <p:cNvSpPr/>
              <p:nvPr/>
            </p:nvSpPr>
            <p:spPr>
              <a:xfrm>
                <a:off x="6771204" y="2197140"/>
                <a:ext cx="61497" cy="6149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0890"/>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Concpt_Shape128">
                <a:extLst>
                  <a:ext uri="{FF2B5EF4-FFF2-40B4-BE49-F238E27FC236}">
                    <a16:creationId xmlns:a16="http://schemas.microsoft.com/office/drawing/2014/main" id="{825223C5-730C-1494-BCBD-337B082103DA}"/>
                  </a:ext>
                </a:extLst>
              </p:cNvPr>
              <p:cNvSpPr/>
              <p:nvPr/>
            </p:nvSpPr>
            <p:spPr>
              <a:xfrm>
                <a:off x="6948708" y="2893148"/>
                <a:ext cx="220791" cy="220791"/>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6" name="-Icon4966" descr=" Literātūras avoti">
                <a:extLst>
                  <a:ext uri="{FF2B5EF4-FFF2-40B4-BE49-F238E27FC236}">
                    <a16:creationId xmlns:a16="http://schemas.microsoft.com/office/drawing/2014/main" id="{03542BB3-82BD-FE35-FB49-409EDA5990FC}"/>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6900824" y="1901412"/>
                <a:ext cx="319889" cy="318018"/>
              </a:xfrm>
              <a:prstGeom prst="rect">
                <a:avLst/>
              </a:prstGeom>
            </p:spPr>
          </p:pic>
          <p:sp>
            <p:nvSpPr>
              <p:cNvPr id="67" name="Shape 50-Concept67">
                <a:extLst>
                  <a:ext uri="{FF2B5EF4-FFF2-40B4-BE49-F238E27FC236}">
                    <a16:creationId xmlns:a16="http://schemas.microsoft.com/office/drawing/2014/main" id="{2FC062C4-C7FB-065A-DF7E-403D562EE207}"/>
                  </a:ext>
                </a:extLst>
              </p:cNvPr>
              <p:cNvSpPr/>
              <p:nvPr/>
            </p:nvSpPr>
            <p:spPr>
              <a:xfrm>
                <a:off x="6953965" y="2898405"/>
                <a:ext cx="210277" cy="210277"/>
              </a:xfrm>
              <a:prstGeom prst="ellipse">
                <a:avLst/>
              </a:prstGeom>
              <a:solidFill>
                <a:schemeClr val="accent1">
                  <a:lumMod val="100000"/>
                  <a:alpha val="0"/>
                </a:schemeClr>
              </a:solidFill>
              <a:ln w="1905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Concpt_Shape127">
                <a:extLst>
                  <a:ext uri="{FF2B5EF4-FFF2-40B4-BE49-F238E27FC236}">
                    <a16:creationId xmlns:a16="http://schemas.microsoft.com/office/drawing/2014/main" id="{AFB8BC03-2A5C-CEC3-AD6B-4200155AE329}"/>
                  </a:ext>
                </a:extLst>
              </p:cNvPr>
              <p:cNvSpPr/>
              <p:nvPr/>
            </p:nvSpPr>
            <p:spPr>
              <a:xfrm>
                <a:off x="6943467" y="2994865"/>
                <a:ext cx="21027" cy="21027"/>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3724"/>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pic>
        <p:nvPicPr>
          <p:cNvPr id="70" name="-Dynamic 51" descr="Abstract">
            <a:extLst>
              <a:ext uri="{FF2B5EF4-FFF2-40B4-BE49-F238E27FC236}">
                <a16:creationId xmlns:a16="http://schemas.microsoft.com/office/drawing/2014/main" id="{39C4972B-4109-3CB7-9026-51C5535CE5E6}"/>
              </a:ext>
            </a:extLst>
          </p:cNvPr>
          <p:cNvPicPr>
            <a:picLocks noChangeAspect="1"/>
          </p:cNvPicPr>
          <p:nvPr>
            <p:custDataLst>
              <p:tags r:id="rId3"/>
            </p:custDataLst>
          </p:nvPr>
        </p:nvPicPr>
        <p:blipFill rotWithShape="1">
          <a:blip r:embed="rId16">
            <a:extLst>
              <a:ext uri="{28A0092B-C50C-407E-A947-70E740481C1C}">
                <a14:useLocalDpi xmlns:a14="http://schemas.microsoft.com/office/drawing/2010/main" val="0"/>
              </a:ext>
            </a:extLst>
          </a:blip>
          <a:srcRect l="7475" r="7475"/>
          <a:stretch/>
        </p:blipFill>
        <p:spPr>
          <a:xfrm>
            <a:off x="8708575" y="1097280"/>
            <a:ext cx="3017159" cy="5319406"/>
          </a:xfrm>
          <a:prstGeom prst="roundRect">
            <a:avLst>
              <a:gd name="adj" fmla="val 4485"/>
            </a:avLst>
          </a:prstGeom>
        </p:spPr>
      </p:pic>
      <p:sp>
        <p:nvSpPr>
          <p:cNvPr id="2" name="-SlideTitle">
            <a:extLst>
              <a:ext uri="{FF2B5EF4-FFF2-40B4-BE49-F238E27FC236}">
                <a16:creationId xmlns:a16="http://schemas.microsoft.com/office/drawing/2014/main" id="{5265A921-CAFF-9976-2A4B-0805888D4B0B}"/>
              </a:ext>
            </a:extLst>
          </p:cNvPr>
          <p:cNvSpPr txBox="1"/>
          <p:nvPr/>
        </p:nvSpPr>
        <p:spPr>
          <a:xfrm>
            <a:off x="487680" y="255966"/>
            <a:ext cx="9601200" cy="584775"/>
          </a:xfrm>
          <a:prstGeom prst="rect">
            <a:avLst/>
          </a:prstGeom>
          <a:noFill/>
        </p:spPr>
        <p:txBody>
          <a:bodyPr vert="horz" rtlCol="0">
            <a:spAutoFit/>
          </a:bodyPr>
          <a:lstStyle/>
          <a:p>
            <a:r>
              <a:rPr lang="en-US" sz="3200" b="1">
                <a:latin typeface="Calibri Light" panose="020F0302020204030204" pitchFamily="34" charset="0"/>
              </a:rPr>
              <a:t>SATURS</a:t>
            </a:r>
            <a:endParaRPr lang="ru-RU" sz="3200" b="1">
              <a:latin typeface="Calibri Light" panose="020F0302020204030204" pitchFamily="34" charset="0"/>
            </a:endParaRPr>
          </a:p>
        </p:txBody>
      </p:sp>
    </p:spTree>
    <p:custDataLst>
      <p:tags r:id="rId2"/>
    </p:custDataLst>
    <p:extLst>
      <p:ext uri="{BB962C8B-B14F-4D97-AF65-F5344CB8AC3E}">
        <p14:creationId xmlns:p14="http://schemas.microsoft.com/office/powerpoint/2010/main" val="1527885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630" fill="hold"/>
                                        <p:tgtEl>
                                          <p:spTgt spid="2"/>
                                        </p:tgtEl>
                                        <p:attrNameLst>
                                          <p:attrName>ppt_x</p:attrName>
                                        </p:attrNameLst>
                                      </p:cBhvr>
                                      <p:tavLst>
                                        <p:tav tm="0">
                                          <p:val>
                                            <p:strVal val="#ppt_x"/>
                                          </p:val>
                                        </p:tav>
                                        <p:tav tm="100000">
                                          <p:val>
                                            <p:strVal val="#ppt_x"/>
                                          </p:val>
                                        </p:tav>
                                      </p:tavLst>
                                    </p:anim>
                                    <p:anim calcmode="lin" valueType="num">
                                      <p:cBhvr additive="base">
                                        <p:cTn id="8" dur="63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50" fill="hold"/>
                                        <p:tgtEl>
                                          <p:spTgt spid="70"/>
                                        </p:tgtEl>
                                        <p:attrNameLst>
                                          <p:attrName>ppt_x</p:attrName>
                                        </p:attrNameLst>
                                      </p:cBhvr>
                                      <p:tavLst>
                                        <p:tav tm="0">
                                          <p:val>
                                            <p:strVal val="#ppt_x"/>
                                          </p:val>
                                        </p:tav>
                                        <p:tav tm="100000">
                                          <p:val>
                                            <p:strVal val="#ppt_x"/>
                                          </p:val>
                                        </p:tav>
                                      </p:tavLst>
                                    </p:anim>
                                    <p:anim calcmode="lin" valueType="num">
                                      <p:cBhvr additive="base">
                                        <p:cTn id="12" dur="550" fill="hold"/>
                                        <p:tgtEl>
                                          <p:spTgt spid="70"/>
                                        </p:tgtEl>
                                        <p:attrNameLst>
                                          <p:attrName>ppt_y</p:attrName>
                                        </p:attrNameLst>
                                      </p:cBhvr>
                                      <p:tavLst>
                                        <p:tav tm="0">
                                          <p:val>
                                            <p:strVal val="0-#ppt_h/2"/>
                                          </p:val>
                                        </p:tav>
                                        <p:tav tm="100000">
                                          <p:val>
                                            <p:strVal val="#ppt_y"/>
                                          </p:val>
                                        </p:tav>
                                      </p:tavLst>
                                    </p:anim>
                                  </p:childTnLst>
                                </p:cTn>
                              </p:par>
                              <p:par>
                                <p:cTn id="13" presetID="2" presetClass="entr" presetSubtype="2" decel="50000" fill="hold" nodeType="with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650" fill="hold"/>
                                        <p:tgtEl>
                                          <p:spTgt spid="130"/>
                                        </p:tgtEl>
                                        <p:attrNameLst>
                                          <p:attrName>ppt_x</p:attrName>
                                        </p:attrNameLst>
                                      </p:cBhvr>
                                      <p:tavLst>
                                        <p:tav tm="0">
                                          <p:val>
                                            <p:strVal val="1+#ppt_w/2"/>
                                          </p:val>
                                        </p:tav>
                                        <p:tav tm="100000">
                                          <p:val>
                                            <p:strVal val="#ppt_x"/>
                                          </p:val>
                                        </p:tav>
                                      </p:tavLst>
                                    </p:anim>
                                    <p:anim calcmode="lin" valueType="num">
                                      <p:cBhvr additive="base">
                                        <p:cTn id="16" dur="650" fill="hold"/>
                                        <p:tgtEl>
                                          <p:spTgt spid="130"/>
                                        </p:tgtEl>
                                        <p:attrNameLst>
                                          <p:attrName>ppt_y</p:attrName>
                                        </p:attrNameLst>
                                      </p:cBhvr>
                                      <p:tavLst>
                                        <p:tav tm="0">
                                          <p:val>
                                            <p:strVal val="#ppt_y"/>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 calcmode="lin" valueType="num">
                                      <p:cBhvr additive="base">
                                        <p:cTn id="19" dur="1150" fill="hold"/>
                                        <p:tgtEl>
                                          <p:spTgt spid="132"/>
                                        </p:tgtEl>
                                        <p:attrNameLst>
                                          <p:attrName>ppt_x</p:attrName>
                                        </p:attrNameLst>
                                      </p:cBhvr>
                                      <p:tavLst>
                                        <p:tav tm="0">
                                          <p:val>
                                            <p:strVal val="#ppt_x"/>
                                          </p:val>
                                        </p:tav>
                                        <p:tav tm="100000">
                                          <p:val>
                                            <p:strVal val="#ppt_x"/>
                                          </p:val>
                                        </p:tav>
                                      </p:tavLst>
                                    </p:anim>
                                    <p:anim calcmode="lin" valueType="num">
                                      <p:cBhvr additive="base">
                                        <p:cTn id="20" dur="1150" fill="hold"/>
                                        <p:tgtEl>
                                          <p:spTgt spid="132"/>
                                        </p:tgtEl>
                                        <p:attrNameLst>
                                          <p:attrName>ppt_y</p:attrName>
                                        </p:attrNameLst>
                                      </p:cBhvr>
                                      <p:tavLst>
                                        <p:tav tm="0">
                                          <p:val>
                                            <p:strVal val="0-#ppt_h/2"/>
                                          </p:val>
                                        </p:tav>
                                        <p:tav tm="100000">
                                          <p:val>
                                            <p:strVal val="#ppt_y"/>
                                          </p:val>
                                        </p:tav>
                                      </p:tavLst>
                                    </p:anim>
                                  </p:childTnLst>
                                </p:cTn>
                              </p:par>
                              <p:par>
                                <p:cTn id="21" presetID="2" presetClass="entr" presetSubtype="1" decel="50000" fill="hold" grpId="0" nodeType="with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700" fill="hold"/>
                                        <p:tgtEl>
                                          <p:spTgt spid="131"/>
                                        </p:tgtEl>
                                        <p:attrNameLst>
                                          <p:attrName>ppt_x</p:attrName>
                                        </p:attrNameLst>
                                      </p:cBhvr>
                                      <p:tavLst>
                                        <p:tav tm="0">
                                          <p:val>
                                            <p:strVal val="#ppt_x"/>
                                          </p:val>
                                        </p:tav>
                                        <p:tav tm="100000">
                                          <p:val>
                                            <p:strVal val="#ppt_x"/>
                                          </p:val>
                                        </p:tav>
                                      </p:tavLst>
                                    </p:anim>
                                    <p:anim calcmode="lin" valueType="num">
                                      <p:cBhvr additive="base">
                                        <p:cTn id="24" dur="700" fill="hold"/>
                                        <p:tgtEl>
                                          <p:spTgt spid="1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autoUpdateAnimBg="0"/>
      <p:bldP spid="132" grpId="0" animBg="1" autoUpdateAnimBg="0"/>
      <p:bldP spid="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cpt_Shape40PR">
            <a:extLst>
              <a:ext uri="{FF2B5EF4-FFF2-40B4-BE49-F238E27FC236}">
                <a16:creationId xmlns:a16="http://schemas.microsoft.com/office/drawing/2014/main" id="{E20DBB7C-822B-07CC-A3CB-282084320D83}"/>
              </a:ext>
            </a:extLst>
          </p:cNvPr>
          <p:cNvSpPr/>
          <p:nvPr/>
        </p:nvSpPr>
        <p:spPr>
          <a:xfrm>
            <a:off x="11582402" y="-609600"/>
            <a:ext cx="1219200" cy="1219200"/>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Concpt_Shape41">
            <a:extLst>
              <a:ext uri="{FF2B5EF4-FFF2-40B4-BE49-F238E27FC236}">
                <a16:creationId xmlns:a16="http://schemas.microsoft.com/office/drawing/2014/main" id="{183FBA99-64BC-82F5-DCD2-6BA100A9E34E}"/>
              </a:ext>
            </a:extLst>
          </p:cNvPr>
          <p:cNvSpPr/>
          <p:nvPr/>
        </p:nvSpPr>
        <p:spPr>
          <a:xfrm>
            <a:off x="11578068" y="248172"/>
            <a:ext cx="365760" cy="365760"/>
          </a:xfrm>
          <a:prstGeom prst="donut">
            <a:avLst>
              <a:gd name="adj" fmla="val 3200"/>
            </a:avLst>
          </a:prstGeom>
          <a:solidFill>
            <a:schemeClr val="accent1">
              <a:lumMod val="100000"/>
              <a:alpha val="0"/>
            </a:schemeClr>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39" name="Group 34">
            <a:extLst>
              <a:ext uri="{FF2B5EF4-FFF2-40B4-BE49-F238E27FC236}">
                <a16:creationId xmlns:a16="http://schemas.microsoft.com/office/drawing/2014/main" id="{F6F7E9AD-F526-8535-EFD8-D81E1AF0EB01}"/>
              </a:ext>
            </a:extLst>
          </p:cNvPr>
          <p:cNvGrpSpPr/>
          <p:nvPr/>
        </p:nvGrpSpPr>
        <p:grpSpPr>
          <a:xfrm>
            <a:off x="487679" y="929749"/>
            <a:ext cx="11216641" cy="4565963"/>
            <a:chOff x="487679" y="929749"/>
            <a:chExt cx="11216641" cy="4565963"/>
          </a:xfrm>
        </p:grpSpPr>
        <p:grpSp>
          <p:nvGrpSpPr>
            <p:cNvPr id="36" name="Group 31">
              <a:extLst>
                <a:ext uri="{FF2B5EF4-FFF2-40B4-BE49-F238E27FC236}">
                  <a16:creationId xmlns:a16="http://schemas.microsoft.com/office/drawing/2014/main" id="{339C55F0-1222-E5DE-7C77-A03D474CD80F}"/>
                </a:ext>
              </a:extLst>
            </p:cNvPr>
            <p:cNvGrpSpPr/>
            <p:nvPr/>
          </p:nvGrpSpPr>
          <p:grpSpPr>
            <a:xfrm>
              <a:off x="487679" y="929749"/>
              <a:ext cx="7306173" cy="3827300"/>
              <a:chOff x="487679" y="929749"/>
              <a:chExt cx="7306173" cy="3827300"/>
            </a:xfrm>
          </p:grpSpPr>
          <p:sp>
            <p:nvSpPr>
              <p:cNvPr id="3" name="-SubtitleGroup33">
                <a:extLst>
                  <a:ext uri="{FF2B5EF4-FFF2-40B4-BE49-F238E27FC236}">
                    <a16:creationId xmlns:a16="http://schemas.microsoft.com/office/drawing/2014/main" id="{F61D001B-EC49-128A-1E48-D1F15841A892}"/>
                  </a:ext>
                </a:extLst>
              </p:cNvPr>
              <p:cNvSpPr/>
              <p:nvPr/>
            </p:nvSpPr>
            <p:spPr>
              <a:xfrm>
                <a:off x="487680" y="929749"/>
                <a:ext cx="7306172" cy="529056"/>
              </a:xfrm>
              <a:prstGeom prst="rect">
                <a:avLst/>
              </a:prstGeom>
              <a:solidFill>
                <a:schemeClr val="accent1">
                  <a:lumMod val="100000"/>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lang="pl-PL" sz="2838">
                    <a:solidFill>
                      <a:schemeClr val="tx1"/>
                    </a:solidFill>
                    <a:latin typeface="Calibri Light" panose="020F0302020204030204" pitchFamily="34" charset="0"/>
                  </a:rPr>
                  <a:t>Darbam bija 3 pamat soļi:</a:t>
                </a:r>
                <a:endParaRPr lang="ru-RU" sz="2838">
                  <a:solidFill>
                    <a:schemeClr val="tx1"/>
                  </a:solidFill>
                  <a:latin typeface="Calibri Light" panose="020F0302020204030204" pitchFamily="34" charset="0"/>
                </a:endParaRPr>
              </a:p>
            </p:txBody>
          </p:sp>
          <p:sp>
            <p:nvSpPr>
              <p:cNvPr id="4" name="-Ordered44">
                <a:extLst>
                  <a:ext uri="{FF2B5EF4-FFF2-40B4-BE49-F238E27FC236}">
                    <a16:creationId xmlns:a16="http://schemas.microsoft.com/office/drawing/2014/main" id="{611ECE4C-B474-7BCE-408E-8DD50F43F257}"/>
                  </a:ext>
                </a:extLst>
              </p:cNvPr>
              <p:cNvSpPr/>
              <p:nvPr/>
            </p:nvSpPr>
            <p:spPr>
              <a:xfrm>
                <a:off x="860284" y="2471373"/>
                <a:ext cx="82654" cy="217231"/>
              </a:xfrm>
              <a:prstGeom prst="roundRect">
                <a:avLst>
                  <a:gd name="adj" fmla="val 163732"/>
                </a:avLst>
              </a:prstGeom>
              <a:solidFill>
                <a:schemeClr val="accent1">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Shape 55">
                <a:extLst>
                  <a:ext uri="{FF2B5EF4-FFF2-40B4-BE49-F238E27FC236}">
                    <a16:creationId xmlns:a16="http://schemas.microsoft.com/office/drawing/2014/main" id="{4D06185E-EDFD-8B9E-9BA6-B444EFDEBE7A}"/>
                  </a:ext>
                </a:extLst>
              </p:cNvPr>
              <p:cNvSpPr/>
              <p:nvPr/>
            </p:nvSpPr>
            <p:spPr>
              <a:xfrm>
                <a:off x="487680" y="2153444"/>
                <a:ext cx="1270974" cy="1055609"/>
              </a:xfrm>
              <a:prstGeom prst="chevron">
                <a:avLst/>
              </a:prstGeom>
              <a:solidFill>
                <a:schemeClr val="bg1">
                  <a:lumMod val="90000"/>
                  <a:alpha val="53000"/>
                </a:schemeClr>
              </a:solid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Shape 66">
                <a:extLst>
                  <a:ext uri="{FF2B5EF4-FFF2-40B4-BE49-F238E27FC236}">
                    <a16:creationId xmlns:a16="http://schemas.microsoft.com/office/drawing/2014/main" id="{D4B18460-C3A9-A5F1-5E85-DC7FCDBB1CD4}"/>
                  </a:ext>
                </a:extLst>
              </p:cNvPr>
              <p:cNvSpPr/>
              <p:nvPr/>
            </p:nvSpPr>
            <p:spPr>
              <a:xfrm>
                <a:off x="487679" y="3556720"/>
                <a:ext cx="3395704" cy="1200329"/>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2400">
                    <a:solidFill>
                      <a:schemeClr val="tx1"/>
                    </a:solidFill>
                    <a:latin typeface="Calibri" panose="020F0502020204030204" pitchFamily="34" charset="0"/>
                  </a:rPr>
                  <a:t>Informācijas vākšana par nestandarta vienādojumu risināšanu.</a:t>
                </a:r>
                <a:endParaRPr lang="ru-RU" sz="2400">
                  <a:solidFill>
                    <a:schemeClr val="tx1"/>
                  </a:solidFill>
                  <a:latin typeface="Calibri" panose="020F0502020204030204" pitchFamily="34" charset="0"/>
                </a:endParaRPr>
              </a:p>
            </p:txBody>
          </p:sp>
          <p:sp>
            <p:nvSpPr>
              <p:cNvPr id="13" name="Shape 713">
                <a:extLst>
                  <a:ext uri="{FF2B5EF4-FFF2-40B4-BE49-F238E27FC236}">
                    <a16:creationId xmlns:a16="http://schemas.microsoft.com/office/drawing/2014/main" id="{666C3507-AA32-98E5-BDF3-CF492DAE8E07}"/>
                  </a:ext>
                </a:extLst>
              </p:cNvPr>
              <p:cNvSpPr>
                <a:spLocks/>
              </p:cNvSpPr>
              <p:nvPr/>
            </p:nvSpPr>
            <p:spPr bwMode="auto">
              <a:xfrm>
                <a:off x="694361" y="2343109"/>
                <a:ext cx="331846" cy="676281"/>
              </a:xfrm>
              <a:custGeom>
                <a:avLst/>
                <a:gdLst>
                  <a:gd name="T0" fmla="*/ 235 w 398"/>
                  <a:gd name="T1" fmla="*/ 0 h 812"/>
                  <a:gd name="T2" fmla="*/ 398 w 398"/>
                  <a:gd name="T3" fmla="*/ 0 h 812"/>
                  <a:gd name="T4" fmla="*/ 398 w 398"/>
                  <a:gd name="T5" fmla="*/ 812 h 812"/>
                  <a:gd name="T6" fmla="*/ 177 w 398"/>
                  <a:gd name="T7" fmla="*/ 812 h 812"/>
                  <a:gd name="T8" fmla="*/ 177 w 398"/>
                  <a:gd name="T9" fmla="*/ 207 h 812"/>
                  <a:gd name="T10" fmla="*/ 42 w 398"/>
                  <a:gd name="T11" fmla="*/ 238 h 812"/>
                  <a:gd name="T12" fmla="*/ 0 w 398"/>
                  <a:gd name="T13" fmla="*/ 65 h 812"/>
                  <a:gd name="T14" fmla="*/ 235 w 398"/>
                  <a:gd name="T15" fmla="*/ 0 h 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8" h="812">
                    <a:moveTo>
                      <a:pt x="235" y="0"/>
                    </a:moveTo>
                    <a:lnTo>
                      <a:pt x="398" y="0"/>
                    </a:lnTo>
                    <a:lnTo>
                      <a:pt x="398" y="812"/>
                    </a:lnTo>
                    <a:lnTo>
                      <a:pt x="177" y="812"/>
                    </a:lnTo>
                    <a:lnTo>
                      <a:pt x="177" y="207"/>
                    </a:lnTo>
                    <a:lnTo>
                      <a:pt x="42" y="238"/>
                    </a:lnTo>
                    <a:lnTo>
                      <a:pt x="0" y="65"/>
                    </a:lnTo>
                    <a:lnTo>
                      <a:pt x="235" y="0"/>
                    </a:lnTo>
                    <a:close/>
                  </a:path>
                </a:pathLst>
              </a:custGeom>
              <a:solidFill>
                <a:schemeClr val="accent1">
                  <a:lumMod val="100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7" name="Group 32">
              <a:extLst>
                <a:ext uri="{FF2B5EF4-FFF2-40B4-BE49-F238E27FC236}">
                  <a16:creationId xmlns:a16="http://schemas.microsoft.com/office/drawing/2014/main" id="{B0402D80-2FEC-3958-F729-192A1C0032D7}"/>
                </a:ext>
              </a:extLst>
            </p:cNvPr>
            <p:cNvGrpSpPr/>
            <p:nvPr/>
          </p:nvGrpSpPr>
          <p:grpSpPr>
            <a:xfrm>
              <a:off x="4398148" y="2153445"/>
              <a:ext cx="3395703" cy="3342267"/>
              <a:chOff x="4398148" y="2153445"/>
              <a:chExt cx="3395703" cy="3342267"/>
            </a:xfrm>
          </p:grpSpPr>
          <p:sp>
            <p:nvSpPr>
              <p:cNvPr id="14" name="Shape 914">
                <a:extLst>
                  <a:ext uri="{FF2B5EF4-FFF2-40B4-BE49-F238E27FC236}">
                    <a16:creationId xmlns:a16="http://schemas.microsoft.com/office/drawing/2014/main" id="{B38FAB26-79C9-AF03-B8D1-E9A1E7431AB4}"/>
                  </a:ext>
                </a:extLst>
              </p:cNvPr>
              <p:cNvSpPr/>
              <p:nvPr/>
            </p:nvSpPr>
            <p:spPr>
              <a:xfrm>
                <a:off x="4398149" y="2153445"/>
                <a:ext cx="1270971" cy="1055607"/>
              </a:xfrm>
              <a:prstGeom prst="chevron">
                <a:avLst/>
              </a:prstGeom>
              <a:solidFill>
                <a:schemeClr val="bg1">
                  <a:lumMod val="90000"/>
                  <a:alpha val="53000"/>
                </a:schemeClr>
              </a:solid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5" name="Shape 1015">
                <a:extLst>
                  <a:ext uri="{FF2B5EF4-FFF2-40B4-BE49-F238E27FC236}">
                    <a16:creationId xmlns:a16="http://schemas.microsoft.com/office/drawing/2014/main" id="{58B28B2D-1201-15A2-818D-2E61CF3854C6}"/>
                  </a:ext>
                </a:extLst>
              </p:cNvPr>
              <p:cNvSpPr/>
              <p:nvPr/>
            </p:nvSpPr>
            <p:spPr>
              <a:xfrm>
                <a:off x="4398148" y="3556720"/>
                <a:ext cx="3395703" cy="1938992"/>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2400">
                    <a:solidFill>
                      <a:schemeClr val="tx1"/>
                    </a:solidFill>
                    <a:latin typeface="Calibri" panose="020F0502020204030204" pitchFamily="34" charset="0"/>
                  </a:rPr>
                  <a:t>Vienādojuma risināšanas algoritma sastādīšana, universālas formulas izveidošana, izmantojot burtus.</a:t>
                </a:r>
                <a:endParaRPr lang="ru-RU" sz="2400">
                  <a:solidFill>
                    <a:schemeClr val="tx1"/>
                  </a:solidFill>
                  <a:latin typeface="Calibri" panose="020F0502020204030204" pitchFamily="34" charset="0"/>
                </a:endParaRPr>
              </a:p>
            </p:txBody>
          </p:sp>
          <p:sp>
            <p:nvSpPr>
              <p:cNvPr id="20" name="Shape 1120">
                <a:extLst>
                  <a:ext uri="{FF2B5EF4-FFF2-40B4-BE49-F238E27FC236}">
                    <a16:creationId xmlns:a16="http://schemas.microsoft.com/office/drawing/2014/main" id="{10EDA518-B7E8-B7D7-25C8-A3E986FE52A5}"/>
                  </a:ext>
                </a:extLst>
              </p:cNvPr>
              <p:cNvSpPr>
                <a:spLocks/>
              </p:cNvSpPr>
              <p:nvPr/>
            </p:nvSpPr>
            <p:spPr bwMode="auto">
              <a:xfrm>
                <a:off x="4570352" y="2336391"/>
                <a:ext cx="531407" cy="682996"/>
              </a:xfrm>
              <a:custGeom>
                <a:avLst/>
                <a:gdLst>
                  <a:gd name="T0" fmla="*/ 348 w 638"/>
                  <a:gd name="T1" fmla="*/ 0 h 826"/>
                  <a:gd name="T2" fmla="*/ 381 w 638"/>
                  <a:gd name="T3" fmla="*/ 2 h 826"/>
                  <a:gd name="T4" fmla="*/ 411 w 638"/>
                  <a:gd name="T5" fmla="*/ 7 h 826"/>
                  <a:gd name="T6" fmla="*/ 440 w 638"/>
                  <a:gd name="T7" fmla="*/ 13 h 826"/>
                  <a:gd name="T8" fmla="*/ 465 w 638"/>
                  <a:gd name="T9" fmla="*/ 23 h 826"/>
                  <a:gd name="T10" fmla="*/ 492 w 638"/>
                  <a:gd name="T11" fmla="*/ 35 h 826"/>
                  <a:gd name="T12" fmla="*/ 515 w 638"/>
                  <a:gd name="T13" fmla="*/ 46 h 826"/>
                  <a:gd name="T14" fmla="*/ 536 w 638"/>
                  <a:gd name="T15" fmla="*/ 62 h 826"/>
                  <a:gd name="T16" fmla="*/ 558 w 638"/>
                  <a:gd name="T17" fmla="*/ 81 h 826"/>
                  <a:gd name="T18" fmla="*/ 575 w 638"/>
                  <a:gd name="T19" fmla="*/ 98 h 826"/>
                  <a:gd name="T20" fmla="*/ 590 w 638"/>
                  <a:gd name="T21" fmla="*/ 120 h 826"/>
                  <a:gd name="T22" fmla="*/ 602 w 638"/>
                  <a:gd name="T23" fmla="*/ 141 h 826"/>
                  <a:gd name="T24" fmla="*/ 613 w 638"/>
                  <a:gd name="T25" fmla="*/ 166 h 826"/>
                  <a:gd name="T26" fmla="*/ 621 w 638"/>
                  <a:gd name="T27" fmla="*/ 191 h 826"/>
                  <a:gd name="T28" fmla="*/ 627 w 638"/>
                  <a:gd name="T29" fmla="*/ 217 h 826"/>
                  <a:gd name="T30" fmla="*/ 629 w 638"/>
                  <a:gd name="T31" fmla="*/ 246 h 826"/>
                  <a:gd name="T32" fmla="*/ 629 w 638"/>
                  <a:gd name="T33" fmla="*/ 284 h 826"/>
                  <a:gd name="T34" fmla="*/ 623 w 638"/>
                  <a:gd name="T35" fmla="*/ 327 h 826"/>
                  <a:gd name="T36" fmla="*/ 611 w 638"/>
                  <a:gd name="T37" fmla="*/ 368 h 826"/>
                  <a:gd name="T38" fmla="*/ 592 w 638"/>
                  <a:gd name="T39" fmla="*/ 402 h 826"/>
                  <a:gd name="T40" fmla="*/ 569 w 638"/>
                  <a:gd name="T41" fmla="*/ 435 h 826"/>
                  <a:gd name="T42" fmla="*/ 540 w 638"/>
                  <a:gd name="T43" fmla="*/ 466 h 826"/>
                  <a:gd name="T44" fmla="*/ 506 w 638"/>
                  <a:gd name="T45" fmla="*/ 497 h 826"/>
                  <a:gd name="T46" fmla="*/ 465 w 638"/>
                  <a:gd name="T47" fmla="*/ 528 h 826"/>
                  <a:gd name="T48" fmla="*/ 304 w 638"/>
                  <a:gd name="T49" fmla="*/ 642 h 826"/>
                  <a:gd name="T50" fmla="*/ 638 w 638"/>
                  <a:gd name="T51" fmla="*/ 826 h 826"/>
                  <a:gd name="T52" fmla="*/ 0 w 638"/>
                  <a:gd name="T53" fmla="*/ 656 h 826"/>
                  <a:gd name="T54" fmla="*/ 315 w 638"/>
                  <a:gd name="T55" fmla="*/ 414 h 826"/>
                  <a:gd name="T56" fmla="*/ 338 w 638"/>
                  <a:gd name="T57" fmla="*/ 393 h 826"/>
                  <a:gd name="T58" fmla="*/ 359 w 638"/>
                  <a:gd name="T59" fmla="*/ 373 h 826"/>
                  <a:gd name="T60" fmla="*/ 375 w 638"/>
                  <a:gd name="T61" fmla="*/ 356 h 826"/>
                  <a:gd name="T62" fmla="*/ 386 w 638"/>
                  <a:gd name="T63" fmla="*/ 339 h 826"/>
                  <a:gd name="T64" fmla="*/ 396 w 638"/>
                  <a:gd name="T65" fmla="*/ 321 h 826"/>
                  <a:gd name="T66" fmla="*/ 402 w 638"/>
                  <a:gd name="T67" fmla="*/ 304 h 826"/>
                  <a:gd name="T68" fmla="*/ 404 w 638"/>
                  <a:gd name="T69" fmla="*/ 286 h 826"/>
                  <a:gd name="T70" fmla="*/ 404 w 638"/>
                  <a:gd name="T71" fmla="*/ 269 h 826"/>
                  <a:gd name="T72" fmla="*/ 402 w 638"/>
                  <a:gd name="T73" fmla="*/ 251 h 826"/>
                  <a:gd name="T74" fmla="*/ 394 w 638"/>
                  <a:gd name="T75" fmla="*/ 236 h 826"/>
                  <a:gd name="T76" fmla="*/ 386 w 638"/>
                  <a:gd name="T77" fmla="*/ 222 h 826"/>
                  <a:gd name="T78" fmla="*/ 373 w 638"/>
                  <a:gd name="T79" fmla="*/ 213 h 826"/>
                  <a:gd name="T80" fmla="*/ 359 w 638"/>
                  <a:gd name="T81" fmla="*/ 203 h 826"/>
                  <a:gd name="T82" fmla="*/ 344 w 638"/>
                  <a:gd name="T83" fmla="*/ 199 h 826"/>
                  <a:gd name="T84" fmla="*/ 325 w 638"/>
                  <a:gd name="T85" fmla="*/ 195 h 826"/>
                  <a:gd name="T86" fmla="*/ 306 w 638"/>
                  <a:gd name="T87" fmla="*/ 195 h 826"/>
                  <a:gd name="T88" fmla="*/ 286 w 638"/>
                  <a:gd name="T89" fmla="*/ 199 h 826"/>
                  <a:gd name="T90" fmla="*/ 267 w 638"/>
                  <a:gd name="T91" fmla="*/ 205 h 826"/>
                  <a:gd name="T92" fmla="*/ 248 w 638"/>
                  <a:gd name="T93" fmla="*/ 215 h 826"/>
                  <a:gd name="T94" fmla="*/ 229 w 638"/>
                  <a:gd name="T95" fmla="*/ 226 h 826"/>
                  <a:gd name="T96" fmla="*/ 209 w 638"/>
                  <a:gd name="T97" fmla="*/ 244 h 826"/>
                  <a:gd name="T98" fmla="*/ 188 w 638"/>
                  <a:gd name="T99" fmla="*/ 263 h 826"/>
                  <a:gd name="T100" fmla="*/ 165 w 638"/>
                  <a:gd name="T101" fmla="*/ 286 h 826"/>
                  <a:gd name="T102" fmla="*/ 4 w 638"/>
                  <a:gd name="T103" fmla="*/ 174 h 826"/>
                  <a:gd name="T104" fmla="*/ 36 w 638"/>
                  <a:gd name="T105" fmla="*/ 133 h 826"/>
                  <a:gd name="T106" fmla="*/ 69 w 638"/>
                  <a:gd name="T107" fmla="*/ 98 h 826"/>
                  <a:gd name="T108" fmla="*/ 104 w 638"/>
                  <a:gd name="T109" fmla="*/ 69 h 826"/>
                  <a:gd name="T110" fmla="*/ 142 w 638"/>
                  <a:gd name="T111" fmla="*/ 44 h 826"/>
                  <a:gd name="T112" fmla="*/ 182 w 638"/>
                  <a:gd name="T113" fmla="*/ 25 h 826"/>
                  <a:gd name="T114" fmla="*/ 227 w 638"/>
                  <a:gd name="T115" fmla="*/ 9 h 826"/>
                  <a:gd name="T116" fmla="*/ 277 w 638"/>
                  <a:gd name="T117" fmla="*/ 2 h 826"/>
                  <a:gd name="T118" fmla="*/ 333 w 638"/>
                  <a:gd name="T119" fmla="*/ 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8" h="826">
                    <a:moveTo>
                      <a:pt x="333" y="0"/>
                    </a:moveTo>
                    <a:lnTo>
                      <a:pt x="348" y="0"/>
                    </a:lnTo>
                    <a:lnTo>
                      <a:pt x="365" y="0"/>
                    </a:lnTo>
                    <a:lnTo>
                      <a:pt x="381" y="2"/>
                    </a:lnTo>
                    <a:lnTo>
                      <a:pt x="396" y="4"/>
                    </a:lnTo>
                    <a:lnTo>
                      <a:pt x="411" y="7"/>
                    </a:lnTo>
                    <a:lnTo>
                      <a:pt x="425" y="9"/>
                    </a:lnTo>
                    <a:lnTo>
                      <a:pt x="440" y="13"/>
                    </a:lnTo>
                    <a:lnTo>
                      <a:pt x="454" y="17"/>
                    </a:lnTo>
                    <a:lnTo>
                      <a:pt x="465" y="23"/>
                    </a:lnTo>
                    <a:lnTo>
                      <a:pt x="479" y="29"/>
                    </a:lnTo>
                    <a:lnTo>
                      <a:pt x="492" y="35"/>
                    </a:lnTo>
                    <a:lnTo>
                      <a:pt x="504" y="40"/>
                    </a:lnTo>
                    <a:lnTo>
                      <a:pt x="515" y="46"/>
                    </a:lnTo>
                    <a:lnTo>
                      <a:pt x="527" y="54"/>
                    </a:lnTo>
                    <a:lnTo>
                      <a:pt x="536" y="62"/>
                    </a:lnTo>
                    <a:lnTo>
                      <a:pt x="548" y="71"/>
                    </a:lnTo>
                    <a:lnTo>
                      <a:pt x="558" y="81"/>
                    </a:lnTo>
                    <a:lnTo>
                      <a:pt x="565" y="89"/>
                    </a:lnTo>
                    <a:lnTo>
                      <a:pt x="575" y="98"/>
                    </a:lnTo>
                    <a:lnTo>
                      <a:pt x="583" y="110"/>
                    </a:lnTo>
                    <a:lnTo>
                      <a:pt x="590" y="120"/>
                    </a:lnTo>
                    <a:lnTo>
                      <a:pt x="596" y="131"/>
                    </a:lnTo>
                    <a:lnTo>
                      <a:pt x="602" y="141"/>
                    </a:lnTo>
                    <a:lnTo>
                      <a:pt x="608" y="153"/>
                    </a:lnTo>
                    <a:lnTo>
                      <a:pt x="613" y="166"/>
                    </a:lnTo>
                    <a:lnTo>
                      <a:pt x="617" y="178"/>
                    </a:lnTo>
                    <a:lnTo>
                      <a:pt x="621" y="191"/>
                    </a:lnTo>
                    <a:lnTo>
                      <a:pt x="623" y="203"/>
                    </a:lnTo>
                    <a:lnTo>
                      <a:pt x="627" y="217"/>
                    </a:lnTo>
                    <a:lnTo>
                      <a:pt x="627" y="232"/>
                    </a:lnTo>
                    <a:lnTo>
                      <a:pt x="629" y="246"/>
                    </a:lnTo>
                    <a:lnTo>
                      <a:pt x="629" y="261"/>
                    </a:lnTo>
                    <a:lnTo>
                      <a:pt x="629" y="284"/>
                    </a:lnTo>
                    <a:lnTo>
                      <a:pt x="627" y="306"/>
                    </a:lnTo>
                    <a:lnTo>
                      <a:pt x="623" y="327"/>
                    </a:lnTo>
                    <a:lnTo>
                      <a:pt x="617" y="348"/>
                    </a:lnTo>
                    <a:lnTo>
                      <a:pt x="611" y="368"/>
                    </a:lnTo>
                    <a:lnTo>
                      <a:pt x="602" y="385"/>
                    </a:lnTo>
                    <a:lnTo>
                      <a:pt x="592" y="402"/>
                    </a:lnTo>
                    <a:lnTo>
                      <a:pt x="581" y="420"/>
                    </a:lnTo>
                    <a:lnTo>
                      <a:pt x="569" y="435"/>
                    </a:lnTo>
                    <a:lnTo>
                      <a:pt x="556" y="451"/>
                    </a:lnTo>
                    <a:lnTo>
                      <a:pt x="540" y="466"/>
                    </a:lnTo>
                    <a:lnTo>
                      <a:pt x="523" y="482"/>
                    </a:lnTo>
                    <a:lnTo>
                      <a:pt x="506" y="497"/>
                    </a:lnTo>
                    <a:lnTo>
                      <a:pt x="486" y="513"/>
                    </a:lnTo>
                    <a:lnTo>
                      <a:pt x="465" y="528"/>
                    </a:lnTo>
                    <a:lnTo>
                      <a:pt x="442" y="546"/>
                    </a:lnTo>
                    <a:lnTo>
                      <a:pt x="304" y="642"/>
                    </a:lnTo>
                    <a:lnTo>
                      <a:pt x="638" y="642"/>
                    </a:lnTo>
                    <a:lnTo>
                      <a:pt x="638" y="826"/>
                    </a:lnTo>
                    <a:lnTo>
                      <a:pt x="0" y="826"/>
                    </a:lnTo>
                    <a:lnTo>
                      <a:pt x="0" y="656"/>
                    </a:lnTo>
                    <a:lnTo>
                      <a:pt x="302" y="424"/>
                    </a:lnTo>
                    <a:lnTo>
                      <a:pt x="315" y="414"/>
                    </a:lnTo>
                    <a:lnTo>
                      <a:pt x="327" y="402"/>
                    </a:lnTo>
                    <a:lnTo>
                      <a:pt x="338" y="393"/>
                    </a:lnTo>
                    <a:lnTo>
                      <a:pt x="350" y="383"/>
                    </a:lnTo>
                    <a:lnTo>
                      <a:pt x="359" y="373"/>
                    </a:lnTo>
                    <a:lnTo>
                      <a:pt x="367" y="366"/>
                    </a:lnTo>
                    <a:lnTo>
                      <a:pt x="375" y="356"/>
                    </a:lnTo>
                    <a:lnTo>
                      <a:pt x="381" y="348"/>
                    </a:lnTo>
                    <a:lnTo>
                      <a:pt x="386" y="339"/>
                    </a:lnTo>
                    <a:lnTo>
                      <a:pt x="392" y="331"/>
                    </a:lnTo>
                    <a:lnTo>
                      <a:pt x="396" y="321"/>
                    </a:lnTo>
                    <a:lnTo>
                      <a:pt x="400" y="313"/>
                    </a:lnTo>
                    <a:lnTo>
                      <a:pt x="402" y="304"/>
                    </a:lnTo>
                    <a:lnTo>
                      <a:pt x="404" y="296"/>
                    </a:lnTo>
                    <a:lnTo>
                      <a:pt x="404" y="286"/>
                    </a:lnTo>
                    <a:lnTo>
                      <a:pt x="406" y="278"/>
                    </a:lnTo>
                    <a:lnTo>
                      <a:pt x="404" y="269"/>
                    </a:lnTo>
                    <a:lnTo>
                      <a:pt x="404" y="259"/>
                    </a:lnTo>
                    <a:lnTo>
                      <a:pt x="402" y="251"/>
                    </a:lnTo>
                    <a:lnTo>
                      <a:pt x="398" y="244"/>
                    </a:lnTo>
                    <a:lnTo>
                      <a:pt x="394" y="236"/>
                    </a:lnTo>
                    <a:lnTo>
                      <a:pt x="390" y="228"/>
                    </a:lnTo>
                    <a:lnTo>
                      <a:pt x="386" y="222"/>
                    </a:lnTo>
                    <a:lnTo>
                      <a:pt x="381" y="217"/>
                    </a:lnTo>
                    <a:lnTo>
                      <a:pt x="373" y="213"/>
                    </a:lnTo>
                    <a:lnTo>
                      <a:pt x="367" y="207"/>
                    </a:lnTo>
                    <a:lnTo>
                      <a:pt x="359" y="203"/>
                    </a:lnTo>
                    <a:lnTo>
                      <a:pt x="352" y="201"/>
                    </a:lnTo>
                    <a:lnTo>
                      <a:pt x="344" y="199"/>
                    </a:lnTo>
                    <a:lnTo>
                      <a:pt x="334" y="197"/>
                    </a:lnTo>
                    <a:lnTo>
                      <a:pt x="325" y="195"/>
                    </a:lnTo>
                    <a:lnTo>
                      <a:pt x="315" y="195"/>
                    </a:lnTo>
                    <a:lnTo>
                      <a:pt x="306" y="195"/>
                    </a:lnTo>
                    <a:lnTo>
                      <a:pt x="296" y="197"/>
                    </a:lnTo>
                    <a:lnTo>
                      <a:pt x="286" y="199"/>
                    </a:lnTo>
                    <a:lnTo>
                      <a:pt x="277" y="201"/>
                    </a:lnTo>
                    <a:lnTo>
                      <a:pt x="267" y="205"/>
                    </a:lnTo>
                    <a:lnTo>
                      <a:pt x="257" y="209"/>
                    </a:lnTo>
                    <a:lnTo>
                      <a:pt x="248" y="215"/>
                    </a:lnTo>
                    <a:lnTo>
                      <a:pt x="238" y="220"/>
                    </a:lnTo>
                    <a:lnTo>
                      <a:pt x="229" y="226"/>
                    </a:lnTo>
                    <a:lnTo>
                      <a:pt x="219" y="234"/>
                    </a:lnTo>
                    <a:lnTo>
                      <a:pt x="209" y="244"/>
                    </a:lnTo>
                    <a:lnTo>
                      <a:pt x="198" y="253"/>
                    </a:lnTo>
                    <a:lnTo>
                      <a:pt x="188" y="263"/>
                    </a:lnTo>
                    <a:lnTo>
                      <a:pt x="177" y="275"/>
                    </a:lnTo>
                    <a:lnTo>
                      <a:pt x="165" y="286"/>
                    </a:lnTo>
                    <a:lnTo>
                      <a:pt x="156" y="300"/>
                    </a:lnTo>
                    <a:lnTo>
                      <a:pt x="4" y="174"/>
                    </a:lnTo>
                    <a:lnTo>
                      <a:pt x="19" y="153"/>
                    </a:lnTo>
                    <a:lnTo>
                      <a:pt x="36" y="133"/>
                    </a:lnTo>
                    <a:lnTo>
                      <a:pt x="52" y="116"/>
                    </a:lnTo>
                    <a:lnTo>
                      <a:pt x="69" y="98"/>
                    </a:lnTo>
                    <a:lnTo>
                      <a:pt x="86" y="83"/>
                    </a:lnTo>
                    <a:lnTo>
                      <a:pt x="104" y="69"/>
                    </a:lnTo>
                    <a:lnTo>
                      <a:pt x="123" y="56"/>
                    </a:lnTo>
                    <a:lnTo>
                      <a:pt x="142" y="44"/>
                    </a:lnTo>
                    <a:lnTo>
                      <a:pt x="161" y="33"/>
                    </a:lnTo>
                    <a:lnTo>
                      <a:pt x="182" y="25"/>
                    </a:lnTo>
                    <a:lnTo>
                      <a:pt x="204" y="17"/>
                    </a:lnTo>
                    <a:lnTo>
                      <a:pt x="227" y="9"/>
                    </a:lnTo>
                    <a:lnTo>
                      <a:pt x="252" y="6"/>
                    </a:lnTo>
                    <a:lnTo>
                      <a:pt x="277" y="2"/>
                    </a:lnTo>
                    <a:lnTo>
                      <a:pt x="304" y="0"/>
                    </a:lnTo>
                    <a:lnTo>
                      <a:pt x="333" y="0"/>
                    </a:lnTo>
                    <a:lnTo>
                      <a:pt x="333" y="0"/>
                    </a:lnTo>
                    <a:close/>
                  </a:path>
                </a:pathLst>
              </a:custGeom>
              <a:solidFill>
                <a:schemeClr val="accent1">
                  <a:lumMod val="100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8" name="Group 33">
              <a:extLst>
                <a:ext uri="{FF2B5EF4-FFF2-40B4-BE49-F238E27FC236}">
                  <a16:creationId xmlns:a16="http://schemas.microsoft.com/office/drawing/2014/main" id="{9DF4DC89-D7F3-697F-8D93-075527473532}"/>
                </a:ext>
              </a:extLst>
            </p:cNvPr>
            <p:cNvGrpSpPr/>
            <p:nvPr/>
          </p:nvGrpSpPr>
          <p:grpSpPr>
            <a:xfrm>
              <a:off x="8308616" y="2153445"/>
              <a:ext cx="3395704" cy="3342267"/>
              <a:chOff x="8308616" y="2153445"/>
              <a:chExt cx="3395704" cy="3342267"/>
            </a:xfrm>
          </p:grpSpPr>
          <p:sp>
            <p:nvSpPr>
              <p:cNvPr id="21" name="Shape 1321">
                <a:extLst>
                  <a:ext uri="{FF2B5EF4-FFF2-40B4-BE49-F238E27FC236}">
                    <a16:creationId xmlns:a16="http://schemas.microsoft.com/office/drawing/2014/main" id="{63A9FFF2-D752-FBE0-4BCA-73A6B708E6D7}"/>
                  </a:ext>
                </a:extLst>
              </p:cNvPr>
              <p:cNvSpPr/>
              <p:nvPr/>
            </p:nvSpPr>
            <p:spPr>
              <a:xfrm>
                <a:off x="8308617" y="2153445"/>
                <a:ext cx="1270971" cy="1055607"/>
              </a:xfrm>
              <a:prstGeom prst="chevron">
                <a:avLst/>
              </a:prstGeom>
              <a:solidFill>
                <a:schemeClr val="bg1">
                  <a:lumMod val="90000"/>
                  <a:alpha val="53000"/>
                </a:schemeClr>
              </a:solid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Shape 1422">
                <a:extLst>
                  <a:ext uri="{FF2B5EF4-FFF2-40B4-BE49-F238E27FC236}">
                    <a16:creationId xmlns:a16="http://schemas.microsoft.com/office/drawing/2014/main" id="{A08DC8A0-7BBF-E330-2A50-7F1444714408}"/>
                  </a:ext>
                </a:extLst>
              </p:cNvPr>
              <p:cNvSpPr/>
              <p:nvPr/>
            </p:nvSpPr>
            <p:spPr>
              <a:xfrm>
                <a:off x="8308616" y="3556720"/>
                <a:ext cx="3395704" cy="1938992"/>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2400">
                    <a:solidFill>
                      <a:schemeClr val="tx1"/>
                    </a:solidFill>
                    <a:latin typeface="Calibri" panose="020F0502020204030204" pitchFamily="34" charset="0"/>
                  </a:rPr>
                  <a:t>Kodēšana, izmantojot HTML 5, CSS 3 un JavaScript objektorientēto programmēšanas valodu.</a:t>
                </a:r>
                <a:endParaRPr lang="ru-RU" sz="2400">
                  <a:solidFill>
                    <a:schemeClr val="tx1"/>
                  </a:solidFill>
                  <a:latin typeface="Calibri" panose="020F0502020204030204" pitchFamily="34" charset="0"/>
                </a:endParaRPr>
              </a:p>
            </p:txBody>
          </p:sp>
          <p:sp>
            <p:nvSpPr>
              <p:cNvPr id="27" name="Shape 1527">
                <a:extLst>
                  <a:ext uri="{FF2B5EF4-FFF2-40B4-BE49-F238E27FC236}">
                    <a16:creationId xmlns:a16="http://schemas.microsoft.com/office/drawing/2014/main" id="{1D45F8A2-A1B2-CDD4-5041-DDBFE559EF45}"/>
                  </a:ext>
                </a:extLst>
              </p:cNvPr>
              <p:cNvSpPr>
                <a:spLocks/>
              </p:cNvSpPr>
              <p:nvPr/>
            </p:nvSpPr>
            <p:spPr bwMode="auto">
              <a:xfrm>
                <a:off x="8454451" y="2334473"/>
                <a:ext cx="544837" cy="684915"/>
              </a:xfrm>
              <a:custGeom>
                <a:avLst/>
                <a:gdLst>
                  <a:gd name="T0" fmla="*/ 635 w 652"/>
                  <a:gd name="T1" fmla="*/ 0 h 824"/>
                  <a:gd name="T2" fmla="*/ 444 w 652"/>
                  <a:gd name="T3" fmla="*/ 325 h 824"/>
                  <a:gd name="T4" fmla="*/ 486 w 652"/>
                  <a:gd name="T5" fmla="*/ 335 h 824"/>
                  <a:gd name="T6" fmla="*/ 524 w 652"/>
                  <a:gd name="T7" fmla="*/ 352 h 824"/>
                  <a:gd name="T8" fmla="*/ 560 w 652"/>
                  <a:gd name="T9" fmla="*/ 372 h 824"/>
                  <a:gd name="T10" fmla="*/ 591 w 652"/>
                  <a:gd name="T11" fmla="*/ 397 h 824"/>
                  <a:gd name="T12" fmla="*/ 616 w 652"/>
                  <a:gd name="T13" fmla="*/ 427 h 824"/>
                  <a:gd name="T14" fmla="*/ 635 w 652"/>
                  <a:gd name="T15" fmla="*/ 464 h 824"/>
                  <a:gd name="T16" fmla="*/ 647 w 652"/>
                  <a:gd name="T17" fmla="*/ 506 h 824"/>
                  <a:gd name="T18" fmla="*/ 652 w 652"/>
                  <a:gd name="T19" fmla="*/ 555 h 824"/>
                  <a:gd name="T20" fmla="*/ 650 w 652"/>
                  <a:gd name="T21" fmla="*/ 585 h 824"/>
                  <a:gd name="T22" fmla="*/ 645 w 652"/>
                  <a:gd name="T23" fmla="*/ 614 h 824"/>
                  <a:gd name="T24" fmla="*/ 639 w 652"/>
                  <a:gd name="T25" fmla="*/ 641 h 824"/>
                  <a:gd name="T26" fmla="*/ 629 w 652"/>
                  <a:gd name="T27" fmla="*/ 666 h 824"/>
                  <a:gd name="T28" fmla="*/ 616 w 652"/>
                  <a:gd name="T29" fmla="*/ 689 h 824"/>
                  <a:gd name="T30" fmla="*/ 601 w 652"/>
                  <a:gd name="T31" fmla="*/ 711 h 824"/>
                  <a:gd name="T32" fmla="*/ 583 w 652"/>
                  <a:gd name="T33" fmla="*/ 732 h 824"/>
                  <a:gd name="T34" fmla="*/ 564 w 652"/>
                  <a:gd name="T35" fmla="*/ 751 h 824"/>
                  <a:gd name="T36" fmla="*/ 541 w 652"/>
                  <a:gd name="T37" fmla="*/ 767 h 824"/>
                  <a:gd name="T38" fmla="*/ 518 w 652"/>
                  <a:gd name="T39" fmla="*/ 782 h 824"/>
                  <a:gd name="T40" fmla="*/ 493 w 652"/>
                  <a:gd name="T41" fmla="*/ 794 h 824"/>
                  <a:gd name="T42" fmla="*/ 465 w 652"/>
                  <a:gd name="T43" fmla="*/ 805 h 824"/>
                  <a:gd name="T44" fmla="*/ 436 w 652"/>
                  <a:gd name="T45" fmla="*/ 813 h 824"/>
                  <a:gd name="T46" fmla="*/ 407 w 652"/>
                  <a:gd name="T47" fmla="*/ 819 h 824"/>
                  <a:gd name="T48" fmla="*/ 375 w 652"/>
                  <a:gd name="T49" fmla="*/ 822 h 824"/>
                  <a:gd name="T50" fmla="*/ 342 w 652"/>
                  <a:gd name="T51" fmla="*/ 824 h 824"/>
                  <a:gd name="T52" fmla="*/ 285 w 652"/>
                  <a:gd name="T53" fmla="*/ 821 h 824"/>
                  <a:gd name="T54" fmla="*/ 233 w 652"/>
                  <a:gd name="T55" fmla="*/ 813 h 824"/>
                  <a:gd name="T56" fmla="*/ 185 w 652"/>
                  <a:gd name="T57" fmla="*/ 801 h 824"/>
                  <a:gd name="T58" fmla="*/ 141 w 652"/>
                  <a:gd name="T59" fmla="*/ 784 h 824"/>
                  <a:gd name="T60" fmla="*/ 101 w 652"/>
                  <a:gd name="T61" fmla="*/ 763 h 824"/>
                  <a:gd name="T62" fmla="*/ 63 w 652"/>
                  <a:gd name="T63" fmla="*/ 740 h 824"/>
                  <a:gd name="T64" fmla="*/ 30 w 652"/>
                  <a:gd name="T65" fmla="*/ 711 h 824"/>
                  <a:gd name="T66" fmla="*/ 0 w 652"/>
                  <a:gd name="T67" fmla="*/ 680 h 824"/>
                  <a:gd name="T68" fmla="*/ 151 w 652"/>
                  <a:gd name="T69" fmla="*/ 551 h 824"/>
                  <a:gd name="T70" fmla="*/ 172 w 652"/>
                  <a:gd name="T71" fmla="*/ 570 h 824"/>
                  <a:gd name="T72" fmla="*/ 195 w 652"/>
                  <a:gd name="T73" fmla="*/ 587 h 824"/>
                  <a:gd name="T74" fmla="*/ 218 w 652"/>
                  <a:gd name="T75" fmla="*/ 603 h 824"/>
                  <a:gd name="T76" fmla="*/ 241 w 652"/>
                  <a:gd name="T77" fmla="*/ 614 h 824"/>
                  <a:gd name="T78" fmla="*/ 266 w 652"/>
                  <a:gd name="T79" fmla="*/ 622 h 824"/>
                  <a:gd name="T80" fmla="*/ 291 w 652"/>
                  <a:gd name="T81" fmla="*/ 628 h 824"/>
                  <a:gd name="T82" fmla="*/ 317 w 652"/>
                  <a:gd name="T83" fmla="*/ 632 h 824"/>
                  <a:gd name="T84" fmla="*/ 342 w 652"/>
                  <a:gd name="T85" fmla="*/ 632 h 824"/>
                  <a:gd name="T86" fmla="*/ 363 w 652"/>
                  <a:gd name="T87" fmla="*/ 628 h 824"/>
                  <a:gd name="T88" fmla="*/ 382 w 652"/>
                  <a:gd name="T89" fmla="*/ 622 h 824"/>
                  <a:gd name="T90" fmla="*/ 400 w 652"/>
                  <a:gd name="T91" fmla="*/ 614 h 824"/>
                  <a:gd name="T92" fmla="*/ 413 w 652"/>
                  <a:gd name="T93" fmla="*/ 603 h 824"/>
                  <a:gd name="T94" fmla="*/ 423 w 652"/>
                  <a:gd name="T95" fmla="*/ 591 h 824"/>
                  <a:gd name="T96" fmla="*/ 430 w 652"/>
                  <a:gd name="T97" fmla="*/ 576 h 824"/>
                  <a:gd name="T98" fmla="*/ 434 w 652"/>
                  <a:gd name="T99" fmla="*/ 557 h 824"/>
                  <a:gd name="T100" fmla="*/ 434 w 652"/>
                  <a:gd name="T101" fmla="*/ 539 h 824"/>
                  <a:gd name="T102" fmla="*/ 430 w 652"/>
                  <a:gd name="T103" fmla="*/ 520 h 824"/>
                  <a:gd name="T104" fmla="*/ 421 w 652"/>
                  <a:gd name="T105" fmla="*/ 504 h 824"/>
                  <a:gd name="T106" fmla="*/ 409 w 652"/>
                  <a:gd name="T107" fmla="*/ 493 h 824"/>
                  <a:gd name="T108" fmla="*/ 392 w 652"/>
                  <a:gd name="T109" fmla="*/ 481 h 824"/>
                  <a:gd name="T110" fmla="*/ 371 w 652"/>
                  <a:gd name="T111" fmla="*/ 474 h 824"/>
                  <a:gd name="T112" fmla="*/ 346 w 652"/>
                  <a:gd name="T113" fmla="*/ 468 h 824"/>
                  <a:gd name="T114" fmla="*/ 319 w 652"/>
                  <a:gd name="T115" fmla="*/ 464 h 824"/>
                  <a:gd name="T116" fmla="*/ 210 w 652"/>
                  <a:gd name="T117" fmla="*/ 464 h 824"/>
                  <a:gd name="T118" fmla="*/ 361 w 652"/>
                  <a:gd name="T119" fmla="*/ 181 h 824"/>
                  <a:gd name="T120" fmla="*/ 55 w 652"/>
                  <a:gd name="T121"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2" h="824">
                    <a:moveTo>
                      <a:pt x="55" y="0"/>
                    </a:moveTo>
                    <a:lnTo>
                      <a:pt x="635" y="0"/>
                    </a:lnTo>
                    <a:lnTo>
                      <a:pt x="635" y="160"/>
                    </a:lnTo>
                    <a:lnTo>
                      <a:pt x="444" y="325"/>
                    </a:lnTo>
                    <a:lnTo>
                      <a:pt x="465" y="329"/>
                    </a:lnTo>
                    <a:lnTo>
                      <a:pt x="486" y="335"/>
                    </a:lnTo>
                    <a:lnTo>
                      <a:pt x="505" y="343"/>
                    </a:lnTo>
                    <a:lnTo>
                      <a:pt x="524" y="352"/>
                    </a:lnTo>
                    <a:lnTo>
                      <a:pt x="543" y="362"/>
                    </a:lnTo>
                    <a:lnTo>
                      <a:pt x="560" y="372"/>
                    </a:lnTo>
                    <a:lnTo>
                      <a:pt x="576" y="383"/>
                    </a:lnTo>
                    <a:lnTo>
                      <a:pt x="591" y="397"/>
                    </a:lnTo>
                    <a:lnTo>
                      <a:pt x="604" y="410"/>
                    </a:lnTo>
                    <a:lnTo>
                      <a:pt x="616" y="427"/>
                    </a:lnTo>
                    <a:lnTo>
                      <a:pt x="627" y="445"/>
                    </a:lnTo>
                    <a:lnTo>
                      <a:pt x="635" y="464"/>
                    </a:lnTo>
                    <a:lnTo>
                      <a:pt x="643" y="483"/>
                    </a:lnTo>
                    <a:lnTo>
                      <a:pt x="647" y="506"/>
                    </a:lnTo>
                    <a:lnTo>
                      <a:pt x="650" y="530"/>
                    </a:lnTo>
                    <a:lnTo>
                      <a:pt x="652" y="555"/>
                    </a:lnTo>
                    <a:lnTo>
                      <a:pt x="650" y="570"/>
                    </a:lnTo>
                    <a:lnTo>
                      <a:pt x="650" y="585"/>
                    </a:lnTo>
                    <a:lnTo>
                      <a:pt x="649" y="599"/>
                    </a:lnTo>
                    <a:lnTo>
                      <a:pt x="645" y="614"/>
                    </a:lnTo>
                    <a:lnTo>
                      <a:pt x="643" y="628"/>
                    </a:lnTo>
                    <a:lnTo>
                      <a:pt x="639" y="641"/>
                    </a:lnTo>
                    <a:lnTo>
                      <a:pt x="633" y="653"/>
                    </a:lnTo>
                    <a:lnTo>
                      <a:pt x="629" y="666"/>
                    </a:lnTo>
                    <a:lnTo>
                      <a:pt x="622" y="678"/>
                    </a:lnTo>
                    <a:lnTo>
                      <a:pt x="616" y="689"/>
                    </a:lnTo>
                    <a:lnTo>
                      <a:pt x="608" y="701"/>
                    </a:lnTo>
                    <a:lnTo>
                      <a:pt x="601" y="711"/>
                    </a:lnTo>
                    <a:lnTo>
                      <a:pt x="593" y="722"/>
                    </a:lnTo>
                    <a:lnTo>
                      <a:pt x="583" y="732"/>
                    </a:lnTo>
                    <a:lnTo>
                      <a:pt x="574" y="742"/>
                    </a:lnTo>
                    <a:lnTo>
                      <a:pt x="564" y="751"/>
                    </a:lnTo>
                    <a:lnTo>
                      <a:pt x="553" y="759"/>
                    </a:lnTo>
                    <a:lnTo>
                      <a:pt x="541" y="767"/>
                    </a:lnTo>
                    <a:lnTo>
                      <a:pt x="530" y="774"/>
                    </a:lnTo>
                    <a:lnTo>
                      <a:pt x="518" y="782"/>
                    </a:lnTo>
                    <a:lnTo>
                      <a:pt x="505" y="788"/>
                    </a:lnTo>
                    <a:lnTo>
                      <a:pt x="493" y="794"/>
                    </a:lnTo>
                    <a:lnTo>
                      <a:pt x="480" y="799"/>
                    </a:lnTo>
                    <a:lnTo>
                      <a:pt x="465" y="805"/>
                    </a:lnTo>
                    <a:lnTo>
                      <a:pt x="451" y="809"/>
                    </a:lnTo>
                    <a:lnTo>
                      <a:pt x="436" y="813"/>
                    </a:lnTo>
                    <a:lnTo>
                      <a:pt x="423" y="817"/>
                    </a:lnTo>
                    <a:lnTo>
                      <a:pt x="407" y="819"/>
                    </a:lnTo>
                    <a:lnTo>
                      <a:pt x="390" y="821"/>
                    </a:lnTo>
                    <a:lnTo>
                      <a:pt x="375" y="822"/>
                    </a:lnTo>
                    <a:lnTo>
                      <a:pt x="358" y="822"/>
                    </a:lnTo>
                    <a:lnTo>
                      <a:pt x="342" y="824"/>
                    </a:lnTo>
                    <a:lnTo>
                      <a:pt x="314" y="822"/>
                    </a:lnTo>
                    <a:lnTo>
                      <a:pt x="285" y="821"/>
                    </a:lnTo>
                    <a:lnTo>
                      <a:pt x="258" y="817"/>
                    </a:lnTo>
                    <a:lnTo>
                      <a:pt x="233" y="813"/>
                    </a:lnTo>
                    <a:lnTo>
                      <a:pt x="208" y="807"/>
                    </a:lnTo>
                    <a:lnTo>
                      <a:pt x="185" y="801"/>
                    </a:lnTo>
                    <a:lnTo>
                      <a:pt x="162" y="794"/>
                    </a:lnTo>
                    <a:lnTo>
                      <a:pt x="141" y="784"/>
                    </a:lnTo>
                    <a:lnTo>
                      <a:pt x="120" y="774"/>
                    </a:lnTo>
                    <a:lnTo>
                      <a:pt x="101" y="763"/>
                    </a:lnTo>
                    <a:lnTo>
                      <a:pt x="82" y="751"/>
                    </a:lnTo>
                    <a:lnTo>
                      <a:pt x="63" y="740"/>
                    </a:lnTo>
                    <a:lnTo>
                      <a:pt x="46" y="726"/>
                    </a:lnTo>
                    <a:lnTo>
                      <a:pt x="30" y="711"/>
                    </a:lnTo>
                    <a:lnTo>
                      <a:pt x="13" y="697"/>
                    </a:lnTo>
                    <a:lnTo>
                      <a:pt x="0" y="680"/>
                    </a:lnTo>
                    <a:lnTo>
                      <a:pt x="139" y="539"/>
                    </a:lnTo>
                    <a:lnTo>
                      <a:pt x="151" y="551"/>
                    </a:lnTo>
                    <a:lnTo>
                      <a:pt x="160" y="560"/>
                    </a:lnTo>
                    <a:lnTo>
                      <a:pt x="172" y="570"/>
                    </a:lnTo>
                    <a:lnTo>
                      <a:pt x="183" y="580"/>
                    </a:lnTo>
                    <a:lnTo>
                      <a:pt x="195" y="587"/>
                    </a:lnTo>
                    <a:lnTo>
                      <a:pt x="206" y="595"/>
                    </a:lnTo>
                    <a:lnTo>
                      <a:pt x="218" y="603"/>
                    </a:lnTo>
                    <a:lnTo>
                      <a:pt x="229" y="609"/>
                    </a:lnTo>
                    <a:lnTo>
                      <a:pt x="241" y="614"/>
                    </a:lnTo>
                    <a:lnTo>
                      <a:pt x="252" y="618"/>
                    </a:lnTo>
                    <a:lnTo>
                      <a:pt x="266" y="622"/>
                    </a:lnTo>
                    <a:lnTo>
                      <a:pt x="277" y="626"/>
                    </a:lnTo>
                    <a:lnTo>
                      <a:pt x="291" y="628"/>
                    </a:lnTo>
                    <a:lnTo>
                      <a:pt x="304" y="630"/>
                    </a:lnTo>
                    <a:lnTo>
                      <a:pt x="317" y="632"/>
                    </a:lnTo>
                    <a:lnTo>
                      <a:pt x="331" y="632"/>
                    </a:lnTo>
                    <a:lnTo>
                      <a:pt x="342" y="632"/>
                    </a:lnTo>
                    <a:lnTo>
                      <a:pt x="354" y="630"/>
                    </a:lnTo>
                    <a:lnTo>
                      <a:pt x="363" y="628"/>
                    </a:lnTo>
                    <a:lnTo>
                      <a:pt x="375" y="626"/>
                    </a:lnTo>
                    <a:lnTo>
                      <a:pt x="382" y="622"/>
                    </a:lnTo>
                    <a:lnTo>
                      <a:pt x="392" y="618"/>
                    </a:lnTo>
                    <a:lnTo>
                      <a:pt x="400" y="614"/>
                    </a:lnTo>
                    <a:lnTo>
                      <a:pt x="407" y="610"/>
                    </a:lnTo>
                    <a:lnTo>
                      <a:pt x="413" y="603"/>
                    </a:lnTo>
                    <a:lnTo>
                      <a:pt x="419" y="597"/>
                    </a:lnTo>
                    <a:lnTo>
                      <a:pt x="423" y="591"/>
                    </a:lnTo>
                    <a:lnTo>
                      <a:pt x="426" y="583"/>
                    </a:lnTo>
                    <a:lnTo>
                      <a:pt x="430" y="576"/>
                    </a:lnTo>
                    <a:lnTo>
                      <a:pt x="432" y="566"/>
                    </a:lnTo>
                    <a:lnTo>
                      <a:pt x="434" y="557"/>
                    </a:lnTo>
                    <a:lnTo>
                      <a:pt x="434" y="549"/>
                    </a:lnTo>
                    <a:lnTo>
                      <a:pt x="434" y="539"/>
                    </a:lnTo>
                    <a:lnTo>
                      <a:pt x="432" y="530"/>
                    </a:lnTo>
                    <a:lnTo>
                      <a:pt x="430" y="520"/>
                    </a:lnTo>
                    <a:lnTo>
                      <a:pt x="426" y="512"/>
                    </a:lnTo>
                    <a:lnTo>
                      <a:pt x="421" y="504"/>
                    </a:lnTo>
                    <a:lnTo>
                      <a:pt x="415" y="499"/>
                    </a:lnTo>
                    <a:lnTo>
                      <a:pt x="409" y="493"/>
                    </a:lnTo>
                    <a:lnTo>
                      <a:pt x="402" y="487"/>
                    </a:lnTo>
                    <a:lnTo>
                      <a:pt x="392" y="481"/>
                    </a:lnTo>
                    <a:lnTo>
                      <a:pt x="382" y="478"/>
                    </a:lnTo>
                    <a:lnTo>
                      <a:pt x="371" y="474"/>
                    </a:lnTo>
                    <a:lnTo>
                      <a:pt x="359" y="470"/>
                    </a:lnTo>
                    <a:lnTo>
                      <a:pt x="346" y="468"/>
                    </a:lnTo>
                    <a:lnTo>
                      <a:pt x="333" y="466"/>
                    </a:lnTo>
                    <a:lnTo>
                      <a:pt x="319" y="464"/>
                    </a:lnTo>
                    <a:lnTo>
                      <a:pt x="304" y="464"/>
                    </a:lnTo>
                    <a:lnTo>
                      <a:pt x="210" y="464"/>
                    </a:lnTo>
                    <a:lnTo>
                      <a:pt x="178" y="348"/>
                    </a:lnTo>
                    <a:lnTo>
                      <a:pt x="361" y="181"/>
                    </a:lnTo>
                    <a:lnTo>
                      <a:pt x="55" y="181"/>
                    </a:lnTo>
                    <a:lnTo>
                      <a:pt x="55" y="0"/>
                    </a:lnTo>
                    <a:lnTo>
                      <a:pt x="55" y="0"/>
                    </a:lnTo>
                    <a:close/>
                  </a:path>
                </a:pathLst>
              </a:custGeom>
              <a:solidFill>
                <a:schemeClr val="accent1">
                  <a:lumMod val="100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sp>
        <p:nvSpPr>
          <p:cNvPr id="2" name="-SlideTitle">
            <a:extLst>
              <a:ext uri="{FF2B5EF4-FFF2-40B4-BE49-F238E27FC236}">
                <a16:creationId xmlns:a16="http://schemas.microsoft.com/office/drawing/2014/main" id="{59F489DF-98AC-8707-53A8-0F565F91A664}"/>
              </a:ext>
            </a:extLst>
          </p:cNvPr>
          <p:cNvSpPr txBox="1"/>
          <p:nvPr/>
        </p:nvSpPr>
        <p:spPr>
          <a:xfrm>
            <a:off x="487680" y="255966"/>
            <a:ext cx="9601200" cy="584775"/>
          </a:xfrm>
          <a:prstGeom prst="rect">
            <a:avLst/>
          </a:prstGeom>
          <a:noFill/>
        </p:spPr>
        <p:txBody>
          <a:bodyPr vert="horz" rtlCol="0">
            <a:spAutoFit/>
          </a:bodyPr>
          <a:lstStyle/>
          <a:p>
            <a:r>
              <a:rPr lang="en-US" sz="3200" b="1">
                <a:latin typeface="Calibri Light" panose="020F0302020204030204" pitchFamily="34" charset="0"/>
              </a:rPr>
              <a:t>IEVADS</a:t>
            </a:r>
            <a:endParaRPr lang="ru-RU" sz="3200" b="1">
              <a:latin typeface="Calibri Light" panose="020F0302020204030204" pitchFamily="34" charset="0"/>
            </a:endParaRPr>
          </a:p>
        </p:txBody>
      </p:sp>
    </p:spTree>
    <p:custDataLst>
      <p:tags r:id="rId2"/>
    </p:custDataLst>
    <p:extLst>
      <p:ext uri="{BB962C8B-B14F-4D97-AF65-F5344CB8AC3E}">
        <p14:creationId xmlns:p14="http://schemas.microsoft.com/office/powerpoint/2010/main" val="336579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80" fill="hold"/>
                                        <p:tgtEl>
                                          <p:spTgt spid="2"/>
                                        </p:tgtEl>
                                        <p:attrNameLst>
                                          <p:attrName>ppt_x</p:attrName>
                                        </p:attrNameLst>
                                      </p:cBhvr>
                                      <p:tavLst>
                                        <p:tav tm="0">
                                          <p:val>
                                            <p:strVal val="#ppt_x"/>
                                          </p:val>
                                        </p:tav>
                                        <p:tav tm="100000">
                                          <p:val>
                                            <p:strVal val="#ppt_x"/>
                                          </p:val>
                                        </p:tav>
                                      </p:tavLst>
                                    </p:anim>
                                    <p:anim calcmode="lin" valueType="num">
                                      <p:cBhvr additive="base">
                                        <p:cTn id="8" dur="58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5000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80" fill="hold"/>
                                        <p:tgtEl>
                                          <p:spTgt spid="39"/>
                                        </p:tgtEl>
                                        <p:attrNameLst>
                                          <p:attrName>ppt_x</p:attrName>
                                        </p:attrNameLst>
                                      </p:cBhvr>
                                      <p:tavLst>
                                        <p:tav tm="0">
                                          <p:val>
                                            <p:strVal val="1+#ppt_w/2"/>
                                          </p:val>
                                        </p:tav>
                                        <p:tav tm="100000">
                                          <p:val>
                                            <p:strVal val="#ppt_x"/>
                                          </p:val>
                                        </p:tav>
                                      </p:tavLst>
                                    </p:anim>
                                    <p:anim calcmode="lin" valueType="num">
                                      <p:cBhvr additive="base">
                                        <p:cTn id="12" dur="780" fill="hold"/>
                                        <p:tgtEl>
                                          <p:spTgt spid="39"/>
                                        </p:tgtEl>
                                        <p:attrNameLst>
                                          <p:attrName>ppt_y</p:attrName>
                                        </p:attrNameLst>
                                      </p:cBhvr>
                                      <p:tavLst>
                                        <p:tav tm="0">
                                          <p:val>
                                            <p:strVal val="#ppt_y"/>
                                          </p:val>
                                        </p:tav>
                                        <p:tav tm="100000">
                                          <p:val>
                                            <p:strVal val="#ppt_y"/>
                                          </p:val>
                                        </p:tav>
                                      </p:tavLst>
                                    </p:anim>
                                  </p:childTnLst>
                                </p:cTn>
                              </p:par>
                              <p:par>
                                <p:cTn id="13" presetID="2" presetClass="entr" presetSubtype="1" decel="5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600" fill="hold"/>
                                        <p:tgtEl>
                                          <p:spTgt spid="41"/>
                                        </p:tgtEl>
                                        <p:attrNameLst>
                                          <p:attrName>ppt_x</p:attrName>
                                        </p:attrNameLst>
                                      </p:cBhvr>
                                      <p:tavLst>
                                        <p:tav tm="0">
                                          <p:val>
                                            <p:strVal val="#ppt_x"/>
                                          </p:val>
                                        </p:tav>
                                        <p:tav tm="100000">
                                          <p:val>
                                            <p:strVal val="#ppt_x"/>
                                          </p:val>
                                        </p:tav>
                                      </p:tavLst>
                                    </p:anim>
                                    <p:anim calcmode="lin" valueType="num">
                                      <p:cBhvr additive="base">
                                        <p:cTn id="16" dur="600" fill="hold"/>
                                        <p:tgtEl>
                                          <p:spTgt spid="41"/>
                                        </p:tgtEl>
                                        <p:attrNameLst>
                                          <p:attrName>ppt_y</p:attrName>
                                        </p:attrNameLst>
                                      </p:cBhvr>
                                      <p:tavLst>
                                        <p:tav tm="0">
                                          <p:val>
                                            <p:strVal val="0-#ppt_h/2"/>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1110" fill="hold"/>
                                        <p:tgtEl>
                                          <p:spTgt spid="40"/>
                                        </p:tgtEl>
                                        <p:attrNameLst>
                                          <p:attrName>ppt_x</p:attrName>
                                        </p:attrNameLst>
                                      </p:cBhvr>
                                      <p:tavLst>
                                        <p:tav tm="0">
                                          <p:val>
                                            <p:strVal val="#ppt_x"/>
                                          </p:val>
                                        </p:tav>
                                        <p:tav tm="100000">
                                          <p:val>
                                            <p:strVal val="#ppt_x"/>
                                          </p:val>
                                        </p:tav>
                                      </p:tavLst>
                                    </p:anim>
                                    <p:anim calcmode="lin" valueType="num">
                                      <p:cBhvr additive="base">
                                        <p:cTn id="20" dur="111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P spid="41" grpId="0" animBg="1" autoUpdateAnimBg="0"/>
      <p:bldP spid="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cpt_Shape14PR">
            <a:extLst>
              <a:ext uri="{FF2B5EF4-FFF2-40B4-BE49-F238E27FC236}">
                <a16:creationId xmlns:a16="http://schemas.microsoft.com/office/drawing/2014/main" id="{7B6684B5-9833-E88E-D0BB-C33A7DE12815}"/>
              </a:ext>
            </a:extLst>
          </p:cNvPr>
          <p:cNvSpPr/>
          <p:nvPr/>
        </p:nvSpPr>
        <p:spPr>
          <a:xfrm>
            <a:off x="11460482" y="-731520"/>
            <a:ext cx="1463040" cy="1463040"/>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Concpt_Shape15">
            <a:extLst>
              <a:ext uri="{FF2B5EF4-FFF2-40B4-BE49-F238E27FC236}">
                <a16:creationId xmlns:a16="http://schemas.microsoft.com/office/drawing/2014/main" id="{B46CCF42-8AA1-A7CA-E20D-CD01108881E4}"/>
              </a:ext>
            </a:extLst>
          </p:cNvPr>
          <p:cNvSpPr/>
          <p:nvPr/>
        </p:nvSpPr>
        <p:spPr>
          <a:xfrm>
            <a:off x="11455281" y="297807"/>
            <a:ext cx="438912" cy="438912"/>
          </a:xfrm>
          <a:prstGeom prst="donut">
            <a:avLst>
              <a:gd name="adj" fmla="val 14000"/>
            </a:avLst>
          </a:prstGeom>
          <a:solidFill>
            <a:schemeClr val="accent1">
              <a:lumMod val="100000"/>
              <a:alpha val="0"/>
            </a:schemeClr>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13" name="Group 11">
            <a:extLst>
              <a:ext uri="{FF2B5EF4-FFF2-40B4-BE49-F238E27FC236}">
                <a16:creationId xmlns:a16="http://schemas.microsoft.com/office/drawing/2014/main" id="{2523C4FA-06E1-7838-3EB4-51AC3BC7A60E}"/>
              </a:ext>
            </a:extLst>
          </p:cNvPr>
          <p:cNvGrpSpPr/>
          <p:nvPr/>
        </p:nvGrpSpPr>
        <p:grpSpPr>
          <a:xfrm>
            <a:off x="485215" y="441323"/>
            <a:ext cx="11180182" cy="5975350"/>
            <a:chOff x="485215" y="441323"/>
            <a:chExt cx="11180182" cy="5975350"/>
          </a:xfrm>
        </p:grpSpPr>
        <p:pic>
          <p:nvPicPr>
            <p:cNvPr id="6" name="-Dynamic 26" descr="Abstract">
              <a:extLst>
                <a:ext uri="{FF2B5EF4-FFF2-40B4-BE49-F238E27FC236}">
                  <a16:creationId xmlns:a16="http://schemas.microsoft.com/office/drawing/2014/main" id="{7D12DCB0-EEB6-EB8A-DE55-759EF1DA527F}"/>
                </a:ext>
              </a:extLst>
            </p:cNvPr>
            <p:cNvPicPr>
              <a:picLocks noChangeAspect="1"/>
            </p:cNvPicPr>
            <p:nvPr>
              <p:custDataLst>
                <p:tags r:id="rId3"/>
              </p:custDataLst>
            </p:nvPr>
          </p:nvPicPr>
          <p:blipFill rotWithShape="1">
            <a:blip r:embed="rId5">
              <a:extLst>
                <a:ext uri="{28A0092B-C50C-407E-A947-70E740481C1C}">
                  <a14:useLocalDpi xmlns:a14="http://schemas.microsoft.com/office/drawing/2010/main" val="0"/>
                </a:ext>
              </a:extLst>
            </a:blip>
            <a:srcRect t="9916" b="9916"/>
            <a:stretch/>
          </p:blipFill>
          <p:spPr>
            <a:xfrm>
              <a:off x="485215" y="441323"/>
              <a:ext cx="11180182" cy="5975301"/>
            </a:xfrm>
            <a:prstGeom prst="roundRect">
              <a:avLst>
                <a:gd name="adj" fmla="val 1816"/>
              </a:avLst>
            </a:prstGeom>
          </p:spPr>
        </p:pic>
        <p:sp>
          <p:nvSpPr>
            <p:cNvPr id="4" name="Shape 34">
              <a:extLst>
                <a:ext uri="{FF2B5EF4-FFF2-40B4-BE49-F238E27FC236}">
                  <a16:creationId xmlns:a16="http://schemas.microsoft.com/office/drawing/2014/main" id="{0865E6ED-D803-8C49-1F13-3DD71EF0F99A}"/>
                </a:ext>
              </a:extLst>
            </p:cNvPr>
            <p:cNvSpPr/>
            <p:nvPr/>
          </p:nvSpPr>
          <p:spPr>
            <a:xfrm>
              <a:off x="485215" y="441324"/>
              <a:ext cx="11180181" cy="5975349"/>
            </a:xfrm>
            <a:prstGeom prst="roundRect">
              <a:avLst>
                <a:gd name="adj" fmla="val 2239"/>
              </a:avLst>
            </a:prstGeom>
            <a:solidFill>
              <a:schemeClr val="tx1">
                <a:lumMod val="100000"/>
                <a:alpha val="6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itle45">
              <a:extLst>
                <a:ext uri="{FF2B5EF4-FFF2-40B4-BE49-F238E27FC236}">
                  <a16:creationId xmlns:a16="http://schemas.microsoft.com/office/drawing/2014/main" id="{7C06957C-91D8-CD62-61D6-A7AE56B27051}"/>
                </a:ext>
              </a:extLst>
            </p:cNvPr>
            <p:cNvSpPr/>
            <p:nvPr/>
          </p:nvSpPr>
          <p:spPr>
            <a:xfrm>
              <a:off x="897778" y="2452622"/>
              <a:ext cx="6869552" cy="923330"/>
            </a:xfrm>
            <a:prstGeom prst="rect">
              <a:avLst/>
            </a:prstGeom>
            <a:solidFill>
              <a:schemeClr val="accent1">
                <a:lumMod val="100000"/>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lang="lv-LV" sz="5400" b="1" dirty="0">
                  <a:solidFill>
                    <a:schemeClr val="bg1"/>
                  </a:solidFill>
                  <a:latin typeface="Calibri Light" panose="020F0302020204030204" pitchFamily="34" charset="0"/>
                </a:rPr>
                <a:t>Projekta mērķis</a:t>
              </a:r>
              <a:endParaRPr lang="ru-RU" sz="5400" b="1" dirty="0">
                <a:solidFill>
                  <a:schemeClr val="bg1"/>
                </a:solidFill>
                <a:latin typeface="Calibri Light" panose="020F0302020204030204" pitchFamily="34" charset="0"/>
              </a:endParaRPr>
            </a:p>
          </p:txBody>
        </p:sp>
        <p:sp>
          <p:nvSpPr>
            <p:cNvPr id="8" name="Shape 58">
              <a:extLst>
                <a:ext uri="{FF2B5EF4-FFF2-40B4-BE49-F238E27FC236}">
                  <a16:creationId xmlns:a16="http://schemas.microsoft.com/office/drawing/2014/main" id="{8F6B55EF-F735-2805-AD28-0BF5A994C97D}"/>
                </a:ext>
              </a:extLst>
            </p:cNvPr>
            <p:cNvSpPr/>
            <p:nvPr/>
          </p:nvSpPr>
          <p:spPr>
            <a:xfrm>
              <a:off x="897778" y="3482048"/>
              <a:ext cx="6869551" cy="2308324"/>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lv-LV" sz="2400" dirty="0">
                  <a:solidFill>
                    <a:schemeClr val="bg1"/>
                  </a:solidFill>
                  <a:latin typeface="Calibri" panose="020F0502020204030204" pitchFamily="34" charset="0"/>
                </a:rPr>
                <a:t>Projekta mērķis bija attīstīt matemātisko pratību un interesi par nestandarta vienādojumu risināšanu, kļūt par palīgmateriālu priekš Matematikas-II kursa studentiem kalkulatora veidā, kas pieejams caur mājaslapu un mobilo aplikāciju, ar mērķi bagātināt matemātisko izglītību.</a:t>
              </a:r>
              <a:endParaRPr lang="ru-RU" sz="2400" dirty="0">
                <a:solidFill>
                  <a:schemeClr val="bg1"/>
                </a:solidFill>
                <a:latin typeface="Calibri" panose="020F0502020204030204" pitchFamily="34" charset="0"/>
              </a:endParaRPr>
            </a:p>
          </p:txBody>
        </p:sp>
        <p:sp>
          <p:nvSpPr>
            <p:cNvPr id="9" name="Shape 69">
              <a:extLst>
                <a:ext uri="{FF2B5EF4-FFF2-40B4-BE49-F238E27FC236}">
                  <a16:creationId xmlns:a16="http://schemas.microsoft.com/office/drawing/2014/main" id="{7CCF2122-324E-1B98-7ACE-E14BF8D4CAC6}"/>
                </a:ext>
              </a:extLst>
            </p:cNvPr>
            <p:cNvSpPr/>
            <p:nvPr/>
          </p:nvSpPr>
          <p:spPr>
            <a:xfrm>
              <a:off x="970384" y="3427433"/>
              <a:ext cx="6584846" cy="54566"/>
            </a:xfrm>
            <a:prstGeom prst="roundRect">
              <a:avLst>
                <a:gd name="adj" fmla="val 177600"/>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custDataLst>
      <p:tags r:id="rId2"/>
    </p:custDataLst>
    <p:extLst>
      <p:ext uri="{BB962C8B-B14F-4D97-AF65-F5344CB8AC3E}">
        <p14:creationId xmlns:p14="http://schemas.microsoft.com/office/powerpoint/2010/main" val="1889426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870" fill="hold"/>
                                        <p:tgtEl>
                                          <p:spTgt spid="13"/>
                                        </p:tgtEl>
                                        <p:attrNameLst>
                                          <p:attrName>ppt_x</p:attrName>
                                        </p:attrNameLst>
                                      </p:cBhvr>
                                      <p:tavLst>
                                        <p:tav tm="0">
                                          <p:val>
                                            <p:strVal val="1+#ppt_w/2"/>
                                          </p:val>
                                        </p:tav>
                                        <p:tav tm="100000">
                                          <p:val>
                                            <p:strVal val="#ppt_x"/>
                                          </p:val>
                                        </p:tav>
                                      </p:tavLst>
                                    </p:anim>
                                    <p:anim calcmode="lin" valueType="num">
                                      <p:cBhvr additive="base">
                                        <p:cTn id="8" dur="87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1" decel="5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980" fill="hold"/>
                                        <p:tgtEl>
                                          <p:spTgt spid="15"/>
                                        </p:tgtEl>
                                        <p:attrNameLst>
                                          <p:attrName>ppt_x</p:attrName>
                                        </p:attrNameLst>
                                      </p:cBhvr>
                                      <p:tavLst>
                                        <p:tav tm="0">
                                          <p:val>
                                            <p:strVal val="#ppt_x"/>
                                          </p:val>
                                        </p:tav>
                                        <p:tav tm="100000">
                                          <p:val>
                                            <p:strVal val="#ppt_x"/>
                                          </p:val>
                                        </p:tav>
                                      </p:tavLst>
                                    </p:anim>
                                    <p:anim calcmode="lin" valueType="num">
                                      <p:cBhvr additive="base">
                                        <p:cTn id="12" dur="98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decel="5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870" fill="hold"/>
                                        <p:tgtEl>
                                          <p:spTgt spid="14"/>
                                        </p:tgtEl>
                                        <p:attrNameLst>
                                          <p:attrName>ppt_x</p:attrName>
                                        </p:attrNameLst>
                                      </p:cBhvr>
                                      <p:tavLst>
                                        <p:tav tm="0">
                                          <p:val>
                                            <p:strVal val="#ppt_x"/>
                                          </p:val>
                                        </p:tav>
                                        <p:tav tm="100000">
                                          <p:val>
                                            <p:strVal val="#ppt_x"/>
                                          </p:val>
                                        </p:tav>
                                      </p:tavLst>
                                    </p:anim>
                                    <p:anim calcmode="lin" valueType="num">
                                      <p:cBhvr additive="base">
                                        <p:cTn id="16" dur="87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cpt_Shape39PR">
            <a:extLst>
              <a:ext uri="{FF2B5EF4-FFF2-40B4-BE49-F238E27FC236}">
                <a16:creationId xmlns:a16="http://schemas.microsoft.com/office/drawing/2014/main" id="{79A65617-90F7-40E2-5002-1182FEFC67D9}"/>
              </a:ext>
            </a:extLst>
          </p:cNvPr>
          <p:cNvSpPr/>
          <p:nvPr/>
        </p:nvSpPr>
        <p:spPr>
          <a:xfrm>
            <a:off x="11399521" y="-792480"/>
            <a:ext cx="1584960" cy="1584960"/>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Concpt_Shape40">
            <a:extLst>
              <a:ext uri="{FF2B5EF4-FFF2-40B4-BE49-F238E27FC236}">
                <a16:creationId xmlns:a16="http://schemas.microsoft.com/office/drawing/2014/main" id="{8E60BBCE-D78D-CF66-9D95-A1F92C9C2A37}"/>
              </a:ext>
            </a:extLst>
          </p:cNvPr>
          <p:cNvSpPr/>
          <p:nvPr/>
        </p:nvSpPr>
        <p:spPr>
          <a:xfrm>
            <a:off x="11393887" y="322624"/>
            <a:ext cx="475489" cy="475488"/>
          </a:xfrm>
          <a:prstGeom prst="donut">
            <a:avLst>
              <a:gd name="adj" fmla="val 16700"/>
            </a:avLst>
          </a:prstGeom>
          <a:solidFill>
            <a:schemeClr val="accent1">
              <a:lumMod val="100000"/>
              <a:alpha val="0"/>
            </a:schemeClr>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38" name="Group 30">
            <a:extLst>
              <a:ext uri="{FF2B5EF4-FFF2-40B4-BE49-F238E27FC236}">
                <a16:creationId xmlns:a16="http://schemas.microsoft.com/office/drawing/2014/main" id="{133BBE41-20A8-9DE9-D8D7-92ACEAA79CF2}"/>
              </a:ext>
            </a:extLst>
          </p:cNvPr>
          <p:cNvGrpSpPr/>
          <p:nvPr/>
        </p:nvGrpSpPr>
        <p:grpSpPr>
          <a:xfrm>
            <a:off x="485214" y="1097280"/>
            <a:ext cx="5496484" cy="5217564"/>
            <a:chOff x="485214" y="1097280"/>
            <a:chExt cx="5496484" cy="5217564"/>
          </a:xfrm>
        </p:grpSpPr>
        <p:grpSp>
          <p:nvGrpSpPr>
            <p:cNvPr id="34" name="Group 28">
              <a:extLst>
                <a:ext uri="{FF2B5EF4-FFF2-40B4-BE49-F238E27FC236}">
                  <a16:creationId xmlns:a16="http://schemas.microsoft.com/office/drawing/2014/main" id="{F27FEE8F-9F25-B6D6-F086-44A151FE254C}"/>
                </a:ext>
              </a:extLst>
            </p:cNvPr>
            <p:cNvGrpSpPr/>
            <p:nvPr/>
          </p:nvGrpSpPr>
          <p:grpSpPr>
            <a:xfrm>
              <a:off x="485214" y="1097280"/>
              <a:ext cx="5496484" cy="5217564"/>
              <a:chOff x="485214" y="1097280"/>
              <a:chExt cx="5496484" cy="5217564"/>
            </a:xfrm>
          </p:grpSpPr>
          <p:pic>
            <p:nvPicPr>
              <p:cNvPr id="8" name="-Dynamic 38" descr="Abstract">
                <a:extLst>
                  <a:ext uri="{FF2B5EF4-FFF2-40B4-BE49-F238E27FC236}">
                    <a16:creationId xmlns:a16="http://schemas.microsoft.com/office/drawing/2014/main" id="{45073D81-90E0-5767-9D46-79C8F08C2DD9}"/>
                  </a:ext>
                </a:extLst>
              </p:cNvPr>
              <p:cNvPicPr>
                <a:picLocks noChangeAspect="1"/>
              </p:cNvPicPr>
              <p:nvPr>
                <p:custDataLst>
                  <p:tags r:id="rId5"/>
                </p:custDataLst>
              </p:nvPr>
            </p:nvPicPr>
            <p:blipFill rotWithShape="1">
              <a:blip r:embed="rId8">
                <a:extLst>
                  <a:ext uri="{28A0092B-C50C-407E-A947-70E740481C1C}">
                    <a14:useLocalDpi xmlns:a14="http://schemas.microsoft.com/office/drawing/2010/main" val="0"/>
                  </a:ext>
                </a:extLst>
              </a:blip>
              <a:srcRect l="14830" r="14830"/>
              <a:stretch/>
            </p:blipFill>
            <p:spPr>
              <a:xfrm>
                <a:off x="485214" y="1097280"/>
                <a:ext cx="5496473" cy="5217564"/>
              </a:xfrm>
              <a:prstGeom prst="roundRect">
                <a:avLst>
                  <a:gd name="adj" fmla="val 2594"/>
                </a:avLst>
              </a:prstGeom>
            </p:spPr>
          </p:pic>
          <p:sp>
            <p:nvSpPr>
              <p:cNvPr id="5" name="Shape 45">
                <a:extLst>
                  <a:ext uri="{FF2B5EF4-FFF2-40B4-BE49-F238E27FC236}">
                    <a16:creationId xmlns:a16="http://schemas.microsoft.com/office/drawing/2014/main" id="{0C0C4652-3529-B5DE-5564-CBBB39DD5FEC}"/>
                  </a:ext>
                </a:extLst>
              </p:cNvPr>
              <p:cNvSpPr/>
              <p:nvPr/>
            </p:nvSpPr>
            <p:spPr>
              <a:xfrm>
                <a:off x="485215" y="1097280"/>
                <a:ext cx="5496483" cy="5217564"/>
              </a:xfrm>
              <a:prstGeom prst="roundRect">
                <a:avLst>
                  <a:gd name="adj" fmla="val 2594"/>
                </a:avLst>
              </a:prstGeom>
              <a:solidFill>
                <a:schemeClr val="tx1">
                  <a:lumMod val="100000"/>
                  <a:alpha val="51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hape 56">
                <a:extLst>
                  <a:ext uri="{FF2B5EF4-FFF2-40B4-BE49-F238E27FC236}">
                    <a16:creationId xmlns:a16="http://schemas.microsoft.com/office/drawing/2014/main" id="{34888857-9F7B-1B07-0719-890036F883AC}"/>
                  </a:ext>
                </a:extLst>
              </p:cNvPr>
              <p:cNvSpPr/>
              <p:nvPr/>
            </p:nvSpPr>
            <p:spPr>
              <a:xfrm>
                <a:off x="485216" y="1097281"/>
                <a:ext cx="5496482" cy="68532"/>
              </a:xfrm>
              <a:prstGeom prst="roundRect">
                <a:avLst>
                  <a:gd name="adj" fmla="val 197472"/>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Group69">
                <a:extLst>
                  <a:ext uri="{FF2B5EF4-FFF2-40B4-BE49-F238E27FC236}">
                    <a16:creationId xmlns:a16="http://schemas.microsoft.com/office/drawing/2014/main" id="{B06B047C-7B0E-44E2-DA4C-271CC66335BE}"/>
                  </a:ext>
                </a:extLst>
              </p:cNvPr>
              <p:cNvSpPr/>
              <p:nvPr/>
            </p:nvSpPr>
            <p:spPr>
              <a:xfrm>
                <a:off x="769641" y="1428310"/>
                <a:ext cx="5042160" cy="771743"/>
              </a:xfrm>
              <a:prstGeom prst="roundRect">
                <a:avLst>
                  <a:gd name="adj" fmla="val 17536"/>
                </a:avLst>
              </a:prstGeom>
              <a:solidFill>
                <a:schemeClr val="accent1">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Concpt_Shape33">
                <a:extLst>
                  <a:ext uri="{FF2B5EF4-FFF2-40B4-BE49-F238E27FC236}">
                    <a16:creationId xmlns:a16="http://schemas.microsoft.com/office/drawing/2014/main" id="{DBDC6A16-B87D-CED1-7256-F7F34B4A58DB}"/>
                  </a:ext>
                </a:extLst>
              </p:cNvPr>
              <p:cNvSpPr/>
              <p:nvPr/>
            </p:nvSpPr>
            <p:spPr>
              <a:xfrm>
                <a:off x="899697" y="2264514"/>
                <a:ext cx="687115" cy="687115"/>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Shape 711">
                <a:extLst>
                  <a:ext uri="{FF2B5EF4-FFF2-40B4-BE49-F238E27FC236}">
                    <a16:creationId xmlns:a16="http://schemas.microsoft.com/office/drawing/2014/main" id="{CB258824-1832-A99F-5867-00EB58900BB7}"/>
                  </a:ext>
                </a:extLst>
              </p:cNvPr>
              <p:cNvSpPr/>
              <p:nvPr/>
            </p:nvSpPr>
            <p:spPr>
              <a:xfrm>
                <a:off x="1660770" y="2280874"/>
                <a:ext cx="4151031" cy="1569660"/>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lv-LV" sz="1600" dirty="0">
                    <a:solidFill>
                      <a:schemeClr val="bg1"/>
                    </a:solidFill>
                    <a:latin typeface="Calibri" panose="020F0502020204030204" pitchFamily="34" charset="0"/>
                  </a:rPr>
                  <a:t>Lai izveidotu universālo risināšānas algoritmu, sākumā tika atrisināts oriģināls vienādojums (sk. PDF). Pēc tām tika risināts arī otrais vienādojums ar citiem koeficentiem, izmantojot to pašu algoritmu, kā aprakstīts PDF, saņemam patiesu atrisinājumu.</a:t>
                </a:r>
                <a:endParaRPr lang="ru-RU" sz="1600" dirty="0">
                  <a:solidFill>
                    <a:schemeClr val="bg1"/>
                  </a:solidFill>
                  <a:latin typeface="Calibri" panose="020F0502020204030204" pitchFamily="34" charset="0"/>
                </a:endParaRPr>
              </a:p>
            </p:txBody>
          </p:sp>
          <p:sp>
            <p:nvSpPr>
              <p:cNvPr id="12" name="Shape 8-Concept12">
                <a:extLst>
                  <a:ext uri="{FF2B5EF4-FFF2-40B4-BE49-F238E27FC236}">
                    <a16:creationId xmlns:a16="http://schemas.microsoft.com/office/drawing/2014/main" id="{7370CDB4-2B4F-26C4-D66D-33FB92CF9E93}"/>
                  </a:ext>
                </a:extLst>
              </p:cNvPr>
              <p:cNvSpPr/>
              <p:nvPr/>
            </p:nvSpPr>
            <p:spPr>
              <a:xfrm>
                <a:off x="916057" y="2280874"/>
                <a:ext cx="654395" cy="654395"/>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Concpt_Shape32">
                <a:extLst>
                  <a:ext uri="{FF2B5EF4-FFF2-40B4-BE49-F238E27FC236}">
                    <a16:creationId xmlns:a16="http://schemas.microsoft.com/office/drawing/2014/main" id="{D495E69C-308E-A7F9-94CF-8E7EFC6A55CF}"/>
                  </a:ext>
                </a:extLst>
              </p:cNvPr>
              <p:cNvSpPr/>
              <p:nvPr/>
            </p:nvSpPr>
            <p:spPr>
              <a:xfrm>
                <a:off x="1004623" y="2829632"/>
                <a:ext cx="65439" cy="65439"/>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1588"/>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Icon916" descr=" Lai izveidotu universālo risināšānas algoritmu, sākumā tika atrisināts oriģināls vienādojums (sk. PDF). Pēc tām tika risināts arī otrais vienādojums ar citiem koeficentiem, izmantojot to pašu algoritmu, kā aprakstīts PDF, saņemam patiesu atrisinājumu.">
                <a:extLst>
                  <a:ext uri="{FF2B5EF4-FFF2-40B4-BE49-F238E27FC236}">
                    <a16:creationId xmlns:a16="http://schemas.microsoft.com/office/drawing/2014/main" id="{130DB5AF-BFD9-5D63-B715-190D7556EDEA}"/>
                  </a:ext>
                </a:extLst>
              </p:cNvPr>
              <p:cNvPicPr>
                <a:picLocks noChangeAspect="1"/>
              </p:cNvPicPr>
              <p:nvPr>
                <p:custDataLst>
                  <p:tags r:id="rId6"/>
                </p:custDataLst>
              </p:nvPr>
            </p:nvPicPr>
            <p:blipFill>
              <a:blip r:embed="rId9">
                <a:extLst>
                  <a:ext uri="{28A0092B-C50C-407E-A947-70E740481C1C}">
                    <a14:useLocalDpi xmlns:a14="http://schemas.microsoft.com/office/drawing/2010/main" val="0"/>
                  </a:ext>
                </a:extLst>
              </a:blip>
              <a:stretch>
                <a:fillRect/>
              </a:stretch>
            </p:blipFill>
            <p:spPr>
              <a:xfrm>
                <a:off x="1037650" y="2402464"/>
                <a:ext cx="411216" cy="411216"/>
              </a:xfrm>
              <a:prstGeom prst="rect">
                <a:avLst/>
              </a:prstGeom>
            </p:spPr>
          </p:pic>
        </p:grpSp>
        <p:grpSp>
          <p:nvGrpSpPr>
            <p:cNvPr id="37" name="Group 29">
              <a:extLst>
                <a:ext uri="{FF2B5EF4-FFF2-40B4-BE49-F238E27FC236}">
                  <a16:creationId xmlns:a16="http://schemas.microsoft.com/office/drawing/2014/main" id="{5DB055E6-B145-5785-2139-CE30E0E1A164}"/>
                </a:ext>
              </a:extLst>
            </p:cNvPr>
            <p:cNvGrpSpPr/>
            <p:nvPr/>
          </p:nvGrpSpPr>
          <p:grpSpPr>
            <a:xfrm>
              <a:off x="899351" y="4117265"/>
              <a:ext cx="4912451" cy="1832243"/>
              <a:chOff x="899351" y="4117265"/>
              <a:chExt cx="4912451" cy="1832243"/>
            </a:xfrm>
          </p:grpSpPr>
          <p:sp>
            <p:nvSpPr>
              <p:cNvPr id="36" name="-Concpt_Shape36">
                <a:extLst>
                  <a:ext uri="{FF2B5EF4-FFF2-40B4-BE49-F238E27FC236}">
                    <a16:creationId xmlns:a16="http://schemas.microsoft.com/office/drawing/2014/main" id="{36B572AD-1ADF-11C3-13B2-052CE691811D}"/>
                  </a:ext>
                </a:extLst>
              </p:cNvPr>
              <p:cNvSpPr/>
              <p:nvPr/>
            </p:nvSpPr>
            <p:spPr>
              <a:xfrm>
                <a:off x="899697" y="4117265"/>
                <a:ext cx="687120" cy="687120"/>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Shape 1117">
                <a:extLst>
                  <a:ext uri="{FF2B5EF4-FFF2-40B4-BE49-F238E27FC236}">
                    <a16:creationId xmlns:a16="http://schemas.microsoft.com/office/drawing/2014/main" id="{4B4D089B-4092-895E-8EC9-CE9C982CD843}"/>
                  </a:ext>
                </a:extLst>
              </p:cNvPr>
              <p:cNvSpPr/>
              <p:nvPr/>
            </p:nvSpPr>
            <p:spPr>
              <a:xfrm>
                <a:off x="1660768" y="4133626"/>
                <a:ext cx="4151034" cy="1815882"/>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lv-LV" sz="1600" dirty="0">
                    <a:solidFill>
                      <a:schemeClr val="bg1"/>
                    </a:solidFill>
                    <a:latin typeface="Calibri" panose="020F0502020204030204" pitchFamily="34" charset="0"/>
                  </a:rPr>
                  <a:t>Tālāk sākotnējais vienādojums tika aizstāts ar vienādojumu ar burtu koeficientiem vispārīgā formā (Ax3 + x – B)3 = C – x3. No iepriekšejam atbildēm, tika īstenotā universāla formula, lai uzreiz aprēķinātu atbildi: ( a⁄b )⅓. Tomēr, ir arī nosacījums, ka vienādojumam ir jābūt atkarībai: 2∙b = a∙c</a:t>
                </a:r>
                <a:endParaRPr lang="ru-RU" sz="1600" dirty="0">
                  <a:solidFill>
                    <a:schemeClr val="bg1"/>
                  </a:solidFill>
                  <a:latin typeface="Calibri" panose="020F0502020204030204" pitchFamily="34" charset="0"/>
                </a:endParaRPr>
              </a:p>
            </p:txBody>
          </p:sp>
          <p:sp>
            <p:nvSpPr>
              <p:cNvPr id="18" name="Shape 12-Concept18">
                <a:extLst>
                  <a:ext uri="{FF2B5EF4-FFF2-40B4-BE49-F238E27FC236}">
                    <a16:creationId xmlns:a16="http://schemas.microsoft.com/office/drawing/2014/main" id="{9BCD24F5-BE83-FE76-CD6E-6594E277DFA9}"/>
                  </a:ext>
                </a:extLst>
              </p:cNvPr>
              <p:cNvSpPr/>
              <p:nvPr/>
            </p:nvSpPr>
            <p:spPr>
              <a:xfrm>
                <a:off x="916057" y="4133626"/>
                <a:ext cx="654400" cy="654399"/>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Concpt_Shape35">
                <a:extLst>
                  <a:ext uri="{FF2B5EF4-FFF2-40B4-BE49-F238E27FC236}">
                    <a16:creationId xmlns:a16="http://schemas.microsoft.com/office/drawing/2014/main" id="{95AE6F2B-5E30-BA19-080C-093934350B8C}"/>
                  </a:ext>
                </a:extLst>
              </p:cNvPr>
              <p:cNvSpPr/>
              <p:nvPr/>
            </p:nvSpPr>
            <p:spPr>
              <a:xfrm>
                <a:off x="899351" y="4529216"/>
                <a:ext cx="65440" cy="65440"/>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softEdge rad="11588"/>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Icon1322" descr=" Tālāk sākotnējais vienādojums tika aizstāts ar vienādojumu ar burtu koeficientiem vispārīgā formā (Ax3 + x – B)3 = C – x3. No iepriekšejam atbildēm, tika īstenotā universāla formula, lai uzreiz aprēķinātu atbildi: ( a⁄b )⅓. Tomēr, ir arī nosacījums, ka vienādojumam ir jābūt atkarībai: 2∙b = a∙c">
                <a:extLst>
                  <a:ext uri="{FF2B5EF4-FFF2-40B4-BE49-F238E27FC236}">
                    <a16:creationId xmlns:a16="http://schemas.microsoft.com/office/drawing/2014/main" id="{58C624A6-7FB0-F10F-1B8E-F4880CAB1AE1}"/>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037648" y="4255215"/>
                <a:ext cx="413635" cy="411216"/>
              </a:xfrm>
              <a:prstGeom prst="rect">
                <a:avLst/>
              </a:prstGeom>
            </p:spPr>
          </p:pic>
        </p:grpSp>
      </p:grpSp>
      <p:pic>
        <p:nvPicPr>
          <p:cNvPr id="25" name="-Dynamic 14" descr="Abstract">
            <a:extLst>
              <a:ext uri="{FF2B5EF4-FFF2-40B4-BE49-F238E27FC236}">
                <a16:creationId xmlns:a16="http://schemas.microsoft.com/office/drawing/2014/main" id="{727FFA6E-72D0-75A2-72F3-8C8B64C8DD42}"/>
              </a:ext>
            </a:extLst>
          </p:cNvPr>
          <p:cNvPicPr>
            <a:picLocks noChangeAspect="1"/>
          </p:cNvPicPr>
          <p:nvPr>
            <p:custDataLst>
              <p:tags r:id="rId3"/>
            </p:custDataLst>
          </p:nvPr>
        </p:nvPicPr>
        <p:blipFill rotWithShape="1">
          <a:blip r:embed="rId11">
            <a:extLst>
              <a:ext uri="{28A0092B-C50C-407E-A947-70E740481C1C}">
                <a14:useLocalDpi xmlns:a14="http://schemas.microsoft.com/office/drawing/2010/main" val="0"/>
              </a:ext>
            </a:extLst>
          </a:blip>
          <a:srcRect l="14665" r="14665"/>
          <a:stretch/>
        </p:blipFill>
        <p:spPr>
          <a:xfrm>
            <a:off x="6096000" y="1097280"/>
            <a:ext cx="5629830" cy="5319197"/>
          </a:xfrm>
          <a:prstGeom prst="roundRect">
            <a:avLst>
              <a:gd name="adj" fmla="val 2544"/>
            </a:avLst>
          </a:prstGeom>
        </p:spPr>
      </p:pic>
      <p:sp>
        <p:nvSpPr>
          <p:cNvPr id="2" name="-SlideTitle">
            <a:extLst>
              <a:ext uri="{FF2B5EF4-FFF2-40B4-BE49-F238E27FC236}">
                <a16:creationId xmlns:a16="http://schemas.microsoft.com/office/drawing/2014/main" id="{A5067167-A708-80D1-FE94-347FA5D9A5D8}"/>
              </a:ext>
            </a:extLst>
          </p:cNvPr>
          <p:cNvSpPr txBox="1"/>
          <p:nvPr/>
        </p:nvSpPr>
        <p:spPr>
          <a:xfrm>
            <a:off x="487680" y="255966"/>
            <a:ext cx="9601200" cy="477054"/>
          </a:xfrm>
          <a:prstGeom prst="rect">
            <a:avLst/>
          </a:prstGeom>
          <a:noFill/>
        </p:spPr>
        <p:txBody>
          <a:bodyPr vert="horz" rtlCol="0">
            <a:spAutoFit/>
          </a:bodyPr>
          <a:lstStyle/>
          <a:p>
            <a:r>
              <a:rPr lang="en-US" sz="2500" b="1">
                <a:latin typeface="Calibri Light" panose="020F0302020204030204" pitchFamily="34" charset="0"/>
              </a:rPr>
              <a:t>VIENĀDOJUMU ATRISINĀŠANA UN UNIVERSĀLAS FORMULAS ĪSTENOŠĀNA</a:t>
            </a:r>
            <a:endParaRPr lang="ru-RU" sz="2500" b="1">
              <a:latin typeface="Calibri Light" panose="020F0302020204030204" pitchFamily="34" charset="0"/>
            </a:endParaRPr>
          </a:p>
        </p:txBody>
      </p:sp>
    </p:spTree>
    <p:custDataLst>
      <p:tags r:id="rId2"/>
    </p:custDataLst>
    <p:extLst>
      <p:ext uri="{BB962C8B-B14F-4D97-AF65-F5344CB8AC3E}">
        <p14:creationId xmlns:p14="http://schemas.microsoft.com/office/powerpoint/2010/main" val="1731270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40" fill="hold"/>
                                        <p:tgtEl>
                                          <p:spTgt spid="2"/>
                                        </p:tgtEl>
                                        <p:attrNameLst>
                                          <p:attrName>ppt_x</p:attrName>
                                        </p:attrNameLst>
                                      </p:cBhvr>
                                      <p:tavLst>
                                        <p:tav tm="0">
                                          <p:val>
                                            <p:strVal val="#ppt_x"/>
                                          </p:val>
                                        </p:tav>
                                        <p:tav tm="100000">
                                          <p:val>
                                            <p:strVal val="#ppt_x"/>
                                          </p:val>
                                        </p:tav>
                                      </p:tavLst>
                                    </p:anim>
                                    <p:anim calcmode="lin" valueType="num">
                                      <p:cBhvr additive="base">
                                        <p:cTn id="8" dur="94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880" fill="hold"/>
                                        <p:tgtEl>
                                          <p:spTgt spid="25"/>
                                        </p:tgtEl>
                                        <p:attrNameLst>
                                          <p:attrName>ppt_x</p:attrName>
                                        </p:attrNameLst>
                                      </p:cBhvr>
                                      <p:tavLst>
                                        <p:tav tm="0">
                                          <p:val>
                                            <p:strVal val="#ppt_x"/>
                                          </p:val>
                                        </p:tav>
                                        <p:tav tm="100000">
                                          <p:val>
                                            <p:strVal val="#ppt_x"/>
                                          </p:val>
                                        </p:tav>
                                      </p:tavLst>
                                    </p:anim>
                                    <p:anim calcmode="lin" valueType="num">
                                      <p:cBhvr additive="base">
                                        <p:cTn id="12" dur="88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2" decel="5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610" fill="hold"/>
                                        <p:tgtEl>
                                          <p:spTgt spid="38"/>
                                        </p:tgtEl>
                                        <p:attrNameLst>
                                          <p:attrName>ppt_x</p:attrName>
                                        </p:attrNameLst>
                                      </p:cBhvr>
                                      <p:tavLst>
                                        <p:tav tm="0">
                                          <p:val>
                                            <p:strVal val="1+#ppt_w/2"/>
                                          </p:val>
                                        </p:tav>
                                        <p:tav tm="100000">
                                          <p:val>
                                            <p:strVal val="#ppt_x"/>
                                          </p:val>
                                        </p:tav>
                                      </p:tavLst>
                                    </p:anim>
                                    <p:anim calcmode="lin" valueType="num">
                                      <p:cBhvr additive="base">
                                        <p:cTn id="16" dur="61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610" fill="hold"/>
                                        <p:tgtEl>
                                          <p:spTgt spid="40"/>
                                        </p:tgtEl>
                                        <p:attrNameLst>
                                          <p:attrName>ppt_x</p:attrName>
                                        </p:attrNameLst>
                                      </p:cBhvr>
                                      <p:tavLst>
                                        <p:tav tm="0">
                                          <p:val>
                                            <p:strVal val="#ppt_x"/>
                                          </p:val>
                                        </p:tav>
                                        <p:tav tm="100000">
                                          <p:val>
                                            <p:strVal val="#ppt_x"/>
                                          </p:val>
                                        </p:tav>
                                      </p:tavLst>
                                    </p:anim>
                                    <p:anim calcmode="lin" valueType="num">
                                      <p:cBhvr additive="base">
                                        <p:cTn id="20" dur="61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1" decel="5000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650" fill="hold"/>
                                        <p:tgtEl>
                                          <p:spTgt spid="39"/>
                                        </p:tgtEl>
                                        <p:attrNameLst>
                                          <p:attrName>ppt_x</p:attrName>
                                        </p:attrNameLst>
                                      </p:cBhvr>
                                      <p:tavLst>
                                        <p:tav tm="0">
                                          <p:val>
                                            <p:strVal val="#ppt_x"/>
                                          </p:val>
                                        </p:tav>
                                        <p:tav tm="100000">
                                          <p:val>
                                            <p:strVal val="#ppt_x"/>
                                          </p:val>
                                        </p:tav>
                                      </p:tavLst>
                                    </p:anim>
                                    <p:anim calcmode="lin" valueType="num">
                                      <p:cBhvr additive="base">
                                        <p:cTn id="24" dur="65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P spid="40" grpId="0" animBg="1" autoUpdateAnimBg="0"/>
      <p:bldP spid="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cpt_Shape39PR">
            <a:extLst>
              <a:ext uri="{FF2B5EF4-FFF2-40B4-BE49-F238E27FC236}">
                <a16:creationId xmlns:a16="http://schemas.microsoft.com/office/drawing/2014/main" id="{6E9AD865-E73E-2AA5-D007-7C671E5F343F}"/>
              </a:ext>
            </a:extLst>
          </p:cNvPr>
          <p:cNvSpPr/>
          <p:nvPr/>
        </p:nvSpPr>
        <p:spPr>
          <a:xfrm>
            <a:off x="11399521" y="-792480"/>
            <a:ext cx="1584960" cy="1584960"/>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Concpt_Shape40">
            <a:extLst>
              <a:ext uri="{FF2B5EF4-FFF2-40B4-BE49-F238E27FC236}">
                <a16:creationId xmlns:a16="http://schemas.microsoft.com/office/drawing/2014/main" id="{E8F2E653-39F9-E53B-D141-CE22050628CC}"/>
              </a:ext>
            </a:extLst>
          </p:cNvPr>
          <p:cNvSpPr/>
          <p:nvPr/>
        </p:nvSpPr>
        <p:spPr>
          <a:xfrm>
            <a:off x="11393887" y="322624"/>
            <a:ext cx="475489" cy="475488"/>
          </a:xfrm>
          <a:prstGeom prst="donut">
            <a:avLst>
              <a:gd name="adj" fmla="val 16100"/>
            </a:avLst>
          </a:prstGeom>
          <a:solidFill>
            <a:schemeClr val="accent1">
              <a:lumMod val="100000"/>
              <a:alpha val="0"/>
            </a:schemeClr>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38" name="Group 30">
            <a:extLst>
              <a:ext uri="{FF2B5EF4-FFF2-40B4-BE49-F238E27FC236}">
                <a16:creationId xmlns:a16="http://schemas.microsoft.com/office/drawing/2014/main" id="{A79C0095-4701-9772-2408-02FA40DA66E9}"/>
              </a:ext>
            </a:extLst>
          </p:cNvPr>
          <p:cNvGrpSpPr/>
          <p:nvPr/>
        </p:nvGrpSpPr>
        <p:grpSpPr>
          <a:xfrm>
            <a:off x="485214" y="1097280"/>
            <a:ext cx="5496484" cy="5217564"/>
            <a:chOff x="485214" y="1097280"/>
            <a:chExt cx="5496484" cy="5217564"/>
          </a:xfrm>
        </p:grpSpPr>
        <p:grpSp>
          <p:nvGrpSpPr>
            <p:cNvPr id="34" name="Group 28">
              <a:extLst>
                <a:ext uri="{FF2B5EF4-FFF2-40B4-BE49-F238E27FC236}">
                  <a16:creationId xmlns:a16="http://schemas.microsoft.com/office/drawing/2014/main" id="{6A511FE6-AD89-5E6D-91F2-635B5EE29AAD}"/>
                </a:ext>
              </a:extLst>
            </p:cNvPr>
            <p:cNvGrpSpPr/>
            <p:nvPr/>
          </p:nvGrpSpPr>
          <p:grpSpPr>
            <a:xfrm>
              <a:off x="485214" y="1097280"/>
              <a:ext cx="5496484" cy="5217564"/>
              <a:chOff x="485214" y="1097280"/>
              <a:chExt cx="5496484" cy="5217564"/>
            </a:xfrm>
          </p:grpSpPr>
          <p:pic>
            <p:nvPicPr>
              <p:cNvPr id="8" name="-Dynamic 38" descr="Abstract">
                <a:extLst>
                  <a:ext uri="{FF2B5EF4-FFF2-40B4-BE49-F238E27FC236}">
                    <a16:creationId xmlns:a16="http://schemas.microsoft.com/office/drawing/2014/main" id="{F3CE8682-D1B0-A9EB-AA70-F23D0545CAF2}"/>
                  </a:ext>
                </a:extLst>
              </p:cNvPr>
              <p:cNvPicPr>
                <a:picLocks noChangeAspect="1"/>
              </p:cNvPicPr>
              <p:nvPr>
                <p:custDataLst>
                  <p:tags r:id="rId5"/>
                </p:custDataLst>
              </p:nvPr>
            </p:nvPicPr>
            <p:blipFill rotWithShape="1">
              <a:blip r:embed="rId8">
                <a:extLst>
                  <a:ext uri="{28A0092B-C50C-407E-A947-70E740481C1C}">
                    <a14:useLocalDpi xmlns:a14="http://schemas.microsoft.com/office/drawing/2010/main" val="0"/>
                  </a:ext>
                </a:extLst>
              </a:blip>
              <a:srcRect l="14885" r="14885"/>
              <a:stretch/>
            </p:blipFill>
            <p:spPr>
              <a:xfrm>
                <a:off x="485214" y="1097280"/>
                <a:ext cx="5496463" cy="5217564"/>
              </a:xfrm>
              <a:prstGeom prst="roundRect">
                <a:avLst>
                  <a:gd name="adj" fmla="val 2594"/>
                </a:avLst>
              </a:prstGeom>
            </p:spPr>
          </p:pic>
          <p:sp>
            <p:nvSpPr>
              <p:cNvPr id="5" name="Shape 45">
                <a:extLst>
                  <a:ext uri="{FF2B5EF4-FFF2-40B4-BE49-F238E27FC236}">
                    <a16:creationId xmlns:a16="http://schemas.microsoft.com/office/drawing/2014/main" id="{3F27D51A-4878-7B7F-E49F-2F853BBC44AC}"/>
                  </a:ext>
                </a:extLst>
              </p:cNvPr>
              <p:cNvSpPr/>
              <p:nvPr/>
            </p:nvSpPr>
            <p:spPr>
              <a:xfrm>
                <a:off x="485215" y="1097280"/>
                <a:ext cx="5496483" cy="5217564"/>
              </a:xfrm>
              <a:prstGeom prst="roundRect">
                <a:avLst>
                  <a:gd name="adj" fmla="val 2594"/>
                </a:avLst>
              </a:prstGeom>
              <a:solidFill>
                <a:schemeClr val="tx1">
                  <a:lumMod val="100000"/>
                  <a:alpha val="51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hape 56">
                <a:extLst>
                  <a:ext uri="{FF2B5EF4-FFF2-40B4-BE49-F238E27FC236}">
                    <a16:creationId xmlns:a16="http://schemas.microsoft.com/office/drawing/2014/main" id="{BDD2B5AA-A2AF-6444-7733-DADF3A2C9AEE}"/>
                  </a:ext>
                </a:extLst>
              </p:cNvPr>
              <p:cNvSpPr/>
              <p:nvPr/>
            </p:nvSpPr>
            <p:spPr>
              <a:xfrm>
                <a:off x="485216" y="1097281"/>
                <a:ext cx="5496482" cy="68532"/>
              </a:xfrm>
              <a:prstGeom prst="roundRect">
                <a:avLst>
                  <a:gd name="adj" fmla="val 197472"/>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Group69">
                <a:extLst>
                  <a:ext uri="{FF2B5EF4-FFF2-40B4-BE49-F238E27FC236}">
                    <a16:creationId xmlns:a16="http://schemas.microsoft.com/office/drawing/2014/main" id="{8D58E903-375D-AB0D-A603-D862060062D0}"/>
                  </a:ext>
                </a:extLst>
              </p:cNvPr>
              <p:cNvSpPr/>
              <p:nvPr/>
            </p:nvSpPr>
            <p:spPr>
              <a:xfrm>
                <a:off x="769641" y="1428310"/>
                <a:ext cx="5042160" cy="771743"/>
              </a:xfrm>
              <a:prstGeom prst="roundRect">
                <a:avLst>
                  <a:gd name="adj" fmla="val 17536"/>
                </a:avLst>
              </a:prstGeom>
              <a:solidFill>
                <a:schemeClr val="accent1">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Concpt_Shape33">
                <a:extLst>
                  <a:ext uri="{FF2B5EF4-FFF2-40B4-BE49-F238E27FC236}">
                    <a16:creationId xmlns:a16="http://schemas.microsoft.com/office/drawing/2014/main" id="{DFC050D8-DA27-541C-D50C-F836BF504FF0}"/>
                  </a:ext>
                </a:extLst>
              </p:cNvPr>
              <p:cNvSpPr/>
              <p:nvPr/>
            </p:nvSpPr>
            <p:spPr>
              <a:xfrm>
                <a:off x="956837" y="1739173"/>
                <a:ext cx="687115" cy="687115"/>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Shape 711">
                <a:extLst>
                  <a:ext uri="{FF2B5EF4-FFF2-40B4-BE49-F238E27FC236}">
                    <a16:creationId xmlns:a16="http://schemas.microsoft.com/office/drawing/2014/main" id="{7C9B021E-9AE0-AF1C-7696-165F55E90539}"/>
                  </a:ext>
                </a:extLst>
              </p:cNvPr>
              <p:cNvSpPr/>
              <p:nvPr/>
            </p:nvSpPr>
            <p:spPr>
              <a:xfrm>
                <a:off x="1701114" y="1861959"/>
                <a:ext cx="4151031" cy="2062103"/>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lv-LV" sz="1600" dirty="0">
                    <a:solidFill>
                      <a:schemeClr val="bg1"/>
                    </a:solidFill>
                    <a:latin typeface="Calibri" panose="020F0502020204030204" pitchFamily="34" charset="0"/>
                  </a:rPr>
                  <a:t>Lai lietotājam bija komforti apskatīt darba saturu un risināt savus vienādojumus, tika izveidota speciāla mājāslapa, kurā satur sevī funkcionējošo kalkulatoru, viņa lietošānās instrukciju, risinājuma piemēru, vietnes blok-strukturu un blok-shemu (sk. PDF), kā arī izmantotus interneta resursus darba īstenošanai.</a:t>
                </a:r>
                <a:endParaRPr lang="ru-RU" sz="1600" dirty="0">
                  <a:solidFill>
                    <a:schemeClr val="bg1"/>
                  </a:solidFill>
                  <a:latin typeface="Calibri" panose="020F0502020204030204" pitchFamily="34" charset="0"/>
                </a:endParaRPr>
              </a:p>
            </p:txBody>
          </p:sp>
          <p:sp>
            <p:nvSpPr>
              <p:cNvPr id="12" name="Shape 8-Concept12">
                <a:extLst>
                  <a:ext uri="{FF2B5EF4-FFF2-40B4-BE49-F238E27FC236}">
                    <a16:creationId xmlns:a16="http://schemas.microsoft.com/office/drawing/2014/main" id="{9C58785B-CDF1-D1DE-D6A8-3CD9C547D0FC}"/>
                  </a:ext>
                </a:extLst>
              </p:cNvPr>
              <p:cNvSpPr/>
              <p:nvPr/>
            </p:nvSpPr>
            <p:spPr>
              <a:xfrm>
                <a:off x="973553" y="1739174"/>
                <a:ext cx="654395" cy="654395"/>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Icon916" descr=" Lai lietotājam bija komforti apskatīt darba saturu un risināt savus vienādojumus, tika izveidota speciāla mājāslapa, kurā satur sevī funkcionējošo kalkulatoru, viņa lietošānās instrukciju, risinājuma piemēru, vietnes blok-strukturu un blok-shemu (sk. PDF), kā arī izmantotus interneta resursus darba īstenošanai.">
                <a:extLst>
                  <a:ext uri="{FF2B5EF4-FFF2-40B4-BE49-F238E27FC236}">
                    <a16:creationId xmlns:a16="http://schemas.microsoft.com/office/drawing/2014/main" id="{AC16019B-F899-4CDE-B8EC-28BBF7095058}"/>
                  </a:ext>
                </a:extLst>
              </p:cNvPr>
              <p:cNvPicPr>
                <a:picLocks noChangeAspect="1"/>
              </p:cNvPicPr>
              <p:nvPr>
                <p:custDataLst>
                  <p:tags r:id="rId6"/>
                </p:custDataLst>
              </p:nvPr>
            </p:nvPicPr>
            <p:blipFill>
              <a:blip r:embed="rId9">
                <a:extLst>
                  <a:ext uri="{28A0092B-C50C-407E-A947-70E740481C1C}">
                    <a14:useLocalDpi xmlns:a14="http://schemas.microsoft.com/office/drawing/2010/main" val="0"/>
                  </a:ext>
                </a:extLst>
              </a:blip>
              <a:stretch>
                <a:fillRect/>
              </a:stretch>
            </p:blipFill>
            <p:spPr>
              <a:xfrm>
                <a:off x="1094786" y="1885595"/>
                <a:ext cx="411216" cy="411216"/>
              </a:xfrm>
              <a:prstGeom prst="rect">
                <a:avLst/>
              </a:prstGeom>
            </p:spPr>
          </p:pic>
        </p:grpSp>
        <p:grpSp>
          <p:nvGrpSpPr>
            <p:cNvPr id="37" name="Group 29">
              <a:extLst>
                <a:ext uri="{FF2B5EF4-FFF2-40B4-BE49-F238E27FC236}">
                  <a16:creationId xmlns:a16="http://schemas.microsoft.com/office/drawing/2014/main" id="{09C26CE0-4DE1-F7EC-2235-A75D47795A17}"/>
                </a:ext>
              </a:extLst>
            </p:cNvPr>
            <p:cNvGrpSpPr/>
            <p:nvPr/>
          </p:nvGrpSpPr>
          <p:grpSpPr>
            <a:xfrm>
              <a:off x="940474" y="4014745"/>
              <a:ext cx="4918968" cy="996853"/>
              <a:chOff x="940474" y="4014745"/>
              <a:chExt cx="4918968" cy="996853"/>
            </a:xfrm>
          </p:grpSpPr>
          <p:sp>
            <p:nvSpPr>
              <p:cNvPr id="36" name="-Concpt_Shape36">
                <a:extLst>
                  <a:ext uri="{FF2B5EF4-FFF2-40B4-BE49-F238E27FC236}">
                    <a16:creationId xmlns:a16="http://schemas.microsoft.com/office/drawing/2014/main" id="{BE5BCCA1-80F0-F88F-85EC-FFFF11735B63}"/>
                  </a:ext>
                </a:extLst>
              </p:cNvPr>
              <p:cNvSpPr/>
              <p:nvPr/>
            </p:nvSpPr>
            <p:spPr>
              <a:xfrm>
                <a:off x="940474" y="4014745"/>
                <a:ext cx="687120" cy="687120"/>
              </a:xfrm>
              <a:prstGeom prst="ellipse">
                <a:avLst/>
              </a:prstGeom>
              <a:gradFill flip="none" rotWithShape="1">
                <a:gsLst>
                  <a:gs pos="0">
                    <a:schemeClr val="accent2">
                      <a:lumMod val="100000"/>
                    </a:schemeClr>
                  </a:gs>
                  <a:gs pos="100000">
                    <a:schemeClr val="accent1">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Shape 1117">
                <a:extLst>
                  <a:ext uri="{FF2B5EF4-FFF2-40B4-BE49-F238E27FC236}">
                    <a16:creationId xmlns:a16="http://schemas.microsoft.com/office/drawing/2014/main" id="{7B0EEA30-DFBF-1EEE-77C5-F69AD25D7048}"/>
                  </a:ext>
                </a:extLst>
              </p:cNvPr>
              <p:cNvSpPr/>
              <p:nvPr/>
            </p:nvSpPr>
            <p:spPr>
              <a:xfrm>
                <a:off x="1708408" y="4180601"/>
                <a:ext cx="4151034" cy="830997"/>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600" dirty="0" err="1">
                    <a:solidFill>
                      <a:schemeClr val="bg1"/>
                    </a:solidFill>
                    <a:latin typeface="Calibri" panose="020F0502020204030204" pitchFamily="34" charset="0"/>
                  </a:rPr>
                  <a:t>Projektam</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ir</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sava</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unikalitāte</a:t>
                </a:r>
                <a:r>
                  <a:rPr lang="en-US" sz="1600" dirty="0">
                    <a:solidFill>
                      <a:schemeClr val="bg1"/>
                    </a:solidFill>
                    <a:latin typeface="Calibri" panose="020F0502020204030204" pitchFamily="34" charset="0"/>
                  </a:rPr>
                  <a:t>, ka Android </a:t>
                </a:r>
                <a:r>
                  <a:rPr lang="en-US" sz="1600" dirty="0" err="1">
                    <a:solidFill>
                      <a:schemeClr val="bg1"/>
                    </a:solidFill>
                    <a:latin typeface="Calibri" panose="020F0502020204030204" pitchFamily="34" charset="0"/>
                  </a:rPr>
                  <a:t>lietotājiem</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ir</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arī</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pieejāma</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mobilā</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aplikācija</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ar</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tādu</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pašu</a:t>
                </a:r>
                <a:r>
                  <a:rPr lang="en-US" sz="1600" dirty="0">
                    <a:solidFill>
                      <a:schemeClr val="bg1"/>
                    </a:solidFill>
                    <a:latin typeface="Calibri" panose="020F0502020204030204" pitchFamily="34" charset="0"/>
                  </a:rPr>
                  <a:t> </a:t>
                </a:r>
                <a:r>
                  <a:rPr lang="en-US" sz="1600" dirty="0" err="1">
                    <a:solidFill>
                      <a:schemeClr val="bg1"/>
                    </a:solidFill>
                    <a:latin typeface="Calibri" panose="020F0502020204030204" pitchFamily="34" charset="0"/>
                  </a:rPr>
                  <a:t>funkcoinālu</a:t>
                </a:r>
                <a:r>
                  <a:rPr lang="en-US" sz="1600" dirty="0">
                    <a:solidFill>
                      <a:schemeClr val="bg1"/>
                    </a:solidFill>
                    <a:latin typeface="Calibri" panose="020F0502020204030204" pitchFamily="34" charset="0"/>
                  </a:rPr>
                  <a:t>.</a:t>
                </a:r>
                <a:endParaRPr lang="ru-RU" sz="1600" dirty="0">
                  <a:solidFill>
                    <a:schemeClr val="bg1"/>
                  </a:solidFill>
                  <a:latin typeface="Calibri" panose="020F0502020204030204" pitchFamily="34" charset="0"/>
                </a:endParaRPr>
              </a:p>
            </p:txBody>
          </p:sp>
          <p:sp>
            <p:nvSpPr>
              <p:cNvPr id="18" name="Shape 12-Concept18">
                <a:extLst>
                  <a:ext uri="{FF2B5EF4-FFF2-40B4-BE49-F238E27FC236}">
                    <a16:creationId xmlns:a16="http://schemas.microsoft.com/office/drawing/2014/main" id="{699ECE38-50E6-4274-ACE4-BC24D67399DD}"/>
                  </a:ext>
                </a:extLst>
              </p:cNvPr>
              <p:cNvSpPr/>
              <p:nvPr/>
            </p:nvSpPr>
            <p:spPr>
              <a:xfrm>
                <a:off x="973194" y="4017850"/>
                <a:ext cx="654400" cy="654399"/>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Icon1322" descr=" Projektam ir sava unikalitāte, ka Android lietotājiem ir arī pieejāma mobilā aplikācija, ar tādu pašu funkcoinālu.">
                <a:extLst>
                  <a:ext uri="{FF2B5EF4-FFF2-40B4-BE49-F238E27FC236}">
                    <a16:creationId xmlns:a16="http://schemas.microsoft.com/office/drawing/2014/main" id="{01B8D0AF-C542-0B71-6789-49F1CB20B848}"/>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087955" y="4152697"/>
                <a:ext cx="413635" cy="411216"/>
              </a:xfrm>
              <a:prstGeom prst="rect">
                <a:avLst/>
              </a:prstGeom>
            </p:spPr>
          </p:pic>
        </p:grpSp>
      </p:grpSp>
      <p:pic>
        <p:nvPicPr>
          <p:cNvPr id="25" name="-Dynamic 14" descr="Abstract">
            <a:extLst>
              <a:ext uri="{FF2B5EF4-FFF2-40B4-BE49-F238E27FC236}">
                <a16:creationId xmlns:a16="http://schemas.microsoft.com/office/drawing/2014/main" id="{F03444AA-5BF3-0949-13A8-4EC851AF2AE8}"/>
              </a:ext>
            </a:extLst>
          </p:cNvPr>
          <p:cNvPicPr>
            <a:picLocks noChangeAspect="1"/>
          </p:cNvPicPr>
          <p:nvPr>
            <p:custDataLst>
              <p:tags r:id="rId3"/>
            </p:custDataLst>
          </p:nvPr>
        </p:nvPicPr>
        <p:blipFill rotWithShape="1">
          <a:blip r:embed="rId11">
            <a:extLst>
              <a:ext uri="{28A0092B-C50C-407E-A947-70E740481C1C}">
                <a14:useLocalDpi xmlns:a14="http://schemas.microsoft.com/office/drawing/2010/main" val="0"/>
              </a:ext>
            </a:extLst>
          </a:blip>
          <a:srcRect l="14720" r="14720"/>
          <a:stretch/>
        </p:blipFill>
        <p:spPr>
          <a:xfrm>
            <a:off x="6096000" y="1097280"/>
            <a:ext cx="5629839" cy="5319197"/>
          </a:xfrm>
          <a:prstGeom prst="roundRect">
            <a:avLst>
              <a:gd name="adj" fmla="val 2544"/>
            </a:avLst>
          </a:prstGeom>
        </p:spPr>
      </p:pic>
      <p:sp>
        <p:nvSpPr>
          <p:cNvPr id="2" name="-SlideTitle">
            <a:extLst>
              <a:ext uri="{FF2B5EF4-FFF2-40B4-BE49-F238E27FC236}">
                <a16:creationId xmlns:a16="http://schemas.microsoft.com/office/drawing/2014/main" id="{7C85101F-E71D-5C85-DA10-CF56CA3EAF39}"/>
              </a:ext>
            </a:extLst>
          </p:cNvPr>
          <p:cNvSpPr txBox="1"/>
          <p:nvPr/>
        </p:nvSpPr>
        <p:spPr>
          <a:xfrm>
            <a:off x="487680" y="255966"/>
            <a:ext cx="9601200" cy="584775"/>
          </a:xfrm>
          <a:prstGeom prst="rect">
            <a:avLst/>
          </a:prstGeom>
          <a:noFill/>
        </p:spPr>
        <p:txBody>
          <a:bodyPr vert="horz" rtlCol="0">
            <a:spAutoFit/>
          </a:bodyPr>
          <a:lstStyle/>
          <a:p>
            <a:r>
              <a:rPr lang="en-US" sz="3200" b="1">
                <a:latin typeface="Calibri Light" panose="020F0302020204030204" pitchFamily="34" charset="0"/>
              </a:rPr>
              <a:t>PROJEKTA GRAFIKAS LIETOJUMPROGRAMMAS IZVEIDE</a:t>
            </a:r>
            <a:endParaRPr lang="ru-RU" sz="3200" b="1">
              <a:latin typeface="Calibri Light" panose="020F0302020204030204" pitchFamily="34" charset="0"/>
            </a:endParaRPr>
          </a:p>
        </p:txBody>
      </p:sp>
    </p:spTree>
    <p:custDataLst>
      <p:tags r:id="rId2"/>
    </p:custDataLst>
    <p:extLst>
      <p:ext uri="{BB962C8B-B14F-4D97-AF65-F5344CB8AC3E}">
        <p14:creationId xmlns:p14="http://schemas.microsoft.com/office/powerpoint/2010/main" val="3472575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20" fill="hold"/>
                                        <p:tgtEl>
                                          <p:spTgt spid="2"/>
                                        </p:tgtEl>
                                        <p:attrNameLst>
                                          <p:attrName>ppt_x</p:attrName>
                                        </p:attrNameLst>
                                      </p:cBhvr>
                                      <p:tavLst>
                                        <p:tav tm="0">
                                          <p:val>
                                            <p:strVal val="#ppt_x"/>
                                          </p:val>
                                        </p:tav>
                                        <p:tav tm="100000">
                                          <p:val>
                                            <p:strVal val="#ppt_x"/>
                                          </p:val>
                                        </p:tav>
                                      </p:tavLst>
                                    </p:anim>
                                    <p:anim calcmode="lin" valueType="num">
                                      <p:cBhvr additive="base">
                                        <p:cTn id="8" dur="92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50" fill="hold"/>
                                        <p:tgtEl>
                                          <p:spTgt spid="25"/>
                                        </p:tgtEl>
                                        <p:attrNameLst>
                                          <p:attrName>ppt_x</p:attrName>
                                        </p:attrNameLst>
                                      </p:cBhvr>
                                      <p:tavLst>
                                        <p:tav tm="0">
                                          <p:val>
                                            <p:strVal val="#ppt_x"/>
                                          </p:val>
                                        </p:tav>
                                        <p:tav tm="100000">
                                          <p:val>
                                            <p:strVal val="#ppt_x"/>
                                          </p:val>
                                        </p:tav>
                                      </p:tavLst>
                                    </p:anim>
                                    <p:anim calcmode="lin" valueType="num">
                                      <p:cBhvr additive="base">
                                        <p:cTn id="12" dur="105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2" decel="5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940" fill="hold"/>
                                        <p:tgtEl>
                                          <p:spTgt spid="38"/>
                                        </p:tgtEl>
                                        <p:attrNameLst>
                                          <p:attrName>ppt_x</p:attrName>
                                        </p:attrNameLst>
                                      </p:cBhvr>
                                      <p:tavLst>
                                        <p:tav tm="0">
                                          <p:val>
                                            <p:strVal val="1+#ppt_w/2"/>
                                          </p:val>
                                        </p:tav>
                                        <p:tav tm="100000">
                                          <p:val>
                                            <p:strVal val="#ppt_x"/>
                                          </p:val>
                                        </p:tav>
                                      </p:tavLst>
                                    </p:anim>
                                    <p:anim calcmode="lin" valueType="num">
                                      <p:cBhvr additive="base">
                                        <p:cTn id="16" dur="94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1170" fill="hold"/>
                                        <p:tgtEl>
                                          <p:spTgt spid="40"/>
                                        </p:tgtEl>
                                        <p:attrNameLst>
                                          <p:attrName>ppt_x</p:attrName>
                                        </p:attrNameLst>
                                      </p:cBhvr>
                                      <p:tavLst>
                                        <p:tav tm="0">
                                          <p:val>
                                            <p:strVal val="#ppt_x"/>
                                          </p:val>
                                        </p:tav>
                                        <p:tav tm="100000">
                                          <p:val>
                                            <p:strVal val="#ppt_x"/>
                                          </p:val>
                                        </p:tav>
                                      </p:tavLst>
                                    </p:anim>
                                    <p:anim calcmode="lin" valueType="num">
                                      <p:cBhvr additive="base">
                                        <p:cTn id="20" dur="117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1" decel="5000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870" fill="hold"/>
                                        <p:tgtEl>
                                          <p:spTgt spid="39"/>
                                        </p:tgtEl>
                                        <p:attrNameLst>
                                          <p:attrName>ppt_x</p:attrName>
                                        </p:attrNameLst>
                                      </p:cBhvr>
                                      <p:tavLst>
                                        <p:tav tm="0">
                                          <p:val>
                                            <p:strVal val="#ppt_x"/>
                                          </p:val>
                                        </p:tav>
                                        <p:tav tm="100000">
                                          <p:val>
                                            <p:strVal val="#ppt_x"/>
                                          </p:val>
                                        </p:tav>
                                      </p:tavLst>
                                    </p:anim>
                                    <p:anim calcmode="lin" valueType="num">
                                      <p:cBhvr additive="base">
                                        <p:cTn id="24" dur="87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P spid="40" grpId="0" animBg="1" autoUpdateAnimBg="0"/>
      <p:bldP spid="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oncpt_Shape53PR">
            <a:extLst>
              <a:ext uri="{FF2B5EF4-FFF2-40B4-BE49-F238E27FC236}">
                <a16:creationId xmlns:a16="http://schemas.microsoft.com/office/drawing/2014/main" id="{2554C945-1309-75BC-2D99-8FE694667E17}"/>
              </a:ext>
            </a:extLst>
          </p:cNvPr>
          <p:cNvSpPr/>
          <p:nvPr/>
        </p:nvSpPr>
        <p:spPr>
          <a:xfrm>
            <a:off x="11460482" y="-731520"/>
            <a:ext cx="1463040" cy="1463040"/>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Concpt_Shape54">
            <a:extLst>
              <a:ext uri="{FF2B5EF4-FFF2-40B4-BE49-F238E27FC236}">
                <a16:creationId xmlns:a16="http://schemas.microsoft.com/office/drawing/2014/main" id="{83922656-AA2A-EF2E-A018-46EC8697EDF4}"/>
              </a:ext>
            </a:extLst>
          </p:cNvPr>
          <p:cNvSpPr/>
          <p:nvPr/>
        </p:nvSpPr>
        <p:spPr>
          <a:xfrm>
            <a:off x="11455281" y="297807"/>
            <a:ext cx="438912" cy="438912"/>
          </a:xfrm>
          <a:prstGeom prst="donut">
            <a:avLst>
              <a:gd name="adj" fmla="val 15400"/>
            </a:avLst>
          </a:prstGeom>
          <a:solidFill>
            <a:schemeClr val="accent1">
              <a:lumMod val="100000"/>
              <a:alpha val="0"/>
            </a:schemeClr>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52" name="Group 46">
            <a:extLst>
              <a:ext uri="{FF2B5EF4-FFF2-40B4-BE49-F238E27FC236}">
                <a16:creationId xmlns:a16="http://schemas.microsoft.com/office/drawing/2014/main" id="{7B5C7124-2856-9137-D488-97F4ADD3B289}"/>
              </a:ext>
            </a:extLst>
          </p:cNvPr>
          <p:cNvGrpSpPr/>
          <p:nvPr/>
        </p:nvGrpSpPr>
        <p:grpSpPr>
          <a:xfrm>
            <a:off x="487680" y="1097280"/>
            <a:ext cx="11221568" cy="5107823"/>
            <a:chOff x="485215" y="1097280"/>
            <a:chExt cx="11221568" cy="5107823"/>
          </a:xfrm>
        </p:grpSpPr>
        <p:grpSp>
          <p:nvGrpSpPr>
            <p:cNvPr id="48" name="Group 42">
              <a:extLst>
                <a:ext uri="{FF2B5EF4-FFF2-40B4-BE49-F238E27FC236}">
                  <a16:creationId xmlns:a16="http://schemas.microsoft.com/office/drawing/2014/main" id="{C4173228-20FB-0662-6B64-030B35692238}"/>
                </a:ext>
              </a:extLst>
            </p:cNvPr>
            <p:cNvGrpSpPr/>
            <p:nvPr/>
          </p:nvGrpSpPr>
          <p:grpSpPr>
            <a:xfrm>
              <a:off x="485215" y="1097280"/>
              <a:ext cx="11221568" cy="5107823"/>
              <a:chOff x="485215" y="1097280"/>
              <a:chExt cx="11221568" cy="5107823"/>
            </a:xfrm>
          </p:grpSpPr>
          <p:pic>
            <p:nvPicPr>
              <p:cNvPr id="8" name="-Dynamic 38" descr="Abstract">
                <a:extLst>
                  <a:ext uri="{FF2B5EF4-FFF2-40B4-BE49-F238E27FC236}">
                    <a16:creationId xmlns:a16="http://schemas.microsoft.com/office/drawing/2014/main" id="{87D04F3C-EE18-FD50-9195-631D1DD29CB8}"/>
                  </a:ext>
                </a:extLst>
              </p:cNvPr>
              <p:cNvPicPr>
                <a:picLocks noChangeAspect="1"/>
              </p:cNvPicPr>
              <p:nvPr>
                <p:custDataLst>
                  <p:tags r:id="rId6"/>
                </p:custDataLst>
              </p:nvPr>
            </p:nvPicPr>
            <p:blipFill rotWithShape="1">
              <a:blip r:embed="rId9">
                <a:extLst>
                  <a:ext uri="{28A0092B-C50C-407E-A947-70E740481C1C}">
                    <a14:useLocalDpi xmlns:a14="http://schemas.microsoft.com/office/drawing/2010/main" val="0"/>
                  </a:ext>
                </a:extLst>
              </a:blip>
              <a:srcRect l="6582" r="6582"/>
              <a:stretch/>
            </p:blipFill>
            <p:spPr>
              <a:xfrm>
                <a:off x="6088288" y="1891618"/>
                <a:ext cx="5618490" cy="4313485"/>
              </a:xfrm>
              <a:prstGeom prst="roundRect">
                <a:avLst>
                  <a:gd name="adj" fmla="val 3137"/>
                </a:avLst>
              </a:prstGeom>
            </p:spPr>
          </p:pic>
          <p:sp>
            <p:nvSpPr>
              <p:cNvPr id="5" name="Shape 45">
                <a:extLst>
                  <a:ext uri="{FF2B5EF4-FFF2-40B4-BE49-F238E27FC236}">
                    <a16:creationId xmlns:a16="http://schemas.microsoft.com/office/drawing/2014/main" id="{4BA2ECB3-037A-DB82-5B20-A296AC853754}"/>
                  </a:ext>
                </a:extLst>
              </p:cNvPr>
              <p:cNvSpPr/>
              <p:nvPr/>
            </p:nvSpPr>
            <p:spPr>
              <a:xfrm>
                <a:off x="485215" y="1097280"/>
                <a:ext cx="11221565" cy="632938"/>
              </a:xfrm>
              <a:prstGeom prst="roundRect">
                <a:avLst>
                  <a:gd name="adj" fmla="val 21381"/>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Group56">
                <a:extLst>
                  <a:ext uri="{FF2B5EF4-FFF2-40B4-BE49-F238E27FC236}">
                    <a16:creationId xmlns:a16="http://schemas.microsoft.com/office/drawing/2014/main" id="{168BC18A-238A-B9AA-E5F5-B98D80AC1C6E}"/>
                  </a:ext>
                </a:extLst>
              </p:cNvPr>
              <p:cNvSpPr/>
              <p:nvPr/>
            </p:nvSpPr>
            <p:spPr>
              <a:xfrm>
                <a:off x="658972" y="1129324"/>
                <a:ext cx="11047811" cy="583407"/>
              </a:xfrm>
              <a:prstGeom prst="roundRect">
                <a:avLst>
                  <a:gd name="adj" fmla="val 23197"/>
                </a:avLst>
              </a:prstGeom>
              <a:solidFill>
                <a:schemeClr val="accent1">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hape 69">
                <a:extLst>
                  <a:ext uri="{FF2B5EF4-FFF2-40B4-BE49-F238E27FC236}">
                    <a16:creationId xmlns:a16="http://schemas.microsoft.com/office/drawing/2014/main" id="{20EBC9F9-B3B9-F042-5B18-FB700CE0B453}"/>
                  </a:ext>
                </a:extLst>
              </p:cNvPr>
              <p:cNvSpPr/>
              <p:nvPr/>
            </p:nvSpPr>
            <p:spPr>
              <a:xfrm>
                <a:off x="485216" y="1891618"/>
                <a:ext cx="5412172" cy="927110"/>
              </a:xfrm>
              <a:prstGeom prst="roundRect">
                <a:avLst>
                  <a:gd name="adj" fmla="val 14597"/>
                </a:avLst>
              </a:prstGeom>
              <a:gradFill flip="none" rotWithShape="1">
                <a:gsLst>
                  <a:gs pos="0">
                    <a:schemeClr val="bg1">
                      <a:lumMod val="95000"/>
                    </a:schemeClr>
                  </a:gs>
                  <a:gs pos="100000">
                    <a:schemeClr val="bg1">
                      <a:lumMod val="95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Shape 711">
                <a:extLst>
                  <a:ext uri="{FF2B5EF4-FFF2-40B4-BE49-F238E27FC236}">
                    <a16:creationId xmlns:a16="http://schemas.microsoft.com/office/drawing/2014/main" id="{5E1FC78A-236E-1DE3-28DE-0B127D8DC76C}"/>
                  </a:ext>
                </a:extLst>
              </p:cNvPr>
              <p:cNvSpPr/>
              <p:nvPr/>
            </p:nvSpPr>
            <p:spPr>
              <a:xfrm>
                <a:off x="1181424" y="1914408"/>
                <a:ext cx="4715964" cy="1077218"/>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1600" dirty="0">
                    <a:solidFill>
                      <a:schemeClr val="tx1"/>
                    </a:solidFill>
                    <a:latin typeface="Calibri" panose="020F0502020204030204" pitchFamily="34" charset="0"/>
                  </a:rPr>
                  <a:t>Lai, </a:t>
                </a:r>
                <a:r>
                  <a:rPr lang="en-US" sz="1600" dirty="0" err="1">
                    <a:solidFill>
                      <a:schemeClr val="tx1"/>
                    </a:solidFill>
                    <a:latin typeface="Calibri" panose="020F0502020204030204" pitchFamily="34" charset="0"/>
                  </a:rPr>
                  <a:t>projekta</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grafikas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lietojumprogramma</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darbojas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bija</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izvēlēta</a:t>
                </a:r>
                <a:r>
                  <a:rPr lang="en-US" sz="1600" dirty="0">
                    <a:solidFill>
                      <a:schemeClr val="tx1"/>
                    </a:solidFill>
                    <a:latin typeface="Calibri" panose="020F0502020204030204" pitchFamily="34" charset="0"/>
                  </a:rPr>
                  <a:t> JavaScript </a:t>
                </a:r>
                <a:r>
                  <a:rPr lang="en-US" sz="1600" dirty="0" err="1">
                    <a:solidFill>
                      <a:schemeClr val="tx1"/>
                    </a:solidFill>
                    <a:latin typeface="Calibri" panose="020F0502020204030204" pitchFamily="34" charset="0"/>
                  </a:rPr>
                  <a:t>programēšanas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valoda</a:t>
                </a:r>
                <a:r>
                  <a:rPr lang="en-US" sz="1600" dirty="0">
                    <a:solidFill>
                      <a:schemeClr val="tx1"/>
                    </a:solidFill>
                    <a:latin typeface="Calibri" panose="020F0502020204030204" pitchFamily="34" charset="0"/>
                  </a:rPr>
                  <a:t>. JS </a:t>
                </a:r>
                <a:r>
                  <a:rPr lang="en-US" sz="1600" dirty="0" err="1">
                    <a:solidFill>
                      <a:schemeClr val="tx1"/>
                    </a:solidFill>
                    <a:latin typeface="Calibri" panose="020F0502020204030204" pitchFamily="34" charset="0"/>
                  </a:rPr>
                  <a:t>izmantoja</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iepriekš</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aprakstīto</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matemātisko</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modeli</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programmas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veidošanai</a:t>
                </a:r>
                <a:r>
                  <a:rPr lang="en-US" sz="1600" dirty="0">
                    <a:solidFill>
                      <a:schemeClr val="tx1"/>
                    </a:solidFill>
                    <a:latin typeface="Calibri" panose="020F0502020204030204" pitchFamily="34" charset="0"/>
                  </a:rPr>
                  <a:t>.</a:t>
                </a:r>
                <a:endParaRPr lang="ru-RU" sz="1600" dirty="0">
                  <a:solidFill>
                    <a:schemeClr val="tx1"/>
                  </a:solidFill>
                  <a:latin typeface="Calibri" panose="020F0502020204030204" pitchFamily="34" charset="0"/>
                </a:endParaRPr>
              </a:p>
            </p:txBody>
          </p:sp>
          <p:sp>
            <p:nvSpPr>
              <p:cNvPr id="12" name="Shape 812">
                <a:extLst>
                  <a:ext uri="{FF2B5EF4-FFF2-40B4-BE49-F238E27FC236}">
                    <a16:creationId xmlns:a16="http://schemas.microsoft.com/office/drawing/2014/main" id="{5510DEE7-6DCD-443F-00D3-6E6327C962CF}"/>
                  </a:ext>
                </a:extLst>
              </p:cNvPr>
              <p:cNvSpPr/>
              <p:nvPr/>
            </p:nvSpPr>
            <p:spPr>
              <a:xfrm>
                <a:off x="718232" y="1899364"/>
                <a:ext cx="463189" cy="463189"/>
              </a:xfrm>
              <a:prstGeom prst="roundRect">
                <a:avLst>
                  <a:gd name="adj" fmla="val 29217"/>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Icon916" descr=" Lai, projekta grafikas lietojumprogramma darbojas, bija izvēlēta JavaScript programēšanas valoda. JS izmantoja iepriekš aprakstīto matemātisko modeli, programmas veidošanai.">
                <a:extLst>
                  <a:ext uri="{FF2B5EF4-FFF2-40B4-BE49-F238E27FC236}">
                    <a16:creationId xmlns:a16="http://schemas.microsoft.com/office/drawing/2014/main" id="{5414B33C-9991-F6CA-7587-4EDFC9F9A8D1}"/>
                  </a:ext>
                </a:extLst>
              </p:cNvPr>
              <p:cNvPicPr>
                <a:picLocks noChangeAspect="1"/>
              </p:cNvPicPr>
              <p:nvPr>
                <p:custDataLst>
                  <p:tags r:id="rId7"/>
                </p:custDataLst>
              </p:nvPr>
            </p:nvPicPr>
            <p:blipFill>
              <a:blip r:embed="rId10">
                <a:extLst>
                  <a:ext uri="{28A0092B-C50C-407E-A947-70E740481C1C}">
                    <a14:useLocalDpi xmlns:a14="http://schemas.microsoft.com/office/drawing/2010/main" val="0"/>
                  </a:ext>
                </a:extLst>
              </a:blip>
              <a:stretch>
                <a:fillRect/>
              </a:stretch>
            </p:blipFill>
            <p:spPr>
              <a:xfrm>
                <a:off x="808081" y="1989272"/>
                <a:ext cx="277893" cy="276267"/>
              </a:xfrm>
              <a:prstGeom prst="rect">
                <a:avLst/>
              </a:prstGeom>
            </p:spPr>
          </p:pic>
        </p:grpSp>
        <p:grpSp>
          <p:nvGrpSpPr>
            <p:cNvPr id="49" name="Group 43">
              <a:extLst>
                <a:ext uri="{FF2B5EF4-FFF2-40B4-BE49-F238E27FC236}">
                  <a16:creationId xmlns:a16="http://schemas.microsoft.com/office/drawing/2014/main" id="{93D418F6-0EF0-1B64-33EB-E02118E00D46}"/>
                </a:ext>
              </a:extLst>
            </p:cNvPr>
            <p:cNvGrpSpPr/>
            <p:nvPr/>
          </p:nvGrpSpPr>
          <p:grpSpPr>
            <a:xfrm>
              <a:off x="485216" y="3020411"/>
              <a:ext cx="5412172" cy="927110"/>
              <a:chOff x="485216" y="3020411"/>
              <a:chExt cx="5412172" cy="927110"/>
            </a:xfrm>
          </p:grpSpPr>
          <p:sp>
            <p:nvSpPr>
              <p:cNvPr id="17" name="Shape 1117">
                <a:extLst>
                  <a:ext uri="{FF2B5EF4-FFF2-40B4-BE49-F238E27FC236}">
                    <a16:creationId xmlns:a16="http://schemas.microsoft.com/office/drawing/2014/main" id="{3EAFA8CF-6500-2263-9AA0-E9DF7E24106B}"/>
                  </a:ext>
                </a:extLst>
              </p:cNvPr>
              <p:cNvSpPr/>
              <p:nvPr/>
            </p:nvSpPr>
            <p:spPr>
              <a:xfrm>
                <a:off x="485216" y="3020411"/>
                <a:ext cx="5412172" cy="927110"/>
              </a:xfrm>
              <a:prstGeom prst="roundRect">
                <a:avLst>
                  <a:gd name="adj" fmla="val 14597"/>
                </a:avLst>
              </a:prstGeom>
              <a:gradFill flip="none" rotWithShape="1">
                <a:gsLst>
                  <a:gs pos="0">
                    <a:schemeClr val="bg1">
                      <a:lumMod val="95000"/>
                    </a:schemeClr>
                  </a:gs>
                  <a:gs pos="100000">
                    <a:schemeClr val="bg1">
                      <a:lumMod val="95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Shape 1218">
                <a:extLst>
                  <a:ext uri="{FF2B5EF4-FFF2-40B4-BE49-F238E27FC236}">
                    <a16:creationId xmlns:a16="http://schemas.microsoft.com/office/drawing/2014/main" id="{EF7B4AD6-4827-DB0F-C37B-EBD2C6740B53}"/>
                  </a:ext>
                </a:extLst>
              </p:cNvPr>
              <p:cNvSpPr/>
              <p:nvPr/>
            </p:nvSpPr>
            <p:spPr>
              <a:xfrm>
                <a:off x="1176184" y="3233115"/>
                <a:ext cx="4715967" cy="584775"/>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1600" dirty="0" err="1">
                    <a:solidFill>
                      <a:schemeClr val="tx1"/>
                    </a:solidFill>
                    <a:latin typeface="Calibri" panose="020F0502020204030204" pitchFamily="34" charset="0"/>
                  </a:rPr>
                  <a:t>Pamatformulas</a:t>
                </a:r>
                <a:r>
                  <a:rPr lang="en-US" sz="1600" dirty="0">
                    <a:solidFill>
                      <a:schemeClr val="tx1"/>
                    </a:solidFill>
                    <a:latin typeface="Calibri" panose="020F0502020204030204" pitchFamily="34" charset="0"/>
                  </a:rPr>
                  <a:t>: b = </a:t>
                </a:r>
                <a:r>
                  <a:rPr lang="en-US" sz="1600" dirty="0" err="1">
                    <a:solidFill>
                      <a:schemeClr val="tx1"/>
                    </a:solidFill>
                    <a:latin typeface="Calibri" panose="020F0502020204030204" pitchFamily="34" charset="0"/>
                  </a:rPr>
                  <a:t>a∙c</a:t>
                </a:r>
                <a:r>
                  <a:rPr lang="en-US" sz="1600" dirty="0">
                    <a:solidFill>
                      <a:schemeClr val="tx1"/>
                    </a:solidFill>
                    <a:latin typeface="Calibri" panose="020F0502020204030204" pitchFamily="34" charset="0"/>
                  </a:rPr>
                  <a:t> : 2;  ( </a:t>
                </a:r>
                <a:r>
                  <a:rPr lang="en-US" sz="1600" dirty="0" err="1">
                    <a:solidFill>
                      <a:schemeClr val="tx1"/>
                    </a:solidFill>
                    <a:latin typeface="Calibri" panose="020F0502020204030204" pitchFamily="34" charset="0"/>
                  </a:rPr>
                  <a:t>a⁄b</a:t>
                </a:r>
                <a:r>
                  <a:rPr lang="en-US" sz="1600" dirty="0">
                    <a:solidFill>
                      <a:schemeClr val="tx1"/>
                    </a:solidFill>
                    <a:latin typeface="Calibri" panose="020F0502020204030204" pitchFamily="34" charset="0"/>
                  </a:rPr>
                  <a:t> )⅓; </a:t>
                </a:r>
                <a:r>
                  <a:rPr lang="en-US" sz="1600" dirty="0" err="1">
                    <a:solidFill>
                      <a:schemeClr val="tx1"/>
                    </a:solidFill>
                    <a:latin typeface="Calibri" panose="020F0502020204030204" pitchFamily="34" charset="0"/>
                  </a:rPr>
                  <a:t>Pilno</a:t>
                </a:r>
                <a:r>
                  <a:rPr lang="en-US" sz="1600" dirty="0">
                    <a:solidFill>
                      <a:schemeClr val="tx1"/>
                    </a:solidFill>
                    <a:latin typeface="Calibri" panose="020F0502020204030204" pitchFamily="34" charset="0"/>
                  </a:rPr>
                  <a:t> JS </a:t>
                </a:r>
                <a:r>
                  <a:rPr lang="en-US" sz="1600" dirty="0" err="1">
                    <a:solidFill>
                      <a:schemeClr val="tx1"/>
                    </a:solidFill>
                    <a:latin typeface="Calibri" panose="020F0502020204030204" pitchFamily="34" charset="0"/>
                  </a:rPr>
                  <a:t>kodu</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ir</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iespējāms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apskātīt</a:t>
                </a:r>
                <a:r>
                  <a:rPr lang="en-US" sz="1600" dirty="0">
                    <a:solidFill>
                      <a:schemeClr val="tx1"/>
                    </a:solidFill>
                    <a:latin typeface="Calibri" panose="020F0502020204030204" pitchFamily="34" charset="0"/>
                  </a:rPr>
                  <a:t> PDF </a:t>
                </a:r>
                <a:r>
                  <a:rPr lang="en-US" sz="1600" dirty="0" err="1">
                    <a:solidFill>
                      <a:schemeClr val="tx1"/>
                    </a:solidFill>
                    <a:latin typeface="Calibri" panose="020F0502020204030204" pitchFamily="34" charset="0"/>
                  </a:rPr>
                  <a:t>failā</a:t>
                </a:r>
                <a:r>
                  <a:rPr lang="en-US" sz="1600" dirty="0">
                    <a:solidFill>
                      <a:schemeClr val="tx1"/>
                    </a:solidFill>
                    <a:latin typeface="Calibri" panose="020F0502020204030204" pitchFamily="34" charset="0"/>
                  </a:rPr>
                  <a:t>.</a:t>
                </a:r>
                <a:endParaRPr lang="ru-RU" sz="1600" dirty="0">
                  <a:solidFill>
                    <a:schemeClr val="tx1"/>
                  </a:solidFill>
                  <a:latin typeface="Calibri" panose="020F0502020204030204" pitchFamily="34" charset="0"/>
                </a:endParaRPr>
              </a:p>
            </p:txBody>
          </p:sp>
          <p:sp>
            <p:nvSpPr>
              <p:cNvPr id="19" name="Shape 1319">
                <a:extLst>
                  <a:ext uri="{FF2B5EF4-FFF2-40B4-BE49-F238E27FC236}">
                    <a16:creationId xmlns:a16="http://schemas.microsoft.com/office/drawing/2014/main" id="{CEB91D56-99B6-86E5-690A-70A862E6EEB9}"/>
                  </a:ext>
                </a:extLst>
              </p:cNvPr>
              <p:cNvSpPr/>
              <p:nvPr/>
            </p:nvSpPr>
            <p:spPr>
              <a:xfrm>
                <a:off x="714619" y="3175328"/>
                <a:ext cx="463189" cy="463189"/>
              </a:xfrm>
              <a:prstGeom prst="roundRect">
                <a:avLst>
                  <a:gd name="adj" fmla="val 29217"/>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3" name="-Icon1423" descr=" Pamatformulas: b = a∙c : 2;  ( a⁄b )⅓; Pilno JS kodu ir iespējāms apskātīt PDF failā.">
                <a:extLst>
                  <a:ext uri="{FF2B5EF4-FFF2-40B4-BE49-F238E27FC236}">
                    <a16:creationId xmlns:a16="http://schemas.microsoft.com/office/drawing/2014/main" id="{5C8B308A-FF81-3918-B25D-9907AC2AB28F}"/>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806455" y="3270848"/>
                <a:ext cx="276267" cy="276267"/>
              </a:xfrm>
              <a:prstGeom prst="rect">
                <a:avLst/>
              </a:prstGeom>
            </p:spPr>
          </p:pic>
        </p:grpSp>
        <p:grpSp>
          <p:nvGrpSpPr>
            <p:cNvPr id="50" name="Group 44">
              <a:extLst>
                <a:ext uri="{FF2B5EF4-FFF2-40B4-BE49-F238E27FC236}">
                  <a16:creationId xmlns:a16="http://schemas.microsoft.com/office/drawing/2014/main" id="{8529F921-3C78-060A-5568-5E4E42CEB3EE}"/>
                </a:ext>
              </a:extLst>
            </p:cNvPr>
            <p:cNvGrpSpPr/>
            <p:nvPr/>
          </p:nvGrpSpPr>
          <p:grpSpPr>
            <a:xfrm>
              <a:off x="485216" y="4006302"/>
              <a:ext cx="5412172" cy="1070007"/>
              <a:chOff x="485216" y="4006302"/>
              <a:chExt cx="5412172" cy="1070007"/>
            </a:xfrm>
          </p:grpSpPr>
          <p:sp>
            <p:nvSpPr>
              <p:cNvPr id="24" name="Shape 1624">
                <a:extLst>
                  <a:ext uri="{FF2B5EF4-FFF2-40B4-BE49-F238E27FC236}">
                    <a16:creationId xmlns:a16="http://schemas.microsoft.com/office/drawing/2014/main" id="{AF4E41C2-F3DE-E31C-088D-FA75B6DD4D6A}"/>
                  </a:ext>
                </a:extLst>
              </p:cNvPr>
              <p:cNvSpPr/>
              <p:nvPr/>
            </p:nvSpPr>
            <p:spPr>
              <a:xfrm>
                <a:off x="485216" y="4149198"/>
                <a:ext cx="5412172" cy="927111"/>
              </a:xfrm>
              <a:prstGeom prst="roundRect">
                <a:avLst>
                  <a:gd name="adj" fmla="val 14597"/>
                </a:avLst>
              </a:prstGeom>
              <a:gradFill flip="none" rotWithShape="1">
                <a:gsLst>
                  <a:gs pos="0">
                    <a:schemeClr val="bg1">
                      <a:lumMod val="95000"/>
                    </a:schemeClr>
                  </a:gs>
                  <a:gs pos="100000">
                    <a:schemeClr val="bg1">
                      <a:lumMod val="95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Shape 1725">
                <a:extLst>
                  <a:ext uri="{FF2B5EF4-FFF2-40B4-BE49-F238E27FC236}">
                    <a16:creationId xmlns:a16="http://schemas.microsoft.com/office/drawing/2014/main" id="{6F72BEE8-FC72-855A-6104-B1A6E18AB6F7}"/>
                  </a:ext>
                </a:extLst>
              </p:cNvPr>
              <p:cNvSpPr/>
              <p:nvPr/>
            </p:nvSpPr>
            <p:spPr>
              <a:xfrm>
                <a:off x="1181420" y="4085649"/>
                <a:ext cx="4715967" cy="584775"/>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lv-LV" sz="1600" dirty="0">
                    <a:solidFill>
                      <a:schemeClr val="tx1"/>
                    </a:solidFill>
                    <a:latin typeface="Calibri" panose="020F0502020204030204" pitchFamily="34" charset="0"/>
                  </a:rPr>
                  <a:t>Šīs problēmas risinājums gandrīz neatšķirsies, izmantojot Java, C# vai Python programēšanas valodu.</a:t>
                </a:r>
                <a:endParaRPr lang="ru-RU" sz="1600" dirty="0">
                  <a:solidFill>
                    <a:schemeClr val="tx1"/>
                  </a:solidFill>
                  <a:latin typeface="Calibri" panose="020F0502020204030204" pitchFamily="34" charset="0"/>
                </a:endParaRPr>
              </a:p>
            </p:txBody>
          </p:sp>
          <p:sp>
            <p:nvSpPr>
              <p:cNvPr id="26" name="Shape 1826">
                <a:extLst>
                  <a:ext uri="{FF2B5EF4-FFF2-40B4-BE49-F238E27FC236}">
                    <a16:creationId xmlns:a16="http://schemas.microsoft.com/office/drawing/2014/main" id="{C08ABA0B-77AE-2654-A95E-B3E5541E9CE1}"/>
                  </a:ext>
                </a:extLst>
              </p:cNvPr>
              <p:cNvSpPr/>
              <p:nvPr/>
            </p:nvSpPr>
            <p:spPr>
              <a:xfrm>
                <a:off x="714619" y="4006302"/>
                <a:ext cx="463189" cy="463190"/>
              </a:xfrm>
              <a:prstGeom prst="roundRect">
                <a:avLst>
                  <a:gd name="adj" fmla="val 29217"/>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Icon1930" descr=" Šīs problēmas risinājums gandrīz neatšķirsies, izmantojot Java, C# vai Python programēšanas valodu.">
                <a:extLst>
                  <a:ext uri="{FF2B5EF4-FFF2-40B4-BE49-F238E27FC236}">
                    <a16:creationId xmlns:a16="http://schemas.microsoft.com/office/drawing/2014/main" id="{45D93998-43B8-308B-2033-9DF4787B71BA}"/>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806455" y="4095506"/>
                <a:ext cx="277893" cy="276267"/>
              </a:xfrm>
              <a:prstGeom prst="rect">
                <a:avLst/>
              </a:prstGeom>
            </p:spPr>
          </p:pic>
        </p:grpSp>
        <p:grpSp>
          <p:nvGrpSpPr>
            <p:cNvPr id="51" name="Group 45">
              <a:extLst>
                <a:ext uri="{FF2B5EF4-FFF2-40B4-BE49-F238E27FC236}">
                  <a16:creationId xmlns:a16="http://schemas.microsoft.com/office/drawing/2014/main" id="{153EDE12-0681-CBDB-BD16-0E41DAF3F863}"/>
                </a:ext>
              </a:extLst>
            </p:cNvPr>
            <p:cNvGrpSpPr/>
            <p:nvPr/>
          </p:nvGrpSpPr>
          <p:grpSpPr>
            <a:xfrm>
              <a:off x="485216" y="4859121"/>
              <a:ext cx="5412172" cy="1345980"/>
              <a:chOff x="485216" y="4859121"/>
              <a:chExt cx="5412172" cy="1345980"/>
            </a:xfrm>
          </p:grpSpPr>
          <p:sp>
            <p:nvSpPr>
              <p:cNvPr id="31" name="Shape 2131">
                <a:extLst>
                  <a:ext uri="{FF2B5EF4-FFF2-40B4-BE49-F238E27FC236}">
                    <a16:creationId xmlns:a16="http://schemas.microsoft.com/office/drawing/2014/main" id="{450B6C43-C4BD-1789-F25F-9C54E5B18887}"/>
                  </a:ext>
                </a:extLst>
              </p:cNvPr>
              <p:cNvSpPr/>
              <p:nvPr/>
            </p:nvSpPr>
            <p:spPr>
              <a:xfrm>
                <a:off x="485216" y="5277991"/>
                <a:ext cx="5412172" cy="927110"/>
              </a:xfrm>
              <a:prstGeom prst="roundRect">
                <a:avLst>
                  <a:gd name="adj" fmla="val 14597"/>
                </a:avLst>
              </a:prstGeom>
              <a:gradFill flip="none" rotWithShape="1">
                <a:gsLst>
                  <a:gs pos="0">
                    <a:schemeClr val="bg1">
                      <a:lumMod val="95000"/>
                    </a:schemeClr>
                  </a:gs>
                  <a:gs pos="100000">
                    <a:schemeClr val="bg1">
                      <a:lumMod val="95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Shape 2232">
                <a:extLst>
                  <a:ext uri="{FF2B5EF4-FFF2-40B4-BE49-F238E27FC236}">
                    <a16:creationId xmlns:a16="http://schemas.microsoft.com/office/drawing/2014/main" id="{4996839B-5D5E-937A-A7B9-FE243B74B637}"/>
                  </a:ext>
                </a:extLst>
              </p:cNvPr>
              <p:cNvSpPr/>
              <p:nvPr/>
            </p:nvSpPr>
            <p:spPr>
              <a:xfrm>
                <a:off x="1181420" y="4874259"/>
                <a:ext cx="4715967" cy="1077218"/>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1600" dirty="0" err="1">
                    <a:solidFill>
                      <a:schemeClr val="tx1"/>
                    </a:solidFill>
                    <a:latin typeface="Calibri" panose="020F0502020204030204" pitchFamily="34" charset="0"/>
                  </a:rPr>
                  <a:t>Darbs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pārbaudīts</a:t>
                </a:r>
                <a:r>
                  <a:rPr lang="en-US" sz="1600" dirty="0">
                    <a:solidFill>
                      <a:schemeClr val="tx1"/>
                    </a:solidFill>
                    <a:latin typeface="Calibri" panose="020F0502020204030204" pitchFamily="34" charset="0"/>
                  </a:rPr>
                  <a:t> 3 </a:t>
                </a:r>
                <a:r>
                  <a:rPr lang="en-US" sz="1600" dirty="0" err="1">
                    <a:solidFill>
                      <a:schemeClr val="tx1"/>
                    </a:solidFill>
                    <a:latin typeface="Calibri" panose="020F0502020204030204" pitchFamily="34" charset="0"/>
                  </a:rPr>
                  <a:t>galvenajās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pārlūkprogrammās</a:t>
                </a:r>
                <a:r>
                  <a:rPr lang="en-US" sz="1600" dirty="0">
                    <a:solidFill>
                      <a:schemeClr val="tx1"/>
                    </a:solidFill>
                    <a:latin typeface="Calibri" panose="020F0502020204030204" pitchFamily="34" charset="0"/>
                  </a:rPr>
                  <a:t>: Chrome, Opera, </a:t>
                </a:r>
                <a:r>
                  <a:rPr lang="en-US" sz="1600" dirty="0" err="1">
                    <a:solidFill>
                      <a:schemeClr val="tx1"/>
                    </a:solidFill>
                    <a:latin typeface="Calibri" panose="020F0502020204030204" pitchFamily="34" charset="0"/>
                  </a:rPr>
                  <a:t>Mozila</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kā</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arī</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mājaslapa</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ir</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optimizēta</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priekš</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lietošānās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mobilājos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ierīces</a:t>
                </a:r>
                <a:r>
                  <a:rPr lang="en-US" sz="1600" dirty="0">
                    <a:solidFill>
                      <a:schemeClr val="tx1"/>
                    </a:solidFill>
                    <a:latin typeface="Calibri" panose="020F0502020204030204" pitchFamily="34" charset="0"/>
                  </a:rPr>
                  <a:t>, bez </a:t>
                </a:r>
                <a:r>
                  <a:rPr lang="en-US" sz="1600" dirty="0" err="1">
                    <a:solidFill>
                      <a:schemeClr val="tx1"/>
                    </a:solidFill>
                    <a:latin typeface="Calibri" panose="020F0502020204030204" pitchFamily="34" charset="0"/>
                  </a:rPr>
                  <a:t>apklikācijas</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izmantošanas</a:t>
                </a:r>
                <a:r>
                  <a:rPr lang="en-US" sz="1600" dirty="0">
                    <a:solidFill>
                      <a:schemeClr val="tx1"/>
                    </a:solidFill>
                    <a:latin typeface="Calibri" panose="020F0502020204030204" pitchFamily="34" charset="0"/>
                  </a:rPr>
                  <a:t>.</a:t>
                </a:r>
                <a:endParaRPr lang="ru-RU" sz="1600" dirty="0">
                  <a:solidFill>
                    <a:schemeClr val="tx1"/>
                  </a:solidFill>
                  <a:latin typeface="Calibri" panose="020F0502020204030204" pitchFamily="34" charset="0"/>
                </a:endParaRPr>
              </a:p>
            </p:txBody>
          </p:sp>
          <p:sp>
            <p:nvSpPr>
              <p:cNvPr id="33" name="Shape 2333">
                <a:extLst>
                  <a:ext uri="{FF2B5EF4-FFF2-40B4-BE49-F238E27FC236}">
                    <a16:creationId xmlns:a16="http://schemas.microsoft.com/office/drawing/2014/main" id="{6D54D9A1-979E-53A1-7CC0-14C7310F3E22}"/>
                  </a:ext>
                </a:extLst>
              </p:cNvPr>
              <p:cNvSpPr/>
              <p:nvPr/>
            </p:nvSpPr>
            <p:spPr>
              <a:xfrm>
                <a:off x="714619" y="4859121"/>
                <a:ext cx="463189" cy="463189"/>
              </a:xfrm>
              <a:prstGeom prst="roundRect">
                <a:avLst>
                  <a:gd name="adj" fmla="val 29217"/>
                </a:avLst>
              </a:prstGeom>
              <a:gradFill flip="none" rotWithShape="1">
                <a:gsLst>
                  <a:gs pos="0">
                    <a:schemeClr val="accent1">
                      <a:lumMod val="100000"/>
                    </a:schemeClr>
                  </a:gs>
                  <a:gs pos="100000">
                    <a:schemeClr val="accent2">
                      <a:lumMod val="100000"/>
                    </a:schemeClr>
                  </a:gs>
                </a:gsLst>
                <a:lin ang="2700000" scaled="1"/>
                <a:tileRect/>
              </a:gra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37" name="-Icon2437" descr=" Darbs pārbaudīts 3 galvenajās pārlūkprogrammās: Chrome, Opera, Mozila, kā arī mājaslapa ir optimizēta priekš lietošānās mobilājos ierīces, bez apklikācijas izmantošanas.">
                <a:extLst>
                  <a:ext uri="{FF2B5EF4-FFF2-40B4-BE49-F238E27FC236}">
                    <a16:creationId xmlns:a16="http://schemas.microsoft.com/office/drawing/2014/main" id="{671948FA-6401-03FE-1767-E56A3D2F226C}"/>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806454" y="4934085"/>
                <a:ext cx="276267" cy="276267"/>
              </a:xfrm>
              <a:prstGeom prst="rect">
                <a:avLst/>
              </a:prstGeom>
            </p:spPr>
          </p:pic>
        </p:grpSp>
      </p:grpSp>
      <p:sp>
        <p:nvSpPr>
          <p:cNvPr id="2" name="-SlideTitle">
            <a:extLst>
              <a:ext uri="{FF2B5EF4-FFF2-40B4-BE49-F238E27FC236}">
                <a16:creationId xmlns:a16="http://schemas.microsoft.com/office/drawing/2014/main" id="{46BF6408-877A-DDFC-C425-4510F93A087D}"/>
              </a:ext>
            </a:extLst>
          </p:cNvPr>
          <p:cNvSpPr txBox="1"/>
          <p:nvPr/>
        </p:nvSpPr>
        <p:spPr>
          <a:xfrm>
            <a:off x="487680" y="255966"/>
            <a:ext cx="9601200" cy="584775"/>
          </a:xfrm>
          <a:prstGeom prst="rect">
            <a:avLst/>
          </a:prstGeom>
          <a:noFill/>
        </p:spPr>
        <p:txBody>
          <a:bodyPr vert="horz" rtlCol="0">
            <a:spAutoFit/>
          </a:bodyPr>
          <a:lstStyle/>
          <a:p>
            <a:r>
              <a:rPr lang="en-US" sz="3200" b="1">
                <a:latin typeface="Calibri Light" panose="020F0302020204030204" pitchFamily="34" charset="0"/>
              </a:rPr>
              <a:t>JAVASCRIPTS</a:t>
            </a:r>
            <a:endParaRPr lang="ru-RU" sz="3200" b="1">
              <a:latin typeface="Calibri Light" panose="020F0302020204030204" pitchFamily="34" charset="0"/>
            </a:endParaRPr>
          </a:p>
        </p:txBody>
      </p:sp>
    </p:spTree>
    <p:custDataLst>
      <p:tags r:id="rId2"/>
    </p:custDataLst>
    <p:extLst>
      <p:ext uri="{BB962C8B-B14F-4D97-AF65-F5344CB8AC3E}">
        <p14:creationId xmlns:p14="http://schemas.microsoft.com/office/powerpoint/2010/main" val="232202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10" fill="hold"/>
                                        <p:tgtEl>
                                          <p:spTgt spid="2"/>
                                        </p:tgtEl>
                                        <p:attrNameLst>
                                          <p:attrName>ppt_x</p:attrName>
                                        </p:attrNameLst>
                                      </p:cBhvr>
                                      <p:tavLst>
                                        <p:tav tm="0">
                                          <p:val>
                                            <p:strVal val="#ppt_x"/>
                                          </p:val>
                                        </p:tav>
                                        <p:tav tm="100000">
                                          <p:val>
                                            <p:strVal val="#ppt_x"/>
                                          </p:val>
                                        </p:tav>
                                      </p:tavLst>
                                    </p:anim>
                                    <p:anim calcmode="lin" valueType="num">
                                      <p:cBhvr additive="base">
                                        <p:cTn id="8" dur="91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5000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800" fill="hold"/>
                                        <p:tgtEl>
                                          <p:spTgt spid="52"/>
                                        </p:tgtEl>
                                        <p:attrNameLst>
                                          <p:attrName>ppt_x</p:attrName>
                                        </p:attrNameLst>
                                      </p:cBhvr>
                                      <p:tavLst>
                                        <p:tav tm="0">
                                          <p:val>
                                            <p:strVal val="1+#ppt_w/2"/>
                                          </p:val>
                                        </p:tav>
                                        <p:tav tm="100000">
                                          <p:val>
                                            <p:strVal val="#ppt_x"/>
                                          </p:val>
                                        </p:tav>
                                      </p:tavLst>
                                    </p:anim>
                                    <p:anim calcmode="lin" valueType="num">
                                      <p:cBhvr additive="base">
                                        <p:cTn id="12" dur="800" fill="hold"/>
                                        <p:tgtEl>
                                          <p:spTgt spid="52"/>
                                        </p:tgtEl>
                                        <p:attrNameLst>
                                          <p:attrName>ppt_y</p:attrName>
                                        </p:attrNameLst>
                                      </p:cBhvr>
                                      <p:tavLst>
                                        <p:tav tm="0">
                                          <p:val>
                                            <p:strVal val="#ppt_y"/>
                                          </p:val>
                                        </p:tav>
                                        <p:tav tm="100000">
                                          <p:val>
                                            <p:strVal val="#ppt_y"/>
                                          </p:val>
                                        </p:tav>
                                      </p:tavLst>
                                    </p:anim>
                                  </p:childTnLst>
                                </p:cTn>
                              </p:par>
                              <p:par>
                                <p:cTn id="13" presetID="2" presetClass="entr" presetSubtype="1" decel="5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840" fill="hold"/>
                                        <p:tgtEl>
                                          <p:spTgt spid="54"/>
                                        </p:tgtEl>
                                        <p:attrNameLst>
                                          <p:attrName>ppt_x</p:attrName>
                                        </p:attrNameLst>
                                      </p:cBhvr>
                                      <p:tavLst>
                                        <p:tav tm="0">
                                          <p:val>
                                            <p:strVal val="#ppt_x"/>
                                          </p:val>
                                        </p:tav>
                                        <p:tav tm="100000">
                                          <p:val>
                                            <p:strVal val="#ppt_x"/>
                                          </p:val>
                                        </p:tav>
                                      </p:tavLst>
                                    </p:anim>
                                    <p:anim calcmode="lin" valueType="num">
                                      <p:cBhvr additive="base">
                                        <p:cTn id="16" dur="84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900" fill="hold"/>
                                        <p:tgtEl>
                                          <p:spTgt spid="53"/>
                                        </p:tgtEl>
                                        <p:attrNameLst>
                                          <p:attrName>ppt_x</p:attrName>
                                        </p:attrNameLst>
                                      </p:cBhvr>
                                      <p:tavLst>
                                        <p:tav tm="0">
                                          <p:val>
                                            <p:strVal val="#ppt_x"/>
                                          </p:val>
                                        </p:tav>
                                        <p:tav tm="100000">
                                          <p:val>
                                            <p:strVal val="#ppt_x"/>
                                          </p:val>
                                        </p:tav>
                                      </p:tavLst>
                                    </p:anim>
                                    <p:anim calcmode="lin" valueType="num">
                                      <p:cBhvr additive="base">
                                        <p:cTn id="20" dur="9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utoUpdateAnimBg="0"/>
      <p:bldP spid="54" grpId="0" animBg="1" autoUpdateAnimBg="0"/>
      <p:bldP spid="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cpt_Shape37PR">
            <a:extLst>
              <a:ext uri="{FF2B5EF4-FFF2-40B4-BE49-F238E27FC236}">
                <a16:creationId xmlns:a16="http://schemas.microsoft.com/office/drawing/2014/main" id="{44334D11-38C5-EBA0-FA17-226CE0F73A75}"/>
              </a:ext>
            </a:extLst>
          </p:cNvPr>
          <p:cNvSpPr/>
          <p:nvPr/>
        </p:nvSpPr>
        <p:spPr>
          <a:xfrm>
            <a:off x="11338561" y="-853440"/>
            <a:ext cx="1706879" cy="1706880"/>
          </a:xfrm>
          <a:prstGeom prst="ellipse">
            <a:avLst/>
          </a:prstGeom>
          <a:gradFill flip="none" rotWithShape="1">
            <a:gsLst>
              <a:gs pos="0">
                <a:schemeClr val="accent1">
                  <a:lumMod val="100000"/>
                </a:schemeClr>
              </a:gs>
              <a:gs pos="100000">
                <a:schemeClr val="accent2">
                  <a:lumMod val="100000"/>
                </a:schemeClr>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Concpt_Shape38">
            <a:extLst>
              <a:ext uri="{FF2B5EF4-FFF2-40B4-BE49-F238E27FC236}">
                <a16:creationId xmlns:a16="http://schemas.microsoft.com/office/drawing/2014/main" id="{238156D2-7DBB-667C-8AFF-7BD14A093AD5}"/>
              </a:ext>
            </a:extLst>
          </p:cNvPr>
          <p:cNvSpPr/>
          <p:nvPr/>
        </p:nvSpPr>
        <p:spPr>
          <a:xfrm>
            <a:off x="11332494" y="347440"/>
            <a:ext cx="512064" cy="512064"/>
          </a:xfrm>
          <a:prstGeom prst="donut">
            <a:avLst>
              <a:gd name="adj" fmla="val 26100"/>
            </a:avLst>
          </a:prstGeom>
          <a:solidFill>
            <a:schemeClr val="accent1">
              <a:lumMod val="100000"/>
              <a:alpha val="0"/>
            </a:schemeClr>
          </a:solidFill>
          <a:ln w="12700" cap="flat" cmpd="sng" algn="ctr">
            <a:solidFill>
              <a:schemeClr val="accent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36" name="Group 31">
            <a:extLst>
              <a:ext uri="{FF2B5EF4-FFF2-40B4-BE49-F238E27FC236}">
                <a16:creationId xmlns:a16="http://schemas.microsoft.com/office/drawing/2014/main" id="{5DA9E776-4C1C-1821-D0F0-1A7E28863F80}"/>
              </a:ext>
            </a:extLst>
          </p:cNvPr>
          <p:cNvGrpSpPr/>
          <p:nvPr/>
        </p:nvGrpSpPr>
        <p:grpSpPr>
          <a:xfrm>
            <a:off x="485215" y="1097280"/>
            <a:ext cx="11088767" cy="5319387"/>
            <a:chOff x="485215" y="1097280"/>
            <a:chExt cx="11088767" cy="5319387"/>
          </a:xfrm>
        </p:grpSpPr>
        <p:grpSp>
          <p:nvGrpSpPr>
            <p:cNvPr id="33" name="Group 28">
              <a:extLst>
                <a:ext uri="{FF2B5EF4-FFF2-40B4-BE49-F238E27FC236}">
                  <a16:creationId xmlns:a16="http://schemas.microsoft.com/office/drawing/2014/main" id="{CB506CE7-CB11-5518-EDDD-54FE1675411A}"/>
                </a:ext>
              </a:extLst>
            </p:cNvPr>
            <p:cNvGrpSpPr/>
            <p:nvPr/>
          </p:nvGrpSpPr>
          <p:grpSpPr>
            <a:xfrm>
              <a:off x="485215" y="1097280"/>
              <a:ext cx="11088767" cy="5319387"/>
              <a:chOff x="485215" y="1097280"/>
              <a:chExt cx="11088767" cy="5319387"/>
            </a:xfrm>
          </p:grpSpPr>
          <p:pic>
            <p:nvPicPr>
              <p:cNvPr id="8" name="-Dynamic 38" descr="Abstract">
                <a:extLst>
                  <a:ext uri="{FF2B5EF4-FFF2-40B4-BE49-F238E27FC236}">
                    <a16:creationId xmlns:a16="http://schemas.microsoft.com/office/drawing/2014/main" id="{0FFDC441-DA8E-C694-40D9-FE6DF4432977}"/>
                  </a:ext>
                </a:extLst>
              </p:cNvPr>
              <p:cNvPicPr>
                <a:picLocks noChangeAspect="1"/>
              </p:cNvPicPr>
              <p:nvPr>
                <p:custDataLst>
                  <p:tags r:id="rId5"/>
                </p:custDataLst>
              </p:nvPr>
            </p:nvPicPr>
            <p:blipFill rotWithShape="1">
              <a:blip r:embed="rId8">
                <a:extLst>
                  <a:ext uri="{28A0092B-C50C-407E-A947-70E740481C1C}">
                    <a14:useLocalDpi xmlns:a14="http://schemas.microsoft.com/office/drawing/2010/main" val="0"/>
                  </a:ext>
                </a:extLst>
              </a:blip>
              <a:srcRect t="14022" b="14022"/>
              <a:stretch/>
            </p:blipFill>
            <p:spPr>
              <a:xfrm>
                <a:off x="485215" y="1097280"/>
                <a:ext cx="11088767" cy="5319375"/>
              </a:xfrm>
              <a:prstGeom prst="roundRect">
                <a:avLst>
                  <a:gd name="adj" fmla="val 2544"/>
                </a:avLst>
              </a:prstGeom>
            </p:spPr>
          </p:pic>
          <p:sp>
            <p:nvSpPr>
              <p:cNvPr id="5" name="Shape 45">
                <a:extLst>
                  <a:ext uri="{FF2B5EF4-FFF2-40B4-BE49-F238E27FC236}">
                    <a16:creationId xmlns:a16="http://schemas.microsoft.com/office/drawing/2014/main" id="{33D7C679-340A-E441-4AB6-6F36A8B73C50}"/>
                  </a:ext>
                </a:extLst>
              </p:cNvPr>
              <p:cNvSpPr/>
              <p:nvPr/>
            </p:nvSpPr>
            <p:spPr>
              <a:xfrm>
                <a:off x="485221" y="1097280"/>
                <a:ext cx="11088756" cy="5319387"/>
              </a:xfrm>
              <a:prstGeom prst="roundRect">
                <a:avLst>
                  <a:gd name="adj" fmla="val 2544"/>
                </a:avLst>
              </a:prstGeom>
              <a:solidFill>
                <a:schemeClr val="tx1">
                  <a:lumMod val="100000"/>
                  <a:alpha val="67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Group56">
                <a:extLst>
                  <a:ext uri="{FF2B5EF4-FFF2-40B4-BE49-F238E27FC236}">
                    <a16:creationId xmlns:a16="http://schemas.microsoft.com/office/drawing/2014/main" id="{D0135DC3-3D9C-4833-F941-7D64561FE0C0}"/>
                  </a:ext>
                </a:extLst>
              </p:cNvPr>
              <p:cNvSpPr/>
              <p:nvPr/>
            </p:nvSpPr>
            <p:spPr>
              <a:xfrm>
                <a:off x="808933" y="1590676"/>
                <a:ext cx="5708209" cy="1513708"/>
              </a:xfrm>
              <a:prstGeom prst="roundRect">
                <a:avLst>
                  <a:gd name="adj" fmla="val 8940"/>
                </a:avLst>
              </a:prstGeom>
              <a:solidFill>
                <a:schemeClr val="accent1">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Icon613" descr=" Darbs šķita netik sarežģīts, ka izskatījas no sākuma. Darba gaitā, saskaros ar dāžām grūtībām, kā veselības stāvoklis un laika trūkums.">
                <a:extLst>
                  <a:ext uri="{FF2B5EF4-FFF2-40B4-BE49-F238E27FC236}">
                    <a16:creationId xmlns:a16="http://schemas.microsoft.com/office/drawing/2014/main" id="{7FB76E45-66EE-D2E3-9DC0-F9B6C9974B87}"/>
                  </a:ext>
                </a:extLst>
              </p:cNvPr>
              <p:cNvPicPr>
                <a:picLocks noChangeAspect="1"/>
              </p:cNvPicPr>
              <p:nvPr>
                <p:custDataLst>
                  <p:tags r:id="rId6"/>
                </p:custDataLst>
              </p:nvPr>
            </p:nvPicPr>
            <p:blipFill>
              <a:blip r:embed="rId9">
                <a:extLst>
                  <a:ext uri="{28A0092B-C50C-407E-A947-70E740481C1C}">
                    <a14:useLocalDpi xmlns:a14="http://schemas.microsoft.com/office/drawing/2010/main" val="0"/>
                  </a:ext>
                </a:extLst>
              </a:blip>
              <a:stretch>
                <a:fillRect/>
              </a:stretch>
            </p:blipFill>
            <p:spPr>
              <a:xfrm>
                <a:off x="1077083" y="2462408"/>
                <a:ext cx="460888" cy="458193"/>
              </a:xfrm>
              <a:prstGeom prst="rect">
                <a:avLst/>
              </a:prstGeom>
            </p:spPr>
          </p:pic>
          <p:sp>
            <p:nvSpPr>
              <p:cNvPr id="14" name="Shape 714">
                <a:extLst>
                  <a:ext uri="{FF2B5EF4-FFF2-40B4-BE49-F238E27FC236}">
                    <a16:creationId xmlns:a16="http://schemas.microsoft.com/office/drawing/2014/main" id="{6048F89C-3816-1F0D-2B2A-ACB685C708A9}"/>
                  </a:ext>
                </a:extLst>
              </p:cNvPr>
              <p:cNvSpPr/>
              <p:nvPr/>
            </p:nvSpPr>
            <p:spPr>
              <a:xfrm>
                <a:off x="1537976" y="2449720"/>
                <a:ext cx="4979167" cy="1015663"/>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lv-LV" sz="2000" dirty="0">
                    <a:solidFill>
                      <a:schemeClr val="bg1"/>
                    </a:solidFill>
                    <a:latin typeface="Arial Narrow" panose="020B0606020202030204" pitchFamily="34" charset="0"/>
                  </a:rPr>
                  <a:t>Darbs šķita netik sarežģīts, ka izskatījas no sākuma. Darba gaitā, saskaros ar dāžām grūtībām, kā veselības stāvoklis un laika trūkums.</a:t>
                </a:r>
                <a:endParaRPr lang="ru-RU" sz="2000" dirty="0">
                  <a:solidFill>
                    <a:schemeClr val="bg1"/>
                  </a:solidFill>
                  <a:latin typeface="Arial Narrow" panose="020B0606020202030204" pitchFamily="34" charset="0"/>
                </a:endParaRPr>
              </a:p>
            </p:txBody>
          </p:sp>
        </p:grpSp>
        <p:grpSp>
          <p:nvGrpSpPr>
            <p:cNvPr id="34" name="Group 29">
              <a:extLst>
                <a:ext uri="{FF2B5EF4-FFF2-40B4-BE49-F238E27FC236}">
                  <a16:creationId xmlns:a16="http://schemas.microsoft.com/office/drawing/2014/main" id="{4C7D049D-658E-F728-40D7-5B4E7F656110}"/>
                </a:ext>
              </a:extLst>
            </p:cNvPr>
            <p:cNvGrpSpPr/>
            <p:nvPr/>
          </p:nvGrpSpPr>
          <p:grpSpPr>
            <a:xfrm>
              <a:off x="1077083" y="3560410"/>
              <a:ext cx="5440059" cy="1018679"/>
              <a:chOff x="1077083" y="3560410"/>
              <a:chExt cx="5440059" cy="1018679"/>
            </a:xfrm>
          </p:grpSpPr>
          <p:sp>
            <p:nvSpPr>
              <p:cNvPr id="15" name="Shape 915">
                <a:extLst>
                  <a:ext uri="{FF2B5EF4-FFF2-40B4-BE49-F238E27FC236}">
                    <a16:creationId xmlns:a16="http://schemas.microsoft.com/office/drawing/2014/main" id="{CC37D3DC-73F2-6687-F664-FB1B07AA8E43}"/>
                  </a:ext>
                </a:extLst>
              </p:cNvPr>
              <p:cNvSpPr/>
              <p:nvPr/>
            </p:nvSpPr>
            <p:spPr>
              <a:xfrm>
                <a:off x="1537971" y="3563426"/>
                <a:ext cx="4979171" cy="1015663"/>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2000" dirty="0" err="1">
                    <a:solidFill>
                      <a:schemeClr val="bg1"/>
                    </a:solidFill>
                    <a:latin typeface="Arial Narrow" panose="020B0606020202030204" pitchFamily="34" charset="0"/>
                  </a:rPr>
                  <a:t>Darba</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gaitā</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attīstīju</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savas</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radošās</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prasmes</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izdomājot</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mājaslapas</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izskatu</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piemeklējot</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krāsas</a:t>
                </a:r>
                <a:r>
                  <a:rPr lang="en-US" sz="2000" dirty="0">
                    <a:solidFill>
                      <a:schemeClr val="bg1"/>
                    </a:solidFill>
                    <a:latin typeface="Arial Narrow" panose="020B0606020202030204" pitchFamily="34" charset="0"/>
                  </a:rPr>
                  <a:t> un </a:t>
                </a:r>
                <a:r>
                  <a:rPr lang="en-US" sz="2000" dirty="0" err="1">
                    <a:solidFill>
                      <a:schemeClr val="bg1"/>
                    </a:solidFill>
                    <a:latin typeface="Arial Narrow" panose="020B0606020202030204" pitchFamily="34" charset="0"/>
                  </a:rPr>
                  <a:t>formas</a:t>
                </a:r>
                <a:r>
                  <a:rPr lang="en-US" sz="2000" dirty="0">
                    <a:solidFill>
                      <a:schemeClr val="bg1"/>
                    </a:solidFill>
                    <a:latin typeface="Arial Narrow" panose="020B0606020202030204" pitchFamily="34" charset="0"/>
                  </a:rPr>
                  <a:t>.</a:t>
                </a:r>
                <a:endParaRPr lang="ru-RU" sz="2000" dirty="0">
                  <a:solidFill>
                    <a:schemeClr val="bg1"/>
                  </a:solidFill>
                  <a:latin typeface="Arial Narrow" panose="020B0606020202030204" pitchFamily="34" charset="0"/>
                </a:endParaRPr>
              </a:p>
            </p:txBody>
          </p:sp>
          <p:pic>
            <p:nvPicPr>
              <p:cNvPr id="19" name="-Icon1019" descr=" Darba gaitā, attīstīju savas radošās prasmes, izdomājot mājaslapas izskatu, piemeklējot krāsas un formas.">
                <a:extLst>
                  <a:ext uri="{FF2B5EF4-FFF2-40B4-BE49-F238E27FC236}">
                    <a16:creationId xmlns:a16="http://schemas.microsoft.com/office/drawing/2014/main" id="{0621946D-49EC-5395-2781-37EC7151DC1D}"/>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1077083" y="3560410"/>
                <a:ext cx="460888" cy="458193"/>
              </a:xfrm>
              <a:prstGeom prst="rect">
                <a:avLst/>
              </a:prstGeom>
            </p:spPr>
          </p:pic>
        </p:grpSp>
        <p:grpSp>
          <p:nvGrpSpPr>
            <p:cNvPr id="35" name="Group 30">
              <a:extLst>
                <a:ext uri="{FF2B5EF4-FFF2-40B4-BE49-F238E27FC236}">
                  <a16:creationId xmlns:a16="http://schemas.microsoft.com/office/drawing/2014/main" id="{EFD8B520-69C2-895F-12CC-20EA9A5CB6FA}"/>
                </a:ext>
              </a:extLst>
            </p:cNvPr>
            <p:cNvGrpSpPr/>
            <p:nvPr/>
          </p:nvGrpSpPr>
          <p:grpSpPr>
            <a:xfrm>
              <a:off x="1079773" y="4809034"/>
              <a:ext cx="5437369" cy="1042257"/>
              <a:chOff x="1079773" y="4809034"/>
              <a:chExt cx="5437369" cy="1042257"/>
            </a:xfrm>
          </p:grpSpPr>
          <p:sp>
            <p:nvSpPr>
              <p:cNvPr id="20" name="Shape 1220">
                <a:extLst>
                  <a:ext uri="{FF2B5EF4-FFF2-40B4-BE49-F238E27FC236}">
                    <a16:creationId xmlns:a16="http://schemas.microsoft.com/office/drawing/2014/main" id="{90D377AB-F8D7-E696-F1DD-4E830DCA2576}"/>
                  </a:ext>
                </a:extLst>
              </p:cNvPr>
              <p:cNvSpPr/>
              <p:nvPr/>
            </p:nvSpPr>
            <p:spPr>
              <a:xfrm>
                <a:off x="1537971" y="4835628"/>
                <a:ext cx="4979171" cy="1015663"/>
              </a:xfrm>
              <a:prstGeom prst="rect">
                <a:avLst/>
              </a:prstGeom>
              <a:solidFill>
                <a:schemeClr val="accent1">
                  <a:lumMod val="100000"/>
                  <a:alpha val="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2000" dirty="0" err="1">
                    <a:solidFill>
                      <a:schemeClr val="bg1"/>
                    </a:solidFill>
                    <a:latin typeface="Arial Narrow" panose="020B0606020202030204" pitchFamily="34" charset="0"/>
                  </a:rPr>
                  <a:t>Kopumā</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esmu</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apmierināts</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ar</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padarīto</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darbu</a:t>
                </a:r>
                <a:r>
                  <a:rPr lang="en-US" sz="2000" dirty="0">
                    <a:solidFill>
                      <a:schemeClr val="bg1"/>
                    </a:solidFill>
                    <a:latin typeface="Arial Narrow" panose="020B0606020202030204" pitchFamily="34" charset="0"/>
                  </a:rPr>
                  <a:t> un </a:t>
                </a:r>
                <a:r>
                  <a:rPr lang="en-US" sz="2000" dirty="0" err="1">
                    <a:solidFill>
                      <a:schemeClr val="bg1"/>
                    </a:solidFill>
                    <a:latin typeface="Arial Narrow" panose="020B0606020202030204" pitchFamily="34" charset="0"/>
                  </a:rPr>
                  <a:t>esmu</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gandārīts</a:t>
                </a:r>
                <a:r>
                  <a:rPr lang="en-US" sz="2000" dirty="0">
                    <a:solidFill>
                      <a:schemeClr val="bg1"/>
                    </a:solidFill>
                    <a:latin typeface="Arial Narrow" panose="020B0606020202030204" pitchFamily="34" charset="0"/>
                  </a:rPr>
                  <a:t>, ka </a:t>
                </a:r>
                <a:r>
                  <a:rPr lang="en-US" sz="2000" dirty="0" err="1">
                    <a:solidFill>
                      <a:schemeClr val="bg1"/>
                    </a:solidFill>
                    <a:latin typeface="Arial Narrow" panose="020B0606020202030204" pitchFamily="34" charset="0"/>
                  </a:rPr>
                  <a:t>arī</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izveidoju</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strādājošo</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mobīlo</a:t>
                </a:r>
                <a:r>
                  <a:rPr lang="en-US" sz="2000" dirty="0">
                    <a:solidFill>
                      <a:schemeClr val="bg1"/>
                    </a:solidFill>
                    <a:latin typeface="Arial Narrow" panose="020B0606020202030204" pitchFamily="34" charset="0"/>
                  </a:rPr>
                  <a:t> </a:t>
                </a:r>
                <a:r>
                  <a:rPr lang="en-US" sz="2000" dirty="0" err="1">
                    <a:solidFill>
                      <a:schemeClr val="bg1"/>
                    </a:solidFill>
                    <a:latin typeface="Arial Narrow" panose="020B0606020202030204" pitchFamily="34" charset="0"/>
                  </a:rPr>
                  <a:t>aplikāciju</a:t>
                </a:r>
                <a:r>
                  <a:rPr lang="en-US" sz="2000" dirty="0">
                    <a:solidFill>
                      <a:schemeClr val="bg1"/>
                    </a:solidFill>
                    <a:latin typeface="Arial Narrow" panose="020B0606020202030204" pitchFamily="34" charset="0"/>
                  </a:rPr>
                  <a:t>.</a:t>
                </a:r>
                <a:endParaRPr lang="ru-RU" sz="2000" dirty="0">
                  <a:solidFill>
                    <a:schemeClr val="bg1"/>
                  </a:solidFill>
                  <a:latin typeface="Arial Narrow" panose="020B0606020202030204" pitchFamily="34" charset="0"/>
                </a:endParaRPr>
              </a:p>
            </p:txBody>
          </p:sp>
          <p:pic>
            <p:nvPicPr>
              <p:cNvPr id="24" name="-Icon1324" descr=" Kopumā, esmu apmierināts ar padarīto darbu un esmu gandārīts, ka arī izveidoju strādājošo mobīlo aplikāciju.">
                <a:extLst>
                  <a:ext uri="{FF2B5EF4-FFF2-40B4-BE49-F238E27FC236}">
                    <a16:creationId xmlns:a16="http://schemas.microsoft.com/office/drawing/2014/main" id="{F52695BD-42DC-AB0F-4DB7-F33291E2D43D}"/>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079773" y="4809034"/>
                <a:ext cx="458193" cy="458193"/>
              </a:xfrm>
              <a:prstGeom prst="rect">
                <a:avLst/>
              </a:prstGeom>
            </p:spPr>
          </p:pic>
        </p:grpSp>
      </p:grpSp>
      <p:sp>
        <p:nvSpPr>
          <p:cNvPr id="2" name="-SlideTitle">
            <a:extLst>
              <a:ext uri="{FF2B5EF4-FFF2-40B4-BE49-F238E27FC236}">
                <a16:creationId xmlns:a16="http://schemas.microsoft.com/office/drawing/2014/main" id="{6E7CD03D-600C-494B-FBDB-7C7127ACA944}"/>
              </a:ext>
            </a:extLst>
          </p:cNvPr>
          <p:cNvSpPr txBox="1"/>
          <p:nvPr/>
        </p:nvSpPr>
        <p:spPr>
          <a:xfrm>
            <a:off x="487680" y="255966"/>
            <a:ext cx="9601200" cy="584775"/>
          </a:xfrm>
          <a:prstGeom prst="rect">
            <a:avLst/>
          </a:prstGeom>
          <a:noFill/>
        </p:spPr>
        <p:txBody>
          <a:bodyPr vert="horz" rtlCol="0">
            <a:spAutoFit/>
          </a:bodyPr>
          <a:lstStyle/>
          <a:p>
            <a:r>
              <a:rPr lang="en-US" sz="3200" b="1">
                <a:latin typeface="Arial" panose="020B0604020202020204" pitchFamily="34" charset="0"/>
              </a:rPr>
              <a:t>SECINĀJUMS</a:t>
            </a:r>
            <a:endParaRPr lang="ru-RU" sz="3200" b="1">
              <a:latin typeface="Arial" panose="020B0604020202020204" pitchFamily="34" charset="0"/>
            </a:endParaRPr>
          </a:p>
        </p:txBody>
      </p:sp>
    </p:spTree>
    <p:custDataLst>
      <p:tags r:id="rId2"/>
    </p:custDataLst>
    <p:extLst>
      <p:ext uri="{BB962C8B-B14F-4D97-AF65-F5344CB8AC3E}">
        <p14:creationId xmlns:p14="http://schemas.microsoft.com/office/powerpoint/2010/main" val="205387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190" fill="hold"/>
                                        <p:tgtEl>
                                          <p:spTgt spid="2"/>
                                        </p:tgtEl>
                                        <p:attrNameLst>
                                          <p:attrName>ppt_x</p:attrName>
                                        </p:attrNameLst>
                                      </p:cBhvr>
                                      <p:tavLst>
                                        <p:tav tm="0">
                                          <p:val>
                                            <p:strVal val="#ppt_x"/>
                                          </p:val>
                                        </p:tav>
                                        <p:tav tm="100000">
                                          <p:val>
                                            <p:strVal val="#ppt_x"/>
                                          </p:val>
                                        </p:tav>
                                      </p:tavLst>
                                    </p:anim>
                                    <p:anim calcmode="lin" valueType="num">
                                      <p:cBhvr additive="base">
                                        <p:cTn id="8" dur="119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5000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780" fill="hold"/>
                                        <p:tgtEl>
                                          <p:spTgt spid="36"/>
                                        </p:tgtEl>
                                        <p:attrNameLst>
                                          <p:attrName>ppt_x</p:attrName>
                                        </p:attrNameLst>
                                      </p:cBhvr>
                                      <p:tavLst>
                                        <p:tav tm="0">
                                          <p:val>
                                            <p:strVal val="1+#ppt_w/2"/>
                                          </p:val>
                                        </p:tav>
                                        <p:tav tm="100000">
                                          <p:val>
                                            <p:strVal val="#ppt_x"/>
                                          </p:val>
                                        </p:tav>
                                      </p:tavLst>
                                    </p:anim>
                                    <p:anim calcmode="lin" valueType="num">
                                      <p:cBhvr additive="base">
                                        <p:cTn id="12" dur="78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1" decel="5000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850" fill="hold"/>
                                        <p:tgtEl>
                                          <p:spTgt spid="38"/>
                                        </p:tgtEl>
                                        <p:attrNameLst>
                                          <p:attrName>ppt_x</p:attrName>
                                        </p:attrNameLst>
                                      </p:cBhvr>
                                      <p:tavLst>
                                        <p:tav tm="0">
                                          <p:val>
                                            <p:strVal val="#ppt_x"/>
                                          </p:val>
                                        </p:tav>
                                        <p:tav tm="100000">
                                          <p:val>
                                            <p:strVal val="#ppt_x"/>
                                          </p:val>
                                        </p:tav>
                                      </p:tavLst>
                                    </p:anim>
                                    <p:anim calcmode="lin" valueType="num">
                                      <p:cBhvr additive="base">
                                        <p:cTn id="16" dur="850" fill="hold"/>
                                        <p:tgtEl>
                                          <p:spTgt spid="38"/>
                                        </p:tgtEl>
                                        <p:attrNameLst>
                                          <p:attrName>ppt_y</p:attrName>
                                        </p:attrNameLst>
                                      </p:cBhvr>
                                      <p:tavLst>
                                        <p:tav tm="0">
                                          <p:val>
                                            <p:strVal val="0-#ppt_h/2"/>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P spid="38" grpId="0" animBg="1" autoUpdateAnimBg="0"/>
      <p:bldP spid="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oncpt_Shape17PR">
            <a:extLst>
              <a:ext uri="{FF2B5EF4-FFF2-40B4-BE49-F238E27FC236}">
                <a16:creationId xmlns:a16="http://schemas.microsoft.com/office/drawing/2014/main" id="{CAAA269E-C098-EB33-1740-41FBF768D847}"/>
              </a:ext>
            </a:extLst>
          </p:cNvPr>
          <p:cNvSpPr/>
          <p:nvPr/>
        </p:nvSpPr>
        <p:spPr>
          <a:xfrm>
            <a:off x="11460482" y="-731520"/>
            <a:ext cx="1463040" cy="1463040"/>
          </a:xfrm>
          <a:prstGeom prst="ellipse">
            <a:avLst/>
          </a:prstGeom>
          <a:gradFill flip="none" rotWithShape="1">
            <a:gsLst>
              <a:gs pos="0">
                <a:srgbClr val="0034BD"/>
              </a:gs>
              <a:gs pos="100000">
                <a:srgbClr val="00B0F0"/>
              </a:gs>
            </a:gsLst>
            <a:lin ang="27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Concpt_Shape18">
            <a:extLst>
              <a:ext uri="{FF2B5EF4-FFF2-40B4-BE49-F238E27FC236}">
                <a16:creationId xmlns:a16="http://schemas.microsoft.com/office/drawing/2014/main" id="{9DB1A811-B20E-9482-5D7D-71C4C846A2AE}"/>
              </a:ext>
            </a:extLst>
          </p:cNvPr>
          <p:cNvSpPr/>
          <p:nvPr/>
        </p:nvSpPr>
        <p:spPr>
          <a:xfrm>
            <a:off x="11455281" y="297807"/>
            <a:ext cx="438912" cy="438912"/>
          </a:xfrm>
          <a:prstGeom prst="donut">
            <a:avLst>
              <a:gd name="adj" fmla="val 12300"/>
            </a:avLst>
          </a:prstGeom>
          <a:solidFill>
            <a:srgbClr val="0034BD">
              <a:alpha val="0"/>
            </a:srgbClr>
          </a:solidFill>
          <a:ln w="12700" cap="flat" cmpd="sng" algn="ctr">
            <a:solidFill>
              <a:srgbClr val="0034B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16" name="Group 14">
            <a:extLst>
              <a:ext uri="{FF2B5EF4-FFF2-40B4-BE49-F238E27FC236}">
                <a16:creationId xmlns:a16="http://schemas.microsoft.com/office/drawing/2014/main" id="{34B6FF5C-8EC3-D624-0528-9A49CF78FD17}"/>
              </a:ext>
            </a:extLst>
          </p:cNvPr>
          <p:cNvGrpSpPr/>
          <p:nvPr/>
        </p:nvGrpSpPr>
        <p:grpSpPr>
          <a:xfrm>
            <a:off x="485215" y="441324"/>
            <a:ext cx="11221584" cy="5844486"/>
            <a:chOff x="485215" y="441324"/>
            <a:chExt cx="11221584" cy="5844486"/>
          </a:xfrm>
        </p:grpSpPr>
        <p:sp>
          <p:nvSpPr>
            <p:cNvPr id="2" name="Shape 22">
              <a:extLst>
                <a:ext uri="{FF2B5EF4-FFF2-40B4-BE49-F238E27FC236}">
                  <a16:creationId xmlns:a16="http://schemas.microsoft.com/office/drawing/2014/main" id="{D9016FE1-8F62-868E-89DA-3CB254B91D83}"/>
                </a:ext>
              </a:extLst>
            </p:cNvPr>
            <p:cNvSpPr/>
            <p:nvPr/>
          </p:nvSpPr>
          <p:spPr>
            <a:xfrm>
              <a:off x="485215" y="441324"/>
              <a:ext cx="10503351" cy="5159026"/>
            </a:xfrm>
            <a:prstGeom prst="roundRect">
              <a:avLst>
                <a:gd name="adj" fmla="val 2623"/>
              </a:avLst>
            </a:prstGeom>
            <a:gradFill flip="none" rotWithShape="1">
              <a:gsLst>
                <a:gs pos="0">
                  <a:srgbClr val="0034BD"/>
                </a:gs>
                <a:gs pos="100000">
                  <a:srgbClr val="00B0F0"/>
                </a:gs>
              </a:gsLst>
              <a:lin ang="2700000" scaled="1"/>
              <a:tileRect/>
            </a:gradFill>
            <a:ln w="12700" cap="flat" cmpd="sng" algn="ctr">
              <a:solidFill>
                <a:srgbClr val="002997">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Dynamic 38" descr="Abstract">
              <a:extLst>
                <a:ext uri="{FF2B5EF4-FFF2-40B4-BE49-F238E27FC236}">
                  <a16:creationId xmlns:a16="http://schemas.microsoft.com/office/drawing/2014/main" id="{930B76FE-00FD-92A0-3244-ADE72FAC96A0}"/>
                </a:ext>
              </a:extLst>
            </p:cNvPr>
            <p:cNvPicPr>
              <a:picLocks noChangeAspect="1"/>
            </p:cNvPicPr>
            <p:nvPr>
              <p:custDataLst>
                <p:tags r:id="rId3"/>
              </p:custDataLst>
            </p:nvPr>
          </p:nvPicPr>
          <p:blipFill rotWithShape="1">
            <a:blip r:embed="rId5">
              <a:extLst>
                <a:ext uri="{28A0092B-C50C-407E-A947-70E740481C1C}">
                  <a14:useLocalDpi xmlns:a14="http://schemas.microsoft.com/office/drawing/2010/main" val="0"/>
                </a:ext>
              </a:extLst>
            </a:blip>
            <a:srcRect l="14356" r="14356"/>
            <a:stretch/>
          </p:blipFill>
          <p:spPr>
            <a:xfrm>
              <a:off x="4892058" y="908606"/>
              <a:ext cx="6814741" cy="5377204"/>
            </a:xfrm>
            <a:prstGeom prst="roundRect">
              <a:avLst>
                <a:gd name="adj" fmla="val 2517"/>
              </a:avLst>
            </a:prstGeom>
          </p:spPr>
        </p:pic>
        <p:sp>
          <p:nvSpPr>
            <p:cNvPr id="5" name="Shape 45">
              <a:extLst>
                <a:ext uri="{FF2B5EF4-FFF2-40B4-BE49-F238E27FC236}">
                  <a16:creationId xmlns:a16="http://schemas.microsoft.com/office/drawing/2014/main" id="{BB5C3D79-D2B3-5CED-F8F2-96F43D46B3FE}"/>
                </a:ext>
              </a:extLst>
            </p:cNvPr>
            <p:cNvSpPr/>
            <p:nvPr/>
          </p:nvSpPr>
          <p:spPr>
            <a:xfrm>
              <a:off x="903006" y="2622028"/>
              <a:ext cx="3934718" cy="866648"/>
            </a:xfrm>
            <a:prstGeom prst="rect">
              <a:avLst/>
            </a:prstGeom>
            <a:solidFill>
              <a:srgbClr val="0034BD">
                <a:alpha val="0"/>
              </a:srgbClr>
            </a:solidFill>
            <a:ln w="12700" cap="flat" cmpd="sng" algn="ctr">
              <a:solidFill>
                <a:srgbClr val="002997">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258" dirty="0">
                  <a:solidFill>
                    <a:srgbClr val="FFFFFF"/>
                  </a:solidFill>
                  <a:latin typeface="Arial" panose="020B0604020202020204" pitchFamily="34" charset="0"/>
                </a:rPr>
                <a:t>https://www.uzdevumi.lv/p/zinatniski-petnieciskie-darbi/10-12-klase/skolenu-zinatniski-petnieciskie-darbi-zpd-9755/re-25a8e480-6ae4-41fb-9f3f-a5f631dd4891</a:t>
              </a:r>
              <a:endParaRPr lang="ru-RU" sz="1258" dirty="0">
                <a:solidFill>
                  <a:srgbClr val="FFFFFF"/>
                </a:solidFill>
                <a:latin typeface="Arial" panose="020B0604020202020204" pitchFamily="34" charset="0"/>
              </a:endParaRPr>
            </a:p>
          </p:txBody>
        </p:sp>
        <p:sp>
          <p:nvSpPr>
            <p:cNvPr id="6" name="-Title56">
              <a:extLst>
                <a:ext uri="{FF2B5EF4-FFF2-40B4-BE49-F238E27FC236}">
                  <a16:creationId xmlns:a16="http://schemas.microsoft.com/office/drawing/2014/main" id="{B11B123D-51C0-BB4B-7DC0-79284C34AFED}"/>
                </a:ext>
              </a:extLst>
            </p:cNvPr>
            <p:cNvSpPr/>
            <p:nvPr/>
          </p:nvSpPr>
          <p:spPr>
            <a:xfrm>
              <a:off x="903006" y="908607"/>
              <a:ext cx="3934718" cy="1713416"/>
            </a:xfrm>
            <a:prstGeom prst="rect">
              <a:avLst/>
            </a:prstGeom>
            <a:solidFill>
              <a:srgbClr val="0034BD">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lang="en-US" sz="5274" b="1" dirty="0" err="1">
                  <a:solidFill>
                    <a:srgbClr val="FFFFFF"/>
                  </a:solidFill>
                  <a:latin typeface="Arial (Заголовки)"/>
                </a:rPr>
                <a:t>Literātūras</a:t>
              </a:r>
              <a:r>
                <a:rPr lang="en-US" sz="5274" b="1" dirty="0">
                  <a:solidFill>
                    <a:srgbClr val="FFFFFF"/>
                  </a:solidFill>
                  <a:latin typeface="Arial (Заголовки)"/>
                </a:rPr>
                <a:t> </a:t>
              </a:r>
              <a:r>
                <a:rPr lang="en-US" sz="5274" b="1" dirty="0" err="1">
                  <a:solidFill>
                    <a:srgbClr val="FFFFFF"/>
                  </a:solidFill>
                  <a:latin typeface="Arial (Заголовки)"/>
                </a:rPr>
                <a:t>avoti</a:t>
              </a:r>
              <a:endParaRPr lang="ru-RU" sz="5274" b="1" dirty="0">
                <a:solidFill>
                  <a:srgbClr val="FFFFFF"/>
                </a:solidFill>
                <a:latin typeface="Arial (Заголовки)"/>
              </a:endParaRPr>
            </a:p>
          </p:txBody>
        </p:sp>
        <p:sp>
          <p:nvSpPr>
            <p:cNvPr id="9" name="Shape 69">
              <a:extLst>
                <a:ext uri="{FF2B5EF4-FFF2-40B4-BE49-F238E27FC236}">
                  <a16:creationId xmlns:a16="http://schemas.microsoft.com/office/drawing/2014/main" id="{344CC5FB-407F-4F3C-3C64-183E90EE0129}"/>
                </a:ext>
              </a:extLst>
            </p:cNvPr>
            <p:cNvSpPr/>
            <p:nvPr/>
          </p:nvSpPr>
          <p:spPr>
            <a:xfrm>
              <a:off x="903007" y="3552173"/>
              <a:ext cx="1906106" cy="866648"/>
            </a:xfrm>
            <a:prstGeom prst="rect">
              <a:avLst/>
            </a:prstGeom>
            <a:solidFill>
              <a:srgbClr val="0034BD">
                <a:alpha val="0"/>
              </a:srgbClr>
            </a:solidFill>
            <a:ln w="12700" cap="flat" cmpd="sng" algn="ctr">
              <a:solidFill>
                <a:srgbClr val="002997">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258" dirty="0">
                  <a:solidFill>
                    <a:srgbClr val="FFFFFF"/>
                  </a:solidFill>
                  <a:latin typeface="Arial" panose="020B0604020202020204" pitchFamily="34" charset="0"/>
                </a:rPr>
                <a:t>https://my.e-klase.lv/Attachment/Get/4c738b17-c6c3-451a-abab-2e60183b3570</a:t>
              </a:r>
              <a:endParaRPr lang="ru-RU" sz="1258" dirty="0">
                <a:solidFill>
                  <a:srgbClr val="FFFFFF"/>
                </a:solidFill>
                <a:latin typeface="Arial" panose="020B0604020202020204" pitchFamily="34" charset="0"/>
              </a:endParaRPr>
            </a:p>
          </p:txBody>
        </p:sp>
        <p:sp>
          <p:nvSpPr>
            <p:cNvPr id="11" name="Shape 711">
              <a:extLst>
                <a:ext uri="{FF2B5EF4-FFF2-40B4-BE49-F238E27FC236}">
                  <a16:creationId xmlns:a16="http://schemas.microsoft.com/office/drawing/2014/main" id="{0B67D92F-1D5E-CED0-83ED-E9989EBA3785}"/>
                </a:ext>
              </a:extLst>
            </p:cNvPr>
            <p:cNvSpPr/>
            <p:nvPr/>
          </p:nvSpPr>
          <p:spPr>
            <a:xfrm>
              <a:off x="2870370" y="3552173"/>
              <a:ext cx="1906106" cy="674031"/>
            </a:xfrm>
            <a:prstGeom prst="rect">
              <a:avLst/>
            </a:prstGeom>
            <a:solidFill>
              <a:srgbClr val="0034BD">
                <a:alpha val="0"/>
              </a:srgbClr>
            </a:solidFill>
            <a:ln w="12700" cap="flat" cmpd="sng" algn="ctr">
              <a:solidFill>
                <a:srgbClr val="002997">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260" dirty="0">
                  <a:solidFill>
                    <a:srgbClr val="FFFFFF"/>
                  </a:solidFill>
                  <a:latin typeface="Arial" panose="020B0604020202020204" pitchFamily="34" charset="0"/>
                </a:rPr>
                <a:t>https://www.youtube.com/watch?v=hPWT55YLvFU</a:t>
              </a:r>
              <a:endParaRPr lang="ru-RU" sz="1260" dirty="0">
                <a:solidFill>
                  <a:srgbClr val="FFFFFF"/>
                </a:solidFill>
                <a:latin typeface="Arial" panose="020B0604020202020204" pitchFamily="34" charset="0"/>
              </a:endParaRPr>
            </a:p>
          </p:txBody>
        </p:sp>
        <p:sp>
          <p:nvSpPr>
            <p:cNvPr id="12" name="Shape 812">
              <a:extLst>
                <a:ext uri="{FF2B5EF4-FFF2-40B4-BE49-F238E27FC236}">
                  <a16:creationId xmlns:a16="http://schemas.microsoft.com/office/drawing/2014/main" id="{B2AACEB3-3253-30FB-3282-E1F104466FD9}"/>
                </a:ext>
              </a:extLst>
            </p:cNvPr>
            <p:cNvSpPr/>
            <p:nvPr/>
          </p:nvSpPr>
          <p:spPr>
            <a:xfrm>
              <a:off x="903007" y="4494703"/>
              <a:ext cx="1906106" cy="480131"/>
            </a:xfrm>
            <a:prstGeom prst="rect">
              <a:avLst/>
            </a:prstGeom>
            <a:solidFill>
              <a:srgbClr val="0034BD">
                <a:alpha val="0"/>
              </a:srgbClr>
            </a:solidFill>
            <a:ln w="12700" cap="flat" cmpd="sng" algn="ctr">
              <a:solidFill>
                <a:srgbClr val="002997">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260" dirty="0">
                  <a:solidFill>
                    <a:srgbClr val="FFFFFF"/>
                  </a:solidFill>
                  <a:latin typeface="Arial" panose="020B0604020202020204" pitchFamily="34" charset="0"/>
                </a:rPr>
                <a:t>https://www.desmos.com/calculator?lang=ru</a:t>
              </a:r>
              <a:endParaRPr lang="ru-RU" sz="1260" dirty="0">
                <a:solidFill>
                  <a:srgbClr val="FFFFFF"/>
                </a:solidFill>
                <a:latin typeface="Arial" panose="020B0604020202020204" pitchFamily="34" charset="0"/>
              </a:endParaRPr>
            </a:p>
          </p:txBody>
        </p:sp>
        <p:sp>
          <p:nvSpPr>
            <p:cNvPr id="13" name="Shape 913">
              <a:extLst>
                <a:ext uri="{FF2B5EF4-FFF2-40B4-BE49-F238E27FC236}">
                  <a16:creationId xmlns:a16="http://schemas.microsoft.com/office/drawing/2014/main" id="{879ADAFE-E0F2-9A2E-8C9C-30BEBCF186AD}"/>
                </a:ext>
              </a:extLst>
            </p:cNvPr>
            <p:cNvSpPr/>
            <p:nvPr/>
          </p:nvSpPr>
          <p:spPr>
            <a:xfrm>
              <a:off x="2870370" y="4494703"/>
              <a:ext cx="1906106" cy="674031"/>
            </a:xfrm>
            <a:prstGeom prst="rect">
              <a:avLst/>
            </a:prstGeom>
            <a:solidFill>
              <a:srgbClr val="0034BD">
                <a:alpha val="0"/>
              </a:srgbClr>
            </a:solidFill>
            <a:ln w="12700" cap="flat" cmpd="sng" algn="ctr">
              <a:solidFill>
                <a:srgbClr val="002997">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260" dirty="0">
                  <a:solidFill>
                    <a:srgbClr val="FFFFFF"/>
                  </a:solidFill>
                  <a:latin typeface="Arial" panose="020B0604020202020204" pitchFamily="34" charset="0"/>
                </a:rPr>
                <a:t>https://java-online.ru/android-apk.xhtml</a:t>
              </a:r>
              <a:endParaRPr lang="ru-RU" sz="1260" dirty="0">
                <a:solidFill>
                  <a:srgbClr val="FFFFFF"/>
                </a:solidFill>
                <a:latin typeface="Arial" panose="020B0604020202020204" pitchFamily="34" charset="0"/>
              </a:endParaRPr>
            </a:p>
          </p:txBody>
        </p:sp>
      </p:grpSp>
    </p:spTree>
    <p:custDataLst>
      <p:tags r:id="rId2"/>
    </p:custDataLst>
    <p:extLst>
      <p:ext uri="{BB962C8B-B14F-4D97-AF65-F5344CB8AC3E}">
        <p14:creationId xmlns:p14="http://schemas.microsoft.com/office/powerpoint/2010/main" val="2679560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820" fill="hold"/>
                                        <p:tgtEl>
                                          <p:spTgt spid="16"/>
                                        </p:tgtEl>
                                        <p:attrNameLst>
                                          <p:attrName>ppt_x</p:attrName>
                                        </p:attrNameLst>
                                      </p:cBhvr>
                                      <p:tavLst>
                                        <p:tav tm="0">
                                          <p:val>
                                            <p:strVal val="1+#ppt_w/2"/>
                                          </p:val>
                                        </p:tav>
                                        <p:tav tm="100000">
                                          <p:val>
                                            <p:strVal val="#ppt_x"/>
                                          </p:val>
                                        </p:tav>
                                      </p:tavLst>
                                    </p:anim>
                                    <p:anim calcmode="lin" valueType="num">
                                      <p:cBhvr additive="base">
                                        <p:cTn id="8" dur="82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1" decel="500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690" fill="hold"/>
                                        <p:tgtEl>
                                          <p:spTgt spid="18"/>
                                        </p:tgtEl>
                                        <p:attrNameLst>
                                          <p:attrName>ppt_x</p:attrName>
                                        </p:attrNameLst>
                                      </p:cBhvr>
                                      <p:tavLst>
                                        <p:tav tm="0">
                                          <p:val>
                                            <p:strVal val="#ppt_x"/>
                                          </p:val>
                                        </p:tav>
                                        <p:tav tm="100000">
                                          <p:val>
                                            <p:strVal val="#ppt_x"/>
                                          </p:val>
                                        </p:tav>
                                      </p:tavLst>
                                    </p:anim>
                                    <p:anim calcmode="lin" valueType="num">
                                      <p:cBhvr additive="base">
                                        <p:cTn id="12" dur="69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5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170" fill="hold"/>
                                        <p:tgtEl>
                                          <p:spTgt spid="17"/>
                                        </p:tgtEl>
                                        <p:attrNameLst>
                                          <p:attrName>ppt_x</p:attrName>
                                        </p:attrNameLst>
                                      </p:cBhvr>
                                      <p:tavLst>
                                        <p:tav tm="0">
                                          <p:val>
                                            <p:strVal val="#ppt_x"/>
                                          </p:val>
                                        </p:tav>
                                        <p:tav tm="100000">
                                          <p:val>
                                            <p:strVal val="#ppt_x"/>
                                          </p:val>
                                        </p:tav>
                                      </p:tavLst>
                                    </p:anim>
                                    <p:anim calcmode="lin" valueType="num">
                                      <p:cBhvr additive="base">
                                        <p:cTn id="16" dur="117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LAYOUT" val="1"/>
</p:tagLst>
</file>

<file path=ppt/tags/tag10.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11.xml><?xml version="1.0" encoding="utf-8"?>
<p:tagLst xmlns:a="http://schemas.openxmlformats.org/drawingml/2006/main" xmlns:r="http://schemas.openxmlformats.org/officeDocument/2006/relationships" xmlns:p="http://schemas.openxmlformats.org/presentationml/2006/main">
  <p:tag name="FORMATED_SLIDE" val="1"/>
</p:tagLst>
</file>

<file path=ppt/tags/tag12.xml><?xml version="1.0" encoding="utf-8"?>
<p:tagLst xmlns:a="http://schemas.openxmlformats.org/drawingml/2006/main" xmlns:r="http://schemas.openxmlformats.org/officeDocument/2006/relationships" xmlns:p="http://schemas.openxmlformats.org/presentationml/2006/main">
  <p:tag name="FORMATED_SLIDE" val="1"/>
</p:tagLst>
</file>

<file path=ppt/tags/tag13.xml><?xml version="1.0" encoding="utf-8"?>
<p:tagLst xmlns:a="http://schemas.openxmlformats.org/drawingml/2006/main" xmlns:r="http://schemas.openxmlformats.org/officeDocument/2006/relationships" xmlns:p="http://schemas.openxmlformats.org/presentationml/2006/main">
  <p:tag name="CONCEPT_IMG" val="0"/>
  <p:tag name="ORIGINAL_WIDTH" val="880,3293"/>
  <p:tag name="ORIGINAL_HEIGHT" val="470,4973"/>
  <p:tag name="ORIGINAL_TOP" val="34,74992"/>
  <p:tag name="ORIGINAL_LEFT" val="38,20589"/>
</p:tagLst>
</file>

<file path=ppt/tags/tag14.xml><?xml version="1.0" encoding="utf-8"?>
<p:tagLst xmlns:a="http://schemas.openxmlformats.org/drawingml/2006/main" xmlns:r="http://schemas.openxmlformats.org/officeDocument/2006/relationships" xmlns:p="http://schemas.openxmlformats.org/presentationml/2006/main">
  <p:tag name="FORMATED_SLIDE" val="1"/>
</p:tagLst>
</file>

<file path=ppt/tags/tag15.xml><?xml version="1.0" encoding="utf-8"?>
<p:tagLst xmlns:a="http://schemas.openxmlformats.org/drawingml/2006/main" xmlns:r="http://schemas.openxmlformats.org/officeDocument/2006/relationships" xmlns:p="http://schemas.openxmlformats.org/presentationml/2006/main">
  <p:tag name="CONCEPT_IMG" val="0"/>
  <p:tag name="ORIGINAL_WIDTH" val="443,2944"/>
  <p:tag name="ORIGINAL_HEIGHT" val="418,8344"/>
  <p:tag name="ORIGINAL_TOP" val="86,4"/>
  <p:tag name="ORIGINAL_LEFT" val="480"/>
</p:tagLst>
</file>

<file path=ppt/tags/tag16.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17.xml><?xml version="1.0" encoding="utf-8"?>
<p:tagLst xmlns:a="http://schemas.openxmlformats.org/drawingml/2006/main" xmlns:r="http://schemas.openxmlformats.org/officeDocument/2006/relationships" xmlns:p="http://schemas.openxmlformats.org/presentationml/2006/main">
  <p:tag name="CONCEPT_IMG" val="0"/>
  <p:tag name="ORIGINAL_WIDTH" val="432,7939"/>
  <p:tag name="ORIGINAL_HEIGHT" val="410,8318"/>
  <p:tag name="ORIGINAL_TOP" val="86,4"/>
  <p:tag name="ORIGINAL_LEFT" val="38,20589"/>
</p:tagLst>
</file>

<file path=ppt/tags/tag18.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19.xml><?xml version="1.0" encoding="utf-8"?>
<p:tagLst xmlns:a="http://schemas.openxmlformats.org/drawingml/2006/main" xmlns:r="http://schemas.openxmlformats.org/officeDocument/2006/relationships" xmlns:p="http://schemas.openxmlformats.org/presentationml/2006/main">
  <p:tag name="FORMATED_SLIDE" val="1"/>
</p:tagLst>
</file>

<file path=ppt/tags/tag2.xml><?xml version="1.0" encoding="utf-8"?>
<p:tagLst xmlns:a="http://schemas.openxmlformats.org/drawingml/2006/main" xmlns:r="http://schemas.openxmlformats.org/officeDocument/2006/relationships" xmlns:p="http://schemas.openxmlformats.org/presentationml/2006/main">
  <p:tag name="FORMATED_SLIDE" val="1"/>
</p:tagLst>
</file>

<file path=ppt/tags/tag20.xml><?xml version="1.0" encoding="utf-8"?>
<p:tagLst xmlns:a="http://schemas.openxmlformats.org/drawingml/2006/main" xmlns:r="http://schemas.openxmlformats.org/officeDocument/2006/relationships" xmlns:p="http://schemas.openxmlformats.org/presentationml/2006/main">
  <p:tag name="CONCEPT_IMG" val="0"/>
  <p:tag name="ORIGINAL_WIDTH" val="443,2944"/>
  <p:tag name="ORIGINAL_HEIGHT" val="418,8344"/>
  <p:tag name="ORIGINAL_TOP" val="86,4"/>
  <p:tag name="ORIGINAL_LEFT" val="480"/>
</p:tagLst>
</file>

<file path=ppt/tags/tag21.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22.xml><?xml version="1.0" encoding="utf-8"?>
<p:tagLst xmlns:a="http://schemas.openxmlformats.org/drawingml/2006/main" xmlns:r="http://schemas.openxmlformats.org/officeDocument/2006/relationships" xmlns:p="http://schemas.openxmlformats.org/presentationml/2006/main">
  <p:tag name="CONCEPT_IMG" val="0"/>
  <p:tag name="ORIGINAL_WIDTH" val="432,7939"/>
  <p:tag name="ORIGINAL_HEIGHT" val="410,8318"/>
  <p:tag name="ORIGINAL_TOP" val="86,4"/>
  <p:tag name="ORIGINAL_LEFT" val="38,20589"/>
</p:tagLst>
</file>

<file path=ppt/tags/tag23.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24.xml><?xml version="1.0" encoding="utf-8"?>
<p:tagLst xmlns:a="http://schemas.openxmlformats.org/drawingml/2006/main" xmlns:r="http://schemas.openxmlformats.org/officeDocument/2006/relationships" xmlns:p="http://schemas.openxmlformats.org/presentationml/2006/main">
  <p:tag name="FORMATED_SLIDE" val="1"/>
</p:tagLst>
</file>

<file path=ppt/tags/tag25.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26.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27.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28.xml><?xml version="1.0" encoding="utf-8"?>
<p:tagLst xmlns:a="http://schemas.openxmlformats.org/drawingml/2006/main" xmlns:r="http://schemas.openxmlformats.org/officeDocument/2006/relationships" xmlns:p="http://schemas.openxmlformats.org/presentationml/2006/main">
  <p:tag name="CONCEPT_IMG" val="0"/>
  <p:tag name="ORIGINAL_WIDTH" val="442,4009"/>
  <p:tag name="ORIGINAL_HEIGHT" val="339,6445"/>
  <p:tag name="ORIGINAL_TOP" val="148,9463"/>
  <p:tag name="ORIGINAL_LEFT" val="479,3928"/>
</p:tagLst>
</file>

<file path=ppt/tags/tag29.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3.xml><?xml version="1.0" encoding="utf-8"?>
<p:tagLst xmlns:a="http://schemas.openxmlformats.org/drawingml/2006/main" xmlns:r="http://schemas.openxmlformats.org/officeDocument/2006/relationships" xmlns:p="http://schemas.openxmlformats.org/presentationml/2006/main">
  <p:tag name="CONCEPT_IMG" val="0"/>
  <p:tag name="ORIGINAL_WIDTH" val="237,5722"/>
  <p:tag name="ORIGINAL_HEIGHT" val="418,8509"/>
  <p:tag name="ORIGINAL_TOP" val="86,4"/>
  <p:tag name="ORIGINAL_LEFT" val="685,7146"/>
</p:tagLst>
</file>

<file path=ppt/tags/tag30.xml><?xml version="1.0" encoding="utf-8"?>
<p:tagLst xmlns:a="http://schemas.openxmlformats.org/drawingml/2006/main" xmlns:r="http://schemas.openxmlformats.org/officeDocument/2006/relationships" xmlns:p="http://schemas.openxmlformats.org/presentationml/2006/main">
  <p:tag name="FORMATED_SLIDE" val="1"/>
</p:tagLst>
</file>

<file path=ppt/tags/tag31.xml><?xml version="1.0" encoding="utf-8"?>
<p:tagLst xmlns:a="http://schemas.openxmlformats.org/drawingml/2006/main" xmlns:r="http://schemas.openxmlformats.org/officeDocument/2006/relationships" xmlns:p="http://schemas.openxmlformats.org/presentationml/2006/main">
  <p:tag name="ICON_COLOR_THEME" val="14"/>
  <p:tag name="ICON_LAST_COLOR" val="16777215"/>
</p:tagLst>
</file>

<file path=ppt/tags/tag32.xml><?xml version="1.0" encoding="utf-8"?>
<p:tagLst xmlns:a="http://schemas.openxmlformats.org/drawingml/2006/main" xmlns:r="http://schemas.openxmlformats.org/officeDocument/2006/relationships" xmlns:p="http://schemas.openxmlformats.org/presentationml/2006/main">
  <p:tag name="ICON_COLOR_THEME" val="14"/>
  <p:tag name="ICON_LAST_COLOR" val="16777215"/>
</p:tagLst>
</file>

<file path=ppt/tags/tag33.xml><?xml version="1.0" encoding="utf-8"?>
<p:tagLst xmlns:a="http://schemas.openxmlformats.org/drawingml/2006/main" xmlns:r="http://schemas.openxmlformats.org/officeDocument/2006/relationships" xmlns:p="http://schemas.openxmlformats.org/presentationml/2006/main">
  <p:tag name="CONCEPT_IMG" val="0"/>
  <p:tag name="ORIGINAL_WIDTH" val="873,1313"/>
  <p:tag name="ORIGINAL_HEIGHT" val="418,8498"/>
  <p:tag name="ORIGINAL_TOP" val="86,4"/>
  <p:tag name="ORIGINAL_LEFT" val="38,20589"/>
</p:tagLst>
</file>

<file path=ppt/tags/tag34.xml><?xml version="1.0" encoding="utf-8"?>
<p:tagLst xmlns:a="http://schemas.openxmlformats.org/drawingml/2006/main" xmlns:r="http://schemas.openxmlformats.org/officeDocument/2006/relationships" xmlns:p="http://schemas.openxmlformats.org/presentationml/2006/main">
  <p:tag name="ICON_COLOR_THEME" val="14"/>
  <p:tag name="ICON_LAST_COLOR" val="16777215"/>
</p:tagLst>
</file>

<file path=ppt/tags/tag35.xml><?xml version="1.0" encoding="utf-8"?>
<p:tagLst xmlns:a="http://schemas.openxmlformats.org/drawingml/2006/main" xmlns:r="http://schemas.openxmlformats.org/officeDocument/2006/relationships" xmlns:p="http://schemas.openxmlformats.org/presentationml/2006/main">
  <p:tag name="FORMATED_SLIDE" val="1"/>
  <p:tag name="LAYOUT" val="7"/>
</p:tagLst>
</file>

<file path=ppt/tags/tag36.xml><?xml version="1.0" encoding="utf-8"?>
<p:tagLst xmlns:a="http://schemas.openxmlformats.org/drawingml/2006/main" xmlns:r="http://schemas.openxmlformats.org/officeDocument/2006/relationships" xmlns:p="http://schemas.openxmlformats.org/presentationml/2006/main">
  <p:tag name="CONCEPT_IMG" val="0"/>
  <p:tag name="ORIGINAL_WIDTH" val="536,5923"/>
  <p:tag name="ORIGINAL_HEIGHT" val="423,4019"/>
  <p:tag name="ORIGINAL_TOP" val="71,54382"/>
  <p:tag name="ORIGINAL_LEFT" val="385,2014"/>
</p:tagLst>
</file>

<file path=ppt/tags/tag4.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5.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6.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7.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8.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ags/tag9.xml><?xml version="1.0" encoding="utf-8"?>
<p:tagLst xmlns:a="http://schemas.openxmlformats.org/drawingml/2006/main" xmlns:r="http://schemas.openxmlformats.org/officeDocument/2006/relationships" xmlns:p="http://schemas.openxmlformats.org/presentationml/2006/main">
  <p:tag name="ICON_COLOR_THEME" val="16"/>
  <p:tag name="ICON_LAST_COLOR" val="15132391"/>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ppt/theme/themeOverride2.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ppt/theme/themeOverride3.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ppt/theme/themeOverride4.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ppt/theme/themeOverride5.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ppt/theme/themeOverride6.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ppt/theme/themeOverride7.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ppt/theme/themeOverride8.xml><?xml version="1.0" encoding="utf-8"?>
<a:themeOverride xmlns:a="http://schemas.openxmlformats.org/drawingml/2006/main">
  <a:clrScheme name="officetheme_temp">
    <a:dk1>
      <a:srgbClr val="000000"/>
    </a:dk1>
    <a:lt1>
      <a:srgbClr val="FFFFFF"/>
    </a:lt1>
    <a:dk2>
      <a:srgbClr val="000000"/>
    </a:dk2>
    <a:lt2>
      <a:srgbClr val="FFFFFF"/>
    </a:lt2>
    <a:accent1>
      <a:srgbClr val="0034BD"/>
    </a:accent1>
    <a:accent2>
      <a:srgbClr val="00B0F0"/>
    </a:accent2>
    <a:accent3>
      <a:srgbClr val="002997"/>
    </a:accent3>
    <a:accent4>
      <a:srgbClr val="008CC0"/>
    </a:accent4>
    <a:accent5>
      <a:srgbClr val="002078"/>
    </a:accent5>
    <a:accent6>
      <a:srgbClr val="00709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59</TotalTime>
  <Words>536</Words>
  <Application>Microsoft Office PowerPoint</Application>
  <PresentationFormat>Широкоэкранный</PresentationFormat>
  <Paragraphs>42</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Arial (Заголовки)</vt:lpstr>
      <vt:lpstr>Arial Narrow</vt:lpstr>
      <vt:lpstr>Calibri</vt:lpstr>
      <vt:lpstr>Calibri Light</vt:lpstr>
      <vt:lpstr>Тема Office</vt:lpstr>
      <vt:lpstr>Jūrmalas Kauguru vidusskola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Jūrmalas Kauguru vidusskola</dc:title>
  <dc:creator>Maksims Križanovskis</dc:creator>
  <cp:lastModifiedBy>Maksims Križanovskis</cp:lastModifiedBy>
  <cp:revision>2</cp:revision>
  <dcterms:created xsi:type="dcterms:W3CDTF">2023-12-10T15:31:30Z</dcterms:created>
  <dcterms:modified xsi:type="dcterms:W3CDTF">2023-12-10T16:30:48Z</dcterms:modified>
</cp:coreProperties>
</file>