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>
  <p:sldMasterIdLst>
    <p:sldMasterId id="2147483672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8" r:id="rId10"/>
    <p:sldId id="269" r:id="rId11"/>
    <p:sldId id="271" r:id="rId12"/>
    <p:sldId id="272" r:id="rId13"/>
    <p:sldId id="274" r:id="rId14"/>
    <p:sldId id="275" r:id="rId15"/>
    <p:sldId id="273" r:id="rId16"/>
  </p:sldIdLst>
  <p:sldSz cx="12160250" cy="6840538"/>
  <p:notesSz cx="6858000" cy="9144000"/>
  <p:defaultTextStyle>
    <a:defPPr>
      <a:defRPr lang="cs-CZ"/>
    </a:defPPr>
    <a:lvl1pPr marL="0" algn="l" defTabSz="905073" rtl="0" eaLnBrk="1" latinLnBrk="0" hangingPunct="1">
      <a:defRPr sz="1782" kern="1200">
        <a:solidFill>
          <a:schemeClr val="tx1"/>
        </a:solidFill>
        <a:latin typeface="+mn-lt"/>
        <a:ea typeface="+mn-ea"/>
        <a:cs typeface="+mn-cs"/>
      </a:defRPr>
    </a:lvl1pPr>
    <a:lvl2pPr marL="452537" algn="l" defTabSz="905073" rtl="0" eaLnBrk="1" latinLnBrk="0" hangingPunct="1">
      <a:defRPr sz="1782" kern="1200">
        <a:solidFill>
          <a:schemeClr val="tx1"/>
        </a:solidFill>
        <a:latin typeface="+mn-lt"/>
        <a:ea typeface="+mn-ea"/>
        <a:cs typeface="+mn-cs"/>
      </a:defRPr>
    </a:lvl2pPr>
    <a:lvl3pPr marL="905073" algn="l" defTabSz="905073" rtl="0" eaLnBrk="1" latinLnBrk="0" hangingPunct="1">
      <a:defRPr sz="1782" kern="1200">
        <a:solidFill>
          <a:schemeClr val="tx1"/>
        </a:solidFill>
        <a:latin typeface="+mn-lt"/>
        <a:ea typeface="+mn-ea"/>
        <a:cs typeface="+mn-cs"/>
      </a:defRPr>
    </a:lvl3pPr>
    <a:lvl4pPr marL="1357610" algn="l" defTabSz="905073" rtl="0" eaLnBrk="1" latinLnBrk="0" hangingPunct="1">
      <a:defRPr sz="1782" kern="1200">
        <a:solidFill>
          <a:schemeClr val="tx1"/>
        </a:solidFill>
        <a:latin typeface="+mn-lt"/>
        <a:ea typeface="+mn-ea"/>
        <a:cs typeface="+mn-cs"/>
      </a:defRPr>
    </a:lvl4pPr>
    <a:lvl5pPr marL="1810146" algn="l" defTabSz="905073" rtl="0" eaLnBrk="1" latinLnBrk="0" hangingPunct="1">
      <a:defRPr sz="1782" kern="1200">
        <a:solidFill>
          <a:schemeClr val="tx1"/>
        </a:solidFill>
        <a:latin typeface="+mn-lt"/>
        <a:ea typeface="+mn-ea"/>
        <a:cs typeface="+mn-cs"/>
      </a:defRPr>
    </a:lvl5pPr>
    <a:lvl6pPr marL="2262683" algn="l" defTabSz="905073" rtl="0" eaLnBrk="1" latinLnBrk="0" hangingPunct="1">
      <a:defRPr sz="1782" kern="1200">
        <a:solidFill>
          <a:schemeClr val="tx1"/>
        </a:solidFill>
        <a:latin typeface="+mn-lt"/>
        <a:ea typeface="+mn-ea"/>
        <a:cs typeface="+mn-cs"/>
      </a:defRPr>
    </a:lvl6pPr>
    <a:lvl7pPr marL="2715219" algn="l" defTabSz="905073" rtl="0" eaLnBrk="1" latinLnBrk="0" hangingPunct="1">
      <a:defRPr sz="1782" kern="1200">
        <a:solidFill>
          <a:schemeClr val="tx1"/>
        </a:solidFill>
        <a:latin typeface="+mn-lt"/>
        <a:ea typeface="+mn-ea"/>
        <a:cs typeface="+mn-cs"/>
      </a:defRPr>
    </a:lvl7pPr>
    <a:lvl8pPr marL="3167756" algn="l" defTabSz="905073" rtl="0" eaLnBrk="1" latinLnBrk="0" hangingPunct="1">
      <a:defRPr sz="1782" kern="1200">
        <a:solidFill>
          <a:schemeClr val="tx1"/>
        </a:solidFill>
        <a:latin typeface="+mn-lt"/>
        <a:ea typeface="+mn-ea"/>
        <a:cs typeface="+mn-cs"/>
      </a:defRPr>
    </a:lvl8pPr>
    <a:lvl9pPr marL="3620292" algn="l" defTabSz="905073" rtl="0" eaLnBrk="1" latinLnBrk="0" hangingPunct="1">
      <a:defRPr sz="17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2" autoAdjust="0"/>
    <p:restoredTop sz="80299"/>
  </p:normalViewPr>
  <p:slideViewPr>
    <p:cSldViewPr snapToGrid="0">
      <p:cViewPr varScale="1">
        <p:scale>
          <a:sx n="181" d="100"/>
          <a:sy n="181" d="100"/>
        </p:scale>
        <p:origin x="2056" y="184"/>
      </p:cViewPr>
      <p:guideLst>
        <p:guide orient="horz" pos="2154"/>
        <p:guide pos="3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70" d="100"/>
        <a:sy n="170" d="100"/>
      </p:scale>
      <p:origin x="0" y="0"/>
    </p:cViewPr>
  </p:notesTextViewPr>
  <p:notesViewPr>
    <p:cSldViewPr snapToGrid="0">
      <p:cViewPr varScale="1">
        <p:scale>
          <a:sx n="171" d="100"/>
          <a:sy n="171" d="100"/>
        </p:scale>
        <p:origin x="534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C1901-92BB-4FDD-BA03-8B5D36861ACA}" type="datetimeFigureOut">
              <a:rPr lang="cs-CZ" smtClean="0"/>
              <a:t>22.04.2024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EE4EC-FC1D-4A5C-A5BA-DA124659C1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4033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EE4EC-FC1D-4A5C-A5BA-DA124659C1D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7231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EE4EC-FC1D-4A5C-A5BA-DA124659C1D1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2090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EE4EC-FC1D-4A5C-A5BA-DA124659C1D1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964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EE4EC-FC1D-4A5C-A5BA-DA124659C1D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6313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EE4EC-FC1D-4A5C-A5BA-DA124659C1D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6124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EE4EC-FC1D-4A5C-A5BA-DA124659C1D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314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EE4EC-FC1D-4A5C-A5BA-DA124659C1D1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6751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A" dirty="0"/>
              <a:t>Clean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EE4EC-FC1D-4A5C-A5BA-DA124659C1D1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9416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Doménová</a:t>
            </a:r>
            <a:r>
              <a:rPr lang="en-GB" dirty="0"/>
              <a:t> </a:t>
            </a:r>
            <a:r>
              <a:rPr lang="en-GB" dirty="0" err="1"/>
              <a:t>vrstva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Odráží</a:t>
            </a:r>
            <a:r>
              <a:rPr lang="en-GB" dirty="0"/>
              <a:t> </a:t>
            </a:r>
            <a:r>
              <a:rPr lang="en-GB" dirty="0" err="1"/>
              <a:t>celou</a:t>
            </a:r>
            <a:r>
              <a:rPr lang="en-GB" dirty="0"/>
              <a:t> </a:t>
            </a:r>
            <a:r>
              <a:rPr lang="en-GB" dirty="0" err="1"/>
              <a:t>obchodní</a:t>
            </a:r>
            <a:r>
              <a:rPr lang="en-GB" dirty="0"/>
              <a:t> </a:t>
            </a:r>
            <a:r>
              <a:rPr lang="en-GB" dirty="0" err="1"/>
              <a:t>logiku</a:t>
            </a:r>
            <a:r>
              <a:rPr lang="en-GB" dirty="0"/>
              <a:t> </a:t>
            </a:r>
            <a:r>
              <a:rPr lang="en-GB" dirty="0" err="1"/>
              <a:t>aplikace</a:t>
            </a:r>
            <a:r>
              <a:rPr lang="en-GB" dirty="0"/>
              <a:t> </a:t>
            </a:r>
            <a:r>
              <a:rPr lang="en-GB" dirty="0" err="1"/>
              <a:t>prostřednictvím</a:t>
            </a:r>
            <a:r>
              <a:rPr lang="en-GB" dirty="0"/>
              <a:t> </a:t>
            </a:r>
            <a:r>
              <a:rPr lang="en-GB" dirty="0" err="1"/>
              <a:t>DomainModels</a:t>
            </a:r>
            <a:r>
              <a:rPr lang="en-GB" dirty="0"/>
              <a:t> a </a:t>
            </a:r>
            <a:r>
              <a:rPr lang="en-GB" dirty="0" err="1"/>
              <a:t>UseCases</a:t>
            </a:r>
            <a:endParaRPr lang="en-GB" dirty="0"/>
          </a:p>
          <a:p>
            <a:r>
              <a:rPr lang="en-GB" dirty="0" err="1"/>
              <a:t>Definuje</a:t>
            </a:r>
            <a:r>
              <a:rPr lang="en-GB" dirty="0"/>
              <a:t> </a:t>
            </a:r>
            <a:r>
              <a:rPr lang="en-GB" dirty="0" err="1"/>
              <a:t>také</a:t>
            </a:r>
            <a:r>
              <a:rPr lang="en-GB" dirty="0"/>
              <a:t> </a:t>
            </a:r>
            <a:r>
              <a:rPr lang="en-GB" dirty="0" err="1"/>
              <a:t>protokoly</a:t>
            </a:r>
            <a:r>
              <a:rPr lang="en-GB" dirty="0"/>
              <a:t> pro </a:t>
            </a:r>
            <a:r>
              <a:rPr lang="en-GB" dirty="0" err="1"/>
              <a:t>úložiště</a:t>
            </a:r>
            <a:endParaRPr lang="en-GB" dirty="0"/>
          </a:p>
          <a:p>
            <a:r>
              <a:rPr lang="en-GB" dirty="0"/>
              <a:t>Je </a:t>
            </a:r>
            <a:r>
              <a:rPr lang="en-GB" dirty="0" err="1"/>
              <a:t>rozdělen</a:t>
            </a:r>
            <a:r>
              <a:rPr lang="en-GB" dirty="0"/>
              <a:t> do </a:t>
            </a:r>
            <a:r>
              <a:rPr lang="en-GB" dirty="0" err="1"/>
              <a:t>logických</a:t>
            </a:r>
            <a:r>
              <a:rPr lang="en-GB" dirty="0"/>
              <a:t> </a:t>
            </a:r>
            <a:r>
              <a:rPr lang="en-GB" dirty="0" err="1"/>
              <a:t>částí</a:t>
            </a:r>
            <a:r>
              <a:rPr lang="en-GB" dirty="0"/>
              <a:t> (Auth, User, ...)</a:t>
            </a:r>
          </a:p>
          <a:p>
            <a:endParaRPr lang="en-GB" dirty="0"/>
          </a:p>
          <a:p>
            <a:r>
              <a:rPr lang="en-GB" dirty="0" err="1"/>
              <a:t>Datová</a:t>
            </a:r>
            <a:r>
              <a:rPr lang="en-GB" dirty="0"/>
              <a:t> </a:t>
            </a:r>
            <a:r>
              <a:rPr lang="en-GB" dirty="0" err="1"/>
              <a:t>vrstva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Poskytuje</a:t>
            </a:r>
            <a:r>
              <a:rPr lang="en-GB" dirty="0"/>
              <a:t> </a:t>
            </a:r>
            <a:r>
              <a:rPr lang="en-GB" dirty="0" err="1"/>
              <a:t>požadovaná</a:t>
            </a:r>
            <a:r>
              <a:rPr lang="en-GB" dirty="0"/>
              <a:t> data </a:t>
            </a:r>
            <a:r>
              <a:rPr lang="en-GB" dirty="0" err="1"/>
              <a:t>prostřednictvím</a:t>
            </a:r>
            <a:r>
              <a:rPr lang="en-GB" dirty="0"/>
              <a:t> </a:t>
            </a:r>
            <a:r>
              <a:rPr lang="en-GB" dirty="0" err="1"/>
              <a:t>úložišť</a:t>
            </a:r>
            <a:r>
              <a:rPr lang="en-GB" dirty="0"/>
              <a:t> a </a:t>
            </a:r>
            <a:r>
              <a:rPr lang="en-GB" dirty="0" err="1"/>
              <a:t>poskytovatelů</a:t>
            </a:r>
            <a:r>
              <a:rPr lang="en-GB" dirty="0"/>
              <a:t> z </a:t>
            </a:r>
            <a:r>
              <a:rPr lang="en-GB" dirty="0" err="1"/>
              <a:t>databáze</a:t>
            </a:r>
            <a:r>
              <a:rPr lang="en-GB" dirty="0"/>
              <a:t> / </a:t>
            </a:r>
            <a:r>
              <a:rPr lang="en-GB" dirty="0" err="1"/>
              <a:t>sítě</a:t>
            </a:r>
            <a:r>
              <a:rPr lang="en-GB" dirty="0"/>
              <a:t> / </a:t>
            </a:r>
            <a:r>
              <a:rPr lang="en-GB" dirty="0" err="1"/>
              <a:t>atd</a:t>
            </a:r>
            <a:r>
              <a:rPr lang="en-GB" dirty="0"/>
              <a:t>.</a:t>
            </a:r>
          </a:p>
          <a:p>
            <a:r>
              <a:rPr lang="en-GB" dirty="0" err="1"/>
              <a:t>Naše</a:t>
            </a:r>
            <a:r>
              <a:rPr lang="en-GB" dirty="0"/>
              <a:t> </a:t>
            </a:r>
            <a:r>
              <a:rPr lang="en-GB" dirty="0" err="1"/>
              <a:t>datová</a:t>
            </a:r>
            <a:r>
              <a:rPr lang="en-GB" dirty="0"/>
              <a:t> </a:t>
            </a:r>
            <a:r>
              <a:rPr lang="en-GB" dirty="0" err="1"/>
              <a:t>vrstva</a:t>
            </a:r>
            <a:r>
              <a:rPr lang="en-GB" dirty="0"/>
              <a:t> je </a:t>
            </a:r>
            <a:r>
              <a:rPr lang="en-GB" dirty="0" err="1"/>
              <a:t>rozdělena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sady</a:t>
            </a:r>
            <a:r>
              <a:rPr lang="en-GB" dirty="0"/>
              <a:t> </a:t>
            </a:r>
            <a:r>
              <a:rPr lang="en-GB" dirty="0" err="1"/>
              <a:t>nástrojů</a:t>
            </a:r>
            <a:r>
              <a:rPr lang="en-GB" dirty="0"/>
              <a:t> a </a:t>
            </a:r>
            <a:r>
              <a:rPr lang="en-GB" dirty="0" err="1"/>
              <a:t>poskytovatele</a:t>
            </a:r>
            <a:endParaRPr lang="en-GB" dirty="0"/>
          </a:p>
          <a:p>
            <a:r>
              <a:rPr lang="en-GB" dirty="0"/>
              <a:t>Pro </a:t>
            </a:r>
            <a:r>
              <a:rPr lang="en-GB" dirty="0" err="1"/>
              <a:t>každou</a:t>
            </a:r>
            <a:r>
              <a:rPr lang="en-GB" dirty="0"/>
              <a:t> </a:t>
            </a:r>
            <a:r>
              <a:rPr lang="en-GB" dirty="0" err="1"/>
              <a:t>logickou</a:t>
            </a:r>
            <a:r>
              <a:rPr lang="en-GB" dirty="0"/>
              <a:t> </a:t>
            </a:r>
            <a:r>
              <a:rPr lang="en-GB" dirty="0" err="1"/>
              <a:t>část</a:t>
            </a:r>
            <a:r>
              <a:rPr lang="en-GB" dirty="0"/>
              <a:t> </a:t>
            </a:r>
            <a:r>
              <a:rPr lang="en-GB" dirty="0" err="1"/>
              <a:t>doménové</a:t>
            </a:r>
            <a:r>
              <a:rPr lang="en-GB" dirty="0"/>
              <a:t> </a:t>
            </a:r>
            <a:r>
              <a:rPr lang="en-GB" dirty="0" err="1"/>
              <a:t>vrstvy</a:t>
            </a:r>
            <a:r>
              <a:rPr lang="en-GB" dirty="0"/>
              <a:t> </a:t>
            </a:r>
            <a:r>
              <a:rPr lang="en-GB" dirty="0" err="1"/>
              <a:t>existuje</a:t>
            </a:r>
            <a:r>
              <a:rPr lang="en-GB" dirty="0"/>
              <a:t> </a:t>
            </a:r>
            <a:r>
              <a:rPr lang="en-GB" dirty="0" err="1"/>
              <a:t>sada</a:t>
            </a:r>
            <a:r>
              <a:rPr lang="en-GB" dirty="0"/>
              <a:t> </a:t>
            </a:r>
            <a:r>
              <a:rPr lang="en-GB" dirty="0" err="1"/>
              <a:t>nástrojů</a:t>
            </a:r>
            <a:r>
              <a:rPr lang="en-GB" dirty="0"/>
              <a:t> </a:t>
            </a:r>
            <a:r>
              <a:rPr lang="en-GB" dirty="0" err="1"/>
              <a:t>definující</a:t>
            </a:r>
            <a:r>
              <a:rPr lang="en-GB" dirty="0"/>
              <a:t> </a:t>
            </a:r>
            <a:r>
              <a:rPr lang="en-GB" dirty="0" err="1"/>
              <a:t>protokol</a:t>
            </a:r>
            <a:r>
              <a:rPr lang="en-GB" dirty="0"/>
              <a:t> </a:t>
            </a:r>
            <a:r>
              <a:rPr lang="en-GB" dirty="0" err="1"/>
              <a:t>úložiště</a:t>
            </a:r>
            <a:endParaRPr lang="en-GB" dirty="0"/>
          </a:p>
          <a:p>
            <a:r>
              <a:rPr lang="en-GB" dirty="0"/>
              <a:t>Tyto </a:t>
            </a:r>
            <a:r>
              <a:rPr lang="en-GB" dirty="0" err="1"/>
              <a:t>sady</a:t>
            </a:r>
            <a:r>
              <a:rPr lang="en-GB" dirty="0"/>
              <a:t> </a:t>
            </a:r>
            <a:r>
              <a:rPr lang="en-GB" dirty="0" err="1"/>
              <a:t>nástrojů</a:t>
            </a:r>
            <a:r>
              <a:rPr lang="en-GB" dirty="0"/>
              <a:t> </a:t>
            </a:r>
            <a:r>
              <a:rPr lang="en-GB" dirty="0" err="1"/>
              <a:t>poskytují</a:t>
            </a:r>
            <a:r>
              <a:rPr lang="en-GB" dirty="0"/>
              <a:t> </a:t>
            </a:r>
            <a:r>
              <a:rPr lang="en-GB" dirty="0" err="1"/>
              <a:t>implementace</a:t>
            </a:r>
            <a:r>
              <a:rPr lang="en-GB" dirty="0"/>
              <a:t> </a:t>
            </a:r>
            <a:r>
              <a:rPr lang="en-GB" dirty="0" err="1"/>
              <a:t>úložiště</a:t>
            </a:r>
            <a:r>
              <a:rPr lang="en-GB" dirty="0"/>
              <a:t> a </a:t>
            </a:r>
            <a:r>
              <a:rPr lang="en-GB" dirty="0" err="1"/>
              <a:t>příslušné</a:t>
            </a:r>
            <a:r>
              <a:rPr lang="en-GB" dirty="0"/>
              <a:t> </a:t>
            </a:r>
            <a:r>
              <a:rPr lang="en-GB" dirty="0" err="1"/>
              <a:t>síťové</a:t>
            </a:r>
            <a:r>
              <a:rPr lang="en-GB" dirty="0"/>
              <a:t> </a:t>
            </a:r>
            <a:r>
              <a:rPr lang="en-GB" dirty="0" err="1"/>
              <a:t>modely</a:t>
            </a:r>
            <a:r>
              <a:rPr lang="en-GB" dirty="0"/>
              <a:t>, </a:t>
            </a:r>
            <a:r>
              <a:rPr lang="en-GB" dirty="0" err="1"/>
              <a:t>databázové</a:t>
            </a:r>
            <a:r>
              <a:rPr lang="en-GB" dirty="0"/>
              <a:t> </a:t>
            </a:r>
            <a:r>
              <a:rPr lang="en-GB" dirty="0" err="1"/>
              <a:t>modely</a:t>
            </a:r>
            <a:r>
              <a:rPr lang="en-GB" dirty="0"/>
              <a:t>, </a:t>
            </a:r>
            <a:r>
              <a:rPr lang="en-GB" dirty="0" err="1"/>
              <a:t>síťové</a:t>
            </a:r>
            <a:r>
              <a:rPr lang="en-GB" dirty="0"/>
              <a:t> </a:t>
            </a:r>
            <a:r>
              <a:rPr lang="en-GB" dirty="0" err="1"/>
              <a:t>koncové</a:t>
            </a:r>
            <a:r>
              <a:rPr lang="en-GB" dirty="0"/>
              <a:t> body </a:t>
            </a:r>
            <a:r>
              <a:rPr lang="en-GB" dirty="0" err="1"/>
              <a:t>atd</a:t>
            </a:r>
            <a:r>
              <a:rPr lang="en-GB" dirty="0"/>
              <a:t>.</a:t>
            </a:r>
          </a:p>
          <a:p>
            <a:r>
              <a:rPr lang="en-GB" dirty="0" err="1"/>
              <a:t>Poskytovatelé</a:t>
            </a:r>
            <a:r>
              <a:rPr lang="en-GB" dirty="0"/>
              <a:t> </a:t>
            </a:r>
            <a:r>
              <a:rPr lang="en-GB" dirty="0" err="1"/>
              <a:t>definují</a:t>
            </a:r>
            <a:r>
              <a:rPr lang="en-GB" dirty="0"/>
              <a:t> </a:t>
            </a:r>
            <a:r>
              <a:rPr lang="en-GB" dirty="0" err="1"/>
              <a:t>protokoly</a:t>
            </a:r>
            <a:r>
              <a:rPr lang="en-GB" dirty="0"/>
              <a:t> a </a:t>
            </a:r>
            <a:r>
              <a:rPr lang="en-GB" dirty="0" err="1"/>
              <a:t>implementace</a:t>
            </a:r>
            <a:r>
              <a:rPr lang="en-GB" dirty="0"/>
              <a:t> </a:t>
            </a:r>
            <a:r>
              <a:rPr lang="en-GB" dirty="0" err="1"/>
              <a:t>poskytovatelů</a:t>
            </a:r>
            <a:endParaRPr lang="en-GB" dirty="0"/>
          </a:p>
          <a:p>
            <a:r>
              <a:rPr lang="en-GB" dirty="0" err="1"/>
              <a:t>Měli</a:t>
            </a:r>
            <a:r>
              <a:rPr lang="en-GB" dirty="0"/>
              <a:t> </a:t>
            </a:r>
            <a:r>
              <a:rPr lang="en-GB" dirty="0" err="1"/>
              <a:t>byste</a:t>
            </a:r>
            <a:r>
              <a:rPr lang="en-GB" dirty="0"/>
              <a:t> se </a:t>
            </a:r>
            <a:r>
              <a:rPr lang="en-GB" dirty="0" err="1"/>
              <a:t>také</a:t>
            </a:r>
            <a:r>
              <a:rPr lang="en-GB" dirty="0"/>
              <a:t> </a:t>
            </a:r>
            <a:r>
              <a:rPr lang="en-GB" dirty="0" err="1"/>
              <a:t>držet</a:t>
            </a:r>
            <a:r>
              <a:rPr lang="en-GB" dirty="0"/>
              <a:t> </a:t>
            </a:r>
            <a:r>
              <a:rPr lang="en-GB" dirty="0" err="1"/>
              <a:t>pojmenování</a:t>
            </a:r>
            <a:r>
              <a:rPr lang="en-GB" dirty="0"/>
              <a:t> CRUD v </a:t>
            </a:r>
            <a:r>
              <a:rPr lang="en-GB" dirty="0" err="1"/>
              <a:t>celé</a:t>
            </a:r>
            <a:r>
              <a:rPr lang="en-GB" dirty="0"/>
              <a:t> </a:t>
            </a:r>
            <a:r>
              <a:rPr lang="en-GB" dirty="0" err="1"/>
              <a:t>datové</a:t>
            </a:r>
            <a:r>
              <a:rPr lang="en-GB" dirty="0"/>
              <a:t> </a:t>
            </a:r>
            <a:r>
              <a:rPr lang="en-GB" dirty="0" err="1"/>
              <a:t>vrstvě</a:t>
            </a:r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EE4EC-FC1D-4A5C-A5BA-DA124659C1D1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712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EE4EC-FC1D-4A5C-A5BA-DA124659C1D1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2056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EE4EC-FC1D-4A5C-A5BA-DA124659C1D1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435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9305" y="6450675"/>
            <a:ext cx="9242264" cy="216000"/>
          </a:xfrm>
        </p:spPr>
        <p:txBody>
          <a:bodyPr/>
          <a:lstStyle/>
          <a:p>
            <a:pPr algn="ctr"/>
            <a:r>
              <a:rPr lang="cs-CZ"/>
              <a:t>Maksym Kupchenko, Vytvoření komplexní aplikace pro iOS pomocí SwiftUI a Swift Backend Development, Katedra informatiky, Přírodovědecká fakulta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6205-E093-439F-9685-8F7A4FC3F425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00" y="2898000"/>
            <a:ext cx="3341877" cy="10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7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870" y="1980001"/>
            <a:ext cx="10215134" cy="1612866"/>
          </a:xfrm>
        </p:spPr>
        <p:txBody>
          <a:bodyPr anchor="t">
            <a:normAutofit/>
          </a:bodyPr>
          <a:lstStyle>
            <a:lvl1pPr algn="l">
              <a:defRPr sz="351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870" y="3592866"/>
            <a:ext cx="10215134" cy="1552712"/>
          </a:xfrm>
        </p:spPr>
        <p:txBody>
          <a:bodyPr/>
          <a:lstStyle>
            <a:lvl1pPr marL="0" indent="0" algn="l">
              <a:buNone/>
              <a:defRPr sz="3192">
                <a:solidFill>
                  <a:schemeClr val="accent2"/>
                </a:solidFill>
              </a:defRPr>
            </a:lvl1pPr>
            <a:lvl2pPr marL="608008" indent="0" algn="ctr">
              <a:buNone/>
              <a:defRPr sz="2659"/>
            </a:lvl2pPr>
            <a:lvl3pPr marL="1216015" indent="0" algn="ctr">
              <a:buNone/>
              <a:defRPr sz="2394"/>
            </a:lvl3pPr>
            <a:lvl4pPr marL="1824024" indent="0" algn="ctr">
              <a:buNone/>
              <a:defRPr sz="2128"/>
            </a:lvl4pPr>
            <a:lvl5pPr marL="2432032" indent="0" algn="ctr">
              <a:buNone/>
              <a:defRPr sz="2128"/>
            </a:lvl5pPr>
            <a:lvl6pPr marL="3040039" indent="0" algn="ctr">
              <a:buNone/>
              <a:defRPr sz="2128"/>
            </a:lvl6pPr>
            <a:lvl7pPr marL="3648047" indent="0" algn="ctr">
              <a:buNone/>
              <a:defRPr sz="2128"/>
            </a:lvl7pPr>
            <a:lvl8pPr marL="4256056" indent="0" algn="ctr">
              <a:buNone/>
              <a:defRPr sz="2128"/>
            </a:lvl8pPr>
            <a:lvl9pPr marL="4864063" indent="0" algn="ctr">
              <a:buNone/>
              <a:defRPr sz="212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Maksym Kupchenko, Vytvoření komplexní aplikace pro iOS pomocí SwiftUI a Swift Backend Development, Katedra informatiky, Přírodovědecká fakulta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6205-E093-439F-9685-8F7A4FC3F4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172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870" y="4380949"/>
            <a:ext cx="10215134" cy="982528"/>
          </a:xfrm>
        </p:spPr>
        <p:txBody>
          <a:bodyPr anchor="t">
            <a:normAutofit/>
          </a:bodyPr>
          <a:lstStyle>
            <a:lvl1pPr algn="ctr">
              <a:defRPr sz="351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870" y="5363480"/>
            <a:ext cx="10215134" cy="945883"/>
          </a:xfrm>
        </p:spPr>
        <p:txBody>
          <a:bodyPr/>
          <a:lstStyle>
            <a:lvl1pPr marL="0" indent="0" algn="ctr">
              <a:buNone/>
              <a:defRPr sz="3192">
                <a:solidFill>
                  <a:schemeClr val="accent2"/>
                </a:solidFill>
              </a:defRPr>
            </a:lvl1pPr>
            <a:lvl2pPr marL="608008" indent="0" algn="ctr">
              <a:buNone/>
              <a:defRPr sz="2659"/>
            </a:lvl2pPr>
            <a:lvl3pPr marL="1216015" indent="0" algn="ctr">
              <a:buNone/>
              <a:defRPr sz="2394"/>
            </a:lvl3pPr>
            <a:lvl4pPr marL="1824024" indent="0" algn="ctr">
              <a:buNone/>
              <a:defRPr sz="2128"/>
            </a:lvl4pPr>
            <a:lvl5pPr marL="2432032" indent="0" algn="ctr">
              <a:buNone/>
              <a:defRPr sz="2128"/>
            </a:lvl5pPr>
            <a:lvl6pPr marL="3040039" indent="0" algn="ctr">
              <a:buNone/>
              <a:defRPr sz="2128"/>
            </a:lvl6pPr>
            <a:lvl7pPr marL="3648047" indent="0" algn="ctr">
              <a:buNone/>
              <a:defRPr sz="2128"/>
            </a:lvl7pPr>
            <a:lvl8pPr marL="4256056" indent="0" algn="ctr">
              <a:buNone/>
              <a:defRPr sz="2128"/>
            </a:lvl8pPr>
            <a:lvl9pPr marL="4864063" indent="0" algn="ctr">
              <a:buNone/>
              <a:defRPr sz="212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9305" y="6450675"/>
            <a:ext cx="9242264" cy="216000"/>
          </a:xfrm>
        </p:spPr>
        <p:txBody>
          <a:bodyPr/>
          <a:lstStyle/>
          <a:p>
            <a:pPr algn="ctr"/>
            <a:r>
              <a:rPr lang="cs-CZ"/>
              <a:t>Maksym Kupchenko, Vytvoření komplexní aplikace pro iOS pomocí SwiftUI a Swift Backend Development, Katedra informatiky, Přírodovědecká fakulta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6205-E093-439F-9685-8F7A4FC3F425}" type="slidenum">
              <a:rPr lang="cs-CZ" smtClean="0"/>
              <a:t>‹#›</a:t>
            </a:fld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947" y="1260000"/>
            <a:ext cx="2202979" cy="182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Maksym Kupchenko, Vytvoření komplexní aplikace pro iOS pomocí SwiftUI a Swift Backend Development, Katedra informatiky, Přírodovědecká fakulta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6205-E093-439F-9685-8F7A4FC3F4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534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870" y="2462400"/>
            <a:ext cx="4895025" cy="3898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979" y="2462400"/>
            <a:ext cx="4895025" cy="3898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Maksym Kupchenko, Vytvoření komplexní aplikace pro iOS pomocí SwiftUI a Swift Backend Development, Katedra informatiky, Přírodovědecká fakulta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6205-E093-439F-9685-8F7A4FC3F4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23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870" y="1620000"/>
            <a:ext cx="10215134" cy="748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870" y="2368800"/>
            <a:ext cx="4893536" cy="693376"/>
          </a:xfrm>
        </p:spPr>
        <p:txBody>
          <a:bodyPr anchor="b"/>
          <a:lstStyle>
            <a:lvl1pPr marL="0" indent="0">
              <a:buNone/>
              <a:defRPr sz="3192" b="1"/>
            </a:lvl1pPr>
            <a:lvl2pPr marL="608008" indent="0">
              <a:buNone/>
              <a:defRPr sz="2659" b="1"/>
            </a:lvl2pPr>
            <a:lvl3pPr marL="1216015" indent="0">
              <a:buNone/>
              <a:defRPr sz="2394" b="1"/>
            </a:lvl3pPr>
            <a:lvl4pPr marL="1824024" indent="0">
              <a:buNone/>
              <a:defRPr sz="2128" b="1"/>
            </a:lvl4pPr>
            <a:lvl5pPr marL="2432032" indent="0">
              <a:buNone/>
              <a:defRPr sz="2128" b="1"/>
            </a:lvl5pPr>
            <a:lvl6pPr marL="3040039" indent="0">
              <a:buNone/>
              <a:defRPr sz="2128" b="1"/>
            </a:lvl6pPr>
            <a:lvl7pPr marL="3648047" indent="0">
              <a:buNone/>
              <a:defRPr sz="2128" b="1"/>
            </a:lvl7pPr>
            <a:lvl8pPr marL="4256056" indent="0">
              <a:buNone/>
              <a:defRPr sz="2128" b="1"/>
            </a:lvl8pPr>
            <a:lvl9pPr marL="4864063" indent="0">
              <a:buNone/>
              <a:defRPr sz="212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870" y="3151650"/>
            <a:ext cx="4893536" cy="32095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468" y="2368800"/>
            <a:ext cx="4893536" cy="693376"/>
          </a:xfrm>
        </p:spPr>
        <p:txBody>
          <a:bodyPr anchor="b"/>
          <a:lstStyle>
            <a:lvl1pPr marL="0" indent="0">
              <a:buNone/>
              <a:defRPr sz="3192" b="1"/>
            </a:lvl1pPr>
            <a:lvl2pPr marL="608008" indent="0">
              <a:buNone/>
              <a:defRPr sz="2659" b="1"/>
            </a:lvl2pPr>
            <a:lvl3pPr marL="1216015" indent="0">
              <a:buNone/>
              <a:defRPr sz="2394" b="1"/>
            </a:lvl3pPr>
            <a:lvl4pPr marL="1824024" indent="0">
              <a:buNone/>
              <a:defRPr sz="2128" b="1"/>
            </a:lvl4pPr>
            <a:lvl5pPr marL="2432032" indent="0">
              <a:buNone/>
              <a:defRPr sz="2128" b="1"/>
            </a:lvl5pPr>
            <a:lvl6pPr marL="3040039" indent="0">
              <a:buNone/>
              <a:defRPr sz="2128" b="1"/>
            </a:lvl6pPr>
            <a:lvl7pPr marL="3648047" indent="0">
              <a:buNone/>
              <a:defRPr sz="2128" b="1"/>
            </a:lvl7pPr>
            <a:lvl8pPr marL="4256056" indent="0">
              <a:buNone/>
              <a:defRPr sz="2128" b="1"/>
            </a:lvl8pPr>
            <a:lvl9pPr marL="4864063" indent="0">
              <a:buNone/>
              <a:defRPr sz="212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468" y="3151650"/>
            <a:ext cx="4893536" cy="32095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Maksym Kupchenko, Vytvoření komplexní aplikace pro iOS pomocí SwiftUI a Swift Backend Development, Katedra informatiky, Přírodovědecká fakulta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6205-E093-439F-9685-8F7A4FC3F4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127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Maksym Kupchenko, Vytvoření komplexní aplikace pro iOS pomocí SwiftUI a Swift Backend Development, Katedra informatiky, Přírodovědecká fakulta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6205-E093-439F-9685-8F7A4FC3F4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247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Maksym Kupchenko, Vytvoření komplexní aplikace pro iOS pomocí SwiftUI a Swift Backend Development, Katedra informatiky, Přírodovědecká fakulta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6205-E093-439F-9685-8F7A4FC3F4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81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870" y="1620000"/>
            <a:ext cx="4059167" cy="748800"/>
          </a:xfrm>
        </p:spPr>
        <p:txBody>
          <a:bodyPr anchor="b">
            <a:normAutofit/>
          </a:bodyPr>
          <a:lstStyle>
            <a:lvl1pPr>
              <a:defRPr sz="351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690" y="1620000"/>
            <a:ext cx="6018314" cy="4733283"/>
          </a:xfrm>
        </p:spPr>
        <p:txBody>
          <a:bodyPr>
            <a:normAutofit/>
          </a:bodyPr>
          <a:lstStyle>
            <a:lvl1pPr>
              <a:defRPr sz="3243"/>
            </a:lvl1pPr>
            <a:lvl2pPr>
              <a:defRPr sz="2702"/>
            </a:lvl2pPr>
            <a:lvl3pPr>
              <a:defRPr sz="2432"/>
            </a:lvl3pPr>
            <a:lvl4pPr>
              <a:defRPr sz="2162"/>
            </a:lvl4pPr>
            <a:lvl5pPr>
              <a:defRPr sz="2162"/>
            </a:lvl5pPr>
            <a:lvl6pPr>
              <a:defRPr sz="2659"/>
            </a:lvl6pPr>
            <a:lvl7pPr>
              <a:defRPr sz="2659"/>
            </a:lvl7pPr>
            <a:lvl8pPr>
              <a:defRPr sz="2659"/>
            </a:lvl8pPr>
            <a:lvl9pPr>
              <a:defRPr sz="265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2870" y="2458274"/>
            <a:ext cx="4059167" cy="3902926"/>
          </a:xfrm>
        </p:spPr>
        <p:txBody>
          <a:bodyPr/>
          <a:lstStyle>
            <a:lvl1pPr marL="0" indent="0">
              <a:buNone/>
              <a:defRPr sz="2128"/>
            </a:lvl1pPr>
            <a:lvl2pPr marL="608008" indent="0">
              <a:buNone/>
              <a:defRPr sz="1862"/>
            </a:lvl2pPr>
            <a:lvl3pPr marL="1216015" indent="0">
              <a:buNone/>
              <a:defRPr sz="1596"/>
            </a:lvl3pPr>
            <a:lvl4pPr marL="1824024" indent="0">
              <a:buNone/>
              <a:defRPr sz="1330"/>
            </a:lvl4pPr>
            <a:lvl5pPr marL="2432032" indent="0">
              <a:buNone/>
              <a:defRPr sz="1330"/>
            </a:lvl5pPr>
            <a:lvl6pPr marL="3040039" indent="0">
              <a:buNone/>
              <a:defRPr sz="1330"/>
            </a:lvl6pPr>
            <a:lvl7pPr marL="3648047" indent="0">
              <a:buNone/>
              <a:defRPr sz="1330"/>
            </a:lvl7pPr>
            <a:lvl8pPr marL="4256056" indent="0">
              <a:buNone/>
              <a:defRPr sz="1330"/>
            </a:lvl8pPr>
            <a:lvl9pPr marL="4864063" indent="0">
              <a:buNone/>
              <a:defRPr sz="13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Maksym Kupchenko, Vytvoření komplexní aplikace pro iOS pomocí SwiftUI a Swift Backend Development, Katedra informatiky, Přírodovědecká fakulta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6205-E093-439F-9685-8F7A4FC3F4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885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2870" y="1620000"/>
            <a:ext cx="10215134" cy="74808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870" y="2460570"/>
            <a:ext cx="10215134" cy="38986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2870" y="6450675"/>
            <a:ext cx="9619119" cy="216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35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Maksym Kupchenko, Vytvoření komplexní aplikace pro iOS pomocí SwiftUI a Swift Backend Development, Katedra informatiky, Přírodovědecká fakulta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73" y="6450675"/>
            <a:ext cx="427532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35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3B6205-E093-439F-9685-8F7A4FC3F425}" type="slidenum">
              <a:rPr lang="cs-CZ" smtClean="0"/>
              <a:pPr/>
              <a:t>‹#›</a:t>
            </a:fld>
            <a:endParaRPr lang="cs-CZ" dirty="0"/>
          </a:p>
        </p:txBody>
      </p:sp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72" y="540003"/>
            <a:ext cx="2560443" cy="71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3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85" r:id="rId3"/>
    <p:sldLayoutId id="2147483674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hf sldNum="0" hdr="0" dt="0"/>
  <p:txStyles>
    <p:titleStyle>
      <a:lvl1pPr algn="l" defTabSz="1216015" rtl="0" eaLnBrk="1" latinLnBrk="0" hangingPunct="1">
        <a:lnSpc>
          <a:spcPct val="100000"/>
        </a:lnSpc>
        <a:spcBef>
          <a:spcPct val="0"/>
        </a:spcBef>
        <a:buNone/>
        <a:defRPr sz="3513" b="1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60365" indent="-360365" algn="l" defTabSz="1216015" rtl="0" eaLnBrk="1" latinLnBrk="0" hangingPunct="1">
        <a:lnSpc>
          <a:spcPct val="100000"/>
        </a:lnSpc>
        <a:spcBef>
          <a:spcPts val="1330"/>
        </a:spcBef>
        <a:buFont typeface="Arial" panose="020B0604020202020204" pitchFamily="34" charset="0"/>
        <a:buChar char="−"/>
        <a:defRPr sz="2702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29310" indent="-368945" algn="l" defTabSz="1216015" rtl="0" eaLnBrk="1" latinLnBrk="0" hangingPunct="1">
        <a:lnSpc>
          <a:spcPct val="100000"/>
        </a:lnSpc>
        <a:spcBef>
          <a:spcPts val="665"/>
        </a:spcBef>
        <a:buFont typeface="Arial" panose="020B0604020202020204" pitchFamily="34" charset="0"/>
        <a:buChar char="−"/>
        <a:defRPr sz="2432" kern="120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89675" indent="-360365" algn="l" defTabSz="1216015" rtl="0" eaLnBrk="1" latinLnBrk="0" hangingPunct="1">
        <a:lnSpc>
          <a:spcPct val="100000"/>
        </a:lnSpc>
        <a:spcBef>
          <a:spcPts val="665"/>
        </a:spcBef>
        <a:buFont typeface="Arial" panose="020B0604020202020204" pitchFamily="34" charset="0"/>
        <a:buChar char="−"/>
        <a:defRPr sz="2162" kern="120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47896" indent="-358221" algn="l" defTabSz="1216015" rtl="0" eaLnBrk="1" latinLnBrk="0" hangingPunct="1">
        <a:lnSpc>
          <a:spcPct val="100000"/>
        </a:lnSpc>
        <a:spcBef>
          <a:spcPts val="665"/>
        </a:spcBef>
        <a:buFont typeface="Arial" panose="020B0604020202020204" pitchFamily="34" charset="0"/>
        <a:buChar char="−"/>
        <a:defRPr sz="1892" kern="120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18985" indent="-371091" algn="l" defTabSz="1216015" rtl="0" eaLnBrk="1" latinLnBrk="0" hangingPunct="1">
        <a:lnSpc>
          <a:spcPct val="100000"/>
        </a:lnSpc>
        <a:spcBef>
          <a:spcPts val="665"/>
        </a:spcBef>
        <a:buFont typeface="Arial" panose="020B0604020202020204" pitchFamily="34" charset="0"/>
        <a:buChar char="−"/>
        <a:defRPr sz="1892" kern="120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4043" indent="-304004" algn="l" defTabSz="121601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6pPr>
      <a:lvl7pPr marL="3952052" indent="-304004" algn="l" defTabSz="121601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7pPr>
      <a:lvl8pPr marL="4560059" indent="-304004" algn="l" defTabSz="121601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8pPr>
      <a:lvl9pPr marL="5168067" indent="-304004" algn="l" defTabSz="121601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6015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1pPr>
      <a:lvl2pPr marL="608008" algn="l" defTabSz="1216015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216015" algn="l" defTabSz="1216015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3pPr>
      <a:lvl4pPr marL="1824024" algn="l" defTabSz="1216015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4pPr>
      <a:lvl5pPr marL="2432032" algn="l" defTabSz="1216015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5pPr>
      <a:lvl6pPr marL="3040039" algn="l" defTabSz="1216015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6pPr>
      <a:lvl7pPr marL="3648047" algn="l" defTabSz="1216015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7pPr>
      <a:lvl8pPr marL="4256056" algn="l" defTabSz="1216015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8pPr>
      <a:lvl9pPr marL="4864063" algn="l" defTabSz="1216015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72870" y="4017785"/>
            <a:ext cx="10215134" cy="982528"/>
          </a:xfrm>
        </p:spPr>
        <p:txBody>
          <a:bodyPr>
            <a:normAutofit fontScale="90000"/>
          </a:bodyPr>
          <a:lstStyle/>
          <a:p>
            <a:r>
              <a:rPr lang="cs-CZ" dirty="0"/>
              <a:t>Vytvoření komplexní aplikace pro iOS pomocí </a:t>
            </a:r>
            <a:r>
              <a:rPr lang="cs-CZ" dirty="0" err="1"/>
              <a:t>SwiftUI</a:t>
            </a:r>
            <a:r>
              <a:rPr lang="cs-CZ" dirty="0"/>
              <a:t> a </a:t>
            </a:r>
            <a:r>
              <a:rPr lang="cs-CZ" dirty="0" err="1"/>
              <a:t>Swift</a:t>
            </a:r>
            <a:r>
              <a:rPr lang="cs-CZ" dirty="0"/>
              <a:t> </a:t>
            </a:r>
            <a:r>
              <a:rPr lang="cs-CZ" dirty="0" err="1"/>
              <a:t>Backend</a:t>
            </a:r>
            <a:r>
              <a:rPr lang="cs-CZ" dirty="0"/>
              <a:t> Development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72870" y="5207840"/>
            <a:ext cx="10215134" cy="94588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Autor: Maksym </a:t>
            </a:r>
            <a:r>
              <a:rPr lang="en-GB" dirty="0" err="1"/>
              <a:t>Kupchenko</a:t>
            </a:r>
            <a:endParaRPr lang="en-GB" dirty="0"/>
          </a:p>
          <a:p>
            <a:r>
              <a:rPr lang="en-GB" dirty="0" err="1"/>
              <a:t>Vedoucí</a:t>
            </a:r>
            <a:r>
              <a:rPr lang="en-GB" dirty="0"/>
              <a:t> </a:t>
            </a:r>
            <a:r>
              <a:rPr lang="en-GB" dirty="0" err="1"/>
              <a:t>práce</a:t>
            </a:r>
            <a:r>
              <a:rPr lang="en-GB" dirty="0"/>
              <a:t>: </a:t>
            </a:r>
            <a:r>
              <a:rPr lang="en-GB" sz="3200" dirty="0"/>
              <a:t>Mgr. Roman </a:t>
            </a:r>
            <a:r>
              <a:rPr lang="en-GB" sz="3200" dirty="0" err="1"/>
              <a:t>Vyjídáček</a:t>
            </a:r>
            <a:endParaRPr lang="en-GB" sz="3200" dirty="0"/>
          </a:p>
          <a:p>
            <a:endParaRPr lang="cs-CZ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E0D48-E644-EF20-345C-CF230CE0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770" y="6450675"/>
            <a:ext cx="11465668" cy="216000"/>
          </a:xfrm>
        </p:spPr>
        <p:txBody>
          <a:bodyPr/>
          <a:lstStyle/>
          <a:p>
            <a:pPr algn="ctr"/>
            <a:r>
              <a:rPr lang="cs-CZ" dirty="0"/>
              <a:t>Maksym </a:t>
            </a:r>
            <a:r>
              <a:rPr lang="cs-CZ" dirty="0" err="1"/>
              <a:t>Kupchenko</a:t>
            </a:r>
            <a:r>
              <a:rPr lang="cs-CZ" dirty="0"/>
              <a:t>, Vytvoření komplexní aplikace pro iOS pomocí </a:t>
            </a:r>
            <a:r>
              <a:rPr lang="cs-CZ" dirty="0" err="1"/>
              <a:t>SwiftUI</a:t>
            </a:r>
            <a:r>
              <a:rPr lang="cs-CZ" dirty="0"/>
              <a:t> a </a:t>
            </a:r>
            <a:r>
              <a:rPr lang="cs-CZ" dirty="0" err="1"/>
              <a:t>Swift</a:t>
            </a:r>
            <a:r>
              <a:rPr lang="cs-CZ" dirty="0"/>
              <a:t> </a:t>
            </a:r>
            <a:r>
              <a:rPr lang="cs-CZ" dirty="0" err="1"/>
              <a:t>Backend</a:t>
            </a:r>
            <a:r>
              <a:rPr lang="cs-CZ" dirty="0"/>
              <a:t> Development, Katedra informatiky, Přírodovědecká fakulta</a:t>
            </a:r>
          </a:p>
        </p:txBody>
      </p:sp>
    </p:spTree>
    <p:extLst>
      <p:ext uri="{BB962C8B-B14F-4D97-AF65-F5344CB8AC3E}">
        <p14:creationId xmlns:p14="http://schemas.microsoft.com/office/powerpoint/2010/main" val="2874114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287D-DCBB-4513-0AC2-C55F279A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870" y="1544980"/>
            <a:ext cx="4059167" cy="538263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 err="1"/>
              <a:t>Vývoj</a:t>
            </a:r>
            <a:r>
              <a:rPr lang="en-US" sz="1700" dirty="0"/>
              <a:t> </a:t>
            </a:r>
            <a:r>
              <a:rPr lang="en-US" sz="1700" dirty="0" err="1"/>
              <a:t>mobilní</a:t>
            </a:r>
            <a:r>
              <a:rPr lang="en-US" sz="1700" dirty="0"/>
              <a:t> </a:t>
            </a:r>
            <a:r>
              <a:rPr lang="en-US" sz="1700" dirty="0" err="1"/>
              <a:t>aplikace</a:t>
            </a:r>
            <a:r>
              <a:rPr lang="en-US" sz="1700" dirty="0"/>
              <a:t>:</a:t>
            </a:r>
            <a:br>
              <a:rPr lang="en-US" sz="1700" dirty="0"/>
            </a:br>
            <a:r>
              <a:rPr lang="cs-CZ" sz="1700" dirty="0"/>
              <a:t>UI řešení – MVI</a:t>
            </a:r>
            <a:endParaRPr lang="en-UA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B5660-84A8-F9DC-9EE2-A247E957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2870" y="6450675"/>
            <a:ext cx="9619119" cy="216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100"/>
              <a:t>Maksym </a:t>
            </a:r>
            <a:r>
              <a:rPr lang="cs-CZ" sz="1100" err="1"/>
              <a:t>Kupchenko</a:t>
            </a:r>
            <a:r>
              <a:rPr lang="cs-CZ" sz="1100"/>
              <a:t>, Vytvoření komplexní aplikace pro iOS pomocí </a:t>
            </a:r>
            <a:r>
              <a:rPr lang="cs-CZ" sz="1100" err="1"/>
              <a:t>SwiftUI</a:t>
            </a:r>
            <a:r>
              <a:rPr lang="cs-CZ" sz="1100"/>
              <a:t> a </a:t>
            </a:r>
            <a:r>
              <a:rPr lang="cs-CZ" sz="1100" err="1"/>
              <a:t>Swift</a:t>
            </a:r>
            <a:r>
              <a:rPr lang="cs-CZ" sz="1100"/>
              <a:t> </a:t>
            </a:r>
            <a:r>
              <a:rPr lang="cs-CZ" sz="1100" err="1"/>
              <a:t>Backend</a:t>
            </a:r>
            <a:r>
              <a:rPr lang="cs-CZ" sz="1100"/>
              <a:t> Development, Katedra informatiky, Přírodovědecká fakulta</a:t>
            </a:r>
          </a:p>
        </p:txBody>
      </p:sp>
      <p:pic>
        <p:nvPicPr>
          <p:cNvPr id="11" name="Picture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99987FF-0B1F-62A5-F3D1-B0ECDD8E6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80" y="2253958"/>
            <a:ext cx="4090345" cy="4026002"/>
          </a:xfrm>
          <a:prstGeom prst="rect">
            <a:avLst/>
          </a:prstGeom>
        </p:spPr>
      </p:pic>
      <p:pic>
        <p:nvPicPr>
          <p:cNvPr id="15" name="Picture 1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D04AA42-F5DA-52CC-5143-66254AC8A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202" y="1515581"/>
            <a:ext cx="5869163" cy="476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79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287D-DCBB-4513-0AC2-C55F279A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870" y="1620000"/>
            <a:ext cx="7419442" cy="748800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700" dirty="0" err="1"/>
              <a:t>Vývoj</a:t>
            </a:r>
            <a:r>
              <a:rPr lang="en-US" sz="2700" dirty="0"/>
              <a:t> </a:t>
            </a:r>
            <a:r>
              <a:rPr lang="en-US" sz="2700" dirty="0" err="1"/>
              <a:t>mobilní</a:t>
            </a:r>
            <a:r>
              <a:rPr lang="en-US" sz="2700" dirty="0"/>
              <a:t> </a:t>
            </a:r>
            <a:r>
              <a:rPr lang="en-US" sz="2700" dirty="0" err="1"/>
              <a:t>aplikace</a:t>
            </a:r>
            <a:r>
              <a:rPr lang="en-US" sz="2700" dirty="0"/>
              <a:t>:</a:t>
            </a:r>
            <a:br>
              <a:rPr lang="en-US" sz="2700" dirty="0"/>
            </a:br>
            <a:r>
              <a:rPr lang="cs-CZ" sz="2700" dirty="0"/>
              <a:t>Komunikace se </a:t>
            </a:r>
            <a:r>
              <a:rPr lang="cs-CZ" sz="3000" dirty="0"/>
              <a:t>serverem</a:t>
            </a:r>
            <a:r>
              <a:rPr lang="cs-CZ" sz="2700" dirty="0"/>
              <a:t> a poskytování dat uživateli</a:t>
            </a:r>
            <a:endParaRPr lang="en-UA" sz="2700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EC7AB9E3-F7C4-843B-3846-DC7BA49D2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312" y="1513468"/>
            <a:ext cx="3319445" cy="4733283"/>
          </a:xfr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CB4748A-704C-27A2-7406-20276EF57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2869" y="2458274"/>
            <a:ext cx="7088055" cy="3902926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/>
              <a:t>Doménová</a:t>
            </a:r>
            <a:r>
              <a:rPr lang="en-US" sz="1600" dirty="0"/>
              <a:t> </a:t>
            </a:r>
            <a:r>
              <a:rPr lang="en-US" sz="1600" dirty="0" err="1"/>
              <a:t>vrstva</a:t>
            </a:r>
            <a:r>
              <a:rPr lang="en-US" sz="1600" dirty="0"/>
              <a:t>:</a:t>
            </a:r>
          </a:p>
          <a:p>
            <a:pPr marL="893758" lvl="1" indent="-285750">
              <a:buFontTx/>
              <a:buChar char="-"/>
            </a:pPr>
            <a:r>
              <a:rPr lang="en-US" sz="1600" dirty="0" err="1"/>
              <a:t>Odráží</a:t>
            </a:r>
            <a:r>
              <a:rPr lang="en-US" sz="1600" dirty="0"/>
              <a:t> </a:t>
            </a:r>
            <a:r>
              <a:rPr lang="en-US" sz="1600" dirty="0" err="1"/>
              <a:t>logiku</a:t>
            </a:r>
            <a:r>
              <a:rPr lang="en-US" sz="1600" dirty="0"/>
              <a:t> </a:t>
            </a:r>
            <a:r>
              <a:rPr lang="en-US" sz="1600" dirty="0" err="1"/>
              <a:t>aplikace</a:t>
            </a:r>
            <a:r>
              <a:rPr lang="en-US" sz="1600" dirty="0"/>
              <a:t> </a:t>
            </a:r>
            <a:r>
              <a:rPr lang="en-US" sz="1600" dirty="0" err="1"/>
              <a:t>prostřednictvím</a:t>
            </a:r>
            <a:r>
              <a:rPr lang="en-US" sz="1600" dirty="0"/>
              <a:t> </a:t>
            </a:r>
            <a:r>
              <a:rPr lang="en-US" sz="1600" dirty="0" err="1"/>
              <a:t>DomainModels</a:t>
            </a:r>
            <a:r>
              <a:rPr lang="en-US" sz="1600" dirty="0"/>
              <a:t> a </a:t>
            </a:r>
            <a:r>
              <a:rPr lang="en-US" sz="1600" dirty="0" err="1"/>
              <a:t>UseCases</a:t>
            </a:r>
            <a:endParaRPr lang="en-US" sz="1600" dirty="0"/>
          </a:p>
          <a:p>
            <a:pPr marL="893758" lvl="1" indent="-285750">
              <a:buFontTx/>
              <a:buChar char="-"/>
            </a:pPr>
            <a:r>
              <a:rPr lang="en-US" sz="1600" dirty="0" err="1"/>
              <a:t>Definuje</a:t>
            </a:r>
            <a:r>
              <a:rPr lang="en-US" sz="1600" dirty="0"/>
              <a:t> </a:t>
            </a:r>
            <a:r>
              <a:rPr lang="en-US" sz="1600" dirty="0" err="1"/>
              <a:t>protokoly</a:t>
            </a:r>
            <a:r>
              <a:rPr lang="en-US" sz="1600" dirty="0"/>
              <a:t> pro </a:t>
            </a:r>
            <a:r>
              <a:rPr lang="en-US" sz="1600" dirty="0" err="1"/>
              <a:t>úložiště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err="1"/>
              <a:t>Datová</a:t>
            </a:r>
            <a:r>
              <a:rPr lang="en-US" sz="1600" dirty="0"/>
              <a:t> </a:t>
            </a:r>
            <a:r>
              <a:rPr lang="en-US" sz="1600" dirty="0" err="1"/>
              <a:t>vrstva</a:t>
            </a:r>
            <a:endParaRPr lang="en-US" sz="1600" dirty="0"/>
          </a:p>
          <a:p>
            <a:pPr marL="893758" lvl="1" indent="-285750">
              <a:buFontTx/>
              <a:buChar char="-"/>
            </a:pPr>
            <a:r>
              <a:rPr lang="en-US" sz="1600" dirty="0" err="1"/>
              <a:t>Poskytuje</a:t>
            </a:r>
            <a:r>
              <a:rPr lang="en-US" sz="1600" dirty="0"/>
              <a:t> </a:t>
            </a:r>
            <a:r>
              <a:rPr lang="en-US" sz="1600" dirty="0" err="1"/>
              <a:t>požadovaná</a:t>
            </a:r>
            <a:r>
              <a:rPr lang="en-US" sz="1600" dirty="0"/>
              <a:t> data </a:t>
            </a:r>
            <a:r>
              <a:rPr lang="en-US" sz="1600" dirty="0" err="1"/>
              <a:t>prostřednictvím</a:t>
            </a:r>
            <a:r>
              <a:rPr lang="en-US" sz="1600" dirty="0"/>
              <a:t> </a:t>
            </a:r>
            <a:r>
              <a:rPr lang="en-US" sz="1600" dirty="0" err="1"/>
              <a:t>úložišť</a:t>
            </a:r>
            <a:r>
              <a:rPr lang="en-US" sz="1600" dirty="0"/>
              <a:t> a </a:t>
            </a:r>
            <a:r>
              <a:rPr lang="en-US" sz="1600" dirty="0" err="1"/>
              <a:t>poskytovatelů</a:t>
            </a:r>
            <a:r>
              <a:rPr lang="en-US" sz="1600" dirty="0"/>
              <a:t>.</a:t>
            </a:r>
          </a:p>
          <a:p>
            <a:pPr marL="893758" lvl="1" indent="-285750">
              <a:buFontTx/>
              <a:buChar char="-"/>
            </a:pPr>
            <a:r>
              <a:rPr lang="en-US" sz="1600" dirty="0" err="1"/>
              <a:t>Datová</a:t>
            </a:r>
            <a:r>
              <a:rPr lang="en-US" sz="1600" dirty="0"/>
              <a:t> </a:t>
            </a:r>
            <a:r>
              <a:rPr lang="en-US" sz="1600" dirty="0" err="1"/>
              <a:t>vrstva</a:t>
            </a:r>
            <a:r>
              <a:rPr lang="en-US" sz="1600" dirty="0"/>
              <a:t> je </a:t>
            </a:r>
            <a:r>
              <a:rPr lang="en-US" sz="1600" dirty="0" err="1"/>
              <a:t>rozdělena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sady</a:t>
            </a:r>
            <a:r>
              <a:rPr lang="en-US" sz="1600" dirty="0"/>
              <a:t> </a:t>
            </a:r>
            <a:r>
              <a:rPr lang="en-US" sz="1600" dirty="0" err="1"/>
              <a:t>nástrojů</a:t>
            </a:r>
            <a:r>
              <a:rPr lang="en-US" sz="1600" dirty="0"/>
              <a:t> a </a:t>
            </a:r>
            <a:r>
              <a:rPr lang="en-US" sz="1600" dirty="0" err="1"/>
              <a:t>poskytovatele</a:t>
            </a:r>
            <a:endParaRPr lang="en-US" sz="1600" dirty="0"/>
          </a:p>
          <a:p>
            <a:pPr marL="893758" lvl="1" indent="-285750">
              <a:buFontTx/>
              <a:buChar char="-"/>
            </a:pPr>
            <a:r>
              <a:rPr lang="en-US" sz="1600" dirty="0"/>
              <a:t>Pro </a:t>
            </a:r>
            <a:r>
              <a:rPr lang="en-US" sz="1600" dirty="0" err="1"/>
              <a:t>každou</a:t>
            </a:r>
            <a:r>
              <a:rPr lang="en-US" sz="1600" dirty="0"/>
              <a:t> </a:t>
            </a:r>
            <a:r>
              <a:rPr lang="en-US" sz="1600" dirty="0" err="1"/>
              <a:t>logickou</a:t>
            </a:r>
            <a:r>
              <a:rPr lang="en-US" sz="1600" dirty="0"/>
              <a:t> </a:t>
            </a:r>
            <a:r>
              <a:rPr lang="en-US" sz="1600" dirty="0" err="1"/>
              <a:t>část</a:t>
            </a:r>
            <a:r>
              <a:rPr lang="en-US" sz="1600" dirty="0"/>
              <a:t> </a:t>
            </a:r>
            <a:r>
              <a:rPr lang="en-US" sz="1600" dirty="0" err="1"/>
              <a:t>doménové</a:t>
            </a:r>
            <a:r>
              <a:rPr lang="en-US" sz="1600" dirty="0"/>
              <a:t> </a:t>
            </a:r>
            <a:r>
              <a:rPr lang="en-US" sz="1600" dirty="0" err="1"/>
              <a:t>vrstvy</a:t>
            </a:r>
            <a:r>
              <a:rPr lang="en-US" sz="1600" dirty="0"/>
              <a:t> </a:t>
            </a:r>
            <a:r>
              <a:rPr lang="en-US" sz="1600" dirty="0" err="1"/>
              <a:t>existuje</a:t>
            </a:r>
            <a:r>
              <a:rPr lang="en-US" sz="1600" dirty="0"/>
              <a:t> </a:t>
            </a:r>
            <a:r>
              <a:rPr lang="en-US" sz="1600" dirty="0" err="1"/>
              <a:t>sada</a:t>
            </a:r>
            <a:r>
              <a:rPr lang="en-US" sz="1600" dirty="0"/>
              <a:t> </a:t>
            </a:r>
            <a:r>
              <a:rPr lang="en-US" sz="1600" dirty="0" err="1"/>
              <a:t>nástrojů</a:t>
            </a:r>
            <a:r>
              <a:rPr lang="en-US" sz="1600" dirty="0"/>
              <a:t> </a:t>
            </a:r>
            <a:r>
              <a:rPr lang="en-US" sz="1600" dirty="0" err="1"/>
              <a:t>definující</a:t>
            </a:r>
            <a:r>
              <a:rPr lang="en-US" sz="1600" dirty="0"/>
              <a:t> </a:t>
            </a:r>
            <a:r>
              <a:rPr lang="en-US" sz="1600" dirty="0" err="1"/>
              <a:t>protokol</a:t>
            </a:r>
            <a:r>
              <a:rPr lang="en-US" sz="1600" dirty="0"/>
              <a:t> </a:t>
            </a:r>
            <a:r>
              <a:rPr lang="en-US" sz="1600" dirty="0" err="1"/>
              <a:t>úložiště</a:t>
            </a:r>
            <a:endParaRPr lang="en-US" sz="1600" dirty="0"/>
          </a:p>
          <a:p>
            <a:pPr marL="893758" lvl="1" indent="-285750">
              <a:buFontTx/>
              <a:buChar char="-"/>
            </a:pPr>
            <a:r>
              <a:rPr lang="en-US" sz="1600" dirty="0" err="1"/>
              <a:t>Sady</a:t>
            </a:r>
            <a:r>
              <a:rPr lang="en-US" sz="1600" dirty="0"/>
              <a:t> </a:t>
            </a:r>
            <a:r>
              <a:rPr lang="en-US" sz="1600" dirty="0" err="1"/>
              <a:t>nástrojů</a:t>
            </a:r>
            <a:r>
              <a:rPr lang="en-US" sz="1600" dirty="0"/>
              <a:t> </a:t>
            </a:r>
            <a:r>
              <a:rPr lang="en-US" sz="1600" dirty="0" err="1"/>
              <a:t>poskytují</a:t>
            </a:r>
            <a:r>
              <a:rPr lang="en-US" sz="1600" dirty="0"/>
              <a:t> </a:t>
            </a:r>
            <a:r>
              <a:rPr lang="en-US" sz="1600" dirty="0" err="1"/>
              <a:t>implementace</a:t>
            </a:r>
            <a:r>
              <a:rPr lang="en-US" sz="1600" dirty="0"/>
              <a:t> </a:t>
            </a:r>
            <a:r>
              <a:rPr lang="en-US" sz="1600" dirty="0" err="1"/>
              <a:t>úložiště</a:t>
            </a:r>
            <a:r>
              <a:rPr lang="en-US" sz="1600" dirty="0"/>
              <a:t> a </a:t>
            </a:r>
            <a:r>
              <a:rPr lang="en-US" sz="1600" dirty="0" err="1"/>
              <a:t>příslušné</a:t>
            </a:r>
            <a:r>
              <a:rPr lang="en-US" sz="1600" dirty="0"/>
              <a:t> </a:t>
            </a:r>
            <a:r>
              <a:rPr lang="en-US" sz="1600" dirty="0" err="1"/>
              <a:t>síťové</a:t>
            </a:r>
            <a:r>
              <a:rPr lang="en-US" sz="1600" dirty="0"/>
              <a:t> </a:t>
            </a:r>
            <a:r>
              <a:rPr lang="en-US" sz="1600" dirty="0" err="1"/>
              <a:t>modely</a:t>
            </a:r>
            <a:r>
              <a:rPr lang="en-US" sz="1600" dirty="0"/>
              <a:t>, </a:t>
            </a:r>
            <a:r>
              <a:rPr lang="en-US" sz="1600" dirty="0" err="1"/>
              <a:t>databázové</a:t>
            </a:r>
            <a:r>
              <a:rPr lang="en-US" sz="1600" dirty="0"/>
              <a:t> </a:t>
            </a:r>
            <a:r>
              <a:rPr lang="en-US" sz="1600" dirty="0" err="1"/>
              <a:t>modely</a:t>
            </a:r>
            <a:r>
              <a:rPr lang="en-US" sz="1600" dirty="0"/>
              <a:t>, </a:t>
            </a:r>
            <a:r>
              <a:rPr lang="en-US" sz="1600" dirty="0" err="1"/>
              <a:t>síťové</a:t>
            </a:r>
            <a:r>
              <a:rPr lang="en-US" sz="1600" dirty="0"/>
              <a:t> </a:t>
            </a:r>
            <a:r>
              <a:rPr lang="en-US" sz="1600" dirty="0" err="1"/>
              <a:t>koncové</a:t>
            </a:r>
            <a:r>
              <a:rPr lang="en-US" sz="1600" dirty="0"/>
              <a:t> body </a:t>
            </a:r>
            <a:r>
              <a:rPr lang="en-US" sz="1600" dirty="0" err="1"/>
              <a:t>atd</a:t>
            </a:r>
            <a:r>
              <a:rPr lang="en-US" sz="16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B5660-84A8-F9DC-9EE2-A247E957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2870" y="6450675"/>
            <a:ext cx="9619119" cy="216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100"/>
              <a:t>Maksym </a:t>
            </a:r>
            <a:r>
              <a:rPr lang="cs-CZ" sz="1100" err="1"/>
              <a:t>Kupchenko</a:t>
            </a:r>
            <a:r>
              <a:rPr lang="cs-CZ" sz="1100"/>
              <a:t>, Vytvoření komplexní aplikace pro iOS pomocí </a:t>
            </a:r>
            <a:r>
              <a:rPr lang="cs-CZ" sz="1100" err="1"/>
              <a:t>SwiftUI</a:t>
            </a:r>
            <a:r>
              <a:rPr lang="cs-CZ" sz="1100"/>
              <a:t> a </a:t>
            </a:r>
            <a:r>
              <a:rPr lang="cs-CZ" sz="1100" err="1"/>
              <a:t>Swift</a:t>
            </a:r>
            <a:r>
              <a:rPr lang="cs-CZ" sz="1100"/>
              <a:t> </a:t>
            </a:r>
            <a:r>
              <a:rPr lang="cs-CZ" sz="1100" err="1"/>
              <a:t>Backend</a:t>
            </a:r>
            <a:r>
              <a:rPr lang="cs-CZ" sz="1100"/>
              <a:t> Development, Katedra informatiky, Přírodovědecká fakulta</a:t>
            </a:r>
          </a:p>
        </p:txBody>
      </p:sp>
    </p:spTree>
    <p:extLst>
      <p:ext uri="{BB962C8B-B14F-4D97-AF65-F5344CB8AC3E}">
        <p14:creationId xmlns:p14="http://schemas.microsoft.com/office/powerpoint/2010/main" val="3366071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030A48E-1C8A-7832-481D-E66A0DA1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870" y="921188"/>
            <a:ext cx="7842656" cy="748800"/>
          </a:xfrm>
        </p:spPr>
        <p:txBody>
          <a:bodyPr anchor="b">
            <a:normAutofit/>
          </a:bodyPr>
          <a:lstStyle/>
          <a:p>
            <a:r>
              <a:rPr lang="cs-CZ" dirty="0"/>
              <a:t>Ukázka aplikace a budoucí vylepšení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01A522C-EF19-CB5B-50CE-A6064D2B4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2870" y="2458274"/>
            <a:ext cx="4059167" cy="390292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C1CC-9F96-7B48-517C-99E1D9DA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2870" y="6450675"/>
            <a:ext cx="9619119" cy="216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100"/>
              <a:t>Maksym Kupchenko, Vytvoření komplexní aplikace pro iOS pomocí SwiftUI a Swift Backend Development, Katedra informatiky, Přírodovědecká fakulta</a:t>
            </a:r>
          </a:p>
        </p:txBody>
      </p:sp>
      <p:pic>
        <p:nvPicPr>
          <p:cNvPr id="7" name="Content Placeholder 6" descr="A screenshot of a phone&#10;&#10;Description automatically generated">
            <a:extLst>
              <a:ext uri="{FF2B5EF4-FFF2-40B4-BE49-F238E27FC236}">
                <a16:creationId xmlns:a16="http://schemas.microsoft.com/office/drawing/2014/main" id="{5DCAE37B-E7A9-B286-77E1-6C9DC7AD8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39" y="1649723"/>
            <a:ext cx="2219014" cy="4800952"/>
          </a:xfrm>
        </p:spPr>
      </p:pic>
      <p:pic>
        <p:nvPicPr>
          <p:cNvPr id="9" name="Picture 8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FBFCEDCB-7946-3F72-C3B3-A23FC9EA2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496" y="1649723"/>
            <a:ext cx="2219015" cy="4800952"/>
          </a:xfrm>
          <a:prstGeom prst="rect">
            <a:avLst/>
          </a:prstGeom>
        </p:spPr>
      </p:pic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3106C3E9-99BF-7CC9-1B96-1C51B770E6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466" y="1560247"/>
            <a:ext cx="2219015" cy="48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99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030A48E-1C8A-7832-481D-E66A0DA1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870" y="921188"/>
            <a:ext cx="7842656" cy="748800"/>
          </a:xfrm>
        </p:spPr>
        <p:txBody>
          <a:bodyPr anchor="b">
            <a:normAutofit/>
          </a:bodyPr>
          <a:lstStyle/>
          <a:p>
            <a:r>
              <a:rPr lang="cs-CZ" dirty="0"/>
              <a:t>Ukázka aplikace a budoucí vylepšení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01A522C-EF19-CB5B-50CE-A6064D2B4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2870" y="2458274"/>
            <a:ext cx="4059167" cy="390292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C1CC-9F96-7B48-517C-99E1D9DA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2870" y="6450675"/>
            <a:ext cx="9619119" cy="216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100"/>
              <a:t>Maksym Kupchenko, Vytvoření komplexní aplikace pro iOS pomocí SwiftUI a Swift Backend Development, Katedra informatiky, Přírodovědecká fakulta</a:t>
            </a:r>
          </a:p>
        </p:txBody>
      </p:sp>
      <p:pic>
        <p:nvPicPr>
          <p:cNvPr id="11" name="Content Placeholder 10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6032A0CC-C76D-E2E5-843D-85D785961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8" y="1759463"/>
            <a:ext cx="2188034" cy="4733925"/>
          </a:xfrm>
        </p:spPr>
      </p:pic>
      <p:pic>
        <p:nvPicPr>
          <p:cNvPr id="15" name="Picture 14" descr="A screenshot of a phone&#10;&#10;Description automatically generated">
            <a:extLst>
              <a:ext uri="{FF2B5EF4-FFF2-40B4-BE49-F238E27FC236}">
                <a16:creationId xmlns:a16="http://schemas.microsoft.com/office/drawing/2014/main" id="{6542FEC4-16A9-3CC4-C3FE-1B71F5692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700" y="1759463"/>
            <a:ext cx="2188034" cy="4733925"/>
          </a:xfrm>
          <a:prstGeom prst="rect">
            <a:avLst/>
          </a:prstGeom>
        </p:spPr>
      </p:pic>
      <p:pic>
        <p:nvPicPr>
          <p:cNvPr id="21" name="Picture 20" descr="A screenshot of a phone&#10;&#10;Description automatically generated">
            <a:extLst>
              <a:ext uri="{FF2B5EF4-FFF2-40B4-BE49-F238E27FC236}">
                <a16:creationId xmlns:a16="http://schemas.microsoft.com/office/drawing/2014/main" id="{412F0108-074C-F549-300D-9018D0BEC1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378" y="1772237"/>
            <a:ext cx="2188035" cy="4733925"/>
          </a:xfrm>
          <a:prstGeom prst="rect">
            <a:avLst/>
          </a:prstGeom>
        </p:spPr>
      </p:pic>
      <p:pic>
        <p:nvPicPr>
          <p:cNvPr id="23" name="Picture 22" descr="A screenshot of a phone&#10;&#10;Description automatically generated">
            <a:extLst>
              <a:ext uri="{FF2B5EF4-FFF2-40B4-BE49-F238E27FC236}">
                <a16:creationId xmlns:a16="http://schemas.microsoft.com/office/drawing/2014/main" id="{2BB7D875-EE10-EAFC-A64F-E9A81EE6C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58" y="1759462"/>
            <a:ext cx="2188034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80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030A48E-1C8A-7832-481D-E66A0DA1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870" y="921188"/>
            <a:ext cx="7842656" cy="748800"/>
          </a:xfrm>
        </p:spPr>
        <p:txBody>
          <a:bodyPr anchor="b">
            <a:normAutofit/>
          </a:bodyPr>
          <a:lstStyle/>
          <a:p>
            <a:r>
              <a:rPr lang="cs-CZ" dirty="0"/>
              <a:t>Ukázka aplikace a budoucí vylepšení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C1CC-9F96-7B48-517C-99E1D9DA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2870" y="6450675"/>
            <a:ext cx="9619119" cy="216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100"/>
              <a:t>Maksym Kupchenko, Vytvoření komplexní aplikace pro iOS pomocí SwiftUI a Swift Backend Development, Katedra informatiky, Přírodovědecká fakulta</a:t>
            </a:r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65BCDFB4-EFC5-D052-68E4-7E3CC1F01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989" y="1750769"/>
            <a:ext cx="2108423" cy="4561682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0652F079-CBFA-F3D4-4B4C-3D010B3E2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70" y="1748058"/>
            <a:ext cx="2162368" cy="4678395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0E5886E0-E88A-53EF-8731-3A391CC3BB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66" y="1748058"/>
            <a:ext cx="2207150" cy="47752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D68ED9-F54A-E2D2-3411-CDBF7DC1F7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717" y="2990210"/>
            <a:ext cx="21844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44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72870" y="4017785"/>
            <a:ext cx="10215134" cy="982528"/>
          </a:xfrm>
        </p:spPr>
        <p:txBody>
          <a:bodyPr>
            <a:normAutofit fontScale="90000"/>
          </a:bodyPr>
          <a:lstStyle/>
          <a:p>
            <a:r>
              <a:rPr lang="cs-CZ" dirty="0"/>
              <a:t>Vytvoření komplexní aplikace pro iOS pomocí </a:t>
            </a:r>
            <a:r>
              <a:rPr lang="cs-CZ" dirty="0" err="1"/>
              <a:t>SwiftUI</a:t>
            </a:r>
            <a:r>
              <a:rPr lang="cs-CZ" dirty="0"/>
              <a:t> a </a:t>
            </a:r>
            <a:r>
              <a:rPr lang="cs-CZ" dirty="0" err="1"/>
              <a:t>Swift</a:t>
            </a:r>
            <a:r>
              <a:rPr lang="cs-CZ" dirty="0"/>
              <a:t> </a:t>
            </a:r>
            <a:r>
              <a:rPr lang="cs-CZ" dirty="0" err="1"/>
              <a:t>Backend</a:t>
            </a:r>
            <a:r>
              <a:rPr lang="cs-CZ" dirty="0"/>
              <a:t> Development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72870" y="5207840"/>
            <a:ext cx="10215134" cy="94588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Autor: Maksym </a:t>
            </a:r>
            <a:r>
              <a:rPr lang="en-GB" dirty="0" err="1"/>
              <a:t>Kupchenko</a:t>
            </a:r>
            <a:endParaRPr lang="en-GB" dirty="0"/>
          </a:p>
          <a:p>
            <a:r>
              <a:rPr lang="en-GB" sz="3200" dirty="0" err="1"/>
              <a:t>Vedoucí</a:t>
            </a:r>
            <a:r>
              <a:rPr lang="en-GB" sz="3200" dirty="0"/>
              <a:t> </a:t>
            </a:r>
            <a:r>
              <a:rPr lang="en-GB" sz="3200" dirty="0" err="1"/>
              <a:t>práce</a:t>
            </a:r>
            <a:r>
              <a:rPr lang="en-GB" sz="3200" dirty="0"/>
              <a:t>: Mgr. Roman </a:t>
            </a:r>
            <a:r>
              <a:rPr lang="en-GB" sz="3200" dirty="0" err="1"/>
              <a:t>Vyjídáček</a:t>
            </a:r>
            <a:endParaRPr lang="en-GB" sz="32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E0D48-E644-EF20-345C-CF230CE0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770" y="6450675"/>
            <a:ext cx="11465668" cy="216000"/>
          </a:xfrm>
        </p:spPr>
        <p:txBody>
          <a:bodyPr/>
          <a:lstStyle/>
          <a:p>
            <a:pPr algn="ctr"/>
            <a:r>
              <a:rPr lang="cs-CZ" dirty="0"/>
              <a:t>Maksym </a:t>
            </a:r>
            <a:r>
              <a:rPr lang="cs-CZ" dirty="0" err="1"/>
              <a:t>Kupchenko</a:t>
            </a:r>
            <a:r>
              <a:rPr lang="cs-CZ" dirty="0"/>
              <a:t>, Vytvoření komplexní aplikace pro iOS pomocí </a:t>
            </a:r>
            <a:r>
              <a:rPr lang="cs-CZ" dirty="0" err="1"/>
              <a:t>SwiftUI</a:t>
            </a:r>
            <a:r>
              <a:rPr lang="cs-CZ" dirty="0"/>
              <a:t> a </a:t>
            </a:r>
            <a:r>
              <a:rPr lang="cs-CZ" dirty="0" err="1"/>
              <a:t>Swift</a:t>
            </a:r>
            <a:r>
              <a:rPr lang="cs-CZ" dirty="0"/>
              <a:t> </a:t>
            </a:r>
            <a:r>
              <a:rPr lang="cs-CZ" dirty="0" err="1"/>
              <a:t>Backend</a:t>
            </a:r>
            <a:r>
              <a:rPr lang="cs-CZ" dirty="0"/>
              <a:t> Development, Katedra informatiky, Přírodovědecká fakulta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E7E53-A677-EC8B-1470-89895CF2F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038" y="168404"/>
            <a:ext cx="21844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0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2558" y="1350690"/>
            <a:ext cx="10215134" cy="748080"/>
          </a:xfrm>
        </p:spPr>
        <p:txBody>
          <a:bodyPr/>
          <a:lstStyle/>
          <a:p>
            <a:r>
              <a:rPr lang="en-GB" dirty="0" err="1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72558" y="2015896"/>
            <a:ext cx="10215134" cy="4359852"/>
          </a:xfrm>
        </p:spPr>
        <p:txBody>
          <a:bodyPr>
            <a:normAutofit/>
          </a:bodyPr>
          <a:lstStyle/>
          <a:p>
            <a:r>
              <a:rPr lang="en-US" sz="2600" dirty="0" err="1"/>
              <a:t>Motivace</a:t>
            </a:r>
            <a:endParaRPr lang="cs-CZ" sz="2600" dirty="0"/>
          </a:p>
          <a:p>
            <a:r>
              <a:rPr lang="cs-CZ" sz="2600" dirty="0"/>
              <a:t>Použité technologie</a:t>
            </a:r>
          </a:p>
          <a:p>
            <a:r>
              <a:rPr lang="en-US" sz="2600" dirty="0" err="1"/>
              <a:t>Vývoj</a:t>
            </a:r>
            <a:r>
              <a:rPr lang="en-US" sz="2600" dirty="0"/>
              <a:t> </a:t>
            </a:r>
            <a:r>
              <a:rPr lang="en-US" sz="2600" dirty="0" err="1"/>
              <a:t>na</a:t>
            </a:r>
            <a:r>
              <a:rPr lang="en-US" sz="2600" dirty="0"/>
              <a:t> </a:t>
            </a:r>
            <a:r>
              <a:rPr lang="en-US" sz="2600" dirty="0" err="1"/>
              <a:t>straně</a:t>
            </a:r>
            <a:r>
              <a:rPr lang="en-US" sz="2600" dirty="0"/>
              <a:t> </a:t>
            </a:r>
            <a:r>
              <a:rPr lang="en-US" sz="2600" dirty="0" err="1"/>
              <a:t>serveru</a:t>
            </a:r>
            <a:endParaRPr lang="en-US" sz="2600" dirty="0"/>
          </a:p>
          <a:p>
            <a:r>
              <a:rPr lang="en-US" sz="2600" dirty="0" err="1"/>
              <a:t>Vývoj</a:t>
            </a:r>
            <a:r>
              <a:rPr lang="en-US" sz="2600" dirty="0"/>
              <a:t> </a:t>
            </a:r>
            <a:r>
              <a:rPr lang="en-US" sz="2600" dirty="0" err="1"/>
              <a:t>mobilní</a:t>
            </a:r>
            <a:r>
              <a:rPr lang="en-US" sz="2600" dirty="0"/>
              <a:t> </a:t>
            </a:r>
            <a:r>
              <a:rPr lang="en-US" sz="2600" dirty="0" err="1"/>
              <a:t>aplikace</a:t>
            </a:r>
            <a:endParaRPr lang="en-US" sz="2600" dirty="0"/>
          </a:p>
          <a:p>
            <a:r>
              <a:rPr lang="cs-CZ" sz="2600" dirty="0"/>
              <a:t>Ukázka aplikace a budoucí vylepšení</a:t>
            </a:r>
          </a:p>
          <a:p>
            <a:pPr lvl="1"/>
            <a:endParaRPr lang="cs-CZ" dirty="0"/>
          </a:p>
          <a:p>
            <a:pPr marL="360365" lvl="1" indent="0">
              <a:buNone/>
            </a:pPr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06679" y="6450675"/>
            <a:ext cx="11605365" cy="216000"/>
          </a:xfrm>
        </p:spPr>
        <p:txBody>
          <a:bodyPr/>
          <a:lstStyle/>
          <a:p>
            <a:r>
              <a:rPr lang="cs-CZ" dirty="0"/>
              <a:t>Maksym </a:t>
            </a:r>
            <a:r>
              <a:rPr lang="cs-CZ" dirty="0" err="1"/>
              <a:t>Kupchenko</a:t>
            </a:r>
            <a:r>
              <a:rPr lang="cs-CZ" dirty="0"/>
              <a:t>, Vytvoření komplexní aplikace pro iOS pomocí </a:t>
            </a:r>
            <a:r>
              <a:rPr lang="cs-CZ" dirty="0" err="1"/>
              <a:t>SwiftUI</a:t>
            </a:r>
            <a:r>
              <a:rPr lang="cs-CZ" dirty="0"/>
              <a:t> a </a:t>
            </a:r>
            <a:r>
              <a:rPr lang="cs-CZ" dirty="0" err="1"/>
              <a:t>Swift</a:t>
            </a:r>
            <a:r>
              <a:rPr lang="cs-CZ" dirty="0"/>
              <a:t> </a:t>
            </a:r>
            <a:r>
              <a:rPr lang="cs-CZ" dirty="0" err="1"/>
              <a:t>Backend</a:t>
            </a:r>
            <a:r>
              <a:rPr lang="cs-CZ" dirty="0"/>
              <a:t> Development, Katedra informatiky, Přírodovědecká fakulta</a:t>
            </a:r>
          </a:p>
        </p:txBody>
      </p:sp>
    </p:spTree>
    <p:extLst>
      <p:ext uri="{BB962C8B-B14F-4D97-AF65-F5344CB8AC3E}">
        <p14:creationId xmlns:p14="http://schemas.microsoft.com/office/powerpoint/2010/main" val="26750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2558" y="1350690"/>
            <a:ext cx="10215134" cy="748080"/>
          </a:xfrm>
        </p:spPr>
        <p:txBody>
          <a:bodyPr/>
          <a:lstStyle/>
          <a:p>
            <a:r>
              <a:rPr lang="en-GB" dirty="0" err="1"/>
              <a:t>Motivace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72558" y="2015896"/>
            <a:ext cx="10215134" cy="435985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2400" dirty="0" err="1"/>
              <a:t>Funkcionalita</a:t>
            </a:r>
            <a:r>
              <a:rPr lang="en-GB" sz="2400" dirty="0"/>
              <a:t>:</a:t>
            </a:r>
          </a:p>
          <a:p>
            <a:pPr lvl="1">
              <a:lnSpc>
                <a:spcPct val="80000"/>
              </a:lnSpc>
            </a:pPr>
            <a:r>
              <a:rPr lang="en-GB" sz="2130" dirty="0" err="1"/>
              <a:t>Aplikace</a:t>
            </a:r>
            <a:r>
              <a:rPr lang="en-GB" sz="2130" dirty="0"/>
              <a:t> </a:t>
            </a:r>
            <a:r>
              <a:rPr lang="en-GB" sz="2130" dirty="0" err="1"/>
              <a:t>umožní</a:t>
            </a:r>
            <a:r>
              <a:rPr lang="en-GB" sz="2130" dirty="0"/>
              <a:t> </a:t>
            </a:r>
            <a:r>
              <a:rPr lang="en-GB" sz="2130" dirty="0" err="1"/>
              <a:t>studentům</a:t>
            </a:r>
            <a:r>
              <a:rPr lang="en-GB" sz="2130" dirty="0"/>
              <a:t> </a:t>
            </a:r>
            <a:r>
              <a:rPr lang="en-GB" sz="2130" dirty="0" err="1"/>
              <a:t>sledovat</a:t>
            </a:r>
            <a:r>
              <a:rPr lang="en-GB" sz="2130" dirty="0"/>
              <a:t> a </a:t>
            </a:r>
            <a:r>
              <a:rPr lang="en-GB" sz="2130" dirty="0" err="1"/>
              <a:t>vypracovavat</a:t>
            </a:r>
            <a:r>
              <a:rPr lang="en-GB" sz="2130" dirty="0"/>
              <a:t> </a:t>
            </a:r>
            <a:r>
              <a:rPr lang="en-GB" sz="2130" dirty="0" err="1"/>
              <a:t>svoje</a:t>
            </a:r>
            <a:r>
              <a:rPr lang="en-GB" sz="2130" dirty="0"/>
              <a:t> </a:t>
            </a:r>
            <a:r>
              <a:rPr lang="en-GB" sz="2130" dirty="0" err="1"/>
              <a:t>úkoly</a:t>
            </a:r>
            <a:r>
              <a:rPr lang="en-GB" sz="2130" dirty="0"/>
              <a:t>, </a:t>
            </a:r>
            <a:r>
              <a:rPr lang="en-GB" sz="2130" dirty="0" err="1"/>
              <a:t>zatímco</a:t>
            </a:r>
            <a:r>
              <a:rPr lang="en-GB" sz="2130" dirty="0"/>
              <a:t> </a:t>
            </a:r>
            <a:r>
              <a:rPr lang="en-GB" sz="2130" dirty="0" err="1"/>
              <a:t>učitelé</a:t>
            </a:r>
            <a:r>
              <a:rPr lang="en-GB" sz="2130" dirty="0"/>
              <a:t> </a:t>
            </a:r>
            <a:r>
              <a:rPr lang="en-GB" sz="2130" dirty="0" err="1"/>
              <a:t>budou</a:t>
            </a:r>
            <a:r>
              <a:rPr lang="en-GB" sz="2130" dirty="0"/>
              <a:t> </a:t>
            </a:r>
            <a:r>
              <a:rPr lang="en-GB" sz="2130" dirty="0" err="1"/>
              <a:t>mít</a:t>
            </a:r>
            <a:r>
              <a:rPr lang="en-GB" sz="2130" dirty="0"/>
              <a:t> </a:t>
            </a:r>
            <a:r>
              <a:rPr lang="en-GB" sz="2130" dirty="0" err="1"/>
              <a:t>možnost</a:t>
            </a:r>
            <a:r>
              <a:rPr lang="en-GB" sz="2130" dirty="0"/>
              <a:t> </a:t>
            </a:r>
            <a:r>
              <a:rPr lang="en-GB" sz="2130" dirty="0" err="1"/>
              <a:t>vytvářet</a:t>
            </a:r>
            <a:r>
              <a:rPr lang="en-GB" sz="2130" dirty="0"/>
              <a:t> </a:t>
            </a:r>
            <a:r>
              <a:rPr lang="en-GB" sz="2130" dirty="0" err="1"/>
              <a:t>úkoly</a:t>
            </a:r>
            <a:r>
              <a:rPr lang="en-GB" sz="2130" dirty="0"/>
              <a:t> pro </a:t>
            </a:r>
            <a:r>
              <a:rPr lang="en-GB" sz="2130" dirty="0" err="1"/>
              <a:t>studenty</a:t>
            </a:r>
            <a:r>
              <a:rPr lang="en-GB" sz="2130" dirty="0"/>
              <a:t>.</a:t>
            </a:r>
          </a:p>
          <a:p>
            <a:pPr>
              <a:lnSpc>
                <a:spcPct val="80000"/>
              </a:lnSpc>
            </a:pPr>
            <a:r>
              <a:rPr lang="en-GB" sz="2400" dirty="0" err="1"/>
              <a:t>Architektura</a:t>
            </a:r>
            <a:r>
              <a:rPr lang="en-GB" sz="2400" dirty="0"/>
              <a:t>: </a:t>
            </a:r>
          </a:p>
          <a:p>
            <a:pPr lvl="1">
              <a:lnSpc>
                <a:spcPct val="80000"/>
              </a:lnSpc>
            </a:pPr>
            <a:r>
              <a:rPr lang="en-GB" sz="2130" dirty="0" err="1"/>
              <a:t>Aplikace</a:t>
            </a:r>
            <a:r>
              <a:rPr lang="en-GB" sz="2130" dirty="0"/>
              <a:t> je </a:t>
            </a:r>
            <a:r>
              <a:rPr lang="en-GB" sz="2130" dirty="0" err="1"/>
              <a:t>navržena</a:t>
            </a:r>
            <a:r>
              <a:rPr lang="en-GB" sz="2130" dirty="0"/>
              <a:t> s </a:t>
            </a:r>
            <a:r>
              <a:rPr lang="en-GB" sz="2130" dirty="0" err="1"/>
              <a:t>důrazem</a:t>
            </a:r>
            <a:r>
              <a:rPr lang="en-GB" sz="2130" dirty="0"/>
              <a:t> </a:t>
            </a:r>
            <a:r>
              <a:rPr lang="en-GB" sz="2130" dirty="0" err="1"/>
              <a:t>na</a:t>
            </a:r>
            <a:r>
              <a:rPr lang="en-GB" sz="2130" dirty="0"/>
              <a:t> </a:t>
            </a:r>
            <a:r>
              <a:rPr lang="en-GB" sz="2130" dirty="0" err="1"/>
              <a:t>oddělení</a:t>
            </a:r>
            <a:r>
              <a:rPr lang="en-GB" sz="2130" dirty="0"/>
              <a:t> </a:t>
            </a:r>
            <a:r>
              <a:rPr lang="en-GB" sz="2130" dirty="0" err="1"/>
              <a:t>frontendu</a:t>
            </a:r>
            <a:r>
              <a:rPr lang="en-GB" sz="2130" dirty="0"/>
              <a:t> a </a:t>
            </a:r>
            <a:r>
              <a:rPr lang="en-GB" sz="2130" dirty="0" err="1"/>
              <a:t>backendu</a:t>
            </a:r>
            <a:r>
              <a:rPr lang="en-GB" sz="2130" dirty="0"/>
              <a:t>, </a:t>
            </a:r>
            <a:r>
              <a:rPr lang="en-GB" sz="2130" dirty="0" err="1"/>
              <a:t>což</a:t>
            </a:r>
            <a:r>
              <a:rPr lang="en-GB" sz="2130" dirty="0"/>
              <a:t> </a:t>
            </a:r>
            <a:r>
              <a:rPr lang="en-GB" sz="2130" dirty="0" err="1"/>
              <a:t>umožňuje</a:t>
            </a:r>
            <a:r>
              <a:rPr lang="en-GB" sz="2130" dirty="0"/>
              <a:t> </a:t>
            </a:r>
            <a:r>
              <a:rPr lang="en-GB" sz="2130" dirty="0" err="1"/>
              <a:t>efektivní</a:t>
            </a:r>
            <a:r>
              <a:rPr lang="en-GB" sz="2130" dirty="0"/>
              <a:t> </a:t>
            </a:r>
            <a:r>
              <a:rPr lang="en-GB" sz="2130" dirty="0" err="1"/>
              <a:t>správu</a:t>
            </a:r>
            <a:r>
              <a:rPr lang="en-GB" sz="2130" dirty="0"/>
              <a:t> a </a:t>
            </a:r>
            <a:r>
              <a:rPr lang="en-GB" sz="2130" dirty="0" err="1"/>
              <a:t>rozšíření</a:t>
            </a:r>
            <a:r>
              <a:rPr lang="en-GB" sz="2130" dirty="0"/>
              <a:t>.</a:t>
            </a:r>
          </a:p>
          <a:p>
            <a:pPr>
              <a:lnSpc>
                <a:spcPct val="80000"/>
              </a:lnSpc>
            </a:pPr>
            <a:r>
              <a:rPr lang="en-GB" sz="2400" dirty="0" err="1"/>
              <a:t>Cíl</a:t>
            </a:r>
            <a:r>
              <a:rPr lang="en-GB" sz="2400" dirty="0"/>
              <a:t>: </a:t>
            </a:r>
          </a:p>
          <a:p>
            <a:pPr lvl="1">
              <a:lnSpc>
                <a:spcPct val="80000"/>
              </a:lnSpc>
            </a:pPr>
            <a:r>
              <a:rPr lang="en-GB" sz="2130" dirty="0" err="1"/>
              <a:t>Projekt</a:t>
            </a:r>
            <a:r>
              <a:rPr lang="en-GB" sz="2130" dirty="0"/>
              <a:t> </a:t>
            </a:r>
            <a:r>
              <a:rPr lang="en-GB" sz="2130" dirty="0" err="1"/>
              <a:t>má</a:t>
            </a:r>
            <a:r>
              <a:rPr lang="en-GB" sz="2130" dirty="0"/>
              <a:t> za </a:t>
            </a:r>
            <a:r>
              <a:rPr lang="en-GB" sz="2130" dirty="0" err="1"/>
              <a:t>cíl</a:t>
            </a:r>
            <a:r>
              <a:rPr lang="en-GB" sz="2130" dirty="0"/>
              <a:t> </a:t>
            </a:r>
            <a:r>
              <a:rPr lang="en-GB" sz="2130" dirty="0" err="1"/>
              <a:t>nejen</a:t>
            </a:r>
            <a:r>
              <a:rPr lang="en-GB" sz="2130" dirty="0"/>
              <a:t> </a:t>
            </a:r>
            <a:r>
              <a:rPr lang="en-GB" sz="2130" dirty="0" err="1"/>
              <a:t>vytvořit</a:t>
            </a:r>
            <a:r>
              <a:rPr lang="en-GB" sz="2130" dirty="0"/>
              <a:t> </a:t>
            </a:r>
            <a:r>
              <a:rPr lang="en-GB" sz="2130" dirty="0" err="1"/>
              <a:t>funkční</a:t>
            </a:r>
            <a:r>
              <a:rPr lang="en-GB" sz="2130" dirty="0"/>
              <a:t> </a:t>
            </a:r>
            <a:r>
              <a:rPr lang="en-GB" sz="2130" dirty="0" err="1"/>
              <a:t>aplikaci</a:t>
            </a:r>
            <a:r>
              <a:rPr lang="en-GB" sz="2130" dirty="0"/>
              <a:t>, ale </a:t>
            </a:r>
            <a:r>
              <a:rPr lang="en-GB" sz="2130" dirty="0" err="1"/>
              <a:t>také</a:t>
            </a:r>
            <a:r>
              <a:rPr lang="en-GB" sz="2130" dirty="0"/>
              <a:t> </a:t>
            </a:r>
            <a:r>
              <a:rPr lang="en-GB" sz="2130" dirty="0" err="1"/>
              <a:t>rozšířit</a:t>
            </a:r>
            <a:r>
              <a:rPr lang="en-GB" sz="2130" dirty="0"/>
              <a:t> </a:t>
            </a:r>
            <a:r>
              <a:rPr lang="en-GB" sz="2130" dirty="0" err="1"/>
              <a:t>naše</a:t>
            </a:r>
            <a:r>
              <a:rPr lang="en-GB" sz="2130" dirty="0"/>
              <a:t> </a:t>
            </a:r>
            <a:r>
              <a:rPr lang="en-GB" sz="2130" dirty="0" err="1"/>
              <a:t>dovednosti</a:t>
            </a:r>
            <a:r>
              <a:rPr lang="en-GB" sz="2130" dirty="0"/>
              <a:t> v </a:t>
            </a:r>
            <a:r>
              <a:rPr lang="en-GB" sz="2130" dirty="0" err="1"/>
              <a:t>oblasti</a:t>
            </a:r>
            <a:r>
              <a:rPr lang="en-GB" sz="2130" dirty="0"/>
              <a:t> </a:t>
            </a:r>
            <a:r>
              <a:rPr lang="en-GB" sz="2130" dirty="0" err="1"/>
              <a:t>mobilního</a:t>
            </a:r>
            <a:r>
              <a:rPr lang="en-GB" sz="2130" dirty="0"/>
              <a:t> a </a:t>
            </a:r>
            <a:r>
              <a:rPr lang="en-GB" sz="2130" dirty="0" err="1"/>
              <a:t>serverového</a:t>
            </a:r>
            <a:r>
              <a:rPr lang="en-GB" sz="2130" dirty="0"/>
              <a:t> </a:t>
            </a:r>
            <a:r>
              <a:rPr lang="en-GB" sz="2130" dirty="0" err="1"/>
              <a:t>vývoje</a:t>
            </a:r>
            <a:r>
              <a:rPr lang="en-GB" sz="2130" dirty="0"/>
              <a:t> a </a:t>
            </a:r>
            <a:r>
              <a:rPr lang="en-GB" sz="2130" dirty="0" err="1"/>
              <a:t>získat</a:t>
            </a:r>
            <a:r>
              <a:rPr lang="en-GB" sz="2130" dirty="0"/>
              <a:t> </a:t>
            </a:r>
            <a:r>
              <a:rPr lang="en-GB" sz="2130" dirty="0" err="1"/>
              <a:t>praktické</a:t>
            </a:r>
            <a:r>
              <a:rPr lang="en-GB" sz="2130" dirty="0"/>
              <a:t> </a:t>
            </a:r>
            <a:r>
              <a:rPr lang="en-GB" sz="2130" dirty="0" err="1"/>
              <a:t>zkušenosti</a:t>
            </a:r>
            <a:r>
              <a:rPr lang="en-GB" sz="2130" dirty="0"/>
              <a:t> s </a:t>
            </a:r>
            <a:r>
              <a:rPr lang="en-GB" sz="2130" dirty="0" err="1"/>
              <a:t>moderními</a:t>
            </a:r>
            <a:r>
              <a:rPr lang="en-GB" sz="2130" dirty="0"/>
              <a:t> </a:t>
            </a:r>
            <a:r>
              <a:rPr lang="en-GB" sz="2130" dirty="0" err="1"/>
              <a:t>technologiemi</a:t>
            </a:r>
            <a:r>
              <a:rPr lang="en-GB" sz="2130" dirty="0"/>
              <a:t>.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06679" y="6450675"/>
            <a:ext cx="11605365" cy="216000"/>
          </a:xfrm>
        </p:spPr>
        <p:txBody>
          <a:bodyPr/>
          <a:lstStyle/>
          <a:p>
            <a:r>
              <a:rPr lang="cs-CZ" dirty="0"/>
              <a:t>Maksym </a:t>
            </a:r>
            <a:r>
              <a:rPr lang="cs-CZ" dirty="0" err="1"/>
              <a:t>Kupchenko</a:t>
            </a:r>
            <a:r>
              <a:rPr lang="cs-CZ" dirty="0"/>
              <a:t>, Vytvoření komplexní aplikace pro iOS pomocí </a:t>
            </a:r>
            <a:r>
              <a:rPr lang="cs-CZ" dirty="0" err="1"/>
              <a:t>SwiftUI</a:t>
            </a:r>
            <a:r>
              <a:rPr lang="cs-CZ" dirty="0"/>
              <a:t> a </a:t>
            </a:r>
            <a:r>
              <a:rPr lang="cs-CZ" dirty="0" err="1"/>
              <a:t>Swift</a:t>
            </a:r>
            <a:r>
              <a:rPr lang="cs-CZ" dirty="0"/>
              <a:t> </a:t>
            </a:r>
            <a:r>
              <a:rPr lang="cs-CZ" dirty="0" err="1"/>
              <a:t>Backend</a:t>
            </a:r>
            <a:r>
              <a:rPr lang="cs-CZ" dirty="0"/>
              <a:t> Development, Katedra informatiky, Přírodovědecká fakulta</a:t>
            </a:r>
          </a:p>
        </p:txBody>
      </p:sp>
    </p:spTree>
    <p:extLst>
      <p:ext uri="{BB962C8B-B14F-4D97-AF65-F5344CB8AC3E}">
        <p14:creationId xmlns:p14="http://schemas.microsoft.com/office/powerpoint/2010/main" val="344518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2558" y="1350690"/>
            <a:ext cx="10215134" cy="748080"/>
          </a:xfrm>
        </p:spPr>
        <p:txBody>
          <a:bodyPr/>
          <a:lstStyle/>
          <a:p>
            <a:r>
              <a:rPr lang="cs-CZ" sz="2702" dirty="0">
                <a:ea typeface="+mn-ea"/>
              </a:rPr>
              <a:t>Použité </a:t>
            </a:r>
            <a:r>
              <a:rPr lang="cs-CZ" dirty="0"/>
              <a:t>technologie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72558" y="2015896"/>
            <a:ext cx="10215134" cy="4359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- Společné technologie:</a:t>
            </a:r>
          </a:p>
          <a:p>
            <a:pPr lvl="1">
              <a:buFontTx/>
              <a:buChar char="-"/>
            </a:pPr>
            <a:r>
              <a:rPr lang="cs-CZ" dirty="0" err="1"/>
              <a:t>Swift</a:t>
            </a:r>
            <a:r>
              <a:rPr lang="cs-CZ" dirty="0"/>
              <a:t>, </a:t>
            </a:r>
            <a:r>
              <a:rPr lang="cs-CZ" dirty="0" err="1"/>
              <a:t>Xcode</a:t>
            </a:r>
            <a:r>
              <a:rPr lang="cs-CZ" dirty="0"/>
              <a:t>, Git, SPM(</a:t>
            </a:r>
            <a:r>
              <a:rPr lang="cs-CZ" dirty="0" err="1"/>
              <a:t>Swift</a:t>
            </a:r>
            <a:r>
              <a:rPr lang="cs-CZ" dirty="0"/>
              <a:t> </a:t>
            </a:r>
            <a:r>
              <a:rPr lang="cs-CZ" dirty="0" err="1"/>
              <a:t>Package</a:t>
            </a:r>
            <a:r>
              <a:rPr lang="cs-CZ" dirty="0"/>
              <a:t> Manager)</a:t>
            </a:r>
          </a:p>
          <a:p>
            <a:pPr marL="0" indent="0">
              <a:buNone/>
            </a:pPr>
            <a:r>
              <a:rPr lang="cs-CZ" dirty="0"/>
              <a:t>- Serverová aplikace:</a:t>
            </a:r>
          </a:p>
          <a:p>
            <a:pPr lvl="1"/>
            <a:r>
              <a:rPr lang="cs-CZ" dirty="0" err="1"/>
              <a:t>Vapor</a:t>
            </a:r>
            <a:r>
              <a:rPr lang="cs-CZ" dirty="0"/>
              <a:t>, </a:t>
            </a:r>
            <a:r>
              <a:rPr lang="cs-CZ" dirty="0" err="1"/>
              <a:t>Fluent</a:t>
            </a:r>
            <a:r>
              <a:rPr lang="cs-CZ" dirty="0"/>
              <a:t>, </a:t>
            </a:r>
            <a:r>
              <a:rPr lang="cs-CZ" dirty="0" err="1"/>
              <a:t>PostgreSQL</a:t>
            </a:r>
            <a:r>
              <a:rPr lang="cs-CZ" dirty="0"/>
              <a:t> </a:t>
            </a:r>
          </a:p>
          <a:p>
            <a:pPr marL="0" indent="0">
              <a:buNone/>
            </a:pPr>
            <a:r>
              <a:rPr lang="cs-CZ" dirty="0"/>
              <a:t>- Mobilní aplikace:</a:t>
            </a:r>
          </a:p>
          <a:p>
            <a:pPr lvl="1">
              <a:buFontTx/>
              <a:buChar char="-"/>
            </a:pPr>
            <a:r>
              <a:rPr lang="cs-CZ" dirty="0" err="1"/>
              <a:t>SwiftUI</a:t>
            </a:r>
            <a:r>
              <a:rPr lang="cs-CZ" dirty="0"/>
              <a:t>, </a:t>
            </a:r>
            <a:r>
              <a:rPr lang="cs-CZ" dirty="0" err="1"/>
              <a:t>Factory</a:t>
            </a:r>
            <a:r>
              <a:rPr lang="cs-CZ" dirty="0"/>
              <a:t>, </a:t>
            </a:r>
            <a:r>
              <a:rPr lang="cs-CZ" dirty="0" err="1"/>
              <a:t>Keychain</a:t>
            </a:r>
            <a:r>
              <a:rPr lang="cs-CZ" dirty="0"/>
              <a:t>	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06679" y="6450675"/>
            <a:ext cx="11605365" cy="216000"/>
          </a:xfrm>
        </p:spPr>
        <p:txBody>
          <a:bodyPr/>
          <a:lstStyle/>
          <a:p>
            <a:r>
              <a:rPr lang="cs-CZ" dirty="0"/>
              <a:t>Maksym </a:t>
            </a:r>
            <a:r>
              <a:rPr lang="cs-CZ" dirty="0" err="1"/>
              <a:t>Kupchenko</a:t>
            </a:r>
            <a:r>
              <a:rPr lang="cs-CZ" dirty="0"/>
              <a:t>, Vytvoření komplexní aplikace pro iOS pomocí </a:t>
            </a:r>
            <a:r>
              <a:rPr lang="cs-CZ" dirty="0" err="1"/>
              <a:t>SwiftUI</a:t>
            </a:r>
            <a:r>
              <a:rPr lang="cs-CZ" dirty="0"/>
              <a:t> a </a:t>
            </a:r>
            <a:r>
              <a:rPr lang="cs-CZ" dirty="0" err="1"/>
              <a:t>Swift</a:t>
            </a:r>
            <a:r>
              <a:rPr lang="cs-CZ" dirty="0"/>
              <a:t> </a:t>
            </a:r>
            <a:r>
              <a:rPr lang="cs-CZ" dirty="0" err="1"/>
              <a:t>Backend</a:t>
            </a:r>
            <a:r>
              <a:rPr lang="cs-CZ" dirty="0"/>
              <a:t> Development, Katedra informatiky, Přírodovědecká fakulta</a:t>
            </a:r>
          </a:p>
        </p:txBody>
      </p:sp>
    </p:spTree>
    <p:extLst>
      <p:ext uri="{BB962C8B-B14F-4D97-AF65-F5344CB8AC3E}">
        <p14:creationId xmlns:p14="http://schemas.microsoft.com/office/powerpoint/2010/main" val="206523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287D-DCBB-4513-0AC2-C55F279A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870" y="1620000"/>
            <a:ext cx="4059167" cy="7488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 err="1"/>
              <a:t>Vývoj</a:t>
            </a:r>
            <a:r>
              <a:rPr lang="en-US" sz="1700" dirty="0"/>
              <a:t> </a:t>
            </a:r>
            <a:r>
              <a:rPr lang="en-US" sz="1700" dirty="0" err="1"/>
              <a:t>na</a:t>
            </a:r>
            <a:r>
              <a:rPr lang="en-US" sz="1700" dirty="0"/>
              <a:t> </a:t>
            </a:r>
            <a:r>
              <a:rPr lang="en-US" sz="1700" dirty="0" err="1"/>
              <a:t>straně</a:t>
            </a:r>
            <a:r>
              <a:rPr lang="en-US" sz="1700" dirty="0"/>
              <a:t> </a:t>
            </a:r>
            <a:r>
              <a:rPr lang="en-US" sz="1700" dirty="0" err="1"/>
              <a:t>serveru</a:t>
            </a:r>
            <a:r>
              <a:rPr lang="en-US" sz="1700" dirty="0"/>
              <a:t>:</a:t>
            </a:r>
            <a:br>
              <a:rPr lang="en-US" sz="1700" dirty="0"/>
            </a:br>
            <a:r>
              <a:rPr lang="en-GB" sz="1700" dirty="0"/>
              <a:t>Vapor a </a:t>
            </a:r>
            <a:r>
              <a:rPr lang="en-GB" sz="1700" dirty="0" err="1"/>
              <a:t>jeho</a:t>
            </a:r>
            <a:r>
              <a:rPr lang="en-GB" sz="1700" dirty="0"/>
              <a:t> </a:t>
            </a:r>
            <a:r>
              <a:rPr lang="en-GB" sz="1700" dirty="0" err="1"/>
              <a:t>klíčové</a:t>
            </a:r>
            <a:r>
              <a:rPr lang="en-GB" sz="1700" dirty="0"/>
              <a:t> </a:t>
            </a:r>
            <a:r>
              <a:rPr lang="en-GB" sz="1700" dirty="0" err="1"/>
              <a:t>komponenty</a:t>
            </a:r>
            <a:r>
              <a:rPr lang="en-US" sz="1700" dirty="0"/>
              <a:t> </a:t>
            </a:r>
            <a:br>
              <a:rPr lang="en-US" sz="1700" dirty="0"/>
            </a:br>
            <a:endParaRPr lang="en-UA" sz="1700" dirty="0"/>
          </a:p>
        </p:txBody>
      </p:sp>
      <p:pic>
        <p:nvPicPr>
          <p:cNvPr id="12" name="Content Placeholder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FE58C29-0BB5-4792-B858-DBA35F231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173" y="1504950"/>
            <a:ext cx="5253502" cy="4733925"/>
          </a:xfr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CBE732C-E4D3-2680-C0B2-BF3C13658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2870" y="2458274"/>
            <a:ext cx="5107255" cy="3902926"/>
          </a:xfrm>
        </p:spPr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Entrypoint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Modely</a:t>
            </a:r>
            <a:r>
              <a:rPr lang="en-US" dirty="0"/>
              <a:t> </a:t>
            </a:r>
          </a:p>
          <a:p>
            <a:r>
              <a:rPr lang="en-US" dirty="0"/>
              <a:t>- </a:t>
            </a:r>
            <a:r>
              <a:rPr lang="en-US" dirty="0" err="1"/>
              <a:t>Routery</a:t>
            </a:r>
            <a:r>
              <a:rPr lang="en-US" dirty="0"/>
              <a:t> a </a:t>
            </a:r>
            <a:r>
              <a:rPr lang="en-US" dirty="0" err="1"/>
              <a:t>Controllery</a:t>
            </a:r>
            <a:endParaRPr lang="en-US" dirty="0"/>
          </a:p>
          <a:p>
            <a:r>
              <a:rPr lang="en-US" dirty="0"/>
              <a:t>- Middleware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B5660-84A8-F9DC-9EE2-A247E957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2870" y="6450675"/>
            <a:ext cx="9619119" cy="216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100"/>
              <a:t>Maksym </a:t>
            </a:r>
            <a:r>
              <a:rPr lang="cs-CZ" sz="1100" err="1"/>
              <a:t>Kupchenko</a:t>
            </a:r>
            <a:r>
              <a:rPr lang="cs-CZ" sz="1100"/>
              <a:t>, Vytvoření komplexní aplikace pro iOS pomocí </a:t>
            </a:r>
            <a:r>
              <a:rPr lang="cs-CZ" sz="1100" err="1"/>
              <a:t>SwiftUI</a:t>
            </a:r>
            <a:r>
              <a:rPr lang="cs-CZ" sz="1100"/>
              <a:t> a </a:t>
            </a:r>
            <a:r>
              <a:rPr lang="cs-CZ" sz="1100" err="1"/>
              <a:t>Swift</a:t>
            </a:r>
            <a:r>
              <a:rPr lang="cs-CZ" sz="1100"/>
              <a:t> </a:t>
            </a:r>
            <a:r>
              <a:rPr lang="cs-CZ" sz="1100" err="1"/>
              <a:t>Backend</a:t>
            </a:r>
            <a:r>
              <a:rPr lang="cs-CZ" sz="1100"/>
              <a:t> Development, Katedra informatiky, Přírodovědecká fakulta</a:t>
            </a:r>
          </a:p>
        </p:txBody>
      </p:sp>
    </p:spTree>
    <p:extLst>
      <p:ext uri="{BB962C8B-B14F-4D97-AF65-F5344CB8AC3E}">
        <p14:creationId xmlns:p14="http://schemas.microsoft.com/office/powerpoint/2010/main" val="290491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030A48E-1C8A-7832-481D-E66A0DA1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870" y="1620000"/>
            <a:ext cx="10215134" cy="748080"/>
          </a:xfrm>
        </p:spPr>
        <p:txBody>
          <a:bodyPr/>
          <a:lstStyle/>
          <a:p>
            <a:r>
              <a:rPr lang="en-US" dirty="0" err="1"/>
              <a:t>Modely</a:t>
            </a:r>
            <a:endParaRPr lang="en-US" dirty="0"/>
          </a:p>
        </p:txBody>
      </p:sp>
      <p:pic>
        <p:nvPicPr>
          <p:cNvPr id="7" name="Content Placeholder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905F127-1EA4-1C11-E932-DEEADB7D2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46" y="2366640"/>
            <a:ext cx="4100343" cy="389890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C1CC-9F96-7B48-517C-99E1D9DA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2870" y="6450675"/>
            <a:ext cx="9619119" cy="216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100"/>
              <a:t>Maksym Kupchenko, Vytvoření komplexní aplikace pro iOS pomocí SwiftUI a Swift Backend Development, Katedra informatiky, Přírodovědecká fakulta</a:t>
            </a:r>
          </a:p>
        </p:txBody>
      </p:sp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40AF635-294E-2E5F-6007-28C3AFE61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912" y="2366640"/>
            <a:ext cx="5385468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0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030A48E-1C8A-7832-481D-E66A0DA1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870" y="1620000"/>
            <a:ext cx="10215134" cy="748080"/>
          </a:xfrm>
        </p:spPr>
        <p:txBody>
          <a:bodyPr/>
          <a:lstStyle/>
          <a:p>
            <a:r>
              <a:rPr lang="en-US" dirty="0" err="1"/>
              <a:t>Routery</a:t>
            </a:r>
            <a:r>
              <a:rPr lang="en-US" dirty="0"/>
              <a:t> a </a:t>
            </a:r>
            <a:r>
              <a:rPr lang="en-US" dirty="0" err="1"/>
              <a:t>Controllery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C1CC-9F96-7B48-517C-99E1D9DA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2870" y="6450675"/>
            <a:ext cx="9619119" cy="216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100"/>
              <a:t>Maksym Kupchenko, Vytvoření komplexní aplikace pro iOS pomocí SwiftUI a Swift Backend Development, Katedra informatiky, Přírodovědecká fakulta</a:t>
            </a:r>
          </a:p>
        </p:txBody>
      </p:sp>
      <p:pic>
        <p:nvPicPr>
          <p:cNvPr id="15" name="Content Placeholder 1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B558F02-9B89-5B9F-2196-3225CA4FE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54" y="2596356"/>
            <a:ext cx="6296713" cy="3247231"/>
          </a:xfrm>
        </p:spPr>
      </p:pic>
      <p:pic>
        <p:nvPicPr>
          <p:cNvPr id="17" name="Picture 1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E4FA050-CC9A-E483-9725-3D46A0571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657" y="1620000"/>
            <a:ext cx="5417425" cy="48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6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030A48E-1C8A-7832-481D-E66A0DA1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870" y="1620000"/>
            <a:ext cx="4059167" cy="748800"/>
          </a:xfrm>
        </p:spPr>
        <p:txBody>
          <a:bodyPr anchor="b">
            <a:normAutofit/>
          </a:bodyPr>
          <a:lstStyle/>
          <a:p>
            <a:r>
              <a:rPr lang="en-US" dirty="0"/>
              <a:t>Middleware</a:t>
            </a:r>
          </a:p>
        </p:txBody>
      </p:sp>
      <p:pic>
        <p:nvPicPr>
          <p:cNvPr id="6" name="Content Placeholder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690F4AF-DFD5-9BCF-87BD-92AB0BA61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879" y="2998627"/>
            <a:ext cx="7458351" cy="3097373"/>
          </a:xfr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01A522C-EF19-CB5B-50CE-A6064D2B4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2870" y="2458274"/>
            <a:ext cx="4059167" cy="390292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dirty="0"/>
              <a:t> </a:t>
            </a:r>
            <a:r>
              <a:rPr lang="en-GB" sz="2000" dirty="0" err="1"/>
              <a:t>Zpracování</a:t>
            </a:r>
            <a:r>
              <a:rPr lang="en-GB" sz="2000" dirty="0"/>
              <a:t> </a:t>
            </a:r>
            <a:r>
              <a:rPr lang="en-GB" sz="2000" dirty="0" err="1"/>
              <a:t>před</a:t>
            </a:r>
            <a:r>
              <a:rPr lang="en-GB" sz="2000" dirty="0"/>
              <a:t> </a:t>
            </a:r>
            <a:r>
              <a:rPr lang="en-GB" sz="2000" dirty="0" err="1"/>
              <a:t>cílovým</a:t>
            </a:r>
            <a:r>
              <a:rPr lang="en-GB" sz="2000" dirty="0"/>
              <a:t> </a:t>
            </a:r>
            <a:r>
              <a:rPr lang="en-GB" sz="2000" dirty="0" err="1"/>
              <a:t>bodem</a:t>
            </a:r>
            <a:endParaRPr lang="en-GB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/>
              <a:t> </a:t>
            </a:r>
            <a:r>
              <a:rPr lang="en-GB" sz="2000" dirty="0" err="1"/>
              <a:t>Řetězení</a:t>
            </a:r>
            <a:r>
              <a:rPr lang="en-GB" sz="2000" dirty="0"/>
              <a:t> middleware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/>
              <a:t> </a:t>
            </a:r>
            <a:r>
              <a:rPr lang="en-GB" sz="2000" dirty="0" err="1"/>
              <a:t>Flexibilita</a:t>
            </a:r>
            <a:r>
              <a:rPr lang="en-GB" sz="2000" dirty="0"/>
              <a:t> a </a:t>
            </a:r>
            <a:r>
              <a:rPr lang="en-GB" sz="2000" dirty="0" err="1"/>
              <a:t>konfigurovatelnost</a:t>
            </a: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C1CC-9F96-7B48-517C-99E1D9DA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2870" y="6450675"/>
            <a:ext cx="9619119" cy="216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100"/>
              <a:t>Maksym Kupchenko, Vytvoření komplexní aplikace pro iOS pomocí SwiftUI a Swift Backend Development, Katedra informatiky, Přírodovědecká fakulta</a:t>
            </a:r>
          </a:p>
        </p:txBody>
      </p:sp>
    </p:spTree>
    <p:extLst>
      <p:ext uri="{BB962C8B-B14F-4D97-AF65-F5344CB8AC3E}">
        <p14:creationId xmlns:p14="http://schemas.microsoft.com/office/powerpoint/2010/main" val="273407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287D-DCBB-4513-0AC2-C55F279A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870" y="1544980"/>
            <a:ext cx="4059167" cy="538263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 err="1"/>
              <a:t>Vývoj</a:t>
            </a:r>
            <a:r>
              <a:rPr lang="en-US" sz="1700" dirty="0"/>
              <a:t> </a:t>
            </a:r>
            <a:r>
              <a:rPr lang="en-US" sz="1700" dirty="0" err="1"/>
              <a:t>mobilní</a:t>
            </a:r>
            <a:r>
              <a:rPr lang="en-US" sz="1700" dirty="0"/>
              <a:t> </a:t>
            </a:r>
            <a:r>
              <a:rPr lang="en-US" sz="1700" dirty="0" err="1"/>
              <a:t>aplikace</a:t>
            </a:r>
            <a:r>
              <a:rPr lang="en-US" sz="1700" dirty="0"/>
              <a:t>:</a:t>
            </a:r>
            <a:br>
              <a:rPr lang="en-US" sz="1700" dirty="0"/>
            </a:br>
            <a:r>
              <a:rPr lang="en-US" sz="1700" dirty="0" err="1"/>
              <a:t>Architektura</a:t>
            </a:r>
            <a:endParaRPr lang="en-UA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B5660-84A8-F9DC-9EE2-A247E957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2870" y="6450675"/>
            <a:ext cx="9619119" cy="216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100"/>
              <a:t>Maksym </a:t>
            </a:r>
            <a:r>
              <a:rPr lang="cs-CZ" sz="1100" err="1"/>
              <a:t>Kupchenko</a:t>
            </a:r>
            <a:r>
              <a:rPr lang="cs-CZ" sz="1100"/>
              <a:t>, Vytvoření komplexní aplikace pro iOS pomocí </a:t>
            </a:r>
            <a:r>
              <a:rPr lang="cs-CZ" sz="1100" err="1"/>
              <a:t>SwiftUI</a:t>
            </a:r>
            <a:r>
              <a:rPr lang="cs-CZ" sz="1100"/>
              <a:t> a </a:t>
            </a:r>
            <a:r>
              <a:rPr lang="cs-CZ" sz="1100" err="1"/>
              <a:t>Swift</a:t>
            </a:r>
            <a:r>
              <a:rPr lang="cs-CZ" sz="1100"/>
              <a:t> </a:t>
            </a:r>
            <a:r>
              <a:rPr lang="cs-CZ" sz="1100" err="1"/>
              <a:t>Backend</a:t>
            </a:r>
            <a:r>
              <a:rPr lang="cs-CZ" sz="1100"/>
              <a:t> Development, Katedra informatiky, Přírodovědecká fakulta</a:t>
            </a:r>
          </a:p>
        </p:txBody>
      </p:sp>
      <p:pic>
        <p:nvPicPr>
          <p:cNvPr id="7" name="Content Placeholder 6" descr="A diagram of a process&#10;&#10;Description automatically generated">
            <a:extLst>
              <a:ext uri="{FF2B5EF4-FFF2-40B4-BE49-F238E27FC236}">
                <a16:creationId xmlns:a16="http://schemas.microsoft.com/office/drawing/2014/main" id="{EE6B64E9-A1FA-C912-4A92-97979B3CF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22" y="2705102"/>
            <a:ext cx="6019800" cy="2854934"/>
          </a:xfrm>
        </p:spPr>
      </p:pic>
      <p:pic>
        <p:nvPicPr>
          <p:cNvPr id="9" name="Picture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4FC7EFB-7C4D-E6C0-E99F-6A0A7B3D9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338" y="3420269"/>
            <a:ext cx="3442042" cy="124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9307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U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BAB"/>
      </a:accent1>
      <a:accent2>
        <a:srgbClr val="6C6D70"/>
      </a:accent2>
      <a:accent3>
        <a:srgbClr val="A5A5A5"/>
      </a:accent3>
      <a:accent4>
        <a:srgbClr val="ED7D31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P_prezentace_cz_16x9.potx" id="{193B350C-BD93-44C2-AA23-001E80B1E4DC}" vid="{080CA9D0-FE38-4C67-AC33-3149459E102F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Motiv Office</Template>
  <TotalTime>569</TotalTime>
  <Words>727</Words>
  <Application>Microsoft Macintosh PowerPoint</Application>
  <PresentationFormat>Custom</PresentationFormat>
  <Paragraphs>92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Motiv Office</vt:lpstr>
      <vt:lpstr>Vytvoření komplexní aplikace pro iOS pomocí SwiftUI a Swift Backend Development</vt:lpstr>
      <vt:lpstr>Obsah</vt:lpstr>
      <vt:lpstr>Motivace</vt:lpstr>
      <vt:lpstr>Použité technologie</vt:lpstr>
      <vt:lpstr>Vývoj na straně serveru: Vapor a jeho klíčové komponenty  </vt:lpstr>
      <vt:lpstr>Modely</vt:lpstr>
      <vt:lpstr>Routery a Controllery</vt:lpstr>
      <vt:lpstr>Middleware</vt:lpstr>
      <vt:lpstr>Vývoj mobilní aplikace: Architektura</vt:lpstr>
      <vt:lpstr>Vývoj mobilní aplikace: UI řešení – MVI</vt:lpstr>
      <vt:lpstr>Vývoj mobilní aplikace: Komunikace se serverem a poskytování dat uživateli</vt:lpstr>
      <vt:lpstr>Ukázka aplikace a budoucí vylepšení</vt:lpstr>
      <vt:lpstr>Ukázka aplikace a budoucí vylepšení</vt:lpstr>
      <vt:lpstr>Ukázka aplikace a budoucí vylepšení</vt:lpstr>
      <vt:lpstr>Vytvoření komplexní aplikace pro iOS pomocí SwiftUI a Swift Backend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Vytvoření komplexní aplikace pro iOS pomocí SwiftUI a Swift Backend Development</dc:title>
  <dc:creator>Kupchenko Maksym</dc:creator>
  <cp:lastModifiedBy>Kupchenko Maksym</cp:lastModifiedBy>
  <cp:revision>13</cp:revision>
  <dcterms:created xsi:type="dcterms:W3CDTF">2024-04-21T17:33:07Z</dcterms:created>
  <dcterms:modified xsi:type="dcterms:W3CDTF">2024-04-22T13:52:33Z</dcterms:modified>
</cp:coreProperties>
</file>