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81" r:id="rId14"/>
    <p:sldId id="285" r:id="rId15"/>
    <p:sldId id="320" r:id="rId16"/>
    <p:sldId id="321" r:id="rId17"/>
    <p:sldId id="325" r:id="rId18"/>
    <p:sldId id="326" r:id="rId19"/>
    <p:sldId id="329" r:id="rId20"/>
    <p:sldId id="330" r:id="rId21"/>
    <p:sldId id="353" r:id="rId22"/>
    <p:sldId id="354" r:id="rId23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60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1780" y="576073"/>
            <a:ext cx="6038215" cy="515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63039" y="1173988"/>
            <a:ext cx="7772400" cy="36830"/>
          </a:xfrm>
          <a:custGeom>
            <a:avLst/>
            <a:gdLst/>
            <a:ahLst/>
            <a:cxnLst/>
            <a:rect l="l" t="t" r="r" b="b"/>
            <a:pathLst>
              <a:path w="7772400" h="36830">
                <a:moveTo>
                  <a:pt x="7772400" y="0"/>
                </a:moveTo>
                <a:lnTo>
                  <a:pt x="0" y="0"/>
                </a:lnTo>
                <a:lnTo>
                  <a:pt x="0" y="36575"/>
                </a:lnTo>
                <a:lnTo>
                  <a:pt x="7772400" y="36575"/>
                </a:lnTo>
                <a:lnTo>
                  <a:pt x="777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51029"/>
            <a:ext cx="615694" cy="4571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67343" y="399795"/>
            <a:ext cx="1414271" cy="4389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2532" y="576073"/>
            <a:ext cx="7025512" cy="5948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2532" y="1295400"/>
            <a:ext cx="7562215" cy="327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dirty="0"/>
              <a:t>Локальные</a:t>
            </a:r>
            <a:r>
              <a:rPr spc="-155" dirty="0"/>
              <a:t> </a:t>
            </a:r>
            <a:r>
              <a:rPr spc="-10" dirty="0"/>
              <a:t>особенности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91" y="1618996"/>
            <a:ext cx="2310384" cy="2359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7696" y="4045203"/>
            <a:ext cx="2298191" cy="22981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6096" y="1606803"/>
            <a:ext cx="3547872" cy="22981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6096" y="4045205"/>
            <a:ext cx="3517392" cy="10789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6096" y="5191252"/>
            <a:ext cx="3517392" cy="11826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5616" y="1655572"/>
            <a:ext cx="1859279" cy="22067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00543" y="4045203"/>
            <a:ext cx="2139696" cy="2322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dirty="0"/>
              <a:t>Требования</a:t>
            </a:r>
            <a:r>
              <a:rPr spc="-95" dirty="0"/>
              <a:t> </a:t>
            </a:r>
            <a:r>
              <a:rPr dirty="0"/>
              <a:t>к</a:t>
            </a:r>
            <a:r>
              <a:rPr spc="-40" dirty="0"/>
              <a:t> </a:t>
            </a:r>
            <a:r>
              <a:rPr spc="-10" dirty="0"/>
              <a:t>особенностям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2532" y="3433490"/>
            <a:ext cx="7798434" cy="35788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35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Повторяемость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(Repeatability)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ts val="1920"/>
              </a:lnSpc>
              <a:spcBef>
                <a:spcPts val="480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Особенность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(feature)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находится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том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же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месте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сцены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не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смотря </a:t>
            </a:r>
            <a:r>
              <a:rPr sz="1800" dirty="0">
                <a:latin typeface="Arial"/>
                <a:cs typeface="Arial"/>
              </a:rPr>
              <a:t>на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изменения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точки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обзора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освещения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29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Значимость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(Saliency)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Каждая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особенность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имеет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уникальное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(distinctive)</a:t>
            </a:r>
            <a:r>
              <a:rPr sz="1800" spc="4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описание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265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Компактность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эффективность</a:t>
            </a:r>
            <a:endParaRPr sz="2400">
              <a:latin typeface="Arial"/>
              <a:cs typeface="Arial"/>
            </a:endParaRPr>
          </a:p>
          <a:p>
            <a:pPr marL="756285" marR="98425" lvl="1" indent="-287020">
              <a:lnSpc>
                <a:spcPts val="1970"/>
              </a:lnSpc>
              <a:spcBef>
                <a:spcPts val="440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Количество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особенностей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существенно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меньше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.числа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пикселей изображения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225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Локальность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(Locality)</a:t>
            </a:r>
            <a:endParaRPr sz="2400">
              <a:latin typeface="Arial"/>
              <a:cs typeface="Arial"/>
            </a:endParaRPr>
          </a:p>
          <a:p>
            <a:pPr marL="756285" marR="871855" lvl="1" indent="-287020">
              <a:lnSpc>
                <a:spcPts val="1970"/>
              </a:lnSpc>
              <a:spcBef>
                <a:spcPts val="440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Особенность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занимает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маленькую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область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изображения, </a:t>
            </a:r>
            <a:r>
              <a:rPr sz="1800" dirty="0">
                <a:latin typeface="Arial"/>
                <a:cs typeface="Arial"/>
              </a:rPr>
              <a:t>поэтому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работа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с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ней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нечувствительна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к</a:t>
            </a:r>
            <a:r>
              <a:rPr sz="1800" spc="-10" dirty="0">
                <a:latin typeface="Arial"/>
                <a:cs typeface="Arial"/>
              </a:rPr>
              <a:t> перекрытиям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5711" y="1338580"/>
            <a:ext cx="2852928" cy="21396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1344" y="1338580"/>
            <a:ext cx="2852928" cy="21396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Углы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4544" y="1569719"/>
            <a:ext cx="2371725" cy="2219960"/>
            <a:chOff x="1304544" y="1569719"/>
            <a:chExt cx="2371725" cy="2219960"/>
          </a:xfrm>
        </p:grpSpPr>
        <p:sp>
          <p:nvSpPr>
            <p:cNvPr id="4" name="object 4"/>
            <p:cNvSpPr/>
            <p:nvPr/>
          </p:nvSpPr>
          <p:spPr>
            <a:xfrm>
              <a:off x="1310640" y="1570227"/>
              <a:ext cx="2359660" cy="2212975"/>
            </a:xfrm>
            <a:custGeom>
              <a:avLst/>
              <a:gdLst/>
              <a:ahLst/>
              <a:cxnLst/>
              <a:rect l="l" t="t" r="r" b="b"/>
              <a:pathLst>
                <a:path w="2359660" h="2212975">
                  <a:moveTo>
                    <a:pt x="2359152" y="0"/>
                  </a:moveTo>
                  <a:lnTo>
                    <a:pt x="0" y="0"/>
                  </a:lnTo>
                  <a:lnTo>
                    <a:pt x="0" y="2212848"/>
                  </a:lnTo>
                  <a:lnTo>
                    <a:pt x="2359152" y="2212848"/>
                  </a:lnTo>
                  <a:lnTo>
                    <a:pt x="235915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4544" y="1569719"/>
              <a:ext cx="2371725" cy="2219960"/>
            </a:xfrm>
            <a:custGeom>
              <a:avLst/>
              <a:gdLst/>
              <a:ahLst/>
              <a:cxnLst/>
              <a:rect l="l" t="t" r="r" b="b"/>
              <a:pathLst>
                <a:path w="2371725" h="2219960">
                  <a:moveTo>
                    <a:pt x="2371344" y="508"/>
                  </a:moveTo>
                  <a:lnTo>
                    <a:pt x="2365248" y="508"/>
                  </a:lnTo>
                  <a:lnTo>
                    <a:pt x="2365248" y="6604"/>
                  </a:lnTo>
                  <a:lnTo>
                    <a:pt x="2365248" y="2207260"/>
                  </a:lnTo>
                  <a:lnTo>
                    <a:pt x="12192" y="2207260"/>
                  </a:lnTo>
                  <a:lnTo>
                    <a:pt x="12192" y="6604"/>
                  </a:lnTo>
                  <a:lnTo>
                    <a:pt x="2365248" y="6604"/>
                  </a:lnTo>
                  <a:lnTo>
                    <a:pt x="2365248" y="508"/>
                  </a:lnTo>
                  <a:lnTo>
                    <a:pt x="12192" y="508"/>
                  </a:lnTo>
                  <a:lnTo>
                    <a:pt x="9525" y="31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2207260"/>
                  </a:lnTo>
                  <a:lnTo>
                    <a:pt x="0" y="2213610"/>
                  </a:lnTo>
                  <a:lnTo>
                    <a:pt x="0" y="2219960"/>
                  </a:lnTo>
                  <a:lnTo>
                    <a:pt x="2371344" y="2219960"/>
                  </a:lnTo>
                  <a:lnTo>
                    <a:pt x="2371344" y="2213610"/>
                  </a:lnTo>
                  <a:lnTo>
                    <a:pt x="9258" y="2213610"/>
                  </a:lnTo>
                  <a:lnTo>
                    <a:pt x="9258" y="2210422"/>
                  </a:lnTo>
                  <a:lnTo>
                    <a:pt x="12192" y="2213356"/>
                  </a:lnTo>
                  <a:lnTo>
                    <a:pt x="2365248" y="2213356"/>
                  </a:lnTo>
                  <a:lnTo>
                    <a:pt x="2371344" y="2213356"/>
                  </a:lnTo>
                  <a:lnTo>
                    <a:pt x="2371344" y="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5791" y="2716275"/>
              <a:ext cx="481583" cy="4693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39696" y="2710179"/>
              <a:ext cx="494030" cy="481330"/>
            </a:xfrm>
            <a:custGeom>
              <a:avLst/>
              <a:gdLst/>
              <a:ahLst/>
              <a:cxnLst/>
              <a:rect l="l" t="t" r="r" b="b"/>
              <a:pathLst>
                <a:path w="494030" h="481330">
                  <a:moveTo>
                    <a:pt x="493776" y="0"/>
                  </a:moveTo>
                  <a:lnTo>
                    <a:pt x="487680" y="0"/>
                  </a:lnTo>
                  <a:lnTo>
                    <a:pt x="487680" y="6350"/>
                  </a:lnTo>
                  <a:lnTo>
                    <a:pt x="487680" y="469392"/>
                  </a:lnTo>
                  <a:lnTo>
                    <a:pt x="6096" y="469392"/>
                  </a:lnTo>
                  <a:lnTo>
                    <a:pt x="6096" y="6350"/>
                  </a:lnTo>
                  <a:lnTo>
                    <a:pt x="487680" y="6350"/>
                  </a:lnTo>
                  <a:lnTo>
                    <a:pt x="48768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474980"/>
                  </a:lnTo>
                  <a:lnTo>
                    <a:pt x="0" y="481330"/>
                  </a:lnTo>
                  <a:lnTo>
                    <a:pt x="493776" y="481330"/>
                  </a:lnTo>
                  <a:lnTo>
                    <a:pt x="493776" y="475488"/>
                  </a:lnTo>
                  <a:lnTo>
                    <a:pt x="493776" y="474980"/>
                  </a:lnTo>
                  <a:lnTo>
                    <a:pt x="493776" y="6350"/>
                  </a:lnTo>
                  <a:lnTo>
                    <a:pt x="493776" y="6096"/>
                  </a:lnTo>
                  <a:lnTo>
                    <a:pt x="493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80" y="2618739"/>
              <a:ext cx="91439" cy="975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9568" y="3179572"/>
              <a:ext cx="97536" cy="975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6063" y="3185667"/>
              <a:ext cx="109728" cy="914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8256" y="2600452"/>
              <a:ext cx="97536" cy="1158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49552" y="1931415"/>
              <a:ext cx="1628139" cy="1468120"/>
            </a:xfrm>
            <a:custGeom>
              <a:avLst/>
              <a:gdLst/>
              <a:ahLst/>
              <a:cxnLst/>
              <a:rect l="l" t="t" r="r" b="b"/>
              <a:pathLst>
                <a:path w="1628139" h="1468120">
                  <a:moveTo>
                    <a:pt x="16002" y="0"/>
                  </a:moveTo>
                  <a:lnTo>
                    <a:pt x="10763" y="1143"/>
                  </a:lnTo>
                  <a:lnTo>
                    <a:pt x="6096" y="4572"/>
                  </a:lnTo>
                  <a:lnTo>
                    <a:pt x="0" y="10668"/>
                  </a:lnTo>
                  <a:lnTo>
                    <a:pt x="0" y="1467612"/>
                  </a:lnTo>
                  <a:lnTo>
                    <a:pt x="36575" y="1467612"/>
                  </a:lnTo>
                  <a:lnTo>
                    <a:pt x="36575" y="57025"/>
                  </a:lnTo>
                  <a:lnTo>
                    <a:pt x="6096" y="41148"/>
                  </a:lnTo>
                  <a:lnTo>
                    <a:pt x="36575" y="22860"/>
                  </a:lnTo>
                  <a:lnTo>
                    <a:pt x="65454" y="22860"/>
                  </a:lnTo>
                  <a:lnTo>
                    <a:pt x="30480" y="4572"/>
                  </a:lnTo>
                  <a:lnTo>
                    <a:pt x="22383" y="1143"/>
                  </a:lnTo>
                  <a:lnTo>
                    <a:pt x="16002" y="0"/>
                  </a:lnTo>
                  <a:close/>
                </a:path>
                <a:path w="1628139" h="1468120">
                  <a:moveTo>
                    <a:pt x="65454" y="22860"/>
                  </a:moveTo>
                  <a:lnTo>
                    <a:pt x="36575" y="22860"/>
                  </a:lnTo>
                  <a:lnTo>
                    <a:pt x="36576" y="57025"/>
                  </a:lnTo>
                  <a:lnTo>
                    <a:pt x="1609344" y="876300"/>
                  </a:lnTo>
                  <a:lnTo>
                    <a:pt x="1627632" y="839724"/>
                  </a:lnTo>
                  <a:lnTo>
                    <a:pt x="65454" y="22860"/>
                  </a:lnTo>
                  <a:close/>
                </a:path>
                <a:path w="1628139" h="1468120">
                  <a:moveTo>
                    <a:pt x="36575" y="22860"/>
                  </a:moveTo>
                  <a:lnTo>
                    <a:pt x="6096" y="41148"/>
                  </a:lnTo>
                  <a:lnTo>
                    <a:pt x="36576" y="57025"/>
                  </a:lnTo>
                  <a:lnTo>
                    <a:pt x="36575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194047" y="1588516"/>
            <a:ext cx="2371725" cy="2219325"/>
            <a:chOff x="4194047" y="1588516"/>
            <a:chExt cx="2371725" cy="2219325"/>
          </a:xfrm>
        </p:grpSpPr>
        <p:sp>
          <p:nvSpPr>
            <p:cNvPr id="14" name="object 14"/>
            <p:cNvSpPr/>
            <p:nvPr/>
          </p:nvSpPr>
          <p:spPr>
            <a:xfrm>
              <a:off x="4194047" y="1594612"/>
              <a:ext cx="2365375" cy="2207260"/>
            </a:xfrm>
            <a:custGeom>
              <a:avLst/>
              <a:gdLst/>
              <a:ahLst/>
              <a:cxnLst/>
              <a:rect l="l" t="t" r="r" b="b"/>
              <a:pathLst>
                <a:path w="2365375" h="2207260">
                  <a:moveTo>
                    <a:pt x="2365248" y="0"/>
                  </a:moveTo>
                  <a:lnTo>
                    <a:pt x="0" y="0"/>
                  </a:lnTo>
                  <a:lnTo>
                    <a:pt x="0" y="2206752"/>
                  </a:lnTo>
                  <a:lnTo>
                    <a:pt x="2365248" y="2206752"/>
                  </a:lnTo>
                  <a:lnTo>
                    <a:pt x="23652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4047" y="1588516"/>
              <a:ext cx="2371725" cy="2219325"/>
            </a:xfrm>
            <a:custGeom>
              <a:avLst/>
              <a:gdLst/>
              <a:ahLst/>
              <a:cxnLst/>
              <a:rect l="l" t="t" r="r" b="b"/>
              <a:pathLst>
                <a:path w="2371725" h="2219325">
                  <a:moveTo>
                    <a:pt x="6096" y="6096"/>
                  </a:moveTo>
                  <a:lnTo>
                    <a:pt x="0" y="12192"/>
                  </a:lnTo>
                  <a:lnTo>
                    <a:pt x="0" y="2218944"/>
                  </a:lnTo>
                  <a:lnTo>
                    <a:pt x="2371344" y="2218944"/>
                  </a:lnTo>
                  <a:lnTo>
                    <a:pt x="2371344" y="2212847"/>
                  </a:lnTo>
                  <a:lnTo>
                    <a:pt x="6096" y="2212848"/>
                  </a:lnTo>
                  <a:lnTo>
                    <a:pt x="6096" y="6096"/>
                  </a:lnTo>
                  <a:close/>
                </a:path>
                <a:path w="2371725" h="2219325">
                  <a:moveTo>
                    <a:pt x="2359152" y="6096"/>
                  </a:moveTo>
                  <a:lnTo>
                    <a:pt x="2359152" y="2212848"/>
                  </a:lnTo>
                  <a:lnTo>
                    <a:pt x="2371344" y="2212847"/>
                  </a:lnTo>
                  <a:lnTo>
                    <a:pt x="2371344" y="12192"/>
                  </a:lnTo>
                  <a:lnTo>
                    <a:pt x="2365248" y="12192"/>
                  </a:lnTo>
                  <a:lnTo>
                    <a:pt x="2359152" y="6096"/>
                  </a:lnTo>
                  <a:close/>
                </a:path>
                <a:path w="2371725" h="2219325">
                  <a:moveTo>
                    <a:pt x="237134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096" y="6096"/>
                  </a:lnTo>
                  <a:lnTo>
                    <a:pt x="2371344" y="6096"/>
                  </a:lnTo>
                  <a:lnTo>
                    <a:pt x="2371344" y="0"/>
                  </a:lnTo>
                  <a:close/>
                </a:path>
                <a:path w="2371725" h="2219325">
                  <a:moveTo>
                    <a:pt x="2359152" y="6096"/>
                  </a:moveTo>
                  <a:lnTo>
                    <a:pt x="6096" y="6096"/>
                  </a:lnTo>
                  <a:lnTo>
                    <a:pt x="6096" y="12192"/>
                  </a:lnTo>
                  <a:lnTo>
                    <a:pt x="2359152" y="12192"/>
                  </a:lnTo>
                  <a:lnTo>
                    <a:pt x="2359152" y="6096"/>
                  </a:lnTo>
                  <a:close/>
                </a:path>
                <a:path w="2371725" h="2219325">
                  <a:moveTo>
                    <a:pt x="2371344" y="6096"/>
                  </a:moveTo>
                  <a:lnTo>
                    <a:pt x="2359152" y="6096"/>
                  </a:lnTo>
                  <a:lnTo>
                    <a:pt x="2365248" y="12192"/>
                  </a:lnTo>
                  <a:lnTo>
                    <a:pt x="2371344" y="12192"/>
                  </a:lnTo>
                  <a:lnTo>
                    <a:pt x="237134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1972564"/>
              <a:ext cx="1603375" cy="1450975"/>
            </a:xfrm>
            <a:custGeom>
              <a:avLst/>
              <a:gdLst/>
              <a:ahLst/>
              <a:cxnLst/>
              <a:rect l="l" t="t" r="r" b="b"/>
              <a:pathLst>
                <a:path w="1603375" h="1450975">
                  <a:moveTo>
                    <a:pt x="0" y="0"/>
                  </a:moveTo>
                  <a:lnTo>
                    <a:pt x="0" y="1450848"/>
                  </a:lnTo>
                  <a:lnTo>
                    <a:pt x="1603248" y="841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32959" y="1954276"/>
              <a:ext cx="1628139" cy="1469390"/>
            </a:xfrm>
            <a:custGeom>
              <a:avLst/>
              <a:gdLst/>
              <a:ahLst/>
              <a:cxnLst/>
              <a:rect l="l" t="t" r="r" b="b"/>
              <a:pathLst>
                <a:path w="1628139" h="1469389">
                  <a:moveTo>
                    <a:pt x="30479" y="0"/>
                  </a:moveTo>
                  <a:lnTo>
                    <a:pt x="12191" y="0"/>
                  </a:lnTo>
                  <a:lnTo>
                    <a:pt x="0" y="12191"/>
                  </a:lnTo>
                  <a:lnTo>
                    <a:pt x="0" y="1469136"/>
                  </a:lnTo>
                  <a:lnTo>
                    <a:pt x="42672" y="1469136"/>
                  </a:lnTo>
                  <a:lnTo>
                    <a:pt x="42672" y="52630"/>
                  </a:lnTo>
                  <a:lnTo>
                    <a:pt x="12191" y="36575"/>
                  </a:lnTo>
                  <a:lnTo>
                    <a:pt x="42672" y="18287"/>
                  </a:lnTo>
                  <a:lnTo>
                    <a:pt x="65200" y="18287"/>
                  </a:lnTo>
                  <a:lnTo>
                    <a:pt x="30479" y="0"/>
                  </a:lnTo>
                  <a:close/>
                </a:path>
                <a:path w="1628139" h="1469389">
                  <a:moveTo>
                    <a:pt x="65200" y="18287"/>
                  </a:moveTo>
                  <a:lnTo>
                    <a:pt x="42672" y="18287"/>
                  </a:lnTo>
                  <a:lnTo>
                    <a:pt x="42672" y="52630"/>
                  </a:lnTo>
                  <a:lnTo>
                    <a:pt x="1609343" y="877824"/>
                  </a:lnTo>
                  <a:lnTo>
                    <a:pt x="1627631" y="841248"/>
                  </a:lnTo>
                  <a:lnTo>
                    <a:pt x="65200" y="18287"/>
                  </a:lnTo>
                  <a:close/>
                </a:path>
                <a:path w="1628139" h="1469389">
                  <a:moveTo>
                    <a:pt x="42672" y="18287"/>
                  </a:moveTo>
                  <a:lnTo>
                    <a:pt x="12191" y="36575"/>
                  </a:lnTo>
                  <a:lnTo>
                    <a:pt x="42672" y="52630"/>
                  </a:lnTo>
                  <a:lnTo>
                    <a:pt x="42672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1311" y="2496819"/>
              <a:ext cx="487679" cy="46939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95216" y="2399283"/>
              <a:ext cx="579120" cy="572770"/>
            </a:xfrm>
            <a:custGeom>
              <a:avLst/>
              <a:gdLst/>
              <a:ahLst/>
              <a:cxnLst/>
              <a:rect l="l" t="t" r="r" b="b"/>
              <a:pathLst>
                <a:path w="579120" h="572769">
                  <a:moveTo>
                    <a:pt x="579120" y="0"/>
                  </a:moveTo>
                  <a:lnTo>
                    <a:pt x="505968" y="42672"/>
                  </a:lnTo>
                  <a:lnTo>
                    <a:pt x="519963" y="54356"/>
                  </a:lnTo>
                  <a:lnTo>
                    <a:pt x="481584" y="97536"/>
                  </a:lnTo>
                  <a:lnTo>
                    <a:pt x="12192" y="97536"/>
                  </a:lnTo>
                  <a:lnTo>
                    <a:pt x="9017" y="100711"/>
                  </a:lnTo>
                  <a:lnTo>
                    <a:pt x="9017" y="97536"/>
                  </a:lnTo>
                  <a:lnTo>
                    <a:pt x="0" y="97536"/>
                  </a:lnTo>
                  <a:lnTo>
                    <a:pt x="0" y="103886"/>
                  </a:lnTo>
                  <a:lnTo>
                    <a:pt x="0" y="567436"/>
                  </a:lnTo>
                  <a:lnTo>
                    <a:pt x="0" y="572516"/>
                  </a:lnTo>
                  <a:lnTo>
                    <a:pt x="493776" y="572516"/>
                  </a:lnTo>
                  <a:lnTo>
                    <a:pt x="493776" y="567436"/>
                  </a:lnTo>
                  <a:lnTo>
                    <a:pt x="12192" y="567436"/>
                  </a:lnTo>
                  <a:lnTo>
                    <a:pt x="12192" y="103886"/>
                  </a:lnTo>
                  <a:lnTo>
                    <a:pt x="9017" y="103886"/>
                  </a:lnTo>
                  <a:lnTo>
                    <a:pt x="9017" y="103632"/>
                  </a:lnTo>
                  <a:lnTo>
                    <a:pt x="12192" y="103632"/>
                  </a:lnTo>
                  <a:lnTo>
                    <a:pt x="487680" y="103632"/>
                  </a:lnTo>
                  <a:lnTo>
                    <a:pt x="487680" y="566928"/>
                  </a:lnTo>
                  <a:lnTo>
                    <a:pt x="493776" y="566928"/>
                  </a:lnTo>
                  <a:lnTo>
                    <a:pt x="493776" y="103632"/>
                  </a:lnTo>
                  <a:lnTo>
                    <a:pt x="529755" y="62509"/>
                  </a:lnTo>
                  <a:lnTo>
                    <a:pt x="542544" y="73152"/>
                  </a:lnTo>
                  <a:lnTo>
                    <a:pt x="557784" y="42672"/>
                  </a:lnTo>
                  <a:lnTo>
                    <a:pt x="579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5087" y="2966212"/>
              <a:ext cx="103632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1583" y="2966212"/>
              <a:ext cx="115824" cy="975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3775" y="2387092"/>
              <a:ext cx="103632" cy="11582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22592" y="1570227"/>
            <a:ext cx="2371725" cy="2219325"/>
            <a:chOff x="7022592" y="1570227"/>
            <a:chExt cx="2371725" cy="2219325"/>
          </a:xfrm>
        </p:grpSpPr>
        <p:sp>
          <p:nvSpPr>
            <p:cNvPr id="24" name="object 24"/>
            <p:cNvSpPr/>
            <p:nvPr/>
          </p:nvSpPr>
          <p:spPr>
            <a:xfrm>
              <a:off x="7022592" y="1570227"/>
              <a:ext cx="2365375" cy="2212975"/>
            </a:xfrm>
            <a:custGeom>
              <a:avLst/>
              <a:gdLst/>
              <a:ahLst/>
              <a:cxnLst/>
              <a:rect l="l" t="t" r="r" b="b"/>
              <a:pathLst>
                <a:path w="2365375" h="2212975">
                  <a:moveTo>
                    <a:pt x="2365248" y="0"/>
                  </a:moveTo>
                  <a:lnTo>
                    <a:pt x="0" y="0"/>
                  </a:lnTo>
                  <a:lnTo>
                    <a:pt x="0" y="2212848"/>
                  </a:lnTo>
                  <a:lnTo>
                    <a:pt x="2365248" y="2212848"/>
                  </a:lnTo>
                  <a:lnTo>
                    <a:pt x="23652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2592" y="1570227"/>
              <a:ext cx="2371725" cy="2219325"/>
            </a:xfrm>
            <a:custGeom>
              <a:avLst/>
              <a:gdLst/>
              <a:ahLst/>
              <a:cxnLst/>
              <a:rect l="l" t="t" r="r" b="b"/>
              <a:pathLst>
                <a:path w="2371725" h="2219325">
                  <a:moveTo>
                    <a:pt x="0" y="2206752"/>
                  </a:moveTo>
                  <a:lnTo>
                    <a:pt x="0" y="2218944"/>
                  </a:lnTo>
                  <a:lnTo>
                    <a:pt x="2371343" y="2218944"/>
                  </a:lnTo>
                  <a:lnTo>
                    <a:pt x="2371343" y="2212848"/>
                  </a:lnTo>
                  <a:lnTo>
                    <a:pt x="6096" y="2212848"/>
                  </a:lnTo>
                  <a:lnTo>
                    <a:pt x="0" y="2206752"/>
                  </a:lnTo>
                  <a:close/>
                </a:path>
                <a:path w="2371725" h="2219325">
                  <a:moveTo>
                    <a:pt x="6096" y="0"/>
                  </a:moveTo>
                  <a:lnTo>
                    <a:pt x="0" y="6096"/>
                  </a:lnTo>
                  <a:lnTo>
                    <a:pt x="0" y="2206752"/>
                  </a:lnTo>
                  <a:lnTo>
                    <a:pt x="6096" y="2212848"/>
                  </a:lnTo>
                  <a:lnTo>
                    <a:pt x="6096" y="0"/>
                  </a:lnTo>
                  <a:close/>
                </a:path>
                <a:path w="2371725" h="2219325">
                  <a:moveTo>
                    <a:pt x="2359152" y="2206752"/>
                  </a:moveTo>
                  <a:lnTo>
                    <a:pt x="6096" y="2206752"/>
                  </a:lnTo>
                  <a:lnTo>
                    <a:pt x="6096" y="2212848"/>
                  </a:lnTo>
                  <a:lnTo>
                    <a:pt x="2359152" y="2212848"/>
                  </a:lnTo>
                  <a:lnTo>
                    <a:pt x="2359152" y="2206752"/>
                  </a:lnTo>
                  <a:close/>
                </a:path>
                <a:path w="2371725" h="2219325">
                  <a:moveTo>
                    <a:pt x="2359152" y="0"/>
                  </a:moveTo>
                  <a:lnTo>
                    <a:pt x="2359152" y="2212848"/>
                  </a:lnTo>
                  <a:lnTo>
                    <a:pt x="2365248" y="2206752"/>
                  </a:lnTo>
                  <a:lnTo>
                    <a:pt x="2371343" y="2206752"/>
                  </a:lnTo>
                  <a:lnTo>
                    <a:pt x="2371343" y="6096"/>
                  </a:lnTo>
                  <a:lnTo>
                    <a:pt x="2365248" y="6096"/>
                  </a:lnTo>
                  <a:lnTo>
                    <a:pt x="2359152" y="0"/>
                  </a:lnTo>
                  <a:close/>
                </a:path>
                <a:path w="2371725" h="2219325">
                  <a:moveTo>
                    <a:pt x="2371343" y="2206752"/>
                  </a:moveTo>
                  <a:lnTo>
                    <a:pt x="2365248" y="2206752"/>
                  </a:lnTo>
                  <a:lnTo>
                    <a:pt x="2359152" y="2212848"/>
                  </a:lnTo>
                  <a:lnTo>
                    <a:pt x="2371343" y="2212848"/>
                  </a:lnTo>
                  <a:lnTo>
                    <a:pt x="2371343" y="2206752"/>
                  </a:lnTo>
                  <a:close/>
                </a:path>
                <a:path w="2371725" h="2219325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6" y="0"/>
                  </a:lnTo>
                  <a:close/>
                </a:path>
                <a:path w="2371725" h="2219325">
                  <a:moveTo>
                    <a:pt x="2359152" y="0"/>
                  </a:moveTo>
                  <a:lnTo>
                    <a:pt x="6096" y="0"/>
                  </a:lnTo>
                  <a:lnTo>
                    <a:pt x="6096" y="6096"/>
                  </a:lnTo>
                  <a:lnTo>
                    <a:pt x="2359152" y="6096"/>
                  </a:lnTo>
                  <a:lnTo>
                    <a:pt x="2359152" y="0"/>
                  </a:lnTo>
                  <a:close/>
                </a:path>
                <a:path w="2371725" h="2219325">
                  <a:moveTo>
                    <a:pt x="2371343" y="0"/>
                  </a:moveTo>
                  <a:lnTo>
                    <a:pt x="2359152" y="0"/>
                  </a:lnTo>
                  <a:lnTo>
                    <a:pt x="2365248" y="6096"/>
                  </a:lnTo>
                  <a:lnTo>
                    <a:pt x="2371343" y="6096"/>
                  </a:lnTo>
                  <a:lnTo>
                    <a:pt x="2371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79792" y="1954275"/>
              <a:ext cx="1603375" cy="1445260"/>
            </a:xfrm>
            <a:custGeom>
              <a:avLst/>
              <a:gdLst/>
              <a:ahLst/>
              <a:cxnLst/>
              <a:rect l="l" t="t" r="r" b="b"/>
              <a:pathLst>
                <a:path w="1603375" h="1445260">
                  <a:moveTo>
                    <a:pt x="0" y="0"/>
                  </a:moveTo>
                  <a:lnTo>
                    <a:pt x="0" y="1444752"/>
                  </a:lnTo>
                  <a:lnTo>
                    <a:pt x="1603248" y="835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61504" y="1929891"/>
              <a:ext cx="1633855" cy="1469390"/>
            </a:xfrm>
            <a:custGeom>
              <a:avLst/>
              <a:gdLst/>
              <a:ahLst/>
              <a:cxnLst/>
              <a:rect l="l" t="t" r="r" b="b"/>
              <a:pathLst>
                <a:path w="1633854" h="1469389">
                  <a:moveTo>
                    <a:pt x="24384" y="0"/>
                  </a:moveTo>
                  <a:lnTo>
                    <a:pt x="18288" y="0"/>
                  </a:lnTo>
                  <a:lnTo>
                    <a:pt x="0" y="18287"/>
                  </a:lnTo>
                  <a:lnTo>
                    <a:pt x="0" y="1469136"/>
                  </a:lnTo>
                  <a:lnTo>
                    <a:pt x="42672" y="1469136"/>
                  </a:lnTo>
                  <a:lnTo>
                    <a:pt x="42672" y="58610"/>
                  </a:lnTo>
                  <a:lnTo>
                    <a:pt x="12192" y="42672"/>
                  </a:lnTo>
                  <a:lnTo>
                    <a:pt x="42672" y="24384"/>
                  </a:lnTo>
                  <a:lnTo>
                    <a:pt x="65587" y="24384"/>
                  </a:lnTo>
                  <a:lnTo>
                    <a:pt x="30479" y="6096"/>
                  </a:lnTo>
                  <a:lnTo>
                    <a:pt x="24384" y="0"/>
                  </a:lnTo>
                  <a:close/>
                </a:path>
                <a:path w="1633854" h="1469389">
                  <a:moveTo>
                    <a:pt x="65587" y="24384"/>
                  </a:moveTo>
                  <a:lnTo>
                    <a:pt x="42672" y="24384"/>
                  </a:lnTo>
                  <a:lnTo>
                    <a:pt x="42672" y="58610"/>
                  </a:lnTo>
                  <a:lnTo>
                    <a:pt x="1609344" y="877824"/>
                  </a:lnTo>
                  <a:lnTo>
                    <a:pt x="1633727" y="841248"/>
                  </a:lnTo>
                  <a:lnTo>
                    <a:pt x="65587" y="24384"/>
                  </a:lnTo>
                  <a:close/>
                </a:path>
                <a:path w="1633854" h="1469389">
                  <a:moveTo>
                    <a:pt x="42672" y="24384"/>
                  </a:moveTo>
                  <a:lnTo>
                    <a:pt x="12192" y="42672"/>
                  </a:lnTo>
                  <a:lnTo>
                    <a:pt x="42672" y="58610"/>
                  </a:lnTo>
                  <a:lnTo>
                    <a:pt x="42672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54240" y="1704339"/>
              <a:ext cx="487680" cy="469900"/>
            </a:xfrm>
            <a:custGeom>
              <a:avLst/>
              <a:gdLst/>
              <a:ahLst/>
              <a:cxnLst/>
              <a:rect l="l" t="t" r="r" b="b"/>
              <a:pathLst>
                <a:path w="487679" h="469900">
                  <a:moveTo>
                    <a:pt x="487679" y="0"/>
                  </a:moveTo>
                  <a:lnTo>
                    <a:pt x="0" y="0"/>
                  </a:lnTo>
                  <a:lnTo>
                    <a:pt x="0" y="469391"/>
                  </a:lnTo>
                  <a:lnTo>
                    <a:pt x="487679" y="469391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54240" y="1704339"/>
              <a:ext cx="487679" cy="46939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254240" y="1704339"/>
              <a:ext cx="494030" cy="475615"/>
            </a:xfrm>
            <a:custGeom>
              <a:avLst/>
              <a:gdLst/>
              <a:ahLst/>
              <a:cxnLst/>
              <a:rect l="l" t="t" r="r" b="b"/>
              <a:pathLst>
                <a:path w="494029" h="475614">
                  <a:moveTo>
                    <a:pt x="6095" y="0"/>
                  </a:moveTo>
                  <a:lnTo>
                    <a:pt x="0" y="6096"/>
                  </a:lnTo>
                  <a:lnTo>
                    <a:pt x="0" y="475488"/>
                  </a:lnTo>
                  <a:lnTo>
                    <a:pt x="493775" y="475488"/>
                  </a:lnTo>
                  <a:lnTo>
                    <a:pt x="493775" y="469392"/>
                  </a:lnTo>
                  <a:lnTo>
                    <a:pt x="6095" y="469392"/>
                  </a:lnTo>
                  <a:lnTo>
                    <a:pt x="6095" y="0"/>
                  </a:lnTo>
                  <a:close/>
                </a:path>
                <a:path w="494029" h="475614">
                  <a:moveTo>
                    <a:pt x="481583" y="0"/>
                  </a:moveTo>
                  <a:lnTo>
                    <a:pt x="481583" y="469392"/>
                  </a:lnTo>
                  <a:lnTo>
                    <a:pt x="493775" y="469392"/>
                  </a:lnTo>
                  <a:lnTo>
                    <a:pt x="493775" y="6096"/>
                  </a:lnTo>
                  <a:lnTo>
                    <a:pt x="487679" y="6096"/>
                  </a:lnTo>
                  <a:lnTo>
                    <a:pt x="481583" y="0"/>
                  </a:lnTo>
                  <a:close/>
                </a:path>
                <a:path w="494029" h="475614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0"/>
                  </a:lnTo>
                  <a:close/>
                </a:path>
                <a:path w="494029" h="475614">
                  <a:moveTo>
                    <a:pt x="481583" y="0"/>
                  </a:moveTo>
                  <a:lnTo>
                    <a:pt x="6095" y="0"/>
                  </a:lnTo>
                  <a:lnTo>
                    <a:pt x="6095" y="6096"/>
                  </a:lnTo>
                  <a:lnTo>
                    <a:pt x="481583" y="6096"/>
                  </a:lnTo>
                  <a:lnTo>
                    <a:pt x="481583" y="0"/>
                  </a:lnTo>
                  <a:close/>
                </a:path>
                <a:path w="494029" h="475614">
                  <a:moveTo>
                    <a:pt x="493775" y="0"/>
                  </a:moveTo>
                  <a:lnTo>
                    <a:pt x="481583" y="0"/>
                  </a:lnTo>
                  <a:lnTo>
                    <a:pt x="487679" y="6096"/>
                  </a:lnTo>
                  <a:lnTo>
                    <a:pt x="493775" y="6096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5824" y="1606803"/>
              <a:ext cx="91440" cy="10363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54112" y="2173731"/>
              <a:ext cx="97536" cy="9753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50608" y="2173731"/>
              <a:ext cx="109727" cy="975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56704" y="1594611"/>
              <a:ext cx="103631" cy="11582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17524" y="4081271"/>
            <a:ext cx="3180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660" algn="ct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монотонный</a:t>
            </a:r>
            <a:r>
              <a:rPr sz="2400" i="1" spc="-1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регион: </a:t>
            </a:r>
            <a:r>
              <a:rPr sz="2400" dirty="0">
                <a:latin typeface="Arial"/>
                <a:cs typeface="Arial"/>
              </a:rPr>
              <a:t>в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любом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направлении </a:t>
            </a:r>
            <a:r>
              <a:rPr sz="2400" dirty="0">
                <a:latin typeface="Arial"/>
                <a:cs typeface="Arial"/>
              </a:rPr>
              <a:t>изменений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нет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64228" y="4081271"/>
            <a:ext cx="21139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263525" indent="-1905" algn="ctr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Arial"/>
                <a:cs typeface="Arial"/>
              </a:rPr>
              <a:t>«край»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вдоль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края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изменений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нет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34276" y="4069079"/>
            <a:ext cx="24339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188595" indent="85090" algn="ctr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Arial"/>
                <a:cs typeface="Arial"/>
              </a:rPr>
              <a:t>«уголок»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изменения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при </a:t>
            </a:r>
            <a:r>
              <a:rPr sz="2400" spc="-10" dirty="0">
                <a:latin typeface="Arial"/>
                <a:cs typeface="Arial"/>
              </a:rPr>
              <a:t>перемещении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в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любую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сторону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dirty="0"/>
              <a:t>Детектор</a:t>
            </a:r>
            <a:r>
              <a:rPr spc="-95" dirty="0"/>
              <a:t> </a:t>
            </a:r>
            <a:r>
              <a:rPr spc="-10" dirty="0"/>
              <a:t>Харриса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32" y="3661228"/>
            <a:ext cx="8093075" cy="32766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06095" indent="-340995">
              <a:lnSpc>
                <a:spcPct val="100000"/>
              </a:lnSpc>
              <a:spcBef>
                <a:spcPts val="670"/>
              </a:spcBef>
              <a:buChar char="•"/>
              <a:tabLst>
                <a:tab pos="506095" algn="l"/>
              </a:tabLst>
            </a:pPr>
            <a:r>
              <a:rPr sz="2400" dirty="0">
                <a:latin typeface="Arial"/>
                <a:cs typeface="Arial"/>
              </a:rPr>
              <a:t>Главное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свойство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угла</a:t>
            </a:r>
            <a:endParaRPr sz="2400">
              <a:latin typeface="Arial"/>
              <a:cs typeface="Arial"/>
            </a:endParaRPr>
          </a:p>
          <a:p>
            <a:pPr marL="908685" marR="1019810" lvl="1" indent="-287020">
              <a:lnSpc>
                <a:spcPct val="100000"/>
              </a:lnSpc>
              <a:spcBef>
                <a:spcPts val="495"/>
              </a:spcBef>
              <a:buChar char="•"/>
              <a:tabLst>
                <a:tab pos="908685" algn="l"/>
              </a:tabLst>
            </a:pPr>
            <a:r>
              <a:rPr sz="2000" dirty="0">
                <a:latin typeface="Arial"/>
                <a:cs typeface="Arial"/>
              </a:rPr>
              <a:t>в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области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вокруг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угла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у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градиента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изображения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два </a:t>
            </a:r>
            <a:r>
              <a:rPr sz="2000" dirty="0">
                <a:latin typeface="Arial"/>
                <a:cs typeface="Arial"/>
              </a:rPr>
              <a:t>доминирующих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направления</a:t>
            </a:r>
            <a:endParaRPr sz="2000">
              <a:latin typeface="Arial"/>
              <a:cs typeface="Arial"/>
            </a:endParaRPr>
          </a:p>
          <a:p>
            <a:pPr marL="506095" indent="-340995">
              <a:lnSpc>
                <a:spcPct val="100000"/>
              </a:lnSpc>
              <a:spcBef>
                <a:spcPts val="560"/>
              </a:spcBef>
              <a:buChar char="•"/>
              <a:tabLst>
                <a:tab pos="506095" algn="l"/>
              </a:tabLst>
            </a:pPr>
            <a:r>
              <a:rPr sz="2400" dirty="0">
                <a:latin typeface="Arial"/>
                <a:cs typeface="Arial"/>
              </a:rPr>
              <a:t>Уголки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хорошо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повторимы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различимы</a:t>
            </a:r>
            <a:endParaRPr sz="2400">
              <a:latin typeface="Arial"/>
              <a:cs typeface="Arial"/>
            </a:endParaRPr>
          </a:p>
          <a:p>
            <a:pPr marL="506095" marR="918210" indent="-341630">
              <a:lnSpc>
                <a:spcPct val="100000"/>
              </a:lnSpc>
              <a:spcBef>
                <a:spcPts val="575"/>
              </a:spcBef>
              <a:buChar char="•"/>
              <a:tabLst>
                <a:tab pos="506095" algn="l"/>
              </a:tabLst>
            </a:pPr>
            <a:r>
              <a:rPr sz="2400" dirty="0">
                <a:latin typeface="Arial"/>
                <a:cs typeface="Arial"/>
              </a:rPr>
              <a:t>Наиболее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популярный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детектор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локальных </a:t>
            </a:r>
            <a:r>
              <a:rPr sz="2400" dirty="0">
                <a:latin typeface="Arial"/>
                <a:cs typeface="Arial"/>
              </a:rPr>
              <a:t>особенность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точек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детектор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Харриса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(Harris)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2515"/>
              </a:spcBef>
            </a:pPr>
            <a:r>
              <a:rPr sz="2000" dirty="0">
                <a:latin typeface="Arial"/>
                <a:cs typeface="Arial"/>
              </a:rPr>
              <a:t>C.Harris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M.Stephens.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"A</a:t>
            </a:r>
            <a:r>
              <a:rPr sz="2000" u="sng" spc="-1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Combined</a:t>
            </a:r>
            <a:r>
              <a:rPr sz="2000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Corner</a:t>
            </a:r>
            <a:r>
              <a:rPr sz="20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and</a:t>
            </a:r>
            <a:r>
              <a:rPr sz="20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Edge</a:t>
            </a:r>
            <a:r>
              <a:rPr sz="2000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Detector.“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i="1" spc="-10" dirty="0">
                <a:latin typeface="Arial"/>
                <a:cs typeface="Arial"/>
              </a:rPr>
              <a:t>Proceedings</a:t>
            </a:r>
            <a:r>
              <a:rPr sz="2000" i="1" spc="-8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the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4th</a:t>
            </a:r>
            <a:r>
              <a:rPr sz="2000" i="1" spc="-1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Alvey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Vision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Conference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147—</a:t>
            </a:r>
            <a:r>
              <a:rPr sz="2000" dirty="0">
                <a:latin typeface="Arial"/>
                <a:cs typeface="Arial"/>
              </a:rPr>
              <a:t>151,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1988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8944" y="1277619"/>
            <a:ext cx="6248400" cy="2249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dirty="0"/>
              <a:t>Модели</a:t>
            </a:r>
            <a:r>
              <a:rPr spc="-85" dirty="0"/>
              <a:t> </a:t>
            </a:r>
            <a:r>
              <a:rPr spc="-10" dirty="0"/>
              <a:t>преобразования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2532" y="1448380"/>
            <a:ext cx="7404734" cy="44107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10" dirty="0">
                <a:latin typeface="Arial"/>
                <a:cs typeface="Arial"/>
              </a:rPr>
              <a:t>Геометрические</a:t>
            </a:r>
            <a:endParaRPr sz="2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756285" algn="l"/>
              </a:tabLst>
            </a:pPr>
            <a:r>
              <a:rPr sz="2000" b="1" spc="-10" dirty="0">
                <a:latin typeface="Arial"/>
                <a:cs typeface="Arial"/>
              </a:rPr>
              <a:t>Поворот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2000" b="1" spc="-10" dirty="0">
                <a:latin typeface="Arial"/>
                <a:cs typeface="Arial"/>
              </a:rPr>
              <a:t>Масштаб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6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2000" b="1" spc="-10" dirty="0">
                <a:latin typeface="Arial"/>
                <a:cs typeface="Arial"/>
              </a:rPr>
              <a:t>Аффинное</a:t>
            </a:r>
            <a:endParaRPr sz="2000">
              <a:latin typeface="Arial"/>
              <a:cs typeface="Arial"/>
            </a:endParaRPr>
          </a:p>
          <a:p>
            <a:pPr marL="756285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годно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для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ортографической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камеры, </a:t>
            </a:r>
            <a:r>
              <a:rPr sz="2000" spc="-10" dirty="0">
                <a:latin typeface="Arial"/>
                <a:cs typeface="Arial"/>
              </a:rPr>
              <a:t>локально-плоского объекта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Фотометрические</a:t>
            </a:r>
            <a:endParaRPr sz="2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756285" algn="l"/>
              </a:tabLst>
            </a:pPr>
            <a:r>
              <a:rPr sz="2000" b="1" dirty="0">
                <a:latin typeface="Arial"/>
                <a:cs typeface="Arial"/>
              </a:rPr>
              <a:t>Аффинное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изменение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яркости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+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b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4191" y="1948179"/>
            <a:ext cx="463550" cy="390525"/>
            <a:chOff x="4584191" y="1948179"/>
            <a:chExt cx="463550" cy="390525"/>
          </a:xfrm>
        </p:grpSpPr>
        <p:sp>
          <p:nvSpPr>
            <p:cNvPr id="5" name="object 5"/>
            <p:cNvSpPr/>
            <p:nvPr/>
          </p:nvSpPr>
          <p:spPr>
            <a:xfrm>
              <a:off x="4584191" y="1954275"/>
              <a:ext cx="457200" cy="378460"/>
            </a:xfrm>
            <a:custGeom>
              <a:avLst/>
              <a:gdLst/>
              <a:ahLst/>
              <a:cxnLst/>
              <a:rect l="l" t="t" r="r" b="b"/>
              <a:pathLst>
                <a:path w="457200" h="378460">
                  <a:moveTo>
                    <a:pt x="457200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457200" y="377951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4191" y="1948179"/>
              <a:ext cx="463550" cy="390525"/>
            </a:xfrm>
            <a:custGeom>
              <a:avLst/>
              <a:gdLst/>
              <a:ahLst/>
              <a:cxnLst/>
              <a:rect l="l" t="t" r="r" b="b"/>
              <a:pathLst>
                <a:path w="463550" h="390525">
                  <a:moveTo>
                    <a:pt x="6096" y="6096"/>
                  </a:moveTo>
                  <a:lnTo>
                    <a:pt x="0" y="12192"/>
                  </a:lnTo>
                  <a:lnTo>
                    <a:pt x="0" y="390144"/>
                  </a:lnTo>
                  <a:lnTo>
                    <a:pt x="463296" y="390144"/>
                  </a:lnTo>
                  <a:lnTo>
                    <a:pt x="463296" y="384048"/>
                  </a:lnTo>
                  <a:lnTo>
                    <a:pt x="6096" y="384048"/>
                  </a:lnTo>
                  <a:lnTo>
                    <a:pt x="6096" y="6096"/>
                  </a:lnTo>
                  <a:close/>
                </a:path>
                <a:path w="463550" h="390525">
                  <a:moveTo>
                    <a:pt x="463296" y="6096"/>
                  </a:moveTo>
                  <a:lnTo>
                    <a:pt x="457200" y="6096"/>
                  </a:lnTo>
                  <a:lnTo>
                    <a:pt x="457200" y="384048"/>
                  </a:lnTo>
                  <a:lnTo>
                    <a:pt x="463296" y="384048"/>
                  </a:lnTo>
                  <a:lnTo>
                    <a:pt x="463296" y="6096"/>
                  </a:lnTo>
                  <a:close/>
                </a:path>
                <a:path w="463550" h="390525">
                  <a:moveTo>
                    <a:pt x="4632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096" y="6096"/>
                  </a:lnTo>
                  <a:lnTo>
                    <a:pt x="463296" y="6096"/>
                  </a:lnTo>
                  <a:lnTo>
                    <a:pt x="463296" y="0"/>
                  </a:lnTo>
                  <a:close/>
                </a:path>
                <a:path w="463550" h="390525">
                  <a:moveTo>
                    <a:pt x="457200" y="6096"/>
                  </a:moveTo>
                  <a:lnTo>
                    <a:pt x="6096" y="6096"/>
                  </a:lnTo>
                  <a:lnTo>
                    <a:pt x="6096" y="12192"/>
                  </a:lnTo>
                  <a:lnTo>
                    <a:pt x="457200" y="12192"/>
                  </a:lnTo>
                  <a:lnTo>
                    <a:pt x="45720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77840" y="1844548"/>
            <a:ext cx="609600" cy="597535"/>
            <a:chOff x="5577840" y="1844548"/>
            <a:chExt cx="609600" cy="597535"/>
          </a:xfrm>
        </p:grpSpPr>
        <p:sp>
          <p:nvSpPr>
            <p:cNvPr id="8" name="object 8"/>
            <p:cNvSpPr/>
            <p:nvPr/>
          </p:nvSpPr>
          <p:spPr>
            <a:xfrm>
              <a:off x="5583936" y="1850644"/>
              <a:ext cx="597535" cy="585470"/>
            </a:xfrm>
            <a:custGeom>
              <a:avLst/>
              <a:gdLst/>
              <a:ahLst/>
              <a:cxnLst/>
              <a:rect l="l" t="t" r="r" b="b"/>
              <a:pathLst>
                <a:path w="597535" h="585469">
                  <a:moveTo>
                    <a:pt x="243839" y="0"/>
                  </a:moveTo>
                  <a:lnTo>
                    <a:pt x="0" y="298703"/>
                  </a:lnTo>
                  <a:lnTo>
                    <a:pt x="353567" y="585215"/>
                  </a:lnTo>
                  <a:lnTo>
                    <a:pt x="597408" y="292607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7840" y="1844548"/>
              <a:ext cx="609600" cy="597535"/>
            </a:xfrm>
            <a:custGeom>
              <a:avLst/>
              <a:gdLst/>
              <a:ahLst/>
              <a:cxnLst/>
              <a:rect l="l" t="t" r="r" b="b"/>
              <a:pathLst>
                <a:path w="609600" h="597535">
                  <a:moveTo>
                    <a:pt x="249936" y="0"/>
                  </a:moveTo>
                  <a:lnTo>
                    <a:pt x="0" y="304800"/>
                  </a:lnTo>
                  <a:lnTo>
                    <a:pt x="359663" y="597407"/>
                  </a:lnTo>
                  <a:lnTo>
                    <a:pt x="364764" y="591312"/>
                  </a:lnTo>
                  <a:lnTo>
                    <a:pt x="359663" y="591312"/>
                  </a:lnTo>
                  <a:lnTo>
                    <a:pt x="362084" y="588270"/>
                  </a:lnTo>
                  <a:lnTo>
                    <a:pt x="19558" y="304800"/>
                  </a:lnTo>
                  <a:lnTo>
                    <a:pt x="12192" y="304800"/>
                  </a:lnTo>
                  <a:lnTo>
                    <a:pt x="12192" y="298703"/>
                  </a:lnTo>
                  <a:lnTo>
                    <a:pt x="17145" y="298703"/>
                  </a:lnTo>
                  <a:lnTo>
                    <a:pt x="247515" y="15170"/>
                  </a:lnTo>
                  <a:lnTo>
                    <a:pt x="243839" y="12191"/>
                  </a:lnTo>
                  <a:lnTo>
                    <a:pt x="264616" y="12191"/>
                  </a:lnTo>
                  <a:lnTo>
                    <a:pt x="249936" y="0"/>
                  </a:lnTo>
                  <a:close/>
                </a:path>
                <a:path w="609600" h="597535">
                  <a:moveTo>
                    <a:pt x="362084" y="588270"/>
                  </a:moveTo>
                  <a:lnTo>
                    <a:pt x="359663" y="591312"/>
                  </a:lnTo>
                  <a:lnTo>
                    <a:pt x="364764" y="591312"/>
                  </a:lnTo>
                  <a:lnTo>
                    <a:pt x="365171" y="590825"/>
                  </a:lnTo>
                  <a:lnTo>
                    <a:pt x="362084" y="588270"/>
                  </a:lnTo>
                  <a:close/>
                </a:path>
                <a:path w="609600" h="597535">
                  <a:moveTo>
                    <a:pt x="365171" y="590825"/>
                  </a:moveTo>
                  <a:lnTo>
                    <a:pt x="364764" y="591312"/>
                  </a:lnTo>
                  <a:lnTo>
                    <a:pt x="365760" y="591312"/>
                  </a:lnTo>
                  <a:lnTo>
                    <a:pt x="365171" y="590825"/>
                  </a:lnTo>
                  <a:close/>
                </a:path>
                <a:path w="609600" h="597535">
                  <a:moveTo>
                    <a:pt x="594458" y="296313"/>
                  </a:moveTo>
                  <a:lnTo>
                    <a:pt x="362084" y="588270"/>
                  </a:lnTo>
                  <a:lnTo>
                    <a:pt x="365171" y="590825"/>
                  </a:lnTo>
                  <a:lnTo>
                    <a:pt x="609600" y="298703"/>
                  </a:lnTo>
                  <a:lnTo>
                    <a:pt x="597408" y="298703"/>
                  </a:lnTo>
                  <a:lnTo>
                    <a:pt x="594458" y="296313"/>
                  </a:lnTo>
                  <a:close/>
                </a:path>
                <a:path w="609600" h="597535">
                  <a:moveTo>
                    <a:pt x="12192" y="298703"/>
                  </a:moveTo>
                  <a:lnTo>
                    <a:pt x="12192" y="304800"/>
                  </a:lnTo>
                  <a:lnTo>
                    <a:pt x="15153" y="301154"/>
                  </a:lnTo>
                  <a:lnTo>
                    <a:pt x="12192" y="298703"/>
                  </a:lnTo>
                  <a:close/>
                </a:path>
                <a:path w="609600" h="597535">
                  <a:moveTo>
                    <a:pt x="15153" y="301154"/>
                  </a:moveTo>
                  <a:lnTo>
                    <a:pt x="12192" y="304800"/>
                  </a:lnTo>
                  <a:lnTo>
                    <a:pt x="19558" y="304800"/>
                  </a:lnTo>
                  <a:lnTo>
                    <a:pt x="15153" y="301154"/>
                  </a:lnTo>
                  <a:close/>
                </a:path>
                <a:path w="609600" h="597535">
                  <a:moveTo>
                    <a:pt x="17145" y="298703"/>
                  </a:moveTo>
                  <a:lnTo>
                    <a:pt x="12192" y="298703"/>
                  </a:lnTo>
                  <a:lnTo>
                    <a:pt x="15153" y="301154"/>
                  </a:lnTo>
                  <a:lnTo>
                    <a:pt x="17145" y="298703"/>
                  </a:lnTo>
                  <a:close/>
                </a:path>
                <a:path w="609600" h="597535">
                  <a:moveTo>
                    <a:pt x="597408" y="292607"/>
                  </a:moveTo>
                  <a:lnTo>
                    <a:pt x="594458" y="296313"/>
                  </a:lnTo>
                  <a:lnTo>
                    <a:pt x="597408" y="298703"/>
                  </a:lnTo>
                  <a:lnTo>
                    <a:pt x="597408" y="292607"/>
                  </a:lnTo>
                  <a:close/>
                </a:path>
                <a:path w="609600" h="597535">
                  <a:moveTo>
                    <a:pt x="602259" y="292607"/>
                  </a:moveTo>
                  <a:lnTo>
                    <a:pt x="597408" y="292607"/>
                  </a:lnTo>
                  <a:lnTo>
                    <a:pt x="597408" y="298703"/>
                  </a:lnTo>
                  <a:lnTo>
                    <a:pt x="609600" y="298703"/>
                  </a:lnTo>
                  <a:lnTo>
                    <a:pt x="602259" y="292607"/>
                  </a:lnTo>
                  <a:close/>
                </a:path>
                <a:path w="609600" h="597535">
                  <a:moveTo>
                    <a:pt x="264616" y="12191"/>
                  </a:moveTo>
                  <a:lnTo>
                    <a:pt x="249936" y="12191"/>
                  </a:lnTo>
                  <a:lnTo>
                    <a:pt x="247515" y="15170"/>
                  </a:lnTo>
                  <a:lnTo>
                    <a:pt x="594458" y="296313"/>
                  </a:lnTo>
                  <a:lnTo>
                    <a:pt x="597408" y="292607"/>
                  </a:lnTo>
                  <a:lnTo>
                    <a:pt x="602259" y="292607"/>
                  </a:lnTo>
                  <a:lnTo>
                    <a:pt x="264616" y="12191"/>
                  </a:lnTo>
                  <a:close/>
                </a:path>
                <a:path w="609600" h="597535">
                  <a:moveTo>
                    <a:pt x="249936" y="12191"/>
                  </a:moveTo>
                  <a:lnTo>
                    <a:pt x="243839" y="12191"/>
                  </a:lnTo>
                  <a:lnTo>
                    <a:pt x="247515" y="15170"/>
                  </a:lnTo>
                  <a:lnTo>
                    <a:pt x="249936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84191" y="2941827"/>
            <a:ext cx="463550" cy="391160"/>
            <a:chOff x="4584191" y="2941827"/>
            <a:chExt cx="463550" cy="391160"/>
          </a:xfrm>
        </p:grpSpPr>
        <p:sp>
          <p:nvSpPr>
            <p:cNvPr id="11" name="object 11"/>
            <p:cNvSpPr/>
            <p:nvPr/>
          </p:nvSpPr>
          <p:spPr>
            <a:xfrm>
              <a:off x="4584191" y="2941827"/>
              <a:ext cx="457200" cy="384175"/>
            </a:xfrm>
            <a:custGeom>
              <a:avLst/>
              <a:gdLst/>
              <a:ahLst/>
              <a:cxnLst/>
              <a:rect l="l" t="t" r="r" b="b"/>
              <a:pathLst>
                <a:path w="457200" h="384175">
                  <a:moveTo>
                    <a:pt x="45720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57200" y="38404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84192" y="2941827"/>
              <a:ext cx="463550" cy="391160"/>
            </a:xfrm>
            <a:custGeom>
              <a:avLst/>
              <a:gdLst/>
              <a:ahLst/>
              <a:cxnLst/>
              <a:rect l="l" t="t" r="r" b="b"/>
              <a:pathLst>
                <a:path w="463550" h="391160">
                  <a:moveTo>
                    <a:pt x="463296" y="0"/>
                  </a:moveTo>
                  <a:lnTo>
                    <a:pt x="457200" y="0"/>
                  </a:lnTo>
                  <a:lnTo>
                    <a:pt x="457200" y="6096"/>
                  </a:lnTo>
                  <a:lnTo>
                    <a:pt x="457200" y="377952"/>
                  </a:lnTo>
                  <a:lnTo>
                    <a:pt x="6096" y="377952"/>
                  </a:lnTo>
                  <a:lnTo>
                    <a:pt x="6096" y="6096"/>
                  </a:lnTo>
                  <a:lnTo>
                    <a:pt x="457200" y="6096"/>
                  </a:lnTo>
                  <a:lnTo>
                    <a:pt x="4572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377952"/>
                  </a:lnTo>
                  <a:lnTo>
                    <a:pt x="0" y="384302"/>
                  </a:lnTo>
                  <a:lnTo>
                    <a:pt x="0" y="390652"/>
                  </a:lnTo>
                  <a:lnTo>
                    <a:pt x="463296" y="390652"/>
                  </a:lnTo>
                  <a:lnTo>
                    <a:pt x="463296" y="384302"/>
                  </a:lnTo>
                  <a:lnTo>
                    <a:pt x="3175" y="384302"/>
                  </a:lnTo>
                  <a:lnTo>
                    <a:pt x="3175" y="381127"/>
                  </a:lnTo>
                  <a:lnTo>
                    <a:pt x="6096" y="384048"/>
                  </a:lnTo>
                  <a:lnTo>
                    <a:pt x="457200" y="384048"/>
                  </a:lnTo>
                  <a:lnTo>
                    <a:pt x="463296" y="384048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571744" y="2788920"/>
            <a:ext cx="695325" cy="615950"/>
            <a:chOff x="5571744" y="2788920"/>
            <a:chExt cx="695325" cy="615950"/>
          </a:xfrm>
        </p:grpSpPr>
        <p:sp>
          <p:nvSpPr>
            <p:cNvPr id="14" name="object 14"/>
            <p:cNvSpPr/>
            <p:nvPr/>
          </p:nvSpPr>
          <p:spPr>
            <a:xfrm>
              <a:off x="5577840" y="2789428"/>
              <a:ext cx="683260" cy="609600"/>
            </a:xfrm>
            <a:custGeom>
              <a:avLst/>
              <a:gdLst/>
              <a:ahLst/>
              <a:cxnLst/>
              <a:rect l="l" t="t" r="r" b="b"/>
              <a:pathLst>
                <a:path w="683260" h="609600">
                  <a:moveTo>
                    <a:pt x="682751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82751" y="609600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1744" y="2788919"/>
              <a:ext cx="695325" cy="615950"/>
            </a:xfrm>
            <a:custGeom>
              <a:avLst/>
              <a:gdLst/>
              <a:ahLst/>
              <a:cxnLst/>
              <a:rect l="l" t="t" r="r" b="b"/>
              <a:pathLst>
                <a:path w="695325" h="615950">
                  <a:moveTo>
                    <a:pt x="694944" y="508"/>
                  </a:moveTo>
                  <a:lnTo>
                    <a:pt x="688848" y="508"/>
                  </a:lnTo>
                  <a:lnTo>
                    <a:pt x="688848" y="6604"/>
                  </a:lnTo>
                  <a:lnTo>
                    <a:pt x="688848" y="609600"/>
                  </a:lnTo>
                  <a:lnTo>
                    <a:pt x="12192" y="609600"/>
                  </a:lnTo>
                  <a:lnTo>
                    <a:pt x="12192" y="6604"/>
                  </a:lnTo>
                  <a:lnTo>
                    <a:pt x="688848" y="6604"/>
                  </a:lnTo>
                  <a:lnTo>
                    <a:pt x="688848" y="508"/>
                  </a:lnTo>
                  <a:lnTo>
                    <a:pt x="12192" y="508"/>
                  </a:lnTo>
                  <a:lnTo>
                    <a:pt x="9525" y="31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09600"/>
                  </a:lnTo>
                  <a:lnTo>
                    <a:pt x="0" y="615950"/>
                  </a:lnTo>
                  <a:lnTo>
                    <a:pt x="694944" y="615950"/>
                  </a:lnTo>
                  <a:lnTo>
                    <a:pt x="694944" y="610108"/>
                  </a:lnTo>
                  <a:lnTo>
                    <a:pt x="694944" y="609600"/>
                  </a:lnTo>
                  <a:lnTo>
                    <a:pt x="694944" y="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84191" y="3776979"/>
            <a:ext cx="463550" cy="390525"/>
            <a:chOff x="4584191" y="3776979"/>
            <a:chExt cx="463550" cy="390525"/>
          </a:xfrm>
        </p:grpSpPr>
        <p:sp>
          <p:nvSpPr>
            <p:cNvPr id="17" name="object 17"/>
            <p:cNvSpPr/>
            <p:nvPr/>
          </p:nvSpPr>
          <p:spPr>
            <a:xfrm>
              <a:off x="4584191" y="3783075"/>
              <a:ext cx="457200" cy="378460"/>
            </a:xfrm>
            <a:custGeom>
              <a:avLst/>
              <a:gdLst/>
              <a:ahLst/>
              <a:cxnLst/>
              <a:rect l="l" t="t" r="r" b="b"/>
              <a:pathLst>
                <a:path w="457200" h="378460">
                  <a:moveTo>
                    <a:pt x="457200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457200" y="377951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4191" y="3776979"/>
              <a:ext cx="463550" cy="390525"/>
            </a:xfrm>
            <a:custGeom>
              <a:avLst/>
              <a:gdLst/>
              <a:ahLst/>
              <a:cxnLst/>
              <a:rect l="l" t="t" r="r" b="b"/>
              <a:pathLst>
                <a:path w="463550" h="390525">
                  <a:moveTo>
                    <a:pt x="6096" y="6096"/>
                  </a:moveTo>
                  <a:lnTo>
                    <a:pt x="0" y="12192"/>
                  </a:lnTo>
                  <a:lnTo>
                    <a:pt x="0" y="390144"/>
                  </a:lnTo>
                  <a:lnTo>
                    <a:pt x="463296" y="390144"/>
                  </a:lnTo>
                  <a:lnTo>
                    <a:pt x="463296" y="384048"/>
                  </a:lnTo>
                  <a:lnTo>
                    <a:pt x="6096" y="384048"/>
                  </a:lnTo>
                  <a:lnTo>
                    <a:pt x="6096" y="6096"/>
                  </a:lnTo>
                  <a:close/>
                </a:path>
                <a:path w="463550" h="390525">
                  <a:moveTo>
                    <a:pt x="463296" y="6096"/>
                  </a:moveTo>
                  <a:lnTo>
                    <a:pt x="457200" y="6096"/>
                  </a:lnTo>
                  <a:lnTo>
                    <a:pt x="457200" y="384048"/>
                  </a:lnTo>
                  <a:lnTo>
                    <a:pt x="463296" y="384048"/>
                  </a:lnTo>
                  <a:lnTo>
                    <a:pt x="463296" y="6096"/>
                  </a:lnTo>
                  <a:close/>
                </a:path>
                <a:path w="463550" h="390525">
                  <a:moveTo>
                    <a:pt x="4632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096" y="6096"/>
                  </a:lnTo>
                  <a:lnTo>
                    <a:pt x="463296" y="6096"/>
                  </a:lnTo>
                  <a:lnTo>
                    <a:pt x="463296" y="0"/>
                  </a:lnTo>
                  <a:close/>
                </a:path>
                <a:path w="463550" h="390525">
                  <a:moveTo>
                    <a:pt x="457200" y="6096"/>
                  </a:moveTo>
                  <a:lnTo>
                    <a:pt x="6096" y="6096"/>
                  </a:lnTo>
                  <a:lnTo>
                    <a:pt x="6096" y="12192"/>
                  </a:lnTo>
                  <a:lnTo>
                    <a:pt x="457200" y="12192"/>
                  </a:lnTo>
                  <a:lnTo>
                    <a:pt x="45720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193791" y="2015235"/>
            <a:ext cx="311150" cy="262255"/>
            <a:chOff x="5193791" y="2015235"/>
            <a:chExt cx="311150" cy="262255"/>
          </a:xfrm>
        </p:grpSpPr>
        <p:sp>
          <p:nvSpPr>
            <p:cNvPr id="20" name="object 20"/>
            <p:cNvSpPr/>
            <p:nvPr/>
          </p:nvSpPr>
          <p:spPr>
            <a:xfrm>
              <a:off x="5193792" y="2027427"/>
              <a:ext cx="304800" cy="231775"/>
            </a:xfrm>
            <a:custGeom>
              <a:avLst/>
              <a:gdLst/>
              <a:ahLst/>
              <a:cxnLst/>
              <a:rect l="l" t="t" r="r" b="b"/>
              <a:pathLst>
                <a:path w="304800" h="231775">
                  <a:moveTo>
                    <a:pt x="12179" y="60972"/>
                  </a:moveTo>
                  <a:lnTo>
                    <a:pt x="0" y="60972"/>
                  </a:lnTo>
                  <a:lnTo>
                    <a:pt x="0" y="176784"/>
                  </a:lnTo>
                  <a:lnTo>
                    <a:pt x="12179" y="176784"/>
                  </a:lnTo>
                  <a:lnTo>
                    <a:pt x="12179" y="60972"/>
                  </a:lnTo>
                  <a:close/>
                </a:path>
                <a:path w="304800" h="231775">
                  <a:moveTo>
                    <a:pt x="42672" y="60972"/>
                  </a:moveTo>
                  <a:lnTo>
                    <a:pt x="24384" y="60972"/>
                  </a:lnTo>
                  <a:lnTo>
                    <a:pt x="24384" y="176784"/>
                  </a:lnTo>
                  <a:lnTo>
                    <a:pt x="42672" y="176784"/>
                  </a:lnTo>
                  <a:lnTo>
                    <a:pt x="42672" y="60972"/>
                  </a:lnTo>
                  <a:close/>
                </a:path>
                <a:path w="304800" h="231775">
                  <a:moveTo>
                    <a:pt x="304800" y="115824"/>
                  </a:moveTo>
                  <a:lnTo>
                    <a:pt x="231648" y="0"/>
                  </a:lnTo>
                  <a:lnTo>
                    <a:pt x="231648" y="60960"/>
                  </a:lnTo>
                  <a:lnTo>
                    <a:pt x="48768" y="60960"/>
                  </a:lnTo>
                  <a:lnTo>
                    <a:pt x="48768" y="176784"/>
                  </a:lnTo>
                  <a:lnTo>
                    <a:pt x="231648" y="176784"/>
                  </a:lnTo>
                  <a:lnTo>
                    <a:pt x="231648" y="231648"/>
                  </a:lnTo>
                  <a:lnTo>
                    <a:pt x="30480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93792" y="2015235"/>
              <a:ext cx="311150" cy="262255"/>
            </a:xfrm>
            <a:custGeom>
              <a:avLst/>
              <a:gdLst/>
              <a:ahLst/>
              <a:cxnLst/>
              <a:rect l="l" t="t" r="r" b="b"/>
              <a:pathLst>
                <a:path w="311150" h="262255">
                  <a:moveTo>
                    <a:pt x="310896" y="128016"/>
                  </a:moveTo>
                  <a:lnTo>
                    <a:pt x="302704" y="115735"/>
                  </a:lnTo>
                  <a:lnTo>
                    <a:pt x="302704" y="131064"/>
                  </a:lnTo>
                  <a:lnTo>
                    <a:pt x="237744" y="226021"/>
                  </a:lnTo>
                  <a:lnTo>
                    <a:pt x="237744" y="182880"/>
                  </a:lnTo>
                  <a:lnTo>
                    <a:pt x="54864" y="182880"/>
                  </a:lnTo>
                  <a:lnTo>
                    <a:pt x="54864" y="79248"/>
                  </a:lnTo>
                  <a:lnTo>
                    <a:pt x="237744" y="79248"/>
                  </a:lnTo>
                  <a:lnTo>
                    <a:pt x="237744" y="67056"/>
                  </a:lnTo>
                  <a:lnTo>
                    <a:pt x="237744" y="36118"/>
                  </a:lnTo>
                  <a:lnTo>
                    <a:pt x="302704" y="131064"/>
                  </a:lnTo>
                  <a:lnTo>
                    <a:pt x="302704" y="115735"/>
                  </a:lnTo>
                  <a:lnTo>
                    <a:pt x="237744" y="18288"/>
                  </a:lnTo>
                  <a:lnTo>
                    <a:pt x="237744" y="12192"/>
                  </a:lnTo>
                  <a:lnTo>
                    <a:pt x="234696" y="13716"/>
                  </a:lnTo>
                  <a:lnTo>
                    <a:pt x="225552" y="0"/>
                  </a:lnTo>
                  <a:lnTo>
                    <a:pt x="225552" y="18288"/>
                  </a:lnTo>
                  <a:lnTo>
                    <a:pt x="225552" y="67056"/>
                  </a:lnTo>
                  <a:lnTo>
                    <a:pt x="42672" y="67056"/>
                  </a:lnTo>
                  <a:lnTo>
                    <a:pt x="42672" y="67564"/>
                  </a:lnTo>
                  <a:lnTo>
                    <a:pt x="42672" y="72644"/>
                  </a:lnTo>
                  <a:lnTo>
                    <a:pt x="42672" y="73152"/>
                  </a:lnTo>
                  <a:lnTo>
                    <a:pt x="36576" y="73152"/>
                  </a:lnTo>
                  <a:lnTo>
                    <a:pt x="36576" y="79248"/>
                  </a:lnTo>
                  <a:lnTo>
                    <a:pt x="36576" y="182880"/>
                  </a:lnTo>
                  <a:lnTo>
                    <a:pt x="24384" y="182880"/>
                  </a:lnTo>
                  <a:lnTo>
                    <a:pt x="24384" y="79248"/>
                  </a:lnTo>
                  <a:lnTo>
                    <a:pt x="36576" y="79248"/>
                  </a:lnTo>
                  <a:lnTo>
                    <a:pt x="36576" y="73152"/>
                  </a:lnTo>
                  <a:lnTo>
                    <a:pt x="24384" y="73152"/>
                  </a:lnTo>
                  <a:lnTo>
                    <a:pt x="24384" y="72644"/>
                  </a:lnTo>
                  <a:lnTo>
                    <a:pt x="42672" y="72644"/>
                  </a:lnTo>
                  <a:lnTo>
                    <a:pt x="42672" y="67564"/>
                  </a:lnTo>
                  <a:lnTo>
                    <a:pt x="18288" y="67564"/>
                  </a:lnTo>
                  <a:lnTo>
                    <a:pt x="18288" y="67056"/>
                  </a:lnTo>
                  <a:lnTo>
                    <a:pt x="0" y="67056"/>
                  </a:lnTo>
                  <a:lnTo>
                    <a:pt x="0" y="79248"/>
                  </a:lnTo>
                  <a:lnTo>
                    <a:pt x="0" y="182880"/>
                  </a:lnTo>
                  <a:lnTo>
                    <a:pt x="0" y="188976"/>
                  </a:lnTo>
                  <a:lnTo>
                    <a:pt x="6096" y="188976"/>
                  </a:lnTo>
                  <a:lnTo>
                    <a:pt x="18288" y="188976"/>
                  </a:lnTo>
                  <a:lnTo>
                    <a:pt x="18288" y="189484"/>
                  </a:lnTo>
                  <a:lnTo>
                    <a:pt x="24384" y="189484"/>
                  </a:lnTo>
                  <a:lnTo>
                    <a:pt x="24384" y="188976"/>
                  </a:lnTo>
                  <a:lnTo>
                    <a:pt x="36576" y="188976"/>
                  </a:lnTo>
                  <a:lnTo>
                    <a:pt x="42672" y="188976"/>
                  </a:lnTo>
                  <a:lnTo>
                    <a:pt x="54864" y="188976"/>
                  </a:lnTo>
                  <a:lnTo>
                    <a:pt x="225552" y="188976"/>
                  </a:lnTo>
                  <a:lnTo>
                    <a:pt x="225552" y="243840"/>
                  </a:lnTo>
                  <a:lnTo>
                    <a:pt x="225552" y="262128"/>
                  </a:lnTo>
                  <a:lnTo>
                    <a:pt x="237185" y="243840"/>
                  </a:lnTo>
                  <a:lnTo>
                    <a:pt x="237744" y="243840"/>
                  </a:lnTo>
                  <a:lnTo>
                    <a:pt x="237744" y="242976"/>
                  </a:lnTo>
                  <a:lnTo>
                    <a:pt x="307009" y="134112"/>
                  </a:lnTo>
                  <a:lnTo>
                    <a:pt x="310896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193791" y="3002788"/>
            <a:ext cx="311150" cy="262255"/>
            <a:chOff x="5193791" y="3002788"/>
            <a:chExt cx="311150" cy="262255"/>
          </a:xfrm>
        </p:grpSpPr>
        <p:sp>
          <p:nvSpPr>
            <p:cNvPr id="23" name="object 23"/>
            <p:cNvSpPr/>
            <p:nvPr/>
          </p:nvSpPr>
          <p:spPr>
            <a:xfrm>
              <a:off x="5193792" y="3021075"/>
              <a:ext cx="304800" cy="226060"/>
            </a:xfrm>
            <a:custGeom>
              <a:avLst/>
              <a:gdLst/>
              <a:ahLst/>
              <a:cxnLst/>
              <a:rect l="l" t="t" r="r" b="b"/>
              <a:pathLst>
                <a:path w="304800" h="226060">
                  <a:moveTo>
                    <a:pt x="12179" y="54876"/>
                  </a:moveTo>
                  <a:lnTo>
                    <a:pt x="0" y="54876"/>
                  </a:lnTo>
                  <a:lnTo>
                    <a:pt x="0" y="170688"/>
                  </a:lnTo>
                  <a:lnTo>
                    <a:pt x="12179" y="170688"/>
                  </a:lnTo>
                  <a:lnTo>
                    <a:pt x="12179" y="54876"/>
                  </a:lnTo>
                  <a:close/>
                </a:path>
                <a:path w="304800" h="226060">
                  <a:moveTo>
                    <a:pt x="42672" y="54876"/>
                  </a:moveTo>
                  <a:lnTo>
                    <a:pt x="24384" y="54876"/>
                  </a:lnTo>
                  <a:lnTo>
                    <a:pt x="24384" y="170688"/>
                  </a:lnTo>
                  <a:lnTo>
                    <a:pt x="42672" y="170688"/>
                  </a:lnTo>
                  <a:lnTo>
                    <a:pt x="42672" y="54876"/>
                  </a:lnTo>
                  <a:close/>
                </a:path>
                <a:path w="304800" h="226060">
                  <a:moveTo>
                    <a:pt x="304800" y="115824"/>
                  </a:moveTo>
                  <a:lnTo>
                    <a:pt x="231648" y="0"/>
                  </a:lnTo>
                  <a:lnTo>
                    <a:pt x="231648" y="54864"/>
                  </a:lnTo>
                  <a:lnTo>
                    <a:pt x="48768" y="54864"/>
                  </a:lnTo>
                  <a:lnTo>
                    <a:pt x="48768" y="170688"/>
                  </a:lnTo>
                  <a:lnTo>
                    <a:pt x="231648" y="170688"/>
                  </a:lnTo>
                  <a:lnTo>
                    <a:pt x="231648" y="225552"/>
                  </a:lnTo>
                  <a:lnTo>
                    <a:pt x="30480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93792" y="3002787"/>
              <a:ext cx="311150" cy="262255"/>
            </a:xfrm>
            <a:custGeom>
              <a:avLst/>
              <a:gdLst/>
              <a:ahLst/>
              <a:cxnLst/>
              <a:rect l="l" t="t" r="r" b="b"/>
              <a:pathLst>
                <a:path w="311150" h="262254">
                  <a:moveTo>
                    <a:pt x="310896" y="134112"/>
                  </a:moveTo>
                  <a:lnTo>
                    <a:pt x="307009" y="128016"/>
                  </a:lnTo>
                  <a:lnTo>
                    <a:pt x="302704" y="121259"/>
                  </a:lnTo>
                  <a:lnTo>
                    <a:pt x="302704" y="131064"/>
                  </a:lnTo>
                  <a:lnTo>
                    <a:pt x="237744" y="226021"/>
                  </a:lnTo>
                  <a:lnTo>
                    <a:pt x="237744" y="195072"/>
                  </a:lnTo>
                  <a:lnTo>
                    <a:pt x="237744" y="182880"/>
                  </a:lnTo>
                  <a:lnTo>
                    <a:pt x="54864" y="182880"/>
                  </a:lnTo>
                  <a:lnTo>
                    <a:pt x="54864" y="79248"/>
                  </a:lnTo>
                  <a:lnTo>
                    <a:pt x="237744" y="79248"/>
                  </a:lnTo>
                  <a:lnTo>
                    <a:pt x="237744" y="36118"/>
                  </a:lnTo>
                  <a:lnTo>
                    <a:pt x="302704" y="131064"/>
                  </a:lnTo>
                  <a:lnTo>
                    <a:pt x="302704" y="121259"/>
                  </a:lnTo>
                  <a:lnTo>
                    <a:pt x="237744" y="19164"/>
                  </a:lnTo>
                  <a:lnTo>
                    <a:pt x="237744" y="18288"/>
                  </a:lnTo>
                  <a:lnTo>
                    <a:pt x="237185" y="18288"/>
                  </a:lnTo>
                  <a:lnTo>
                    <a:pt x="225552" y="0"/>
                  </a:lnTo>
                  <a:lnTo>
                    <a:pt x="225552" y="18288"/>
                  </a:lnTo>
                  <a:lnTo>
                    <a:pt x="225552" y="73152"/>
                  </a:lnTo>
                  <a:lnTo>
                    <a:pt x="54864" y="73152"/>
                  </a:lnTo>
                  <a:lnTo>
                    <a:pt x="42672" y="73152"/>
                  </a:lnTo>
                  <a:lnTo>
                    <a:pt x="36576" y="73152"/>
                  </a:lnTo>
                  <a:lnTo>
                    <a:pt x="36576" y="79248"/>
                  </a:lnTo>
                  <a:lnTo>
                    <a:pt x="36576" y="182880"/>
                  </a:lnTo>
                  <a:lnTo>
                    <a:pt x="24384" y="182880"/>
                  </a:lnTo>
                  <a:lnTo>
                    <a:pt x="24384" y="79248"/>
                  </a:lnTo>
                  <a:lnTo>
                    <a:pt x="36576" y="79248"/>
                  </a:lnTo>
                  <a:lnTo>
                    <a:pt x="36576" y="73152"/>
                  </a:lnTo>
                  <a:lnTo>
                    <a:pt x="24384" y="73152"/>
                  </a:lnTo>
                  <a:lnTo>
                    <a:pt x="18288" y="73152"/>
                  </a:lnTo>
                  <a:lnTo>
                    <a:pt x="6096" y="73152"/>
                  </a:lnTo>
                  <a:lnTo>
                    <a:pt x="0" y="73152"/>
                  </a:lnTo>
                  <a:lnTo>
                    <a:pt x="0" y="79248"/>
                  </a:lnTo>
                  <a:lnTo>
                    <a:pt x="0" y="182880"/>
                  </a:lnTo>
                  <a:lnTo>
                    <a:pt x="0" y="195072"/>
                  </a:lnTo>
                  <a:lnTo>
                    <a:pt x="18288" y="195072"/>
                  </a:lnTo>
                  <a:lnTo>
                    <a:pt x="42672" y="195072"/>
                  </a:lnTo>
                  <a:lnTo>
                    <a:pt x="225552" y="195072"/>
                  </a:lnTo>
                  <a:lnTo>
                    <a:pt x="225552" y="243840"/>
                  </a:lnTo>
                  <a:lnTo>
                    <a:pt x="225552" y="262128"/>
                  </a:lnTo>
                  <a:lnTo>
                    <a:pt x="237744" y="243840"/>
                  </a:lnTo>
                  <a:lnTo>
                    <a:pt x="310896" y="134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193791" y="3776979"/>
            <a:ext cx="1463040" cy="390525"/>
            <a:chOff x="5193791" y="3776979"/>
            <a:chExt cx="1463040" cy="390525"/>
          </a:xfrm>
        </p:grpSpPr>
        <p:sp>
          <p:nvSpPr>
            <p:cNvPr id="26" name="object 26"/>
            <p:cNvSpPr/>
            <p:nvPr/>
          </p:nvSpPr>
          <p:spPr>
            <a:xfrm>
              <a:off x="5498591" y="3783075"/>
              <a:ext cx="1146175" cy="378460"/>
            </a:xfrm>
            <a:custGeom>
              <a:avLst/>
              <a:gdLst/>
              <a:ahLst/>
              <a:cxnLst/>
              <a:rect l="l" t="t" r="r" b="b"/>
              <a:pathLst>
                <a:path w="1146175" h="378460">
                  <a:moveTo>
                    <a:pt x="1146048" y="0"/>
                  </a:moveTo>
                  <a:lnTo>
                    <a:pt x="286512" y="0"/>
                  </a:lnTo>
                  <a:lnTo>
                    <a:pt x="0" y="377951"/>
                  </a:lnTo>
                  <a:lnTo>
                    <a:pt x="859536" y="377951"/>
                  </a:lnTo>
                  <a:lnTo>
                    <a:pt x="1146048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92495" y="3776979"/>
              <a:ext cx="1164590" cy="390525"/>
            </a:xfrm>
            <a:custGeom>
              <a:avLst/>
              <a:gdLst/>
              <a:ahLst/>
              <a:cxnLst/>
              <a:rect l="l" t="t" r="r" b="b"/>
              <a:pathLst>
                <a:path w="1164590" h="390525">
                  <a:moveTo>
                    <a:pt x="1146048" y="0"/>
                  </a:moveTo>
                  <a:lnTo>
                    <a:pt x="292607" y="0"/>
                  </a:lnTo>
                  <a:lnTo>
                    <a:pt x="0" y="390144"/>
                  </a:lnTo>
                  <a:lnTo>
                    <a:pt x="12191" y="390144"/>
                  </a:lnTo>
                  <a:lnTo>
                    <a:pt x="6095" y="384048"/>
                  </a:lnTo>
                  <a:lnTo>
                    <a:pt x="16739" y="384048"/>
                  </a:lnTo>
                  <a:lnTo>
                    <a:pt x="294156" y="12192"/>
                  </a:lnTo>
                  <a:lnTo>
                    <a:pt x="292607" y="12192"/>
                  </a:lnTo>
                  <a:lnTo>
                    <a:pt x="298703" y="6096"/>
                  </a:lnTo>
                  <a:lnTo>
                    <a:pt x="1141500" y="6096"/>
                  </a:lnTo>
                  <a:lnTo>
                    <a:pt x="1146048" y="0"/>
                  </a:lnTo>
                  <a:close/>
                </a:path>
                <a:path w="1164590" h="390525">
                  <a:moveTo>
                    <a:pt x="16739" y="384048"/>
                  </a:moveTo>
                  <a:lnTo>
                    <a:pt x="6095" y="384048"/>
                  </a:lnTo>
                  <a:lnTo>
                    <a:pt x="12191" y="390144"/>
                  </a:lnTo>
                  <a:lnTo>
                    <a:pt x="16739" y="384048"/>
                  </a:lnTo>
                  <a:close/>
                </a:path>
                <a:path w="1164590" h="390525">
                  <a:moveTo>
                    <a:pt x="1146048" y="0"/>
                  </a:moveTo>
                  <a:lnTo>
                    <a:pt x="859536" y="384048"/>
                  </a:lnTo>
                  <a:lnTo>
                    <a:pt x="16739" y="384048"/>
                  </a:lnTo>
                  <a:lnTo>
                    <a:pt x="12191" y="390144"/>
                  </a:lnTo>
                  <a:lnTo>
                    <a:pt x="865631" y="390144"/>
                  </a:lnTo>
                  <a:lnTo>
                    <a:pt x="1155001" y="12192"/>
                  </a:lnTo>
                  <a:lnTo>
                    <a:pt x="1152144" y="12192"/>
                  </a:lnTo>
                  <a:lnTo>
                    <a:pt x="1146048" y="0"/>
                  </a:lnTo>
                  <a:close/>
                </a:path>
                <a:path w="1164590" h="390525">
                  <a:moveTo>
                    <a:pt x="298703" y="6096"/>
                  </a:moveTo>
                  <a:lnTo>
                    <a:pt x="292607" y="12192"/>
                  </a:lnTo>
                  <a:lnTo>
                    <a:pt x="294156" y="12192"/>
                  </a:lnTo>
                  <a:lnTo>
                    <a:pt x="298703" y="6096"/>
                  </a:lnTo>
                  <a:close/>
                </a:path>
                <a:path w="1164590" h="390525">
                  <a:moveTo>
                    <a:pt x="1141500" y="6096"/>
                  </a:moveTo>
                  <a:lnTo>
                    <a:pt x="298703" y="6096"/>
                  </a:lnTo>
                  <a:lnTo>
                    <a:pt x="294156" y="12192"/>
                  </a:lnTo>
                  <a:lnTo>
                    <a:pt x="1136952" y="12192"/>
                  </a:lnTo>
                  <a:lnTo>
                    <a:pt x="1141500" y="6096"/>
                  </a:lnTo>
                  <a:close/>
                </a:path>
                <a:path w="1164590" h="390525">
                  <a:moveTo>
                    <a:pt x="1164335" y="0"/>
                  </a:moveTo>
                  <a:lnTo>
                    <a:pt x="1146048" y="0"/>
                  </a:lnTo>
                  <a:lnTo>
                    <a:pt x="1152144" y="12192"/>
                  </a:lnTo>
                  <a:lnTo>
                    <a:pt x="1155001" y="12192"/>
                  </a:lnTo>
                  <a:lnTo>
                    <a:pt x="1164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3792" y="3856227"/>
              <a:ext cx="304800" cy="231775"/>
            </a:xfrm>
            <a:custGeom>
              <a:avLst/>
              <a:gdLst/>
              <a:ahLst/>
              <a:cxnLst/>
              <a:rect l="l" t="t" r="r" b="b"/>
              <a:pathLst>
                <a:path w="304800" h="231775">
                  <a:moveTo>
                    <a:pt x="12179" y="60972"/>
                  </a:moveTo>
                  <a:lnTo>
                    <a:pt x="0" y="60972"/>
                  </a:lnTo>
                  <a:lnTo>
                    <a:pt x="0" y="176784"/>
                  </a:lnTo>
                  <a:lnTo>
                    <a:pt x="12179" y="176784"/>
                  </a:lnTo>
                  <a:lnTo>
                    <a:pt x="12179" y="60972"/>
                  </a:lnTo>
                  <a:close/>
                </a:path>
                <a:path w="304800" h="231775">
                  <a:moveTo>
                    <a:pt x="42672" y="60972"/>
                  </a:moveTo>
                  <a:lnTo>
                    <a:pt x="24384" y="60972"/>
                  </a:lnTo>
                  <a:lnTo>
                    <a:pt x="24384" y="176784"/>
                  </a:lnTo>
                  <a:lnTo>
                    <a:pt x="42672" y="176784"/>
                  </a:lnTo>
                  <a:lnTo>
                    <a:pt x="42672" y="60972"/>
                  </a:lnTo>
                  <a:close/>
                </a:path>
                <a:path w="304800" h="231775">
                  <a:moveTo>
                    <a:pt x="304800" y="115824"/>
                  </a:moveTo>
                  <a:lnTo>
                    <a:pt x="231648" y="0"/>
                  </a:lnTo>
                  <a:lnTo>
                    <a:pt x="231648" y="60960"/>
                  </a:lnTo>
                  <a:lnTo>
                    <a:pt x="48768" y="60960"/>
                  </a:lnTo>
                  <a:lnTo>
                    <a:pt x="48768" y="176784"/>
                  </a:lnTo>
                  <a:lnTo>
                    <a:pt x="231648" y="176784"/>
                  </a:lnTo>
                  <a:lnTo>
                    <a:pt x="231648" y="231648"/>
                  </a:lnTo>
                  <a:lnTo>
                    <a:pt x="30480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93792" y="3844035"/>
              <a:ext cx="311150" cy="262255"/>
            </a:xfrm>
            <a:custGeom>
              <a:avLst/>
              <a:gdLst/>
              <a:ahLst/>
              <a:cxnLst/>
              <a:rect l="l" t="t" r="r" b="b"/>
              <a:pathLst>
                <a:path w="311150" h="262254">
                  <a:moveTo>
                    <a:pt x="310896" y="128016"/>
                  </a:moveTo>
                  <a:lnTo>
                    <a:pt x="302704" y="115735"/>
                  </a:lnTo>
                  <a:lnTo>
                    <a:pt x="302704" y="131064"/>
                  </a:lnTo>
                  <a:lnTo>
                    <a:pt x="237744" y="226021"/>
                  </a:lnTo>
                  <a:lnTo>
                    <a:pt x="237744" y="182880"/>
                  </a:lnTo>
                  <a:lnTo>
                    <a:pt x="54864" y="182880"/>
                  </a:lnTo>
                  <a:lnTo>
                    <a:pt x="54864" y="79248"/>
                  </a:lnTo>
                  <a:lnTo>
                    <a:pt x="237744" y="79248"/>
                  </a:lnTo>
                  <a:lnTo>
                    <a:pt x="237744" y="67056"/>
                  </a:lnTo>
                  <a:lnTo>
                    <a:pt x="237744" y="36118"/>
                  </a:lnTo>
                  <a:lnTo>
                    <a:pt x="302704" y="131064"/>
                  </a:lnTo>
                  <a:lnTo>
                    <a:pt x="302704" y="115735"/>
                  </a:lnTo>
                  <a:lnTo>
                    <a:pt x="237744" y="18288"/>
                  </a:lnTo>
                  <a:lnTo>
                    <a:pt x="237744" y="12192"/>
                  </a:lnTo>
                  <a:lnTo>
                    <a:pt x="234696" y="13716"/>
                  </a:lnTo>
                  <a:lnTo>
                    <a:pt x="225552" y="0"/>
                  </a:lnTo>
                  <a:lnTo>
                    <a:pt x="225552" y="18288"/>
                  </a:lnTo>
                  <a:lnTo>
                    <a:pt x="225552" y="67056"/>
                  </a:lnTo>
                  <a:lnTo>
                    <a:pt x="42672" y="67056"/>
                  </a:lnTo>
                  <a:lnTo>
                    <a:pt x="42672" y="67564"/>
                  </a:lnTo>
                  <a:lnTo>
                    <a:pt x="42672" y="72644"/>
                  </a:lnTo>
                  <a:lnTo>
                    <a:pt x="42672" y="73152"/>
                  </a:lnTo>
                  <a:lnTo>
                    <a:pt x="36576" y="73152"/>
                  </a:lnTo>
                  <a:lnTo>
                    <a:pt x="36576" y="79248"/>
                  </a:lnTo>
                  <a:lnTo>
                    <a:pt x="36576" y="182880"/>
                  </a:lnTo>
                  <a:lnTo>
                    <a:pt x="24384" y="182880"/>
                  </a:lnTo>
                  <a:lnTo>
                    <a:pt x="24384" y="79248"/>
                  </a:lnTo>
                  <a:lnTo>
                    <a:pt x="36576" y="79248"/>
                  </a:lnTo>
                  <a:lnTo>
                    <a:pt x="36576" y="73152"/>
                  </a:lnTo>
                  <a:lnTo>
                    <a:pt x="24384" y="73152"/>
                  </a:lnTo>
                  <a:lnTo>
                    <a:pt x="24384" y="72644"/>
                  </a:lnTo>
                  <a:lnTo>
                    <a:pt x="42672" y="72644"/>
                  </a:lnTo>
                  <a:lnTo>
                    <a:pt x="42672" y="67564"/>
                  </a:lnTo>
                  <a:lnTo>
                    <a:pt x="18288" y="67564"/>
                  </a:lnTo>
                  <a:lnTo>
                    <a:pt x="18288" y="67056"/>
                  </a:lnTo>
                  <a:lnTo>
                    <a:pt x="0" y="67056"/>
                  </a:lnTo>
                  <a:lnTo>
                    <a:pt x="0" y="79248"/>
                  </a:lnTo>
                  <a:lnTo>
                    <a:pt x="0" y="182880"/>
                  </a:lnTo>
                  <a:lnTo>
                    <a:pt x="0" y="188976"/>
                  </a:lnTo>
                  <a:lnTo>
                    <a:pt x="6096" y="188976"/>
                  </a:lnTo>
                  <a:lnTo>
                    <a:pt x="18288" y="188976"/>
                  </a:lnTo>
                  <a:lnTo>
                    <a:pt x="18288" y="189484"/>
                  </a:lnTo>
                  <a:lnTo>
                    <a:pt x="24384" y="189484"/>
                  </a:lnTo>
                  <a:lnTo>
                    <a:pt x="24384" y="188976"/>
                  </a:lnTo>
                  <a:lnTo>
                    <a:pt x="36576" y="188976"/>
                  </a:lnTo>
                  <a:lnTo>
                    <a:pt x="42672" y="188976"/>
                  </a:lnTo>
                  <a:lnTo>
                    <a:pt x="54864" y="188976"/>
                  </a:lnTo>
                  <a:lnTo>
                    <a:pt x="225552" y="188976"/>
                  </a:lnTo>
                  <a:lnTo>
                    <a:pt x="225552" y="243840"/>
                  </a:lnTo>
                  <a:lnTo>
                    <a:pt x="225552" y="262128"/>
                  </a:lnTo>
                  <a:lnTo>
                    <a:pt x="237185" y="243840"/>
                  </a:lnTo>
                  <a:lnTo>
                    <a:pt x="237744" y="243840"/>
                  </a:lnTo>
                  <a:lnTo>
                    <a:pt x="237744" y="242976"/>
                  </a:lnTo>
                  <a:lnTo>
                    <a:pt x="307009" y="134112"/>
                  </a:lnTo>
                  <a:lnTo>
                    <a:pt x="310896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552943" y="5300979"/>
            <a:ext cx="469900" cy="389890"/>
            <a:chOff x="7552943" y="5300979"/>
            <a:chExt cx="469900" cy="389890"/>
          </a:xfrm>
        </p:grpSpPr>
        <p:sp>
          <p:nvSpPr>
            <p:cNvPr id="31" name="object 31"/>
            <p:cNvSpPr/>
            <p:nvPr/>
          </p:nvSpPr>
          <p:spPr>
            <a:xfrm>
              <a:off x="7559039" y="5307075"/>
              <a:ext cx="457200" cy="378460"/>
            </a:xfrm>
            <a:custGeom>
              <a:avLst/>
              <a:gdLst/>
              <a:ahLst/>
              <a:cxnLst/>
              <a:rect l="l" t="t" r="r" b="b"/>
              <a:pathLst>
                <a:path w="457200" h="378460">
                  <a:moveTo>
                    <a:pt x="457200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457200" y="377951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52943" y="5300979"/>
              <a:ext cx="469900" cy="389890"/>
            </a:xfrm>
            <a:custGeom>
              <a:avLst/>
              <a:gdLst/>
              <a:ahLst/>
              <a:cxnLst/>
              <a:rect l="l" t="t" r="r" b="b"/>
              <a:pathLst>
                <a:path w="469900" h="389889">
                  <a:moveTo>
                    <a:pt x="469392" y="0"/>
                  </a:moveTo>
                  <a:lnTo>
                    <a:pt x="457200" y="0"/>
                  </a:lnTo>
                  <a:lnTo>
                    <a:pt x="457200" y="12192"/>
                  </a:lnTo>
                  <a:lnTo>
                    <a:pt x="457200" y="12700"/>
                  </a:lnTo>
                  <a:lnTo>
                    <a:pt x="457200" y="383540"/>
                  </a:lnTo>
                  <a:lnTo>
                    <a:pt x="12192" y="383540"/>
                  </a:lnTo>
                  <a:lnTo>
                    <a:pt x="12192" y="12700"/>
                  </a:lnTo>
                  <a:lnTo>
                    <a:pt x="8763" y="12700"/>
                  </a:lnTo>
                  <a:lnTo>
                    <a:pt x="8763" y="12192"/>
                  </a:lnTo>
                  <a:lnTo>
                    <a:pt x="12192" y="12192"/>
                  </a:lnTo>
                  <a:lnTo>
                    <a:pt x="457200" y="12192"/>
                  </a:lnTo>
                  <a:lnTo>
                    <a:pt x="457200" y="0"/>
                  </a:lnTo>
                  <a:lnTo>
                    <a:pt x="11938" y="0"/>
                  </a:lnTo>
                  <a:lnTo>
                    <a:pt x="11938" y="6350"/>
                  </a:lnTo>
                  <a:lnTo>
                    <a:pt x="8763" y="9525"/>
                  </a:lnTo>
                  <a:lnTo>
                    <a:pt x="8763" y="6350"/>
                  </a:lnTo>
                  <a:lnTo>
                    <a:pt x="11938" y="6350"/>
                  </a:lnTo>
                  <a:lnTo>
                    <a:pt x="11938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383540"/>
                  </a:lnTo>
                  <a:lnTo>
                    <a:pt x="0" y="389890"/>
                  </a:lnTo>
                  <a:lnTo>
                    <a:pt x="469392" y="389890"/>
                  </a:lnTo>
                  <a:lnTo>
                    <a:pt x="469392" y="383540"/>
                  </a:lnTo>
                  <a:lnTo>
                    <a:pt x="469392" y="12700"/>
                  </a:lnTo>
                  <a:lnTo>
                    <a:pt x="460629" y="12700"/>
                  </a:lnTo>
                  <a:lnTo>
                    <a:pt x="460629" y="9525"/>
                  </a:lnTo>
                  <a:lnTo>
                    <a:pt x="463296" y="12192"/>
                  </a:lnTo>
                  <a:lnTo>
                    <a:pt x="469392" y="12192"/>
                  </a:lnTo>
                  <a:lnTo>
                    <a:pt x="469392" y="6350"/>
                  </a:lnTo>
                  <a:lnTo>
                    <a:pt x="469392" y="6096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772143" y="5300979"/>
            <a:ext cx="469900" cy="389890"/>
            <a:chOff x="8772143" y="5300979"/>
            <a:chExt cx="469900" cy="389890"/>
          </a:xfrm>
        </p:grpSpPr>
        <p:sp>
          <p:nvSpPr>
            <p:cNvPr id="34" name="object 34"/>
            <p:cNvSpPr/>
            <p:nvPr/>
          </p:nvSpPr>
          <p:spPr>
            <a:xfrm>
              <a:off x="8778239" y="5307075"/>
              <a:ext cx="457200" cy="378460"/>
            </a:xfrm>
            <a:custGeom>
              <a:avLst/>
              <a:gdLst/>
              <a:ahLst/>
              <a:cxnLst/>
              <a:rect l="l" t="t" r="r" b="b"/>
              <a:pathLst>
                <a:path w="457200" h="378460">
                  <a:moveTo>
                    <a:pt x="457200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457200" y="377951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E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72144" y="5300979"/>
              <a:ext cx="469900" cy="389890"/>
            </a:xfrm>
            <a:custGeom>
              <a:avLst/>
              <a:gdLst/>
              <a:ahLst/>
              <a:cxnLst/>
              <a:rect l="l" t="t" r="r" b="b"/>
              <a:pathLst>
                <a:path w="469900" h="389889">
                  <a:moveTo>
                    <a:pt x="469392" y="0"/>
                  </a:moveTo>
                  <a:lnTo>
                    <a:pt x="457200" y="0"/>
                  </a:lnTo>
                  <a:lnTo>
                    <a:pt x="457200" y="12192"/>
                  </a:lnTo>
                  <a:lnTo>
                    <a:pt x="457200" y="12700"/>
                  </a:lnTo>
                  <a:lnTo>
                    <a:pt x="457200" y="383540"/>
                  </a:lnTo>
                  <a:lnTo>
                    <a:pt x="12192" y="383540"/>
                  </a:lnTo>
                  <a:lnTo>
                    <a:pt x="12192" y="12700"/>
                  </a:lnTo>
                  <a:lnTo>
                    <a:pt x="8763" y="12700"/>
                  </a:lnTo>
                  <a:lnTo>
                    <a:pt x="8763" y="12192"/>
                  </a:lnTo>
                  <a:lnTo>
                    <a:pt x="12192" y="12192"/>
                  </a:lnTo>
                  <a:lnTo>
                    <a:pt x="457200" y="12192"/>
                  </a:lnTo>
                  <a:lnTo>
                    <a:pt x="457200" y="0"/>
                  </a:lnTo>
                  <a:lnTo>
                    <a:pt x="11938" y="0"/>
                  </a:lnTo>
                  <a:lnTo>
                    <a:pt x="11938" y="6350"/>
                  </a:lnTo>
                  <a:lnTo>
                    <a:pt x="8763" y="9525"/>
                  </a:lnTo>
                  <a:lnTo>
                    <a:pt x="8763" y="6350"/>
                  </a:lnTo>
                  <a:lnTo>
                    <a:pt x="11938" y="6350"/>
                  </a:lnTo>
                  <a:lnTo>
                    <a:pt x="11938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383540"/>
                  </a:lnTo>
                  <a:lnTo>
                    <a:pt x="0" y="389890"/>
                  </a:lnTo>
                  <a:lnTo>
                    <a:pt x="469392" y="389890"/>
                  </a:lnTo>
                  <a:lnTo>
                    <a:pt x="469392" y="383540"/>
                  </a:lnTo>
                  <a:lnTo>
                    <a:pt x="469392" y="12700"/>
                  </a:lnTo>
                  <a:lnTo>
                    <a:pt x="460629" y="12700"/>
                  </a:lnTo>
                  <a:lnTo>
                    <a:pt x="460629" y="9525"/>
                  </a:lnTo>
                  <a:lnTo>
                    <a:pt x="463296" y="12192"/>
                  </a:lnTo>
                  <a:lnTo>
                    <a:pt x="469392" y="12192"/>
                  </a:lnTo>
                  <a:lnTo>
                    <a:pt x="469392" y="6350"/>
                  </a:lnTo>
                  <a:lnTo>
                    <a:pt x="469392" y="6096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162543" y="5368035"/>
            <a:ext cx="390525" cy="256540"/>
            <a:chOff x="8162543" y="5368035"/>
            <a:chExt cx="390525" cy="256540"/>
          </a:xfrm>
        </p:grpSpPr>
        <p:sp>
          <p:nvSpPr>
            <p:cNvPr id="37" name="object 37"/>
            <p:cNvSpPr/>
            <p:nvPr/>
          </p:nvSpPr>
          <p:spPr>
            <a:xfrm>
              <a:off x="8168640" y="5380227"/>
              <a:ext cx="378460" cy="231775"/>
            </a:xfrm>
            <a:custGeom>
              <a:avLst/>
              <a:gdLst/>
              <a:ahLst/>
              <a:cxnLst/>
              <a:rect l="l" t="t" r="r" b="b"/>
              <a:pathLst>
                <a:path w="378459" h="231775">
                  <a:moveTo>
                    <a:pt x="12192" y="60972"/>
                  </a:moveTo>
                  <a:lnTo>
                    <a:pt x="0" y="60972"/>
                  </a:lnTo>
                  <a:lnTo>
                    <a:pt x="0" y="176784"/>
                  </a:lnTo>
                  <a:lnTo>
                    <a:pt x="12192" y="176784"/>
                  </a:lnTo>
                  <a:lnTo>
                    <a:pt x="12192" y="60972"/>
                  </a:lnTo>
                  <a:close/>
                </a:path>
                <a:path w="378459" h="231775">
                  <a:moveTo>
                    <a:pt x="48768" y="60972"/>
                  </a:moveTo>
                  <a:lnTo>
                    <a:pt x="24384" y="60972"/>
                  </a:lnTo>
                  <a:lnTo>
                    <a:pt x="24384" y="176784"/>
                  </a:lnTo>
                  <a:lnTo>
                    <a:pt x="48768" y="176784"/>
                  </a:lnTo>
                  <a:lnTo>
                    <a:pt x="48768" y="60972"/>
                  </a:lnTo>
                  <a:close/>
                </a:path>
                <a:path w="378459" h="231775">
                  <a:moveTo>
                    <a:pt x="377952" y="115824"/>
                  </a:moveTo>
                  <a:lnTo>
                    <a:pt x="286512" y="0"/>
                  </a:lnTo>
                  <a:lnTo>
                    <a:pt x="286512" y="60960"/>
                  </a:lnTo>
                  <a:lnTo>
                    <a:pt x="60960" y="60960"/>
                  </a:lnTo>
                  <a:lnTo>
                    <a:pt x="60960" y="176784"/>
                  </a:lnTo>
                  <a:lnTo>
                    <a:pt x="286512" y="176784"/>
                  </a:lnTo>
                  <a:lnTo>
                    <a:pt x="286512" y="231648"/>
                  </a:lnTo>
                  <a:lnTo>
                    <a:pt x="377952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62544" y="5368035"/>
              <a:ext cx="390525" cy="256540"/>
            </a:xfrm>
            <a:custGeom>
              <a:avLst/>
              <a:gdLst/>
              <a:ahLst/>
              <a:cxnLst/>
              <a:rect l="l" t="t" r="r" b="b"/>
              <a:pathLst>
                <a:path w="390525" h="256539">
                  <a:moveTo>
                    <a:pt x="390144" y="128016"/>
                  </a:moveTo>
                  <a:lnTo>
                    <a:pt x="381406" y="117233"/>
                  </a:lnTo>
                  <a:lnTo>
                    <a:pt x="381406" y="130987"/>
                  </a:lnTo>
                  <a:lnTo>
                    <a:pt x="298704" y="224028"/>
                  </a:lnTo>
                  <a:lnTo>
                    <a:pt x="298704" y="182880"/>
                  </a:lnTo>
                  <a:lnTo>
                    <a:pt x="73152" y="182880"/>
                  </a:lnTo>
                  <a:lnTo>
                    <a:pt x="73152" y="79248"/>
                  </a:lnTo>
                  <a:lnTo>
                    <a:pt x="298704" y="79248"/>
                  </a:lnTo>
                  <a:lnTo>
                    <a:pt x="298704" y="67056"/>
                  </a:lnTo>
                  <a:lnTo>
                    <a:pt x="298704" y="32778"/>
                  </a:lnTo>
                  <a:lnTo>
                    <a:pt x="381406" y="130987"/>
                  </a:lnTo>
                  <a:lnTo>
                    <a:pt x="381406" y="117233"/>
                  </a:lnTo>
                  <a:lnTo>
                    <a:pt x="298704" y="15062"/>
                  </a:lnTo>
                  <a:lnTo>
                    <a:pt x="298704" y="12192"/>
                  </a:lnTo>
                  <a:lnTo>
                    <a:pt x="297040" y="13030"/>
                  </a:lnTo>
                  <a:lnTo>
                    <a:pt x="286512" y="0"/>
                  </a:lnTo>
                  <a:lnTo>
                    <a:pt x="286512" y="18288"/>
                  </a:lnTo>
                  <a:lnTo>
                    <a:pt x="286512" y="67056"/>
                  </a:lnTo>
                  <a:lnTo>
                    <a:pt x="60960" y="67056"/>
                  </a:lnTo>
                  <a:lnTo>
                    <a:pt x="48768" y="67056"/>
                  </a:lnTo>
                  <a:lnTo>
                    <a:pt x="48768" y="79248"/>
                  </a:lnTo>
                  <a:lnTo>
                    <a:pt x="48768" y="182880"/>
                  </a:lnTo>
                  <a:lnTo>
                    <a:pt x="36576" y="182880"/>
                  </a:lnTo>
                  <a:lnTo>
                    <a:pt x="36576" y="79248"/>
                  </a:lnTo>
                  <a:lnTo>
                    <a:pt x="48768" y="79248"/>
                  </a:lnTo>
                  <a:lnTo>
                    <a:pt x="48768" y="67056"/>
                  </a:lnTo>
                  <a:lnTo>
                    <a:pt x="24384" y="67056"/>
                  </a:lnTo>
                  <a:lnTo>
                    <a:pt x="0" y="67056"/>
                  </a:lnTo>
                  <a:lnTo>
                    <a:pt x="0" y="188976"/>
                  </a:lnTo>
                  <a:lnTo>
                    <a:pt x="286512" y="188976"/>
                  </a:lnTo>
                  <a:lnTo>
                    <a:pt x="286512" y="237744"/>
                  </a:lnTo>
                  <a:lnTo>
                    <a:pt x="286512" y="256032"/>
                  </a:lnTo>
                  <a:lnTo>
                    <a:pt x="297040" y="243014"/>
                  </a:lnTo>
                  <a:lnTo>
                    <a:pt x="298704" y="243840"/>
                  </a:lnTo>
                  <a:lnTo>
                    <a:pt x="298704" y="240982"/>
                  </a:lnTo>
                  <a:lnTo>
                    <a:pt x="385203" y="134112"/>
                  </a:lnTo>
                  <a:lnTo>
                    <a:pt x="390144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655811" y="6989064"/>
            <a:ext cx="11684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Slide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S.</a:t>
            </a:r>
            <a:r>
              <a:rPr sz="1000" spc="-10" dirty="0">
                <a:latin typeface="Arial"/>
                <a:cs typeface="Arial"/>
              </a:rPr>
              <a:t> Lazebnik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dirty="0"/>
              <a:t>Инвариантность</a:t>
            </a:r>
            <a:r>
              <a:rPr spc="-204" dirty="0"/>
              <a:t> </a:t>
            </a:r>
            <a:r>
              <a:rPr dirty="0"/>
              <a:t>к</a:t>
            </a:r>
            <a:r>
              <a:rPr spc="-15" dirty="0"/>
              <a:t> </a:t>
            </a:r>
            <a:r>
              <a:rPr spc="-10" dirty="0"/>
              <a:t>масштабу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9380" y="1295400"/>
            <a:ext cx="703072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080" indent="-536575">
              <a:lnSpc>
                <a:spcPct val="100000"/>
              </a:lnSpc>
              <a:spcBef>
                <a:spcPts val="100"/>
              </a:spcBef>
              <a:buChar char="•"/>
              <a:tabLst>
                <a:tab pos="548640" algn="l"/>
              </a:tabLst>
            </a:pPr>
            <a:r>
              <a:rPr sz="2400" dirty="0">
                <a:latin typeface="Arial"/>
                <a:cs typeface="Arial"/>
              </a:rPr>
              <a:t>Цель: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независимо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находить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область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в </a:t>
            </a:r>
            <a:r>
              <a:rPr sz="2400" dirty="0">
                <a:latin typeface="Arial"/>
                <a:cs typeface="Arial"/>
              </a:rPr>
              <a:t>масштабированных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версиях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одного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того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же </a:t>
            </a:r>
            <a:r>
              <a:rPr sz="2400" spc="-10" dirty="0">
                <a:latin typeface="Arial"/>
                <a:cs typeface="Arial"/>
              </a:rPr>
              <a:t>изображения</a:t>
            </a:r>
            <a:endParaRPr sz="2400">
              <a:latin typeface="Arial"/>
              <a:cs typeface="Arial"/>
            </a:endParaRPr>
          </a:p>
          <a:p>
            <a:pPr marL="548640" marR="1613535" indent="-536575">
              <a:lnSpc>
                <a:spcPct val="100000"/>
              </a:lnSpc>
              <a:spcBef>
                <a:spcPts val="575"/>
              </a:spcBef>
              <a:buChar char="•"/>
              <a:tabLst>
                <a:tab pos="548640" algn="l"/>
              </a:tabLst>
            </a:pPr>
            <a:r>
              <a:rPr sz="2400" dirty="0">
                <a:latin typeface="Arial"/>
                <a:cs typeface="Arial"/>
              </a:rPr>
              <a:t>Требуется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метод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выбора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размера </a:t>
            </a:r>
            <a:r>
              <a:rPr sz="2400" dirty="0">
                <a:latin typeface="Arial"/>
                <a:cs typeface="Arial"/>
              </a:rPr>
              <a:t>характеристической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области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839" y="3728211"/>
            <a:ext cx="5815584" cy="33284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Дескрипторы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32" y="1520952"/>
            <a:ext cx="535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Точки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найдены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как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их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сопоставить?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1536" y="2173732"/>
            <a:ext cx="7492365" cy="2676525"/>
            <a:chOff x="1621536" y="2173732"/>
            <a:chExt cx="7492365" cy="2676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1536" y="2173732"/>
              <a:ext cx="3681984" cy="26700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1536" y="2173732"/>
              <a:ext cx="3681984" cy="2676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66032" y="2947923"/>
              <a:ext cx="2761615" cy="1584960"/>
            </a:xfrm>
            <a:custGeom>
              <a:avLst/>
              <a:gdLst/>
              <a:ahLst/>
              <a:cxnLst/>
              <a:rect l="l" t="t" r="r" b="b"/>
              <a:pathLst>
                <a:path w="2761615" h="1584960">
                  <a:moveTo>
                    <a:pt x="1908048" y="36576"/>
                  </a:moveTo>
                  <a:lnTo>
                    <a:pt x="1877568" y="24384"/>
                  </a:lnTo>
                  <a:lnTo>
                    <a:pt x="1816608" y="0"/>
                  </a:lnTo>
                  <a:lnTo>
                    <a:pt x="1818436" y="25704"/>
                  </a:lnTo>
                  <a:lnTo>
                    <a:pt x="86995" y="163499"/>
                  </a:lnTo>
                  <a:lnTo>
                    <a:pt x="85344" y="140208"/>
                  </a:lnTo>
                  <a:lnTo>
                    <a:pt x="0" y="188976"/>
                  </a:lnTo>
                  <a:lnTo>
                    <a:pt x="91440" y="225552"/>
                  </a:lnTo>
                  <a:lnTo>
                    <a:pt x="89255" y="195072"/>
                  </a:lnTo>
                  <a:lnTo>
                    <a:pt x="89166" y="193802"/>
                  </a:lnTo>
                  <a:lnTo>
                    <a:pt x="1820595" y="56007"/>
                  </a:lnTo>
                  <a:lnTo>
                    <a:pt x="1822704" y="85344"/>
                  </a:lnTo>
                  <a:lnTo>
                    <a:pt x="1908048" y="36576"/>
                  </a:lnTo>
                  <a:close/>
                </a:path>
                <a:path w="2761615" h="1584960">
                  <a:moveTo>
                    <a:pt x="1981200" y="530352"/>
                  </a:moveTo>
                  <a:lnTo>
                    <a:pt x="1952752" y="518160"/>
                  </a:lnTo>
                  <a:lnTo>
                    <a:pt x="1895856" y="493776"/>
                  </a:lnTo>
                  <a:lnTo>
                    <a:pt x="1897646" y="518922"/>
                  </a:lnTo>
                  <a:lnTo>
                    <a:pt x="239839" y="639051"/>
                  </a:lnTo>
                  <a:lnTo>
                    <a:pt x="237744" y="609600"/>
                  </a:lnTo>
                  <a:lnTo>
                    <a:pt x="158496" y="658368"/>
                  </a:lnTo>
                  <a:lnTo>
                    <a:pt x="243840" y="694944"/>
                  </a:lnTo>
                  <a:lnTo>
                    <a:pt x="242087" y="670560"/>
                  </a:lnTo>
                  <a:lnTo>
                    <a:pt x="242011" y="669378"/>
                  </a:lnTo>
                  <a:lnTo>
                    <a:pt x="1899843" y="549681"/>
                  </a:lnTo>
                  <a:lnTo>
                    <a:pt x="1901952" y="579120"/>
                  </a:lnTo>
                  <a:lnTo>
                    <a:pt x="1981200" y="530352"/>
                  </a:lnTo>
                  <a:close/>
                </a:path>
                <a:path w="2761615" h="1584960">
                  <a:moveTo>
                    <a:pt x="2133600" y="1408176"/>
                  </a:moveTo>
                  <a:lnTo>
                    <a:pt x="2103120" y="1395984"/>
                  </a:lnTo>
                  <a:lnTo>
                    <a:pt x="2042160" y="1371600"/>
                  </a:lnTo>
                  <a:lnTo>
                    <a:pt x="2045817" y="1397254"/>
                  </a:lnTo>
                  <a:lnTo>
                    <a:pt x="520242" y="1528864"/>
                  </a:lnTo>
                  <a:lnTo>
                    <a:pt x="518160" y="1499616"/>
                  </a:lnTo>
                  <a:lnTo>
                    <a:pt x="432816" y="1548384"/>
                  </a:lnTo>
                  <a:lnTo>
                    <a:pt x="524256" y="1584960"/>
                  </a:lnTo>
                  <a:lnTo>
                    <a:pt x="522503" y="1560576"/>
                  </a:lnTo>
                  <a:lnTo>
                    <a:pt x="522401" y="1559166"/>
                  </a:lnTo>
                  <a:lnTo>
                    <a:pt x="2050186" y="1427873"/>
                  </a:lnTo>
                  <a:lnTo>
                    <a:pt x="2054352" y="1456944"/>
                  </a:lnTo>
                  <a:lnTo>
                    <a:pt x="2133600" y="1408176"/>
                  </a:lnTo>
                  <a:close/>
                </a:path>
                <a:path w="2761615" h="1584960">
                  <a:moveTo>
                    <a:pt x="2627376" y="950976"/>
                  </a:moveTo>
                  <a:lnTo>
                    <a:pt x="2602992" y="938784"/>
                  </a:lnTo>
                  <a:lnTo>
                    <a:pt x="2542032" y="908304"/>
                  </a:lnTo>
                  <a:lnTo>
                    <a:pt x="2542032" y="939203"/>
                  </a:lnTo>
                  <a:lnTo>
                    <a:pt x="977506" y="975042"/>
                  </a:lnTo>
                  <a:lnTo>
                    <a:pt x="975360" y="944880"/>
                  </a:lnTo>
                  <a:lnTo>
                    <a:pt x="890016" y="987552"/>
                  </a:lnTo>
                  <a:lnTo>
                    <a:pt x="981456" y="1030224"/>
                  </a:lnTo>
                  <a:lnTo>
                    <a:pt x="979703" y="1005840"/>
                  </a:lnTo>
                  <a:lnTo>
                    <a:pt x="979678" y="1005408"/>
                  </a:lnTo>
                  <a:lnTo>
                    <a:pt x="2542032" y="963663"/>
                  </a:lnTo>
                  <a:lnTo>
                    <a:pt x="2542032" y="993648"/>
                  </a:lnTo>
                  <a:lnTo>
                    <a:pt x="2627376" y="950976"/>
                  </a:lnTo>
                  <a:close/>
                </a:path>
                <a:path w="2761615" h="1584960">
                  <a:moveTo>
                    <a:pt x="2761488" y="316992"/>
                  </a:moveTo>
                  <a:lnTo>
                    <a:pt x="2676144" y="274320"/>
                  </a:lnTo>
                  <a:lnTo>
                    <a:pt x="2676144" y="304723"/>
                  </a:lnTo>
                  <a:lnTo>
                    <a:pt x="1030224" y="292747"/>
                  </a:lnTo>
                  <a:lnTo>
                    <a:pt x="1030224" y="292608"/>
                  </a:lnTo>
                  <a:lnTo>
                    <a:pt x="1030224" y="262128"/>
                  </a:lnTo>
                  <a:lnTo>
                    <a:pt x="944880" y="304800"/>
                  </a:lnTo>
                  <a:lnTo>
                    <a:pt x="1030224" y="347472"/>
                  </a:lnTo>
                  <a:lnTo>
                    <a:pt x="1030224" y="317195"/>
                  </a:lnTo>
                  <a:lnTo>
                    <a:pt x="2676144" y="335153"/>
                  </a:lnTo>
                  <a:lnTo>
                    <a:pt x="2676144" y="359664"/>
                  </a:lnTo>
                  <a:lnTo>
                    <a:pt x="2724912" y="335280"/>
                  </a:lnTo>
                  <a:lnTo>
                    <a:pt x="2761488" y="3169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59171" y="2270759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9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019" y="5178552"/>
            <a:ext cx="7442834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Нужно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как-то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описать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каждую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точку,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чтобы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можно </a:t>
            </a:r>
            <a:r>
              <a:rPr sz="2400" dirty="0">
                <a:latin typeface="Arial"/>
                <a:cs typeface="Arial"/>
              </a:rPr>
              <a:t>было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отличать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одну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от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другой!</a:t>
            </a:r>
            <a:endParaRPr sz="24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75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Дескрипторы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(Descriptors)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Дескрипторы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32" y="4526279"/>
            <a:ext cx="8264525" cy="20370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Arial"/>
                <a:cs typeface="Arial"/>
              </a:rPr>
              <a:t>Дескрипторы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должны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быть:</a:t>
            </a:r>
            <a:endParaRPr sz="24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29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специфичны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(отличаем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разные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точки)</a:t>
            </a:r>
            <a:endParaRPr sz="24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29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локальны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(зависеть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только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от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небольшой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окрестности)</a:t>
            </a:r>
            <a:endParaRPr sz="24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285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инвариантны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(к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искажениям/изменению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освещенности)</a:t>
            </a:r>
            <a:endParaRPr sz="24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29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просты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</a:t>
            </a:r>
            <a:r>
              <a:rPr sz="2400" spc="-10" dirty="0">
                <a:latin typeface="Arial"/>
                <a:cs typeface="Arial"/>
              </a:rPr>
              <a:t> вычислении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0847" y="2326132"/>
            <a:ext cx="4840605" cy="1902460"/>
            <a:chOff x="1450847" y="2326132"/>
            <a:chExt cx="4840605" cy="1902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0847" y="2326132"/>
              <a:ext cx="2535936" cy="19019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0768" y="2490724"/>
              <a:ext cx="1670304" cy="1676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97432" y="1484376"/>
            <a:ext cx="8312150" cy="174878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66395" marR="906144" indent="-34163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Arial"/>
                <a:cs typeface="Arial"/>
              </a:rPr>
              <a:t>Необходимо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каждую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интересную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точку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или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область </a:t>
            </a:r>
            <a:r>
              <a:rPr sz="2400" dirty="0">
                <a:latin typeface="Arial"/>
                <a:cs typeface="Arial"/>
              </a:rPr>
              <a:t>описать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набором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параметров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Arial"/>
              <a:cs typeface="Arial"/>
            </a:endParaRPr>
          </a:p>
          <a:p>
            <a:pPr marR="161925" algn="r">
              <a:lnSpc>
                <a:spcPts val="930"/>
              </a:lnSpc>
              <a:tabLst>
                <a:tab pos="365125" algn="l"/>
              </a:tabLst>
            </a:pPr>
            <a:r>
              <a:rPr sz="28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400" i="1" spc="52" baseline="-2430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i="1" baseline="-2430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8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400" i="1" spc="127" baseline="-2430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127" baseline="-24305" dirty="0">
                <a:solidFill>
                  <a:srgbClr val="0000FF"/>
                </a:solidFill>
                <a:latin typeface="Times New Roman"/>
                <a:cs typeface="Times New Roman"/>
              </a:rPr>
              <a:t>,1</a:t>
            </a:r>
            <a:r>
              <a:rPr sz="2800" spc="8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800" spc="85" dirty="0">
                <a:solidFill>
                  <a:srgbClr val="0000FF"/>
                </a:solidFill>
                <a:latin typeface="MT Extra"/>
                <a:cs typeface="MT Extra"/>
              </a:rPr>
              <a:t></a:t>
            </a:r>
            <a:r>
              <a:rPr sz="2800" spc="8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800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9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400" i="1" spc="142" baseline="-2430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142" baseline="-2430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400" spc="-67" baseline="-243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baseline="-24305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400" i="1" spc="7" baseline="-243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R="43180" algn="r">
              <a:lnSpc>
                <a:spcPts val="944"/>
              </a:lnSpc>
            </a:pPr>
            <a:r>
              <a:rPr sz="16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9552" y="3106419"/>
            <a:ext cx="5041900" cy="421005"/>
          </a:xfrm>
          <a:custGeom>
            <a:avLst/>
            <a:gdLst/>
            <a:ahLst/>
            <a:cxnLst/>
            <a:rect l="l" t="t" r="r" b="b"/>
            <a:pathLst>
              <a:path w="5041900" h="421004">
                <a:moveTo>
                  <a:pt x="3596640" y="109728"/>
                </a:moveTo>
                <a:lnTo>
                  <a:pt x="3567671" y="97536"/>
                </a:lnTo>
                <a:lnTo>
                  <a:pt x="3480816" y="60960"/>
                </a:lnTo>
                <a:lnTo>
                  <a:pt x="3484829" y="99174"/>
                </a:lnTo>
                <a:lnTo>
                  <a:pt x="0" y="377952"/>
                </a:lnTo>
                <a:lnTo>
                  <a:pt x="0" y="420624"/>
                </a:lnTo>
                <a:lnTo>
                  <a:pt x="3489287" y="141490"/>
                </a:lnTo>
                <a:lnTo>
                  <a:pt x="3493008" y="176784"/>
                </a:lnTo>
                <a:lnTo>
                  <a:pt x="3596640" y="109728"/>
                </a:lnTo>
                <a:close/>
              </a:path>
              <a:path w="5041900" h="421004">
                <a:moveTo>
                  <a:pt x="5041392" y="42672"/>
                </a:moveTo>
                <a:lnTo>
                  <a:pt x="5023967" y="36576"/>
                </a:lnTo>
                <a:lnTo>
                  <a:pt x="4919472" y="0"/>
                </a:lnTo>
                <a:lnTo>
                  <a:pt x="4923828" y="39268"/>
                </a:lnTo>
                <a:lnTo>
                  <a:pt x="4535424" y="91440"/>
                </a:lnTo>
                <a:lnTo>
                  <a:pt x="4541520" y="128016"/>
                </a:lnTo>
                <a:lnTo>
                  <a:pt x="4927917" y="76111"/>
                </a:lnTo>
                <a:lnTo>
                  <a:pt x="4931664" y="109728"/>
                </a:lnTo>
                <a:lnTo>
                  <a:pt x="5041392" y="4267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SIFT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6409945"/>
            <a:ext cx="8451215" cy="577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Arial"/>
                <a:cs typeface="Arial"/>
              </a:rPr>
              <a:t>David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Lowe.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"Distinctive</a:t>
            </a:r>
            <a:r>
              <a:rPr sz="1800" u="sng" spc="-1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image</a:t>
            </a:r>
            <a:r>
              <a:rPr sz="1800" u="sng" spc="-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features</a:t>
            </a:r>
            <a:r>
              <a:rPr sz="18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from</a:t>
            </a:r>
            <a:r>
              <a:rPr sz="1800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scale-invariant</a:t>
            </a:r>
            <a:r>
              <a:rPr sz="1800" u="sng" spc="-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keypoints.”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IJCV </a:t>
            </a:r>
            <a:r>
              <a:rPr sz="1800" spc="-25" dirty="0">
                <a:latin typeface="Arial"/>
                <a:cs typeface="Arial"/>
              </a:rPr>
              <a:t>60 </a:t>
            </a:r>
            <a:r>
              <a:rPr sz="1800" dirty="0">
                <a:latin typeface="Arial"/>
                <a:cs typeface="Arial"/>
              </a:rPr>
              <a:t>(2),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pp.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91-</a:t>
            </a:r>
            <a:r>
              <a:rPr sz="1800" spc="-25" dirty="0">
                <a:latin typeface="Arial"/>
                <a:cs typeface="Arial"/>
              </a:rPr>
              <a:t>110,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2004.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1520952"/>
            <a:ext cx="7666355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00"/>
              </a:spcBef>
              <a:buChar char="•"/>
              <a:tabLst>
                <a:tab pos="200660" algn="l"/>
              </a:tabLst>
            </a:pPr>
            <a:r>
              <a:rPr sz="2400" spc="-10" dirty="0">
                <a:latin typeface="Arial"/>
                <a:cs typeface="Arial"/>
              </a:rPr>
              <a:t>Scale-Invariant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Feature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Transform:</a:t>
            </a:r>
            <a:endParaRPr sz="2400">
              <a:latin typeface="Arial"/>
              <a:cs typeface="Arial"/>
            </a:endParaRPr>
          </a:p>
          <a:p>
            <a:pPr marL="701040" lvl="1" indent="-231140">
              <a:lnSpc>
                <a:spcPct val="100000"/>
              </a:lnSpc>
              <a:spcBef>
                <a:spcPts val="15"/>
              </a:spcBef>
              <a:buChar char="•"/>
              <a:tabLst>
                <a:tab pos="701040" algn="l"/>
              </a:tabLst>
            </a:pPr>
            <a:r>
              <a:rPr sz="2000" spc="-10" dirty="0">
                <a:latin typeface="Arial"/>
                <a:cs typeface="Arial"/>
              </a:rPr>
              <a:t>Детектор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DoG</a:t>
            </a:r>
            <a:endParaRPr sz="2000">
              <a:latin typeface="Arial"/>
              <a:cs typeface="Arial"/>
            </a:endParaRPr>
          </a:p>
          <a:p>
            <a:pPr marL="1158240" lvl="2" indent="-231140">
              <a:lnSpc>
                <a:spcPct val="100000"/>
              </a:lnSpc>
              <a:buChar char="•"/>
              <a:tabLst>
                <a:tab pos="1158240" algn="l"/>
              </a:tabLst>
            </a:pPr>
            <a:r>
              <a:rPr sz="2000" spc="-10" dirty="0">
                <a:latin typeface="Arial"/>
                <a:cs typeface="Arial"/>
              </a:rPr>
              <a:t>Определение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положения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масштаба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особенности</a:t>
            </a:r>
            <a:endParaRPr sz="2000">
              <a:latin typeface="Arial"/>
              <a:cs typeface="Arial"/>
            </a:endParaRPr>
          </a:p>
          <a:p>
            <a:pPr marL="701040" lvl="1" indent="-231140">
              <a:lnSpc>
                <a:spcPct val="100000"/>
              </a:lnSpc>
              <a:buChar char="•"/>
              <a:tabLst>
                <a:tab pos="701040" algn="l"/>
              </a:tabLst>
            </a:pPr>
            <a:r>
              <a:rPr sz="2000" spc="-10" dirty="0">
                <a:latin typeface="Arial"/>
                <a:cs typeface="Arial"/>
              </a:rPr>
              <a:t>Ориентация</a:t>
            </a:r>
            <a:endParaRPr sz="2000">
              <a:latin typeface="Arial"/>
              <a:cs typeface="Arial"/>
            </a:endParaRPr>
          </a:p>
          <a:p>
            <a:pPr marL="1158240" lvl="2" indent="-231140">
              <a:lnSpc>
                <a:spcPct val="100000"/>
              </a:lnSpc>
              <a:buChar char="•"/>
              <a:tabLst>
                <a:tab pos="1158240" algn="l"/>
              </a:tabLst>
            </a:pPr>
            <a:r>
              <a:rPr sz="2000" spc="-10" dirty="0">
                <a:latin typeface="Arial"/>
                <a:cs typeface="Arial"/>
              </a:rPr>
              <a:t>Определение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доминантной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ориентации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по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градиентам</a:t>
            </a:r>
            <a:endParaRPr sz="2000">
              <a:latin typeface="Arial"/>
              <a:cs typeface="Arial"/>
            </a:endParaRPr>
          </a:p>
          <a:p>
            <a:pPr marL="701040" lvl="1" indent="-231140">
              <a:lnSpc>
                <a:spcPct val="100000"/>
              </a:lnSpc>
              <a:buChar char="•"/>
              <a:tabLst>
                <a:tab pos="701040" algn="l"/>
              </a:tabLst>
            </a:pPr>
            <a:r>
              <a:rPr sz="2000" spc="-10" dirty="0">
                <a:latin typeface="Arial"/>
                <a:cs typeface="Arial"/>
              </a:rPr>
              <a:t>Дескриптор</a:t>
            </a:r>
            <a:endParaRPr sz="2000">
              <a:latin typeface="Arial"/>
              <a:cs typeface="Arial"/>
            </a:endParaRPr>
          </a:p>
          <a:p>
            <a:pPr marL="1158240" lvl="2" indent="-231140">
              <a:lnSpc>
                <a:spcPct val="100000"/>
              </a:lnSpc>
              <a:buChar char="•"/>
              <a:tabLst>
                <a:tab pos="1158240" algn="l"/>
              </a:tabLst>
            </a:pPr>
            <a:r>
              <a:rPr sz="2000" spc="-10" dirty="0">
                <a:latin typeface="Arial"/>
                <a:cs typeface="Arial"/>
              </a:rPr>
              <a:t>Использование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статистик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по </a:t>
            </a:r>
            <a:r>
              <a:rPr sz="2000" spc="-10" dirty="0">
                <a:latin typeface="Arial"/>
                <a:cs typeface="Arial"/>
              </a:rPr>
              <a:t>направлению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градиентам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85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2700" marR="32384" indent="187960">
              <a:lnSpc>
                <a:spcPct val="100000"/>
              </a:lnSpc>
              <a:buChar char="•"/>
              <a:tabLst>
                <a:tab pos="200660" algn="l"/>
              </a:tabLst>
            </a:pPr>
            <a:r>
              <a:rPr sz="2400" spc="-20" dirty="0">
                <a:latin typeface="Arial"/>
                <a:cs typeface="Arial"/>
              </a:rPr>
              <a:t>Устойчив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изменениям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освещенности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небольшим сдвигам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Ориентация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1780" y="1264920"/>
            <a:ext cx="6394450" cy="6070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3695" marR="5080" indent="-341630">
              <a:lnSpc>
                <a:spcPts val="2160"/>
              </a:lnSpc>
              <a:spcBef>
                <a:spcPts val="385"/>
              </a:spcBef>
              <a:buChar char="•"/>
              <a:tabLst>
                <a:tab pos="353695" algn="l"/>
              </a:tabLst>
            </a:pPr>
            <a:r>
              <a:rPr sz="2000" dirty="0">
                <a:latin typeface="Arial"/>
                <a:cs typeface="Arial"/>
              </a:rPr>
              <a:t>Идея: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найти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основное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(доминантное)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направление </a:t>
            </a:r>
            <a:r>
              <a:rPr sz="2000" dirty="0">
                <a:latin typeface="Arial"/>
                <a:cs typeface="Arial"/>
              </a:rPr>
              <a:t>градиентов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пикселей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окрестности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1780" y="4556760"/>
            <a:ext cx="7400925" cy="6070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3695" marR="5080" indent="-341630">
              <a:lnSpc>
                <a:spcPts val="2160"/>
              </a:lnSpc>
              <a:spcBef>
                <a:spcPts val="385"/>
              </a:spcBef>
              <a:buChar char="•"/>
              <a:tabLst>
                <a:tab pos="353695" algn="l"/>
              </a:tabLst>
            </a:pPr>
            <a:r>
              <a:rPr sz="2000" dirty="0">
                <a:latin typeface="Arial"/>
                <a:cs typeface="Arial"/>
              </a:rPr>
              <a:t>Повернуть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фрагмент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так,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чтобы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доминантное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направление </a:t>
            </a:r>
            <a:r>
              <a:rPr sz="2000" dirty="0">
                <a:latin typeface="Arial"/>
                <a:cs typeface="Arial"/>
              </a:rPr>
              <a:t>градиента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было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направлен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вверх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1780" y="6507480"/>
            <a:ext cx="6861175" cy="6070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3695" marR="5080" indent="-341630">
              <a:lnSpc>
                <a:spcPts val="2160"/>
              </a:lnSpc>
              <a:spcBef>
                <a:spcPts val="385"/>
              </a:spcBef>
              <a:buChar char="•"/>
              <a:tabLst>
                <a:tab pos="353695" algn="l"/>
              </a:tabLst>
            </a:pPr>
            <a:r>
              <a:rPr sz="2000" dirty="0">
                <a:latin typeface="Arial"/>
                <a:cs typeface="Arial"/>
              </a:rPr>
              <a:t>Если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локальных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максимумов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несколько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считаем,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что </a:t>
            </a:r>
            <a:r>
              <a:rPr sz="2000" dirty="0">
                <a:latin typeface="Arial"/>
                <a:cs typeface="Arial"/>
              </a:rPr>
              <a:t>несколько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точек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разной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ориентацией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71744" y="5227828"/>
            <a:ext cx="1042669" cy="939165"/>
            <a:chOff x="5571744" y="5227828"/>
            <a:chExt cx="1042669" cy="9391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40" y="5227828"/>
              <a:ext cx="1030223" cy="9326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71744" y="5227828"/>
              <a:ext cx="1042669" cy="939165"/>
            </a:xfrm>
            <a:custGeom>
              <a:avLst/>
              <a:gdLst/>
              <a:ahLst/>
              <a:cxnLst/>
              <a:rect l="l" t="t" r="r" b="b"/>
              <a:pathLst>
                <a:path w="1042670" h="939164">
                  <a:moveTo>
                    <a:pt x="12191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1042415" y="938784"/>
                  </a:lnTo>
                  <a:lnTo>
                    <a:pt x="1042415" y="932688"/>
                  </a:lnTo>
                  <a:lnTo>
                    <a:pt x="12191" y="932688"/>
                  </a:lnTo>
                  <a:lnTo>
                    <a:pt x="6095" y="926592"/>
                  </a:lnTo>
                  <a:lnTo>
                    <a:pt x="12191" y="926592"/>
                  </a:lnTo>
                  <a:lnTo>
                    <a:pt x="12191" y="6096"/>
                  </a:lnTo>
                  <a:lnTo>
                    <a:pt x="6095" y="6096"/>
                  </a:lnTo>
                  <a:lnTo>
                    <a:pt x="12191" y="0"/>
                  </a:lnTo>
                  <a:close/>
                </a:path>
                <a:path w="1042670" h="939164">
                  <a:moveTo>
                    <a:pt x="12191" y="926592"/>
                  </a:moveTo>
                  <a:lnTo>
                    <a:pt x="6095" y="926592"/>
                  </a:lnTo>
                  <a:lnTo>
                    <a:pt x="12191" y="932688"/>
                  </a:lnTo>
                  <a:lnTo>
                    <a:pt x="12191" y="926592"/>
                  </a:lnTo>
                  <a:close/>
                </a:path>
                <a:path w="1042670" h="939164">
                  <a:moveTo>
                    <a:pt x="1030224" y="926592"/>
                  </a:moveTo>
                  <a:lnTo>
                    <a:pt x="12191" y="926592"/>
                  </a:lnTo>
                  <a:lnTo>
                    <a:pt x="12191" y="932688"/>
                  </a:lnTo>
                  <a:lnTo>
                    <a:pt x="1030224" y="932688"/>
                  </a:lnTo>
                  <a:lnTo>
                    <a:pt x="1030224" y="926592"/>
                  </a:lnTo>
                  <a:close/>
                </a:path>
                <a:path w="1042670" h="939164">
                  <a:moveTo>
                    <a:pt x="1030224" y="0"/>
                  </a:moveTo>
                  <a:lnTo>
                    <a:pt x="1030224" y="932688"/>
                  </a:lnTo>
                  <a:lnTo>
                    <a:pt x="1036320" y="926592"/>
                  </a:lnTo>
                  <a:lnTo>
                    <a:pt x="1042415" y="926592"/>
                  </a:lnTo>
                  <a:lnTo>
                    <a:pt x="1042415" y="6096"/>
                  </a:lnTo>
                  <a:lnTo>
                    <a:pt x="1036320" y="6096"/>
                  </a:lnTo>
                  <a:lnTo>
                    <a:pt x="1030224" y="0"/>
                  </a:lnTo>
                  <a:close/>
                </a:path>
                <a:path w="1042670" h="939164">
                  <a:moveTo>
                    <a:pt x="1042415" y="926592"/>
                  </a:moveTo>
                  <a:lnTo>
                    <a:pt x="1036320" y="926592"/>
                  </a:lnTo>
                  <a:lnTo>
                    <a:pt x="1030224" y="932688"/>
                  </a:lnTo>
                  <a:lnTo>
                    <a:pt x="1042415" y="932688"/>
                  </a:lnTo>
                  <a:lnTo>
                    <a:pt x="1042415" y="926592"/>
                  </a:lnTo>
                  <a:close/>
                </a:path>
                <a:path w="1042670" h="939164">
                  <a:moveTo>
                    <a:pt x="12191" y="0"/>
                  </a:moveTo>
                  <a:lnTo>
                    <a:pt x="6095" y="6096"/>
                  </a:lnTo>
                  <a:lnTo>
                    <a:pt x="12191" y="6096"/>
                  </a:lnTo>
                  <a:lnTo>
                    <a:pt x="12191" y="0"/>
                  </a:lnTo>
                  <a:close/>
                </a:path>
                <a:path w="1042670" h="939164">
                  <a:moveTo>
                    <a:pt x="1030224" y="0"/>
                  </a:moveTo>
                  <a:lnTo>
                    <a:pt x="12191" y="0"/>
                  </a:lnTo>
                  <a:lnTo>
                    <a:pt x="12191" y="6096"/>
                  </a:lnTo>
                  <a:lnTo>
                    <a:pt x="1030224" y="6096"/>
                  </a:lnTo>
                  <a:lnTo>
                    <a:pt x="1030224" y="0"/>
                  </a:lnTo>
                  <a:close/>
                </a:path>
                <a:path w="1042670" h="939164">
                  <a:moveTo>
                    <a:pt x="1042415" y="0"/>
                  </a:moveTo>
                  <a:lnTo>
                    <a:pt x="1030224" y="0"/>
                  </a:lnTo>
                  <a:lnTo>
                    <a:pt x="1036320" y="6096"/>
                  </a:lnTo>
                  <a:lnTo>
                    <a:pt x="1042415" y="6096"/>
                  </a:lnTo>
                  <a:lnTo>
                    <a:pt x="1042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53327" y="5459476"/>
              <a:ext cx="116205" cy="433070"/>
            </a:xfrm>
            <a:custGeom>
              <a:avLst/>
              <a:gdLst/>
              <a:ahLst/>
              <a:cxnLst/>
              <a:rect l="l" t="t" r="r" b="b"/>
              <a:pathLst>
                <a:path w="116204" h="433070">
                  <a:moveTo>
                    <a:pt x="54863" y="73151"/>
                  </a:moveTo>
                  <a:lnTo>
                    <a:pt x="36575" y="87375"/>
                  </a:lnTo>
                  <a:lnTo>
                    <a:pt x="36575" y="432816"/>
                  </a:lnTo>
                  <a:lnTo>
                    <a:pt x="79248" y="432816"/>
                  </a:lnTo>
                  <a:lnTo>
                    <a:pt x="79248" y="90220"/>
                  </a:lnTo>
                  <a:lnTo>
                    <a:pt x="54863" y="73151"/>
                  </a:lnTo>
                  <a:close/>
                </a:path>
                <a:path w="116204" h="433070">
                  <a:moveTo>
                    <a:pt x="54863" y="0"/>
                  </a:moveTo>
                  <a:lnTo>
                    <a:pt x="0" y="115824"/>
                  </a:lnTo>
                  <a:lnTo>
                    <a:pt x="36575" y="87375"/>
                  </a:lnTo>
                  <a:lnTo>
                    <a:pt x="36575" y="73151"/>
                  </a:lnTo>
                  <a:lnTo>
                    <a:pt x="93365" y="73151"/>
                  </a:lnTo>
                  <a:lnTo>
                    <a:pt x="54863" y="0"/>
                  </a:lnTo>
                  <a:close/>
                </a:path>
                <a:path w="116204" h="433070">
                  <a:moveTo>
                    <a:pt x="93365" y="73151"/>
                  </a:moveTo>
                  <a:lnTo>
                    <a:pt x="79248" y="73151"/>
                  </a:lnTo>
                  <a:lnTo>
                    <a:pt x="79248" y="90220"/>
                  </a:lnTo>
                  <a:lnTo>
                    <a:pt x="115824" y="115824"/>
                  </a:lnTo>
                  <a:lnTo>
                    <a:pt x="93365" y="73151"/>
                  </a:lnTo>
                  <a:close/>
                </a:path>
                <a:path w="116204" h="433070">
                  <a:moveTo>
                    <a:pt x="79248" y="73151"/>
                  </a:moveTo>
                  <a:lnTo>
                    <a:pt x="54863" y="73151"/>
                  </a:lnTo>
                  <a:lnTo>
                    <a:pt x="79248" y="90220"/>
                  </a:lnTo>
                  <a:lnTo>
                    <a:pt x="79248" y="73151"/>
                  </a:lnTo>
                  <a:close/>
                </a:path>
                <a:path w="116204" h="433070">
                  <a:moveTo>
                    <a:pt x="54863" y="73151"/>
                  </a:moveTo>
                  <a:lnTo>
                    <a:pt x="36575" y="73151"/>
                  </a:lnTo>
                  <a:lnTo>
                    <a:pt x="36575" y="87375"/>
                  </a:lnTo>
                  <a:lnTo>
                    <a:pt x="54863" y="73151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46576" y="5227828"/>
            <a:ext cx="1036319" cy="939800"/>
            <a:chOff x="3846576" y="5227828"/>
            <a:chExt cx="1036319" cy="939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6576" y="5227828"/>
              <a:ext cx="1030224" cy="9326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46576" y="5227828"/>
              <a:ext cx="1036319" cy="939800"/>
            </a:xfrm>
            <a:custGeom>
              <a:avLst/>
              <a:gdLst/>
              <a:ahLst/>
              <a:cxnLst/>
              <a:rect l="l" t="t" r="r" b="b"/>
              <a:pathLst>
                <a:path w="1036320" h="939800">
                  <a:moveTo>
                    <a:pt x="1036320" y="0"/>
                  </a:moveTo>
                  <a:lnTo>
                    <a:pt x="1030224" y="0"/>
                  </a:lnTo>
                  <a:lnTo>
                    <a:pt x="1030224" y="6096"/>
                  </a:lnTo>
                  <a:lnTo>
                    <a:pt x="1030224" y="926592"/>
                  </a:lnTo>
                  <a:lnTo>
                    <a:pt x="6096" y="926592"/>
                  </a:lnTo>
                  <a:lnTo>
                    <a:pt x="6096" y="6096"/>
                  </a:lnTo>
                  <a:lnTo>
                    <a:pt x="1030224" y="6096"/>
                  </a:lnTo>
                  <a:lnTo>
                    <a:pt x="103022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926592"/>
                  </a:lnTo>
                  <a:lnTo>
                    <a:pt x="0" y="932942"/>
                  </a:lnTo>
                  <a:lnTo>
                    <a:pt x="0" y="939292"/>
                  </a:lnTo>
                  <a:lnTo>
                    <a:pt x="1036320" y="939292"/>
                  </a:lnTo>
                  <a:lnTo>
                    <a:pt x="1036320" y="932942"/>
                  </a:lnTo>
                  <a:lnTo>
                    <a:pt x="3175" y="932942"/>
                  </a:lnTo>
                  <a:lnTo>
                    <a:pt x="3175" y="929767"/>
                  </a:lnTo>
                  <a:lnTo>
                    <a:pt x="6096" y="932688"/>
                  </a:lnTo>
                  <a:lnTo>
                    <a:pt x="1030224" y="932688"/>
                  </a:lnTo>
                  <a:lnTo>
                    <a:pt x="1036320" y="932688"/>
                  </a:lnTo>
                  <a:lnTo>
                    <a:pt x="1036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048" y="5532628"/>
              <a:ext cx="360045" cy="378460"/>
            </a:xfrm>
            <a:custGeom>
              <a:avLst/>
              <a:gdLst/>
              <a:ahLst/>
              <a:cxnLst/>
              <a:rect l="l" t="t" r="r" b="b"/>
              <a:pathLst>
                <a:path w="360045" h="378460">
                  <a:moveTo>
                    <a:pt x="285168" y="50576"/>
                  </a:moveTo>
                  <a:lnTo>
                    <a:pt x="0" y="353568"/>
                  </a:lnTo>
                  <a:lnTo>
                    <a:pt x="24384" y="377952"/>
                  </a:lnTo>
                  <a:lnTo>
                    <a:pt x="315608" y="80783"/>
                  </a:lnTo>
                  <a:lnTo>
                    <a:pt x="312250" y="62314"/>
                  </a:lnTo>
                  <a:lnTo>
                    <a:pt x="303580" y="53644"/>
                  </a:lnTo>
                  <a:lnTo>
                    <a:pt x="285168" y="50576"/>
                  </a:lnTo>
                  <a:close/>
                </a:path>
                <a:path w="360045" h="378460">
                  <a:moveTo>
                    <a:pt x="346862" y="42672"/>
                  </a:moveTo>
                  <a:lnTo>
                    <a:pt x="292607" y="42672"/>
                  </a:lnTo>
                  <a:lnTo>
                    <a:pt x="303580" y="53644"/>
                  </a:lnTo>
                  <a:lnTo>
                    <a:pt x="310896" y="54864"/>
                  </a:lnTo>
                  <a:lnTo>
                    <a:pt x="312250" y="62314"/>
                  </a:lnTo>
                  <a:lnTo>
                    <a:pt x="323088" y="73152"/>
                  </a:lnTo>
                  <a:lnTo>
                    <a:pt x="315608" y="80783"/>
                  </a:lnTo>
                  <a:lnTo>
                    <a:pt x="323088" y="121920"/>
                  </a:lnTo>
                  <a:lnTo>
                    <a:pt x="346862" y="42672"/>
                  </a:lnTo>
                  <a:close/>
                </a:path>
                <a:path w="360045" h="378460">
                  <a:moveTo>
                    <a:pt x="312250" y="62314"/>
                  </a:moveTo>
                  <a:lnTo>
                    <a:pt x="315608" y="80783"/>
                  </a:lnTo>
                  <a:lnTo>
                    <a:pt x="323088" y="73152"/>
                  </a:lnTo>
                  <a:lnTo>
                    <a:pt x="312250" y="62314"/>
                  </a:lnTo>
                  <a:close/>
                </a:path>
                <a:path w="360045" h="378460">
                  <a:moveTo>
                    <a:pt x="292607" y="42672"/>
                  </a:moveTo>
                  <a:lnTo>
                    <a:pt x="285168" y="50576"/>
                  </a:lnTo>
                  <a:lnTo>
                    <a:pt x="303580" y="53644"/>
                  </a:lnTo>
                  <a:lnTo>
                    <a:pt x="292607" y="42672"/>
                  </a:lnTo>
                  <a:close/>
                </a:path>
                <a:path w="360045" h="378460">
                  <a:moveTo>
                    <a:pt x="359663" y="0"/>
                  </a:moveTo>
                  <a:lnTo>
                    <a:pt x="237743" y="42672"/>
                  </a:lnTo>
                  <a:lnTo>
                    <a:pt x="285168" y="50576"/>
                  </a:lnTo>
                  <a:lnTo>
                    <a:pt x="292607" y="42672"/>
                  </a:lnTo>
                  <a:lnTo>
                    <a:pt x="346862" y="42672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9695" y="1960372"/>
            <a:ext cx="2249424" cy="23286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071615" y="2026920"/>
            <a:ext cx="2407920" cy="1750060"/>
            <a:chOff x="6071615" y="2026920"/>
            <a:chExt cx="2407920" cy="1750060"/>
          </a:xfrm>
        </p:grpSpPr>
        <p:sp>
          <p:nvSpPr>
            <p:cNvPr id="16" name="object 16"/>
            <p:cNvSpPr/>
            <p:nvPr/>
          </p:nvSpPr>
          <p:spPr>
            <a:xfrm>
              <a:off x="6071616" y="2026919"/>
              <a:ext cx="2407920" cy="1750060"/>
            </a:xfrm>
            <a:custGeom>
              <a:avLst/>
              <a:gdLst/>
              <a:ahLst/>
              <a:cxnLst/>
              <a:rect l="l" t="t" r="r" b="b"/>
              <a:pathLst>
                <a:path w="2407920" h="1750060">
                  <a:moveTo>
                    <a:pt x="2407920" y="508"/>
                  </a:moveTo>
                  <a:lnTo>
                    <a:pt x="2401735" y="508"/>
                  </a:lnTo>
                  <a:lnTo>
                    <a:pt x="2401735" y="0"/>
                  </a:lnTo>
                  <a:lnTo>
                    <a:pt x="2383536" y="0"/>
                  </a:lnTo>
                  <a:lnTo>
                    <a:pt x="2383536" y="30480"/>
                  </a:lnTo>
                  <a:lnTo>
                    <a:pt x="2383536" y="1713230"/>
                  </a:lnTo>
                  <a:lnTo>
                    <a:pt x="24384" y="1713230"/>
                  </a:lnTo>
                  <a:lnTo>
                    <a:pt x="24384" y="30988"/>
                  </a:lnTo>
                  <a:lnTo>
                    <a:pt x="24384" y="30480"/>
                  </a:lnTo>
                  <a:lnTo>
                    <a:pt x="2383536" y="30480"/>
                  </a:lnTo>
                  <a:lnTo>
                    <a:pt x="2383536" y="0"/>
                  </a:lnTo>
                  <a:lnTo>
                    <a:pt x="12522" y="0"/>
                  </a:lnTo>
                  <a:lnTo>
                    <a:pt x="12522" y="30480"/>
                  </a:lnTo>
                  <a:lnTo>
                    <a:pt x="12192" y="30988"/>
                  </a:lnTo>
                  <a:lnTo>
                    <a:pt x="12192" y="30480"/>
                  </a:lnTo>
                  <a:lnTo>
                    <a:pt x="12522" y="30480"/>
                  </a:lnTo>
                  <a:lnTo>
                    <a:pt x="12522" y="0"/>
                  </a:lnTo>
                  <a:lnTo>
                    <a:pt x="12192" y="0"/>
                  </a:lnTo>
                  <a:lnTo>
                    <a:pt x="12192" y="508"/>
                  </a:lnTo>
                  <a:lnTo>
                    <a:pt x="0" y="508"/>
                  </a:lnTo>
                  <a:lnTo>
                    <a:pt x="0" y="12700"/>
                  </a:lnTo>
                  <a:lnTo>
                    <a:pt x="0" y="1731772"/>
                  </a:lnTo>
                  <a:lnTo>
                    <a:pt x="18364" y="1731772"/>
                  </a:lnTo>
                  <a:lnTo>
                    <a:pt x="18364" y="1732280"/>
                  </a:lnTo>
                  <a:lnTo>
                    <a:pt x="6261" y="1732280"/>
                  </a:lnTo>
                  <a:lnTo>
                    <a:pt x="6261" y="1741170"/>
                  </a:lnTo>
                  <a:lnTo>
                    <a:pt x="0" y="1731772"/>
                  </a:lnTo>
                  <a:lnTo>
                    <a:pt x="0" y="1750060"/>
                  </a:lnTo>
                  <a:lnTo>
                    <a:pt x="6261" y="1750060"/>
                  </a:lnTo>
                  <a:lnTo>
                    <a:pt x="12192" y="1750060"/>
                  </a:lnTo>
                  <a:lnTo>
                    <a:pt x="2395728" y="1750060"/>
                  </a:lnTo>
                  <a:lnTo>
                    <a:pt x="2407920" y="1750060"/>
                  </a:lnTo>
                  <a:lnTo>
                    <a:pt x="2407920" y="1731772"/>
                  </a:lnTo>
                  <a:lnTo>
                    <a:pt x="2407920" y="1713484"/>
                  </a:lnTo>
                  <a:lnTo>
                    <a:pt x="2407920" y="18796"/>
                  </a:lnTo>
                  <a:lnTo>
                    <a:pt x="2401735" y="18796"/>
                  </a:lnTo>
                  <a:lnTo>
                    <a:pt x="2401735" y="9525"/>
                  </a:lnTo>
                  <a:lnTo>
                    <a:pt x="2407920" y="18796"/>
                  </a:lnTo>
                  <a:lnTo>
                    <a:pt x="2407920" y="508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83807" y="3331972"/>
              <a:ext cx="341630" cy="426720"/>
            </a:xfrm>
            <a:custGeom>
              <a:avLst/>
              <a:gdLst/>
              <a:ahLst/>
              <a:cxnLst/>
              <a:rect l="l" t="t" r="r" b="b"/>
              <a:pathLst>
                <a:path w="341629" h="426720">
                  <a:moveTo>
                    <a:pt x="341375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341375" y="426720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DB2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71616" y="3313429"/>
              <a:ext cx="365760" cy="463550"/>
            </a:xfrm>
            <a:custGeom>
              <a:avLst/>
              <a:gdLst/>
              <a:ahLst/>
              <a:cxnLst/>
              <a:rect l="l" t="t" r="r" b="b"/>
              <a:pathLst>
                <a:path w="365760" h="463550">
                  <a:moveTo>
                    <a:pt x="365760" y="18542"/>
                  </a:moveTo>
                  <a:lnTo>
                    <a:pt x="353568" y="18542"/>
                  </a:lnTo>
                  <a:lnTo>
                    <a:pt x="353568" y="0"/>
                  </a:lnTo>
                  <a:lnTo>
                    <a:pt x="341376" y="0"/>
                  </a:lnTo>
                  <a:lnTo>
                    <a:pt x="341376" y="30480"/>
                  </a:lnTo>
                  <a:lnTo>
                    <a:pt x="341376" y="426720"/>
                  </a:lnTo>
                  <a:lnTo>
                    <a:pt x="24384" y="426720"/>
                  </a:lnTo>
                  <a:lnTo>
                    <a:pt x="24384" y="30734"/>
                  </a:lnTo>
                  <a:lnTo>
                    <a:pt x="24384" y="30480"/>
                  </a:lnTo>
                  <a:lnTo>
                    <a:pt x="341376" y="30480"/>
                  </a:lnTo>
                  <a:lnTo>
                    <a:pt x="341376" y="0"/>
                  </a:lnTo>
                  <a:lnTo>
                    <a:pt x="12446" y="0"/>
                  </a:lnTo>
                  <a:lnTo>
                    <a:pt x="12446" y="30480"/>
                  </a:lnTo>
                  <a:lnTo>
                    <a:pt x="12192" y="30734"/>
                  </a:lnTo>
                  <a:lnTo>
                    <a:pt x="12192" y="30480"/>
                  </a:lnTo>
                  <a:lnTo>
                    <a:pt x="12446" y="30480"/>
                  </a:lnTo>
                  <a:lnTo>
                    <a:pt x="12446" y="0"/>
                  </a:lnTo>
                  <a:lnTo>
                    <a:pt x="12192" y="0"/>
                  </a:lnTo>
                  <a:lnTo>
                    <a:pt x="12192" y="254"/>
                  </a:lnTo>
                  <a:lnTo>
                    <a:pt x="0" y="254"/>
                  </a:lnTo>
                  <a:lnTo>
                    <a:pt x="0" y="18542"/>
                  </a:lnTo>
                  <a:lnTo>
                    <a:pt x="0" y="445262"/>
                  </a:lnTo>
                  <a:lnTo>
                    <a:pt x="18364" y="445262"/>
                  </a:lnTo>
                  <a:lnTo>
                    <a:pt x="18364" y="445770"/>
                  </a:lnTo>
                  <a:lnTo>
                    <a:pt x="6261" y="445770"/>
                  </a:lnTo>
                  <a:lnTo>
                    <a:pt x="6261" y="454660"/>
                  </a:lnTo>
                  <a:lnTo>
                    <a:pt x="0" y="445262"/>
                  </a:lnTo>
                  <a:lnTo>
                    <a:pt x="0" y="463550"/>
                  </a:lnTo>
                  <a:lnTo>
                    <a:pt x="6261" y="463550"/>
                  </a:lnTo>
                  <a:lnTo>
                    <a:pt x="12192" y="463550"/>
                  </a:lnTo>
                  <a:lnTo>
                    <a:pt x="353568" y="463550"/>
                  </a:lnTo>
                  <a:lnTo>
                    <a:pt x="365760" y="463550"/>
                  </a:lnTo>
                  <a:lnTo>
                    <a:pt x="365760" y="445262"/>
                  </a:lnTo>
                  <a:lnTo>
                    <a:pt x="365760" y="426974"/>
                  </a:lnTo>
                  <a:lnTo>
                    <a:pt x="365760" y="18542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25183" y="2472436"/>
              <a:ext cx="341630" cy="1286510"/>
            </a:xfrm>
            <a:custGeom>
              <a:avLst/>
              <a:gdLst/>
              <a:ahLst/>
              <a:cxnLst/>
              <a:rect l="l" t="t" r="r" b="b"/>
              <a:pathLst>
                <a:path w="341629" h="1286510">
                  <a:moveTo>
                    <a:pt x="341376" y="0"/>
                  </a:moveTo>
                  <a:lnTo>
                    <a:pt x="0" y="0"/>
                  </a:lnTo>
                  <a:lnTo>
                    <a:pt x="0" y="1286256"/>
                  </a:lnTo>
                  <a:lnTo>
                    <a:pt x="341376" y="1286256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DB2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12992" y="2460243"/>
              <a:ext cx="365760" cy="1316990"/>
            </a:xfrm>
            <a:custGeom>
              <a:avLst/>
              <a:gdLst/>
              <a:ahLst/>
              <a:cxnLst/>
              <a:rect l="l" t="t" r="r" b="b"/>
              <a:pathLst>
                <a:path w="365759" h="1316989">
                  <a:moveTo>
                    <a:pt x="365760" y="0"/>
                  </a:moveTo>
                  <a:lnTo>
                    <a:pt x="353568" y="0"/>
                  </a:lnTo>
                  <a:lnTo>
                    <a:pt x="335280" y="0"/>
                  </a:lnTo>
                  <a:lnTo>
                    <a:pt x="335280" y="30480"/>
                  </a:lnTo>
                  <a:lnTo>
                    <a:pt x="335280" y="1279906"/>
                  </a:lnTo>
                  <a:lnTo>
                    <a:pt x="24384" y="1279906"/>
                  </a:lnTo>
                  <a:lnTo>
                    <a:pt x="24384" y="30480"/>
                  </a:lnTo>
                  <a:lnTo>
                    <a:pt x="335280" y="30480"/>
                  </a:lnTo>
                  <a:lnTo>
                    <a:pt x="335280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98448"/>
                  </a:lnTo>
                  <a:lnTo>
                    <a:pt x="18364" y="1298448"/>
                  </a:lnTo>
                  <a:lnTo>
                    <a:pt x="18364" y="1298956"/>
                  </a:lnTo>
                  <a:lnTo>
                    <a:pt x="6261" y="1298956"/>
                  </a:lnTo>
                  <a:lnTo>
                    <a:pt x="6261" y="1307846"/>
                  </a:lnTo>
                  <a:lnTo>
                    <a:pt x="0" y="1298448"/>
                  </a:lnTo>
                  <a:lnTo>
                    <a:pt x="0" y="1316736"/>
                  </a:lnTo>
                  <a:lnTo>
                    <a:pt x="6261" y="1316736"/>
                  </a:lnTo>
                  <a:lnTo>
                    <a:pt x="12192" y="1316736"/>
                  </a:lnTo>
                  <a:lnTo>
                    <a:pt x="353568" y="1316736"/>
                  </a:lnTo>
                  <a:lnTo>
                    <a:pt x="365760" y="1316736"/>
                  </a:lnTo>
                  <a:lnTo>
                    <a:pt x="365760" y="1298448"/>
                  </a:lnTo>
                  <a:lnTo>
                    <a:pt x="365760" y="1280160"/>
                  </a:lnTo>
                  <a:lnTo>
                    <a:pt x="365760" y="1219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66559" y="2899156"/>
              <a:ext cx="335280" cy="859790"/>
            </a:xfrm>
            <a:custGeom>
              <a:avLst/>
              <a:gdLst/>
              <a:ahLst/>
              <a:cxnLst/>
              <a:rect l="l" t="t" r="r" b="b"/>
              <a:pathLst>
                <a:path w="335279" h="859789">
                  <a:moveTo>
                    <a:pt x="335279" y="0"/>
                  </a:moveTo>
                  <a:lnTo>
                    <a:pt x="0" y="0"/>
                  </a:lnTo>
                  <a:lnTo>
                    <a:pt x="0" y="859536"/>
                  </a:lnTo>
                  <a:lnTo>
                    <a:pt x="335279" y="859536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DB2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48272" y="2886709"/>
              <a:ext cx="365760" cy="890269"/>
            </a:xfrm>
            <a:custGeom>
              <a:avLst/>
              <a:gdLst/>
              <a:ahLst/>
              <a:cxnLst/>
              <a:rect l="l" t="t" r="r" b="b"/>
              <a:pathLst>
                <a:path w="365759" h="890270">
                  <a:moveTo>
                    <a:pt x="365760" y="254"/>
                  </a:moveTo>
                  <a:lnTo>
                    <a:pt x="365417" y="254"/>
                  </a:lnTo>
                  <a:lnTo>
                    <a:pt x="365417" y="872490"/>
                  </a:lnTo>
                  <a:lnTo>
                    <a:pt x="359486" y="881392"/>
                  </a:lnTo>
                  <a:lnTo>
                    <a:pt x="359486" y="872490"/>
                  </a:lnTo>
                  <a:lnTo>
                    <a:pt x="365417" y="872490"/>
                  </a:lnTo>
                  <a:lnTo>
                    <a:pt x="365417" y="254"/>
                  </a:lnTo>
                  <a:lnTo>
                    <a:pt x="353568" y="254"/>
                  </a:lnTo>
                  <a:lnTo>
                    <a:pt x="353568" y="0"/>
                  </a:lnTo>
                  <a:lnTo>
                    <a:pt x="341376" y="0"/>
                  </a:lnTo>
                  <a:lnTo>
                    <a:pt x="341376" y="30480"/>
                  </a:lnTo>
                  <a:lnTo>
                    <a:pt x="341376" y="853440"/>
                  </a:lnTo>
                  <a:lnTo>
                    <a:pt x="30480" y="853440"/>
                  </a:lnTo>
                  <a:lnTo>
                    <a:pt x="30480" y="30480"/>
                  </a:lnTo>
                  <a:lnTo>
                    <a:pt x="341376" y="30480"/>
                  </a:lnTo>
                  <a:lnTo>
                    <a:pt x="341376" y="0"/>
                  </a:lnTo>
                  <a:lnTo>
                    <a:pt x="9144" y="0"/>
                  </a:lnTo>
                  <a:lnTo>
                    <a:pt x="9144" y="254"/>
                  </a:lnTo>
                  <a:lnTo>
                    <a:pt x="0" y="254"/>
                  </a:lnTo>
                  <a:lnTo>
                    <a:pt x="0" y="12446"/>
                  </a:lnTo>
                  <a:lnTo>
                    <a:pt x="9144" y="6350"/>
                  </a:lnTo>
                  <a:lnTo>
                    <a:pt x="9144" y="12446"/>
                  </a:lnTo>
                  <a:lnTo>
                    <a:pt x="0" y="12446"/>
                  </a:lnTo>
                  <a:lnTo>
                    <a:pt x="0" y="871982"/>
                  </a:lnTo>
                  <a:lnTo>
                    <a:pt x="0" y="890270"/>
                  </a:lnTo>
                  <a:lnTo>
                    <a:pt x="18288" y="890270"/>
                  </a:lnTo>
                  <a:lnTo>
                    <a:pt x="353568" y="890270"/>
                  </a:lnTo>
                  <a:lnTo>
                    <a:pt x="359486" y="890270"/>
                  </a:lnTo>
                  <a:lnTo>
                    <a:pt x="365760" y="890270"/>
                  </a:lnTo>
                  <a:lnTo>
                    <a:pt x="365760" y="872490"/>
                  </a:lnTo>
                  <a:lnTo>
                    <a:pt x="365760" y="871982"/>
                  </a:lnTo>
                  <a:lnTo>
                    <a:pt x="365760" y="30734"/>
                  </a:lnTo>
                  <a:lnTo>
                    <a:pt x="365760" y="30480"/>
                  </a:lnTo>
                  <a:lnTo>
                    <a:pt x="365760" y="12446"/>
                  </a:lnTo>
                  <a:lnTo>
                    <a:pt x="365760" y="254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01839" y="3472180"/>
              <a:ext cx="341630" cy="287020"/>
            </a:xfrm>
            <a:custGeom>
              <a:avLst/>
              <a:gdLst/>
              <a:ahLst/>
              <a:cxnLst/>
              <a:rect l="l" t="t" r="r" b="b"/>
              <a:pathLst>
                <a:path w="341629" h="287020">
                  <a:moveTo>
                    <a:pt x="341375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341375" y="286512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DB2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89648" y="3459479"/>
              <a:ext cx="365760" cy="317500"/>
            </a:xfrm>
            <a:custGeom>
              <a:avLst/>
              <a:gdLst/>
              <a:ahLst/>
              <a:cxnLst/>
              <a:rect l="l" t="t" r="r" b="b"/>
              <a:pathLst>
                <a:path w="365759" h="317500">
                  <a:moveTo>
                    <a:pt x="365760" y="12700"/>
                  </a:moveTo>
                  <a:lnTo>
                    <a:pt x="353568" y="12700"/>
                  </a:lnTo>
                  <a:lnTo>
                    <a:pt x="353568" y="0"/>
                  </a:lnTo>
                  <a:lnTo>
                    <a:pt x="341376" y="0"/>
                  </a:lnTo>
                  <a:lnTo>
                    <a:pt x="341376" y="30480"/>
                  </a:lnTo>
                  <a:lnTo>
                    <a:pt x="341376" y="280670"/>
                  </a:lnTo>
                  <a:lnTo>
                    <a:pt x="24384" y="280670"/>
                  </a:lnTo>
                  <a:lnTo>
                    <a:pt x="24384" y="30988"/>
                  </a:lnTo>
                  <a:lnTo>
                    <a:pt x="24384" y="30480"/>
                  </a:lnTo>
                  <a:lnTo>
                    <a:pt x="341376" y="30480"/>
                  </a:lnTo>
                  <a:lnTo>
                    <a:pt x="341376" y="0"/>
                  </a:lnTo>
                  <a:lnTo>
                    <a:pt x="12522" y="0"/>
                  </a:lnTo>
                  <a:lnTo>
                    <a:pt x="12522" y="30480"/>
                  </a:lnTo>
                  <a:lnTo>
                    <a:pt x="12192" y="30988"/>
                  </a:lnTo>
                  <a:lnTo>
                    <a:pt x="12192" y="30480"/>
                  </a:lnTo>
                  <a:lnTo>
                    <a:pt x="12522" y="30480"/>
                  </a:lnTo>
                  <a:lnTo>
                    <a:pt x="12522" y="0"/>
                  </a:lnTo>
                  <a:lnTo>
                    <a:pt x="12192" y="0"/>
                  </a:lnTo>
                  <a:lnTo>
                    <a:pt x="12192" y="508"/>
                  </a:lnTo>
                  <a:lnTo>
                    <a:pt x="0" y="508"/>
                  </a:lnTo>
                  <a:lnTo>
                    <a:pt x="0" y="12700"/>
                  </a:lnTo>
                  <a:lnTo>
                    <a:pt x="0" y="299212"/>
                  </a:lnTo>
                  <a:lnTo>
                    <a:pt x="18364" y="299212"/>
                  </a:lnTo>
                  <a:lnTo>
                    <a:pt x="18364" y="299720"/>
                  </a:lnTo>
                  <a:lnTo>
                    <a:pt x="6261" y="299720"/>
                  </a:lnTo>
                  <a:lnTo>
                    <a:pt x="6261" y="308610"/>
                  </a:lnTo>
                  <a:lnTo>
                    <a:pt x="0" y="299212"/>
                  </a:lnTo>
                  <a:lnTo>
                    <a:pt x="0" y="317500"/>
                  </a:lnTo>
                  <a:lnTo>
                    <a:pt x="6261" y="317500"/>
                  </a:lnTo>
                  <a:lnTo>
                    <a:pt x="12192" y="317500"/>
                  </a:lnTo>
                  <a:lnTo>
                    <a:pt x="353568" y="317500"/>
                  </a:lnTo>
                  <a:lnTo>
                    <a:pt x="365760" y="317500"/>
                  </a:lnTo>
                  <a:lnTo>
                    <a:pt x="365760" y="299212"/>
                  </a:lnTo>
                  <a:lnTo>
                    <a:pt x="365760" y="280924"/>
                  </a:lnTo>
                  <a:lnTo>
                    <a:pt x="365760" y="12700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43215" y="3331972"/>
              <a:ext cx="341630" cy="426720"/>
            </a:xfrm>
            <a:custGeom>
              <a:avLst/>
              <a:gdLst/>
              <a:ahLst/>
              <a:cxnLst/>
              <a:rect l="l" t="t" r="r" b="b"/>
              <a:pathLst>
                <a:path w="341629" h="426720">
                  <a:moveTo>
                    <a:pt x="341375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341375" y="426720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DB2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31024" y="3313429"/>
              <a:ext cx="365760" cy="463550"/>
            </a:xfrm>
            <a:custGeom>
              <a:avLst/>
              <a:gdLst/>
              <a:ahLst/>
              <a:cxnLst/>
              <a:rect l="l" t="t" r="r" b="b"/>
              <a:pathLst>
                <a:path w="365759" h="463550">
                  <a:moveTo>
                    <a:pt x="365760" y="254"/>
                  </a:moveTo>
                  <a:lnTo>
                    <a:pt x="359740" y="254"/>
                  </a:lnTo>
                  <a:lnTo>
                    <a:pt x="359740" y="0"/>
                  </a:lnTo>
                  <a:lnTo>
                    <a:pt x="341376" y="0"/>
                  </a:lnTo>
                  <a:lnTo>
                    <a:pt x="341376" y="30480"/>
                  </a:lnTo>
                  <a:lnTo>
                    <a:pt x="341376" y="426720"/>
                  </a:lnTo>
                  <a:lnTo>
                    <a:pt x="24384" y="426720"/>
                  </a:lnTo>
                  <a:lnTo>
                    <a:pt x="24384" y="30734"/>
                  </a:lnTo>
                  <a:lnTo>
                    <a:pt x="24384" y="30480"/>
                  </a:lnTo>
                  <a:lnTo>
                    <a:pt x="341376" y="30480"/>
                  </a:lnTo>
                  <a:lnTo>
                    <a:pt x="341376" y="0"/>
                  </a:lnTo>
                  <a:lnTo>
                    <a:pt x="12446" y="0"/>
                  </a:lnTo>
                  <a:lnTo>
                    <a:pt x="12446" y="30480"/>
                  </a:lnTo>
                  <a:lnTo>
                    <a:pt x="12192" y="30734"/>
                  </a:lnTo>
                  <a:lnTo>
                    <a:pt x="12192" y="30480"/>
                  </a:lnTo>
                  <a:lnTo>
                    <a:pt x="12446" y="30480"/>
                  </a:lnTo>
                  <a:lnTo>
                    <a:pt x="12446" y="0"/>
                  </a:lnTo>
                  <a:lnTo>
                    <a:pt x="12192" y="0"/>
                  </a:lnTo>
                  <a:lnTo>
                    <a:pt x="12192" y="254"/>
                  </a:lnTo>
                  <a:lnTo>
                    <a:pt x="0" y="254"/>
                  </a:lnTo>
                  <a:lnTo>
                    <a:pt x="0" y="18542"/>
                  </a:lnTo>
                  <a:lnTo>
                    <a:pt x="0" y="445262"/>
                  </a:lnTo>
                  <a:lnTo>
                    <a:pt x="18364" y="445262"/>
                  </a:lnTo>
                  <a:lnTo>
                    <a:pt x="18364" y="445770"/>
                  </a:lnTo>
                  <a:lnTo>
                    <a:pt x="6261" y="445770"/>
                  </a:lnTo>
                  <a:lnTo>
                    <a:pt x="6261" y="454660"/>
                  </a:lnTo>
                  <a:lnTo>
                    <a:pt x="0" y="445262"/>
                  </a:lnTo>
                  <a:lnTo>
                    <a:pt x="0" y="463550"/>
                  </a:lnTo>
                  <a:lnTo>
                    <a:pt x="6261" y="463550"/>
                  </a:lnTo>
                  <a:lnTo>
                    <a:pt x="12192" y="463550"/>
                  </a:lnTo>
                  <a:lnTo>
                    <a:pt x="353568" y="463550"/>
                  </a:lnTo>
                  <a:lnTo>
                    <a:pt x="365760" y="463550"/>
                  </a:lnTo>
                  <a:lnTo>
                    <a:pt x="365760" y="445262"/>
                  </a:lnTo>
                  <a:lnTo>
                    <a:pt x="365760" y="426974"/>
                  </a:lnTo>
                  <a:lnTo>
                    <a:pt x="365760" y="18542"/>
                  </a:lnTo>
                  <a:lnTo>
                    <a:pt x="359740" y="18542"/>
                  </a:lnTo>
                  <a:lnTo>
                    <a:pt x="359740" y="9512"/>
                  </a:lnTo>
                  <a:lnTo>
                    <a:pt x="365760" y="18542"/>
                  </a:lnTo>
                  <a:lnTo>
                    <a:pt x="365760" y="254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84591" y="3618485"/>
              <a:ext cx="341630" cy="140335"/>
            </a:xfrm>
            <a:custGeom>
              <a:avLst/>
              <a:gdLst/>
              <a:ahLst/>
              <a:cxnLst/>
              <a:rect l="l" t="t" r="r" b="b"/>
              <a:pathLst>
                <a:path w="341629" h="140335">
                  <a:moveTo>
                    <a:pt x="341375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341375" y="140206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DB2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72400" y="3600195"/>
              <a:ext cx="365760" cy="177165"/>
            </a:xfrm>
            <a:custGeom>
              <a:avLst/>
              <a:gdLst/>
              <a:ahLst/>
              <a:cxnLst/>
              <a:rect l="l" t="t" r="r" b="b"/>
              <a:pathLst>
                <a:path w="365759" h="177164">
                  <a:moveTo>
                    <a:pt x="365760" y="158496"/>
                  </a:moveTo>
                  <a:lnTo>
                    <a:pt x="359486" y="167906"/>
                  </a:lnTo>
                  <a:lnTo>
                    <a:pt x="359486" y="159004"/>
                  </a:lnTo>
                  <a:lnTo>
                    <a:pt x="353568" y="159004"/>
                  </a:lnTo>
                  <a:lnTo>
                    <a:pt x="353568" y="30734"/>
                  </a:lnTo>
                  <a:lnTo>
                    <a:pt x="353568" y="18034"/>
                  </a:lnTo>
                  <a:lnTo>
                    <a:pt x="353568" y="254"/>
                  </a:lnTo>
                  <a:lnTo>
                    <a:pt x="341376" y="254"/>
                  </a:lnTo>
                  <a:lnTo>
                    <a:pt x="341376" y="30734"/>
                  </a:lnTo>
                  <a:lnTo>
                    <a:pt x="341376" y="139954"/>
                  </a:lnTo>
                  <a:lnTo>
                    <a:pt x="24384" y="139954"/>
                  </a:lnTo>
                  <a:lnTo>
                    <a:pt x="24384" y="30734"/>
                  </a:lnTo>
                  <a:lnTo>
                    <a:pt x="341376" y="30734"/>
                  </a:lnTo>
                  <a:lnTo>
                    <a:pt x="341376" y="254"/>
                  </a:lnTo>
                  <a:lnTo>
                    <a:pt x="12014" y="254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6096" y="9144"/>
                  </a:lnTo>
                  <a:lnTo>
                    <a:pt x="6096" y="18034"/>
                  </a:lnTo>
                  <a:lnTo>
                    <a:pt x="18288" y="18034"/>
                  </a:lnTo>
                  <a:lnTo>
                    <a:pt x="18288" y="18288"/>
                  </a:lnTo>
                  <a:lnTo>
                    <a:pt x="0" y="18288"/>
                  </a:lnTo>
                  <a:lnTo>
                    <a:pt x="0" y="158496"/>
                  </a:lnTo>
                  <a:lnTo>
                    <a:pt x="0" y="176784"/>
                  </a:lnTo>
                  <a:lnTo>
                    <a:pt x="12192" y="176784"/>
                  </a:lnTo>
                  <a:lnTo>
                    <a:pt x="353568" y="176784"/>
                  </a:lnTo>
                  <a:lnTo>
                    <a:pt x="359486" y="176784"/>
                  </a:lnTo>
                  <a:lnTo>
                    <a:pt x="365760" y="176784"/>
                  </a:lnTo>
                  <a:lnTo>
                    <a:pt x="365760" y="158496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25967" y="3472180"/>
              <a:ext cx="341630" cy="287020"/>
            </a:xfrm>
            <a:custGeom>
              <a:avLst/>
              <a:gdLst/>
              <a:ahLst/>
              <a:cxnLst/>
              <a:rect l="l" t="t" r="r" b="b"/>
              <a:pathLst>
                <a:path w="341629" h="287020">
                  <a:moveTo>
                    <a:pt x="341375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341375" y="286512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DB2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3776" y="3459479"/>
              <a:ext cx="365760" cy="317500"/>
            </a:xfrm>
            <a:custGeom>
              <a:avLst/>
              <a:gdLst/>
              <a:ahLst/>
              <a:cxnLst/>
              <a:rect l="l" t="t" r="r" b="b"/>
              <a:pathLst>
                <a:path w="365759" h="317500">
                  <a:moveTo>
                    <a:pt x="365760" y="508"/>
                  </a:moveTo>
                  <a:lnTo>
                    <a:pt x="359410" y="508"/>
                  </a:lnTo>
                  <a:lnTo>
                    <a:pt x="359410" y="0"/>
                  </a:lnTo>
                  <a:lnTo>
                    <a:pt x="341376" y="0"/>
                  </a:lnTo>
                  <a:lnTo>
                    <a:pt x="341376" y="30480"/>
                  </a:lnTo>
                  <a:lnTo>
                    <a:pt x="341376" y="280670"/>
                  </a:lnTo>
                  <a:lnTo>
                    <a:pt x="24384" y="280670"/>
                  </a:lnTo>
                  <a:lnTo>
                    <a:pt x="24384" y="30988"/>
                  </a:lnTo>
                  <a:lnTo>
                    <a:pt x="24384" y="30480"/>
                  </a:lnTo>
                  <a:lnTo>
                    <a:pt x="341376" y="30480"/>
                  </a:lnTo>
                  <a:lnTo>
                    <a:pt x="341376" y="0"/>
                  </a:lnTo>
                  <a:lnTo>
                    <a:pt x="12522" y="0"/>
                  </a:lnTo>
                  <a:lnTo>
                    <a:pt x="12522" y="30480"/>
                  </a:lnTo>
                  <a:lnTo>
                    <a:pt x="12192" y="30988"/>
                  </a:lnTo>
                  <a:lnTo>
                    <a:pt x="12192" y="30480"/>
                  </a:lnTo>
                  <a:lnTo>
                    <a:pt x="12522" y="30480"/>
                  </a:lnTo>
                  <a:lnTo>
                    <a:pt x="12522" y="0"/>
                  </a:lnTo>
                  <a:lnTo>
                    <a:pt x="12192" y="0"/>
                  </a:lnTo>
                  <a:lnTo>
                    <a:pt x="12192" y="508"/>
                  </a:lnTo>
                  <a:lnTo>
                    <a:pt x="0" y="508"/>
                  </a:lnTo>
                  <a:lnTo>
                    <a:pt x="0" y="12700"/>
                  </a:lnTo>
                  <a:lnTo>
                    <a:pt x="0" y="299212"/>
                  </a:lnTo>
                  <a:lnTo>
                    <a:pt x="18364" y="299212"/>
                  </a:lnTo>
                  <a:lnTo>
                    <a:pt x="18364" y="299720"/>
                  </a:lnTo>
                  <a:lnTo>
                    <a:pt x="6261" y="299720"/>
                  </a:lnTo>
                  <a:lnTo>
                    <a:pt x="6261" y="308610"/>
                  </a:lnTo>
                  <a:lnTo>
                    <a:pt x="0" y="299212"/>
                  </a:lnTo>
                  <a:lnTo>
                    <a:pt x="0" y="317500"/>
                  </a:lnTo>
                  <a:lnTo>
                    <a:pt x="6261" y="317500"/>
                  </a:lnTo>
                  <a:lnTo>
                    <a:pt x="12192" y="317500"/>
                  </a:lnTo>
                  <a:lnTo>
                    <a:pt x="353568" y="317500"/>
                  </a:lnTo>
                  <a:lnTo>
                    <a:pt x="365760" y="317500"/>
                  </a:lnTo>
                  <a:lnTo>
                    <a:pt x="365760" y="299212"/>
                  </a:lnTo>
                  <a:lnTo>
                    <a:pt x="365760" y="280924"/>
                  </a:lnTo>
                  <a:lnTo>
                    <a:pt x="365760" y="12700"/>
                  </a:lnTo>
                  <a:lnTo>
                    <a:pt x="359410" y="12700"/>
                  </a:lnTo>
                  <a:lnTo>
                    <a:pt x="359410" y="6350"/>
                  </a:lnTo>
                  <a:lnTo>
                    <a:pt x="365760" y="12700"/>
                  </a:lnTo>
                  <a:lnTo>
                    <a:pt x="365760" y="508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43091" y="3867911"/>
            <a:ext cx="13081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13419" y="3782567"/>
            <a:ext cx="3511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75" baseline="-11494" dirty="0">
                <a:latin typeface="Arial"/>
                <a:cs typeface="Arial"/>
              </a:rPr>
              <a:t>2</a:t>
            </a:r>
            <a:r>
              <a:rPr sz="2175" spc="172" baseline="-11494" dirty="0">
                <a:latin typeface="Arial"/>
                <a:cs typeface="Arial"/>
              </a:rPr>
              <a:t> </a:t>
            </a:r>
            <a:r>
              <a:rPr sz="1450" spc="-50" dirty="0">
                <a:latin typeface="Symbol"/>
                <a:cs typeface="Symbol"/>
              </a:rPr>
              <a:t>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83680" y="3868419"/>
            <a:ext cx="134620" cy="378460"/>
          </a:xfrm>
          <a:custGeom>
            <a:avLst/>
            <a:gdLst/>
            <a:ahLst/>
            <a:cxnLst/>
            <a:rect l="l" t="t" r="r" b="b"/>
            <a:pathLst>
              <a:path w="134620" h="378460">
                <a:moveTo>
                  <a:pt x="134112" y="146304"/>
                </a:moveTo>
                <a:lnTo>
                  <a:pt x="67043" y="0"/>
                </a:lnTo>
                <a:lnTo>
                  <a:pt x="0" y="146304"/>
                </a:lnTo>
                <a:lnTo>
                  <a:pt x="54864" y="146304"/>
                </a:lnTo>
                <a:lnTo>
                  <a:pt x="54864" y="377952"/>
                </a:lnTo>
                <a:lnTo>
                  <a:pt x="67043" y="377952"/>
                </a:lnTo>
                <a:lnTo>
                  <a:pt x="79248" y="377952"/>
                </a:lnTo>
                <a:lnTo>
                  <a:pt x="79248" y="146304"/>
                </a:lnTo>
                <a:lnTo>
                  <a:pt x="134112" y="146304"/>
                </a:lnTo>
                <a:close/>
              </a:path>
            </a:pathLst>
          </a:custGeom>
          <a:solidFill>
            <a:srgbClr val="1E191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4791455" y="2399283"/>
            <a:ext cx="871855" cy="939165"/>
            <a:chOff x="4791455" y="2399283"/>
            <a:chExt cx="871855" cy="939165"/>
          </a:xfrm>
        </p:grpSpPr>
        <p:sp>
          <p:nvSpPr>
            <p:cNvPr id="35" name="object 35"/>
            <p:cNvSpPr/>
            <p:nvPr/>
          </p:nvSpPr>
          <p:spPr>
            <a:xfrm>
              <a:off x="4797551" y="2441955"/>
              <a:ext cx="853440" cy="853440"/>
            </a:xfrm>
            <a:custGeom>
              <a:avLst/>
              <a:gdLst/>
              <a:ahLst/>
              <a:cxnLst/>
              <a:rect l="l" t="t" r="r" b="b"/>
              <a:pathLst>
                <a:path w="853439" h="853439">
                  <a:moveTo>
                    <a:pt x="640080" y="0"/>
                  </a:moveTo>
                  <a:lnTo>
                    <a:pt x="640080" y="213360"/>
                  </a:lnTo>
                  <a:lnTo>
                    <a:pt x="0" y="213360"/>
                  </a:lnTo>
                  <a:lnTo>
                    <a:pt x="0" y="640080"/>
                  </a:lnTo>
                  <a:lnTo>
                    <a:pt x="640080" y="640080"/>
                  </a:lnTo>
                  <a:lnTo>
                    <a:pt x="640080" y="853440"/>
                  </a:lnTo>
                  <a:lnTo>
                    <a:pt x="853439" y="42672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91455" y="2399283"/>
              <a:ext cx="871855" cy="939165"/>
            </a:xfrm>
            <a:custGeom>
              <a:avLst/>
              <a:gdLst/>
              <a:ahLst/>
              <a:cxnLst/>
              <a:rect l="l" t="t" r="r" b="b"/>
              <a:pathLst>
                <a:path w="871854" h="939164">
                  <a:moveTo>
                    <a:pt x="850434" y="469391"/>
                  </a:moveTo>
                  <a:lnTo>
                    <a:pt x="658368" y="859013"/>
                  </a:lnTo>
                  <a:lnTo>
                    <a:pt x="658368" y="896112"/>
                  </a:lnTo>
                  <a:lnTo>
                    <a:pt x="640080" y="896112"/>
                  </a:lnTo>
                  <a:lnTo>
                    <a:pt x="640080" y="938783"/>
                  </a:lnTo>
                  <a:lnTo>
                    <a:pt x="661138" y="896112"/>
                  </a:lnTo>
                  <a:lnTo>
                    <a:pt x="658368" y="896112"/>
                  </a:lnTo>
                  <a:lnTo>
                    <a:pt x="658368" y="859013"/>
                  </a:lnTo>
                  <a:lnTo>
                    <a:pt x="679447" y="859013"/>
                  </a:lnTo>
                  <a:lnTo>
                    <a:pt x="868719" y="475488"/>
                  </a:lnTo>
                  <a:lnTo>
                    <a:pt x="853440" y="475488"/>
                  </a:lnTo>
                  <a:lnTo>
                    <a:pt x="850434" y="469391"/>
                  </a:lnTo>
                  <a:close/>
                </a:path>
                <a:path w="871854" h="939164">
                  <a:moveTo>
                    <a:pt x="640080" y="682751"/>
                  </a:moveTo>
                  <a:lnTo>
                    <a:pt x="640080" y="896112"/>
                  </a:lnTo>
                  <a:lnTo>
                    <a:pt x="658368" y="859013"/>
                  </a:lnTo>
                  <a:lnTo>
                    <a:pt x="658368" y="694943"/>
                  </a:lnTo>
                  <a:lnTo>
                    <a:pt x="646176" y="694943"/>
                  </a:lnTo>
                  <a:lnTo>
                    <a:pt x="640080" y="682751"/>
                  </a:lnTo>
                  <a:close/>
                </a:path>
                <a:path w="871854" h="939164">
                  <a:moveTo>
                    <a:pt x="640080" y="243839"/>
                  </a:moveTo>
                  <a:lnTo>
                    <a:pt x="0" y="243839"/>
                  </a:lnTo>
                  <a:lnTo>
                    <a:pt x="0" y="694943"/>
                  </a:lnTo>
                  <a:lnTo>
                    <a:pt x="640080" y="694943"/>
                  </a:lnTo>
                  <a:lnTo>
                    <a:pt x="640080" y="682751"/>
                  </a:lnTo>
                  <a:lnTo>
                    <a:pt x="18288" y="682751"/>
                  </a:lnTo>
                  <a:lnTo>
                    <a:pt x="6096" y="676655"/>
                  </a:lnTo>
                  <a:lnTo>
                    <a:pt x="18288" y="676655"/>
                  </a:lnTo>
                  <a:lnTo>
                    <a:pt x="18288" y="262127"/>
                  </a:lnTo>
                  <a:lnTo>
                    <a:pt x="6096" y="262127"/>
                  </a:lnTo>
                  <a:lnTo>
                    <a:pt x="18288" y="256031"/>
                  </a:lnTo>
                  <a:lnTo>
                    <a:pt x="640080" y="256031"/>
                  </a:lnTo>
                  <a:lnTo>
                    <a:pt x="640080" y="243839"/>
                  </a:lnTo>
                  <a:close/>
                </a:path>
                <a:path w="871854" h="939164">
                  <a:moveTo>
                    <a:pt x="658368" y="676655"/>
                  </a:moveTo>
                  <a:lnTo>
                    <a:pt x="18288" y="676655"/>
                  </a:lnTo>
                  <a:lnTo>
                    <a:pt x="18288" y="682751"/>
                  </a:lnTo>
                  <a:lnTo>
                    <a:pt x="640080" y="682751"/>
                  </a:lnTo>
                  <a:lnTo>
                    <a:pt x="646176" y="694943"/>
                  </a:lnTo>
                  <a:lnTo>
                    <a:pt x="658368" y="694943"/>
                  </a:lnTo>
                  <a:lnTo>
                    <a:pt x="658368" y="676655"/>
                  </a:lnTo>
                  <a:close/>
                </a:path>
                <a:path w="871854" h="939164">
                  <a:moveTo>
                    <a:pt x="18288" y="676655"/>
                  </a:moveTo>
                  <a:lnTo>
                    <a:pt x="6096" y="676655"/>
                  </a:lnTo>
                  <a:lnTo>
                    <a:pt x="18288" y="682751"/>
                  </a:lnTo>
                  <a:lnTo>
                    <a:pt x="18288" y="676655"/>
                  </a:lnTo>
                  <a:close/>
                </a:path>
                <a:path w="871854" h="939164">
                  <a:moveTo>
                    <a:pt x="853440" y="463295"/>
                  </a:moveTo>
                  <a:lnTo>
                    <a:pt x="850434" y="469391"/>
                  </a:lnTo>
                  <a:lnTo>
                    <a:pt x="853440" y="475488"/>
                  </a:lnTo>
                  <a:lnTo>
                    <a:pt x="853440" y="463295"/>
                  </a:lnTo>
                  <a:close/>
                </a:path>
                <a:path w="871854" h="939164">
                  <a:moveTo>
                    <a:pt x="868719" y="463295"/>
                  </a:moveTo>
                  <a:lnTo>
                    <a:pt x="853440" y="463295"/>
                  </a:lnTo>
                  <a:lnTo>
                    <a:pt x="853440" y="475488"/>
                  </a:lnTo>
                  <a:lnTo>
                    <a:pt x="868719" y="475488"/>
                  </a:lnTo>
                  <a:lnTo>
                    <a:pt x="871728" y="469391"/>
                  </a:lnTo>
                  <a:lnTo>
                    <a:pt x="868719" y="463295"/>
                  </a:lnTo>
                  <a:close/>
                </a:path>
                <a:path w="871854" h="939164">
                  <a:moveTo>
                    <a:pt x="661138" y="42671"/>
                  </a:moveTo>
                  <a:lnTo>
                    <a:pt x="658368" y="42671"/>
                  </a:lnTo>
                  <a:lnTo>
                    <a:pt x="658368" y="79770"/>
                  </a:lnTo>
                  <a:lnTo>
                    <a:pt x="850434" y="469391"/>
                  </a:lnTo>
                  <a:lnTo>
                    <a:pt x="853440" y="463295"/>
                  </a:lnTo>
                  <a:lnTo>
                    <a:pt x="868719" y="463295"/>
                  </a:lnTo>
                  <a:lnTo>
                    <a:pt x="661138" y="42671"/>
                  </a:lnTo>
                  <a:close/>
                </a:path>
                <a:path w="871854" h="939164">
                  <a:moveTo>
                    <a:pt x="18288" y="256031"/>
                  </a:moveTo>
                  <a:lnTo>
                    <a:pt x="6096" y="262127"/>
                  </a:lnTo>
                  <a:lnTo>
                    <a:pt x="18288" y="262127"/>
                  </a:lnTo>
                  <a:lnTo>
                    <a:pt x="18288" y="256031"/>
                  </a:lnTo>
                  <a:close/>
                </a:path>
                <a:path w="871854" h="939164">
                  <a:moveTo>
                    <a:pt x="658368" y="243839"/>
                  </a:moveTo>
                  <a:lnTo>
                    <a:pt x="646176" y="243839"/>
                  </a:lnTo>
                  <a:lnTo>
                    <a:pt x="640080" y="256031"/>
                  </a:lnTo>
                  <a:lnTo>
                    <a:pt x="18288" y="256031"/>
                  </a:lnTo>
                  <a:lnTo>
                    <a:pt x="18288" y="262127"/>
                  </a:lnTo>
                  <a:lnTo>
                    <a:pt x="658368" y="262127"/>
                  </a:lnTo>
                  <a:lnTo>
                    <a:pt x="658368" y="243839"/>
                  </a:lnTo>
                  <a:close/>
                </a:path>
                <a:path w="871854" h="939164">
                  <a:moveTo>
                    <a:pt x="640080" y="42671"/>
                  </a:moveTo>
                  <a:lnTo>
                    <a:pt x="640080" y="256031"/>
                  </a:lnTo>
                  <a:lnTo>
                    <a:pt x="646176" y="243839"/>
                  </a:lnTo>
                  <a:lnTo>
                    <a:pt x="658368" y="243839"/>
                  </a:lnTo>
                  <a:lnTo>
                    <a:pt x="658368" y="79770"/>
                  </a:lnTo>
                  <a:lnTo>
                    <a:pt x="640080" y="42671"/>
                  </a:lnTo>
                  <a:close/>
                </a:path>
                <a:path w="871854" h="939164">
                  <a:moveTo>
                    <a:pt x="640080" y="0"/>
                  </a:moveTo>
                  <a:lnTo>
                    <a:pt x="640080" y="42671"/>
                  </a:lnTo>
                  <a:lnTo>
                    <a:pt x="658368" y="79770"/>
                  </a:lnTo>
                  <a:lnTo>
                    <a:pt x="658368" y="42671"/>
                  </a:lnTo>
                  <a:lnTo>
                    <a:pt x="661138" y="42671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962144" y="5526532"/>
            <a:ext cx="469900" cy="402590"/>
            <a:chOff x="4962144" y="5526532"/>
            <a:chExt cx="469900" cy="402590"/>
          </a:xfrm>
        </p:grpSpPr>
        <p:sp>
          <p:nvSpPr>
            <p:cNvPr id="38" name="object 38"/>
            <p:cNvSpPr/>
            <p:nvPr/>
          </p:nvSpPr>
          <p:spPr>
            <a:xfrm>
              <a:off x="4968240" y="5532628"/>
              <a:ext cx="457200" cy="384175"/>
            </a:xfrm>
            <a:custGeom>
              <a:avLst/>
              <a:gdLst/>
              <a:ahLst/>
              <a:cxnLst/>
              <a:rect l="l" t="t" r="r" b="b"/>
              <a:pathLst>
                <a:path w="457200" h="384175">
                  <a:moveTo>
                    <a:pt x="268224" y="0"/>
                  </a:moveTo>
                  <a:lnTo>
                    <a:pt x="268224" y="97536"/>
                  </a:lnTo>
                  <a:lnTo>
                    <a:pt x="0" y="97536"/>
                  </a:lnTo>
                  <a:lnTo>
                    <a:pt x="0" y="286512"/>
                  </a:lnTo>
                  <a:lnTo>
                    <a:pt x="268224" y="286512"/>
                  </a:lnTo>
                  <a:lnTo>
                    <a:pt x="268224" y="384048"/>
                  </a:lnTo>
                  <a:lnTo>
                    <a:pt x="457200" y="195072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62144" y="5526532"/>
              <a:ext cx="469900" cy="402590"/>
            </a:xfrm>
            <a:custGeom>
              <a:avLst/>
              <a:gdLst/>
              <a:ahLst/>
              <a:cxnLst/>
              <a:rect l="l" t="t" r="r" b="b"/>
              <a:pathLst>
                <a:path w="469900" h="402589">
                  <a:moveTo>
                    <a:pt x="268223" y="384048"/>
                  </a:moveTo>
                  <a:lnTo>
                    <a:pt x="268223" y="402336"/>
                  </a:lnTo>
                  <a:lnTo>
                    <a:pt x="280415" y="390144"/>
                  </a:lnTo>
                  <a:lnTo>
                    <a:pt x="274319" y="390144"/>
                  </a:lnTo>
                  <a:lnTo>
                    <a:pt x="268223" y="384048"/>
                  </a:lnTo>
                  <a:close/>
                </a:path>
                <a:path w="469900" h="402589">
                  <a:moveTo>
                    <a:pt x="274319" y="377952"/>
                  </a:moveTo>
                  <a:lnTo>
                    <a:pt x="268223" y="384048"/>
                  </a:lnTo>
                  <a:lnTo>
                    <a:pt x="274319" y="390144"/>
                  </a:lnTo>
                  <a:lnTo>
                    <a:pt x="274319" y="377952"/>
                  </a:lnTo>
                  <a:close/>
                </a:path>
                <a:path w="469900" h="402589">
                  <a:moveTo>
                    <a:pt x="454151" y="198120"/>
                  </a:moveTo>
                  <a:lnTo>
                    <a:pt x="274319" y="377952"/>
                  </a:lnTo>
                  <a:lnTo>
                    <a:pt x="274319" y="390144"/>
                  </a:lnTo>
                  <a:lnTo>
                    <a:pt x="280415" y="390144"/>
                  </a:lnTo>
                  <a:lnTo>
                    <a:pt x="469391" y="201168"/>
                  </a:lnTo>
                  <a:lnTo>
                    <a:pt x="457200" y="201168"/>
                  </a:lnTo>
                  <a:lnTo>
                    <a:pt x="454151" y="198120"/>
                  </a:lnTo>
                  <a:close/>
                </a:path>
                <a:path w="469900" h="402589">
                  <a:moveTo>
                    <a:pt x="268223" y="292608"/>
                  </a:moveTo>
                  <a:lnTo>
                    <a:pt x="268223" y="384048"/>
                  </a:lnTo>
                  <a:lnTo>
                    <a:pt x="274319" y="377952"/>
                  </a:lnTo>
                  <a:lnTo>
                    <a:pt x="274319" y="298704"/>
                  </a:lnTo>
                  <a:lnTo>
                    <a:pt x="268223" y="292608"/>
                  </a:lnTo>
                  <a:close/>
                </a:path>
                <a:path w="469900" h="402589">
                  <a:moveTo>
                    <a:pt x="268223" y="97536"/>
                  </a:moveTo>
                  <a:lnTo>
                    <a:pt x="0" y="97536"/>
                  </a:lnTo>
                  <a:lnTo>
                    <a:pt x="0" y="298704"/>
                  </a:lnTo>
                  <a:lnTo>
                    <a:pt x="268223" y="298704"/>
                  </a:lnTo>
                  <a:lnTo>
                    <a:pt x="268223" y="292608"/>
                  </a:lnTo>
                  <a:lnTo>
                    <a:pt x="12191" y="292608"/>
                  </a:lnTo>
                  <a:lnTo>
                    <a:pt x="12191" y="109728"/>
                  </a:lnTo>
                  <a:lnTo>
                    <a:pt x="6095" y="109728"/>
                  </a:lnTo>
                  <a:lnTo>
                    <a:pt x="12191" y="103632"/>
                  </a:lnTo>
                  <a:lnTo>
                    <a:pt x="268223" y="103632"/>
                  </a:lnTo>
                  <a:lnTo>
                    <a:pt x="268223" y="97536"/>
                  </a:lnTo>
                  <a:close/>
                </a:path>
                <a:path w="469900" h="402589">
                  <a:moveTo>
                    <a:pt x="274319" y="292608"/>
                  </a:moveTo>
                  <a:lnTo>
                    <a:pt x="268223" y="292608"/>
                  </a:lnTo>
                  <a:lnTo>
                    <a:pt x="274319" y="298704"/>
                  </a:lnTo>
                  <a:lnTo>
                    <a:pt x="274319" y="292608"/>
                  </a:lnTo>
                  <a:close/>
                </a:path>
                <a:path w="469900" h="402589">
                  <a:moveTo>
                    <a:pt x="457200" y="195072"/>
                  </a:moveTo>
                  <a:lnTo>
                    <a:pt x="454151" y="198120"/>
                  </a:lnTo>
                  <a:lnTo>
                    <a:pt x="457200" y="201168"/>
                  </a:lnTo>
                  <a:lnTo>
                    <a:pt x="457200" y="195072"/>
                  </a:lnTo>
                  <a:close/>
                </a:path>
                <a:path w="469900" h="402589">
                  <a:moveTo>
                    <a:pt x="463296" y="195072"/>
                  </a:moveTo>
                  <a:lnTo>
                    <a:pt x="457200" y="195072"/>
                  </a:lnTo>
                  <a:lnTo>
                    <a:pt x="457200" y="201168"/>
                  </a:lnTo>
                  <a:lnTo>
                    <a:pt x="469391" y="201168"/>
                  </a:lnTo>
                  <a:lnTo>
                    <a:pt x="463296" y="195072"/>
                  </a:lnTo>
                  <a:close/>
                </a:path>
                <a:path w="469900" h="402589">
                  <a:moveTo>
                    <a:pt x="274319" y="6096"/>
                  </a:moveTo>
                  <a:lnTo>
                    <a:pt x="274319" y="18288"/>
                  </a:lnTo>
                  <a:lnTo>
                    <a:pt x="454151" y="198120"/>
                  </a:lnTo>
                  <a:lnTo>
                    <a:pt x="457200" y="195072"/>
                  </a:lnTo>
                  <a:lnTo>
                    <a:pt x="463296" y="195072"/>
                  </a:lnTo>
                  <a:lnTo>
                    <a:pt x="274319" y="6096"/>
                  </a:lnTo>
                  <a:close/>
                </a:path>
                <a:path w="469900" h="402589">
                  <a:moveTo>
                    <a:pt x="12191" y="103632"/>
                  </a:moveTo>
                  <a:lnTo>
                    <a:pt x="6095" y="109728"/>
                  </a:lnTo>
                  <a:lnTo>
                    <a:pt x="12191" y="109728"/>
                  </a:lnTo>
                  <a:lnTo>
                    <a:pt x="12191" y="103632"/>
                  </a:lnTo>
                  <a:close/>
                </a:path>
                <a:path w="469900" h="402589">
                  <a:moveTo>
                    <a:pt x="274319" y="97536"/>
                  </a:moveTo>
                  <a:lnTo>
                    <a:pt x="268223" y="103632"/>
                  </a:lnTo>
                  <a:lnTo>
                    <a:pt x="12191" y="103632"/>
                  </a:lnTo>
                  <a:lnTo>
                    <a:pt x="12191" y="109728"/>
                  </a:lnTo>
                  <a:lnTo>
                    <a:pt x="274319" y="109728"/>
                  </a:lnTo>
                  <a:lnTo>
                    <a:pt x="274319" y="97536"/>
                  </a:lnTo>
                  <a:close/>
                </a:path>
                <a:path w="469900" h="402589">
                  <a:moveTo>
                    <a:pt x="268223" y="12192"/>
                  </a:moveTo>
                  <a:lnTo>
                    <a:pt x="268223" y="103632"/>
                  </a:lnTo>
                  <a:lnTo>
                    <a:pt x="274319" y="97536"/>
                  </a:lnTo>
                  <a:lnTo>
                    <a:pt x="274319" y="18288"/>
                  </a:lnTo>
                  <a:lnTo>
                    <a:pt x="268223" y="12192"/>
                  </a:lnTo>
                  <a:close/>
                </a:path>
                <a:path w="469900" h="402589">
                  <a:moveTo>
                    <a:pt x="274319" y="6096"/>
                  </a:moveTo>
                  <a:lnTo>
                    <a:pt x="268223" y="12192"/>
                  </a:lnTo>
                  <a:lnTo>
                    <a:pt x="274319" y="18288"/>
                  </a:lnTo>
                  <a:lnTo>
                    <a:pt x="274319" y="6096"/>
                  </a:lnTo>
                  <a:close/>
                </a:path>
                <a:path w="469900" h="402589">
                  <a:moveTo>
                    <a:pt x="268223" y="0"/>
                  </a:moveTo>
                  <a:lnTo>
                    <a:pt x="268223" y="12192"/>
                  </a:lnTo>
                  <a:lnTo>
                    <a:pt x="274319" y="6096"/>
                  </a:lnTo>
                  <a:lnTo>
                    <a:pt x="2682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dirty="0"/>
              <a:t>Гистограммы</a:t>
            </a:r>
            <a:r>
              <a:rPr spc="-170" dirty="0"/>
              <a:t> </a:t>
            </a:r>
            <a:r>
              <a:rPr spc="-10" dirty="0"/>
              <a:t>градиентов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32" y="4059326"/>
            <a:ext cx="8204200" cy="27628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575"/>
              </a:spcBef>
              <a:buChar char="•"/>
              <a:tabLst>
                <a:tab pos="353695" algn="l"/>
              </a:tabLst>
            </a:pPr>
            <a:r>
              <a:rPr sz="2000" dirty="0">
                <a:latin typeface="Arial"/>
                <a:cs typeface="Arial"/>
              </a:rPr>
              <a:t>Вычисляем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градиент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каждом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пикселе</a:t>
            </a:r>
            <a:endParaRPr sz="2000">
              <a:latin typeface="Arial"/>
              <a:cs typeface="Arial"/>
            </a:endParaRPr>
          </a:p>
          <a:p>
            <a:pPr marL="353695" marR="19050" indent="-341630">
              <a:lnSpc>
                <a:spcPct val="100000"/>
              </a:lnSpc>
              <a:spcBef>
                <a:spcPts val="480"/>
              </a:spcBef>
              <a:buChar char="•"/>
              <a:tabLst>
                <a:tab pos="353695" algn="l"/>
              </a:tabLst>
            </a:pPr>
            <a:r>
              <a:rPr sz="2000" dirty="0">
                <a:latin typeface="Arial"/>
                <a:cs typeface="Arial"/>
              </a:rPr>
              <a:t>Строим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гистограммы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направлений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градиентов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по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прямоугольным областям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Вклад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каждого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пикселя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взвешиваем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по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гауссиане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с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центром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центре окрестности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20"/>
              </a:spcBef>
              <a:buChar char="•"/>
              <a:tabLst>
                <a:tab pos="353695" algn="l"/>
              </a:tabLst>
            </a:pPr>
            <a:r>
              <a:rPr sz="2000" dirty="0">
                <a:latin typeface="Arial"/>
                <a:cs typeface="Arial"/>
              </a:rPr>
              <a:t>Обычно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сетка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4x4,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каждой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гистограмма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8ю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ячейками</a:t>
            </a:r>
            <a:endParaRPr sz="20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480"/>
              </a:spcBef>
              <a:buChar char="•"/>
              <a:tabLst>
                <a:tab pos="353695" algn="l"/>
                <a:tab pos="5394960" algn="l"/>
              </a:tabLst>
            </a:pPr>
            <a:r>
              <a:rPr sz="2000" dirty="0">
                <a:latin typeface="Arial"/>
                <a:cs typeface="Arial"/>
              </a:rPr>
              <a:t>Стандартная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длина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вектора-</a:t>
            </a:r>
            <a:r>
              <a:rPr sz="2000" spc="-10" dirty="0">
                <a:latin typeface="Arial"/>
                <a:cs typeface="Arial"/>
              </a:rPr>
              <a:t>дескриптора</a:t>
            </a:r>
            <a:r>
              <a:rPr sz="2000" dirty="0">
                <a:latin typeface="Arial"/>
                <a:cs typeface="Arial"/>
              </a:rPr>
              <a:t>	–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128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(4*4*8)</a:t>
            </a:r>
            <a:endParaRPr sz="20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480"/>
              </a:spcBef>
              <a:buChar char="•"/>
              <a:tabLst>
                <a:tab pos="353695" algn="l"/>
              </a:tabLst>
            </a:pPr>
            <a:r>
              <a:rPr sz="2000" dirty="0">
                <a:latin typeface="Arial"/>
                <a:cs typeface="Arial"/>
              </a:rPr>
              <a:t>Сравниваем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как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вектор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(разные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метрики)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607" y="1430019"/>
            <a:ext cx="5279136" cy="23957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Локальные</a:t>
            </a:r>
            <a:r>
              <a:rPr spc="-155" dirty="0"/>
              <a:t> </a:t>
            </a:r>
            <a:r>
              <a:rPr spc="-10" dirty="0"/>
              <a:t>особенности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2532" y="3508828"/>
            <a:ext cx="7854950" cy="36093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67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Что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делать,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если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часть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объекта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загорожена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другим?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Елочка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выросла….</a:t>
            </a:r>
            <a:endParaRPr sz="2000">
              <a:latin typeface="Arial"/>
              <a:cs typeface="Arial"/>
            </a:endParaRPr>
          </a:p>
          <a:p>
            <a:pPr marL="353695" marR="927735" indent="-341630">
              <a:lnSpc>
                <a:spcPct val="100000"/>
              </a:lnSpc>
              <a:spcBef>
                <a:spcPts val="56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Найти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хорошо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различимые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точки </a:t>
            </a:r>
            <a:r>
              <a:rPr sz="2400" dirty="0">
                <a:latin typeface="Arial"/>
                <a:cs typeface="Arial"/>
              </a:rPr>
              <a:t>(«характеристические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точки»,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«особенности»,</a:t>
            </a:r>
            <a:endParaRPr sz="24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«локальный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особые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точки»)</a:t>
            </a:r>
            <a:endParaRPr sz="2400">
              <a:latin typeface="Arial"/>
              <a:cs typeface="Arial"/>
            </a:endParaRPr>
          </a:p>
          <a:p>
            <a:pPr marL="353695" marR="367665" indent="-341630">
              <a:lnSpc>
                <a:spcPct val="100000"/>
              </a:lnSpc>
              <a:spcBef>
                <a:spcPts val="575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Найти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такое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преобразование,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которое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совмещает </a:t>
            </a:r>
            <a:r>
              <a:rPr sz="2400" dirty="0">
                <a:latin typeface="Arial"/>
                <a:cs typeface="Arial"/>
              </a:rPr>
              <a:t>найденные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точки</a:t>
            </a:r>
            <a:endParaRPr sz="2400">
              <a:latin typeface="Arial"/>
              <a:cs typeface="Arial"/>
            </a:endParaRPr>
          </a:p>
          <a:p>
            <a:pPr marL="353695" marR="200025" indent="-341630">
              <a:lnSpc>
                <a:spcPct val="100000"/>
              </a:lnSpc>
              <a:spcBef>
                <a:spcPts val="58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Можно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верифицировать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с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помощью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попиксельного сравнения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3888" y="1216660"/>
            <a:ext cx="5023485" cy="2237740"/>
            <a:chOff x="2913888" y="1216660"/>
            <a:chExt cx="5023485" cy="2237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2639" y="1570228"/>
              <a:ext cx="2054352" cy="17556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8" y="1216660"/>
              <a:ext cx="2017776" cy="21945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15839" y="2509012"/>
              <a:ext cx="914400" cy="109855"/>
            </a:xfrm>
            <a:custGeom>
              <a:avLst/>
              <a:gdLst/>
              <a:ahLst/>
              <a:cxnLst/>
              <a:rect l="l" t="t" r="r" b="b"/>
              <a:pathLst>
                <a:path w="914400" h="109855">
                  <a:moveTo>
                    <a:pt x="798576" y="0"/>
                  </a:moveTo>
                  <a:lnTo>
                    <a:pt x="798576" y="109727"/>
                  </a:lnTo>
                  <a:lnTo>
                    <a:pt x="875791" y="73151"/>
                  </a:lnTo>
                  <a:lnTo>
                    <a:pt x="816863" y="73151"/>
                  </a:lnTo>
                  <a:lnTo>
                    <a:pt x="816863" y="36575"/>
                  </a:lnTo>
                  <a:lnTo>
                    <a:pt x="875791" y="36575"/>
                  </a:lnTo>
                  <a:lnTo>
                    <a:pt x="798576" y="0"/>
                  </a:lnTo>
                  <a:close/>
                </a:path>
                <a:path w="914400" h="109855">
                  <a:moveTo>
                    <a:pt x="798576" y="36575"/>
                  </a:moveTo>
                  <a:lnTo>
                    <a:pt x="0" y="36575"/>
                  </a:lnTo>
                  <a:lnTo>
                    <a:pt x="0" y="73151"/>
                  </a:lnTo>
                  <a:lnTo>
                    <a:pt x="798576" y="73151"/>
                  </a:lnTo>
                  <a:lnTo>
                    <a:pt x="798576" y="36575"/>
                  </a:lnTo>
                  <a:close/>
                </a:path>
                <a:path w="914400" h="109855">
                  <a:moveTo>
                    <a:pt x="875791" y="36575"/>
                  </a:moveTo>
                  <a:lnTo>
                    <a:pt x="816863" y="36575"/>
                  </a:lnTo>
                  <a:lnTo>
                    <a:pt x="816863" y="73151"/>
                  </a:lnTo>
                  <a:lnTo>
                    <a:pt x="875791" y="73151"/>
                  </a:lnTo>
                  <a:lnTo>
                    <a:pt x="914400" y="54863"/>
                  </a:lnTo>
                  <a:lnTo>
                    <a:pt x="875791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7520" y="1753108"/>
              <a:ext cx="128015" cy="1280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5072" y="1795780"/>
              <a:ext cx="128015" cy="1280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7872" y="3051555"/>
              <a:ext cx="128016" cy="1280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7744" y="2899155"/>
              <a:ext cx="128015" cy="1280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6336" y="1259332"/>
              <a:ext cx="2017775" cy="21945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70191" y="2972308"/>
              <a:ext cx="128015" cy="1280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2639" y="1570228"/>
              <a:ext cx="2054352" cy="17556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44640" y="2027428"/>
              <a:ext cx="530860" cy="762000"/>
            </a:xfrm>
            <a:custGeom>
              <a:avLst/>
              <a:gdLst/>
              <a:ahLst/>
              <a:cxnLst/>
              <a:rect l="l" t="t" r="r" b="b"/>
              <a:pathLst>
                <a:path w="530859" h="762000">
                  <a:moveTo>
                    <a:pt x="268224" y="0"/>
                  </a:moveTo>
                  <a:lnTo>
                    <a:pt x="0" y="762000"/>
                  </a:lnTo>
                  <a:lnTo>
                    <a:pt x="530351" y="762000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64096" y="2789427"/>
              <a:ext cx="116205" cy="304800"/>
            </a:xfrm>
            <a:custGeom>
              <a:avLst/>
              <a:gdLst/>
              <a:ahLst/>
              <a:cxnLst/>
              <a:rect l="l" t="t" r="r" b="b"/>
              <a:pathLst>
                <a:path w="116204" h="304800">
                  <a:moveTo>
                    <a:pt x="115822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5822" y="304800"/>
                  </a:lnTo>
                  <a:lnTo>
                    <a:pt x="115822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dirty="0"/>
              <a:t>Резюме</a:t>
            </a:r>
            <a:r>
              <a:rPr spc="-100" dirty="0"/>
              <a:t> </a:t>
            </a:r>
            <a:r>
              <a:rPr spc="-20" dirty="0"/>
              <a:t>SIFT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980" y="1447800"/>
            <a:ext cx="596011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180340" indent="-341630">
              <a:lnSpc>
                <a:spcPct val="100000"/>
              </a:lnSpc>
              <a:spcBef>
                <a:spcPts val="10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Дескриптор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SIFT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весьма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специфичен, </a:t>
            </a:r>
            <a:r>
              <a:rPr sz="2400" dirty="0">
                <a:latin typeface="Arial"/>
                <a:cs typeface="Arial"/>
              </a:rPr>
              <a:t>устойчив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изменениям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освещения, </a:t>
            </a:r>
            <a:r>
              <a:rPr sz="2400" dirty="0">
                <a:latin typeface="Arial"/>
                <a:cs typeface="Arial"/>
              </a:rPr>
              <a:t>небольшим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сдвигам</a:t>
            </a:r>
            <a:endParaRPr sz="2400">
              <a:latin typeface="Arial"/>
              <a:cs typeface="Arial"/>
            </a:endParaRPr>
          </a:p>
          <a:p>
            <a:pPr marL="353695" marR="5080" indent="-341630">
              <a:lnSpc>
                <a:spcPct val="100000"/>
              </a:lnSpc>
              <a:spcBef>
                <a:spcPts val="575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Вся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схема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SIFT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(детектор,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выбор </a:t>
            </a:r>
            <a:r>
              <a:rPr sz="2400" dirty="0">
                <a:latin typeface="Arial"/>
                <a:cs typeface="Arial"/>
              </a:rPr>
              <a:t>окрестностей,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дескриптор)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оказалась </a:t>
            </a:r>
            <a:r>
              <a:rPr sz="2400" dirty="0">
                <a:latin typeface="Arial"/>
                <a:cs typeface="Arial"/>
              </a:rPr>
              <a:t>очень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эффективным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инструментов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для </a:t>
            </a:r>
            <a:r>
              <a:rPr sz="2400" dirty="0">
                <a:latin typeface="Arial"/>
                <a:cs typeface="Arial"/>
              </a:rPr>
              <a:t>анализа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изображений</a:t>
            </a:r>
            <a:endParaRPr sz="24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75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Очень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широко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используется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1983" y="1350772"/>
            <a:ext cx="2060448" cy="21518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Сопоставление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32" y="1295400"/>
            <a:ext cx="569468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675"/>
              </a:spcBef>
              <a:buChar char="•"/>
              <a:tabLst>
                <a:tab pos="621665" algn="l"/>
              </a:tabLst>
            </a:pPr>
            <a:r>
              <a:rPr sz="2400" dirty="0">
                <a:latin typeface="Arial"/>
                <a:cs typeface="Arial"/>
              </a:rPr>
              <a:t>Имеем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набор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точек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дескрипторов</a:t>
            </a:r>
            <a:endParaRPr sz="2400">
              <a:latin typeface="Arial"/>
              <a:cs typeface="Arial"/>
            </a:endParaRPr>
          </a:p>
          <a:p>
            <a:pPr marL="621665" indent="-608965">
              <a:lnSpc>
                <a:spcPct val="100000"/>
              </a:lnSpc>
              <a:spcBef>
                <a:spcPts val="575"/>
              </a:spcBef>
              <a:buChar char="•"/>
              <a:tabLst>
                <a:tab pos="621665" algn="l"/>
              </a:tabLst>
            </a:pPr>
            <a:r>
              <a:rPr sz="2400" dirty="0">
                <a:latin typeface="Arial"/>
                <a:cs typeface="Arial"/>
              </a:rPr>
              <a:t>Как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будем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сопоставлять?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152" y="2490723"/>
            <a:ext cx="3712464" cy="24810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9088" y="2344420"/>
            <a:ext cx="2615184" cy="2895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2911" y="5307076"/>
            <a:ext cx="2865120" cy="1371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1823" y="5459476"/>
            <a:ext cx="2871216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dirty="0"/>
              <a:t>Сопоставление</a:t>
            </a:r>
            <a:r>
              <a:rPr spc="-170" dirty="0"/>
              <a:t> </a:t>
            </a:r>
            <a:r>
              <a:rPr spc="-10" dirty="0"/>
              <a:t>особенностей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1780" y="1295400"/>
            <a:ext cx="7577455" cy="435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Генерируем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пары-</a:t>
            </a:r>
            <a:r>
              <a:rPr sz="2400" dirty="0">
                <a:latin typeface="Arial"/>
                <a:cs typeface="Arial"/>
              </a:rPr>
              <a:t>кандидаты: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для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каждого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патча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в </a:t>
            </a:r>
            <a:r>
              <a:rPr sz="2400" dirty="0">
                <a:latin typeface="Arial"/>
                <a:cs typeface="Arial"/>
              </a:rPr>
              <a:t>одном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изображении,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находим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несколько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наиболее </a:t>
            </a:r>
            <a:r>
              <a:rPr sz="2400" dirty="0">
                <a:latin typeface="Arial"/>
                <a:cs typeface="Arial"/>
              </a:rPr>
              <a:t>похожих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по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выбранной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метрики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пачтей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на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другом изображении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Как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выбирать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пары?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Полный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перебор</a:t>
            </a:r>
            <a:endParaRPr sz="2000">
              <a:latin typeface="Arial"/>
              <a:cs typeface="Arial"/>
            </a:endParaRPr>
          </a:p>
          <a:p>
            <a:pPr marL="1156970" marR="355600" lvl="2" indent="-230504">
              <a:lnSpc>
                <a:spcPct val="100000"/>
              </a:lnSpc>
              <a:spcBef>
                <a:spcPts val="395"/>
              </a:spcBef>
              <a:buChar char="–"/>
              <a:tabLst>
                <a:tab pos="1158240" algn="l"/>
              </a:tabLst>
            </a:pPr>
            <a:r>
              <a:rPr sz="1800" dirty="0">
                <a:latin typeface="Arial"/>
                <a:cs typeface="Arial"/>
              </a:rPr>
              <a:t>Для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каждой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особенности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вычисляем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расстояния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до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всех 	</a:t>
            </a:r>
            <a:r>
              <a:rPr sz="1800" dirty="0">
                <a:latin typeface="Arial"/>
                <a:cs typeface="Arial"/>
              </a:rPr>
              <a:t>особенностей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второго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изображения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берем</a:t>
            </a:r>
            <a:r>
              <a:rPr sz="1800" spc="-10" dirty="0">
                <a:latin typeface="Arial"/>
                <a:cs typeface="Arial"/>
              </a:rPr>
              <a:t> лучшую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20"/>
              </a:spcBef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Ускоренные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приближенные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меры</a:t>
            </a:r>
            <a:endParaRPr sz="2000">
              <a:latin typeface="Arial"/>
              <a:cs typeface="Arial"/>
            </a:endParaRPr>
          </a:p>
          <a:p>
            <a:pPr marL="1157605" lvl="2" indent="-230504">
              <a:lnSpc>
                <a:spcPct val="100000"/>
              </a:lnSpc>
              <a:spcBef>
                <a:spcPts val="390"/>
              </a:spcBef>
              <a:buChar char="–"/>
              <a:tabLst>
                <a:tab pos="1157605" algn="l"/>
              </a:tabLst>
            </a:pPr>
            <a:r>
              <a:rPr sz="1800" dirty="0">
                <a:latin typeface="Arial"/>
                <a:cs typeface="Arial"/>
              </a:rPr>
              <a:t>Иерархические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структуры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(kd-trees,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vocabulary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trees)</a:t>
            </a:r>
            <a:endParaRPr sz="1800">
              <a:latin typeface="Arial"/>
              <a:cs typeface="Arial"/>
            </a:endParaRPr>
          </a:p>
          <a:p>
            <a:pPr marL="1157605" lvl="2" indent="-230504">
              <a:lnSpc>
                <a:spcPct val="100000"/>
              </a:lnSpc>
              <a:spcBef>
                <a:spcPts val="434"/>
              </a:spcBef>
              <a:buChar char="–"/>
              <a:tabLst>
                <a:tab pos="1157605" algn="l"/>
              </a:tabLst>
            </a:pPr>
            <a:r>
              <a:rPr sz="1800" spc="-10" dirty="0">
                <a:latin typeface="Arial"/>
                <a:cs typeface="Arial"/>
              </a:rPr>
              <a:t>Хэширование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Мотивация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0932" y="6001511"/>
            <a:ext cx="246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Создание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мозаик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320035"/>
            <a:ext cx="7510272" cy="26883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Мотивация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9971" y="6001511"/>
            <a:ext cx="246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Создание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мозаик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2783" y="2332227"/>
            <a:ext cx="5711952" cy="2871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Мотивация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544" y="2551683"/>
            <a:ext cx="4120896" cy="32735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0784" y="2576067"/>
            <a:ext cx="4120896" cy="32491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27779" y="6166103"/>
            <a:ext cx="3383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Стереоотождествление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Мотивация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8916" y="6092952"/>
            <a:ext cx="5919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Оценка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движения,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слежение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за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объектом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36" y="2844292"/>
            <a:ext cx="4261104" cy="19324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9" y="1948179"/>
            <a:ext cx="4072128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Мотивация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9332" y="6312409"/>
            <a:ext cx="4776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Классификация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поиск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объектов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80" y="1777492"/>
            <a:ext cx="7412735" cy="43159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Мотивация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8115" y="6397752"/>
            <a:ext cx="3802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Поиск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базе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изображений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0304" y="1826260"/>
            <a:ext cx="6102350" cy="4352925"/>
            <a:chOff x="1670304" y="1826260"/>
            <a:chExt cx="6102350" cy="4352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304" y="1826260"/>
              <a:ext cx="3578352" cy="43525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43200" y="2259075"/>
              <a:ext cx="5029200" cy="2182495"/>
            </a:xfrm>
            <a:custGeom>
              <a:avLst/>
              <a:gdLst/>
              <a:ahLst/>
              <a:cxnLst/>
              <a:rect l="l" t="t" r="r" b="b"/>
              <a:pathLst>
                <a:path w="5029200" h="2182495">
                  <a:moveTo>
                    <a:pt x="384048" y="0"/>
                  </a:moveTo>
                  <a:lnTo>
                    <a:pt x="359664" y="0"/>
                  </a:lnTo>
                  <a:lnTo>
                    <a:pt x="359664" y="24384"/>
                  </a:lnTo>
                  <a:lnTo>
                    <a:pt x="359664" y="359664"/>
                  </a:lnTo>
                  <a:lnTo>
                    <a:pt x="24384" y="359664"/>
                  </a:lnTo>
                  <a:lnTo>
                    <a:pt x="24384" y="24384"/>
                  </a:lnTo>
                  <a:lnTo>
                    <a:pt x="359664" y="24384"/>
                  </a:lnTo>
                  <a:lnTo>
                    <a:pt x="359664" y="0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384048" y="384048"/>
                  </a:lnTo>
                  <a:lnTo>
                    <a:pt x="384048" y="371856"/>
                  </a:lnTo>
                  <a:lnTo>
                    <a:pt x="384048" y="359664"/>
                  </a:lnTo>
                  <a:lnTo>
                    <a:pt x="384048" y="24384"/>
                  </a:lnTo>
                  <a:lnTo>
                    <a:pt x="384048" y="12192"/>
                  </a:lnTo>
                  <a:lnTo>
                    <a:pt x="384048" y="0"/>
                  </a:lnTo>
                  <a:close/>
                </a:path>
                <a:path w="5029200" h="2182495">
                  <a:moveTo>
                    <a:pt x="5029200" y="1005840"/>
                  </a:moveTo>
                  <a:lnTo>
                    <a:pt x="5004816" y="1005840"/>
                  </a:lnTo>
                  <a:lnTo>
                    <a:pt x="5004816" y="1030224"/>
                  </a:lnTo>
                  <a:lnTo>
                    <a:pt x="5004816" y="2157984"/>
                  </a:lnTo>
                  <a:lnTo>
                    <a:pt x="3840480" y="2157984"/>
                  </a:lnTo>
                  <a:lnTo>
                    <a:pt x="3840480" y="1030224"/>
                  </a:lnTo>
                  <a:lnTo>
                    <a:pt x="5004816" y="1030224"/>
                  </a:lnTo>
                  <a:lnTo>
                    <a:pt x="5004816" y="1005840"/>
                  </a:lnTo>
                  <a:lnTo>
                    <a:pt x="3816096" y="1005840"/>
                  </a:lnTo>
                  <a:lnTo>
                    <a:pt x="3816096" y="2182368"/>
                  </a:lnTo>
                  <a:lnTo>
                    <a:pt x="5029200" y="2182368"/>
                  </a:lnTo>
                  <a:lnTo>
                    <a:pt x="5029200" y="2170176"/>
                  </a:lnTo>
                  <a:lnTo>
                    <a:pt x="5029200" y="2157984"/>
                  </a:lnTo>
                  <a:lnTo>
                    <a:pt x="5029200" y="1030224"/>
                  </a:lnTo>
                  <a:lnTo>
                    <a:pt x="5029200" y="1018032"/>
                  </a:lnTo>
                  <a:lnTo>
                    <a:pt x="5029200" y="10058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5392" y="2265171"/>
              <a:ext cx="4974590" cy="2170430"/>
            </a:xfrm>
            <a:custGeom>
              <a:avLst/>
              <a:gdLst/>
              <a:ahLst/>
              <a:cxnLst/>
              <a:rect l="l" t="t" r="r" b="b"/>
              <a:pathLst>
                <a:path w="4974590" h="2170429">
                  <a:moveTo>
                    <a:pt x="3816096" y="100584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816096" y="1018032"/>
                  </a:lnTo>
                  <a:lnTo>
                    <a:pt x="3816096" y="1005840"/>
                  </a:lnTo>
                  <a:close/>
                </a:path>
                <a:path w="4974590" h="2170429">
                  <a:moveTo>
                    <a:pt x="3822179" y="2164080"/>
                  </a:moveTo>
                  <a:lnTo>
                    <a:pt x="6096" y="359664"/>
                  </a:lnTo>
                  <a:lnTo>
                    <a:pt x="0" y="371856"/>
                  </a:lnTo>
                  <a:lnTo>
                    <a:pt x="3816096" y="2170176"/>
                  </a:lnTo>
                  <a:lnTo>
                    <a:pt x="3822179" y="2164080"/>
                  </a:lnTo>
                  <a:close/>
                </a:path>
                <a:path w="4974590" h="2170429">
                  <a:moveTo>
                    <a:pt x="4968240" y="1005840"/>
                  </a:moveTo>
                  <a:lnTo>
                    <a:pt x="359664" y="0"/>
                  </a:lnTo>
                  <a:lnTo>
                    <a:pt x="359664" y="12192"/>
                  </a:lnTo>
                  <a:lnTo>
                    <a:pt x="4968240" y="1018032"/>
                  </a:lnTo>
                  <a:lnTo>
                    <a:pt x="4968240" y="1005840"/>
                  </a:lnTo>
                  <a:close/>
                </a:path>
                <a:path w="4974590" h="2170429">
                  <a:moveTo>
                    <a:pt x="4974336" y="2157984"/>
                  </a:moveTo>
                  <a:lnTo>
                    <a:pt x="365760" y="359664"/>
                  </a:lnTo>
                  <a:lnTo>
                    <a:pt x="359664" y="371856"/>
                  </a:lnTo>
                  <a:lnTo>
                    <a:pt x="4968240" y="2170176"/>
                  </a:lnTo>
                  <a:lnTo>
                    <a:pt x="4974336" y="2157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392" y="3271012"/>
              <a:ext cx="1182624" cy="1139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32" y="5410200"/>
            <a:ext cx="7503159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har char="•"/>
              <a:tabLst>
                <a:tab pos="353695" algn="l"/>
              </a:tabLst>
            </a:pPr>
            <a:r>
              <a:rPr sz="2400" dirty="0">
                <a:latin typeface="Arial"/>
                <a:cs typeface="Arial"/>
              </a:rPr>
              <a:t>Локальная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особая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точка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изображения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(local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image feature)</a:t>
            </a:r>
            <a:endParaRPr sz="2400">
              <a:latin typeface="Arial"/>
              <a:cs typeface="Arial"/>
            </a:endParaRPr>
          </a:p>
          <a:p>
            <a:pPr marL="756285" marR="332740" lvl="1" indent="-287020">
              <a:lnSpc>
                <a:spcPct val="100000"/>
              </a:lnSpc>
              <a:spcBef>
                <a:spcPts val="495"/>
              </a:spcBef>
              <a:buChar char="•"/>
              <a:tabLst>
                <a:tab pos="756285" algn="l"/>
                <a:tab pos="822960" algn="l"/>
              </a:tabLst>
            </a:pPr>
            <a:r>
              <a:rPr sz="2000" dirty="0">
                <a:latin typeface="Arial"/>
                <a:cs typeface="Arial"/>
              </a:rPr>
              <a:t>	это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точка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характерной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(особой)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окрестностью,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т.е. </a:t>
            </a:r>
            <a:r>
              <a:rPr sz="2000" dirty="0">
                <a:latin typeface="Arial"/>
                <a:cs typeface="Arial"/>
              </a:rPr>
              <a:t>отличающаяся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от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всех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точек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некоторой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окрестности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1576324"/>
            <a:ext cx="2609088" cy="2535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5855" y="1564132"/>
            <a:ext cx="2615183" cy="25481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24532" y="4245864"/>
            <a:ext cx="1858010" cy="637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09600" marR="5080" indent="-597535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Arial"/>
                <a:cs typeface="Arial"/>
              </a:rPr>
              <a:t>Пример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особой </a:t>
            </a:r>
            <a:r>
              <a:rPr sz="2000" spc="-20" dirty="0">
                <a:latin typeface="Arial"/>
                <a:cs typeface="Arial"/>
              </a:rPr>
              <a:t>точки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2132" y="4172711"/>
            <a:ext cx="2430145" cy="637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Arial"/>
                <a:cs typeface="Arial"/>
              </a:rPr>
              <a:t>Пример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точки,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не </a:t>
            </a:r>
            <a:r>
              <a:rPr sz="2000" spc="-10" dirty="0">
                <a:latin typeface="Arial"/>
                <a:cs typeface="Arial"/>
              </a:rPr>
              <a:t>являющейся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особой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dirty="0"/>
              <a:t>Локальные</a:t>
            </a:r>
            <a:r>
              <a:rPr spc="-155" dirty="0"/>
              <a:t> </a:t>
            </a:r>
            <a:r>
              <a:rPr spc="-10" dirty="0"/>
              <a:t>особенности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641</Words>
  <Application>Microsoft Office PowerPoint</Application>
  <PresentationFormat>Произвольный</PresentationFormat>
  <Paragraphs>119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MT Extra</vt:lpstr>
      <vt:lpstr>Symbol</vt:lpstr>
      <vt:lpstr>Times New Roman</vt:lpstr>
      <vt:lpstr>Office Theme</vt:lpstr>
      <vt:lpstr>Локальные особенности</vt:lpstr>
      <vt:lpstr>Локальные особенности</vt:lpstr>
      <vt:lpstr>Мотивация</vt:lpstr>
      <vt:lpstr>Мотивация</vt:lpstr>
      <vt:lpstr>Мотивация</vt:lpstr>
      <vt:lpstr>Мотивация</vt:lpstr>
      <vt:lpstr>Мотивация</vt:lpstr>
      <vt:lpstr>Мотивация</vt:lpstr>
      <vt:lpstr>Локальные особенности</vt:lpstr>
      <vt:lpstr>Требования к особенностям</vt:lpstr>
      <vt:lpstr>Углы</vt:lpstr>
      <vt:lpstr>Детектор Харриса</vt:lpstr>
      <vt:lpstr>Модели преобразования</vt:lpstr>
      <vt:lpstr>Инвариантность к масштабу</vt:lpstr>
      <vt:lpstr>Дескрипторы</vt:lpstr>
      <vt:lpstr>Дескрипторы</vt:lpstr>
      <vt:lpstr>SIFT</vt:lpstr>
      <vt:lpstr>Ориентация</vt:lpstr>
      <vt:lpstr>Гистограммы градиентов</vt:lpstr>
      <vt:lpstr>Резюме SIFT</vt:lpstr>
      <vt:lpstr>Сопоставление</vt:lpstr>
      <vt:lpstr>Сопоставление особенностей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Локальные особенности</dc:title>
  <cp:lastModifiedBy>Максим Ляшов</cp:lastModifiedBy>
  <cp:revision>1</cp:revision>
  <dcterms:created xsi:type="dcterms:W3CDTF">2023-11-19T10:11:46Z</dcterms:created>
  <dcterms:modified xsi:type="dcterms:W3CDTF">2023-11-19T10:24:36Z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2011-06-29T00:00:00Z</vt:filetime>
  </property>
  <property fmtid="{D5CDD505-2E9C-101B-9397-08002B2CF9AE}" pid="3" name="Producer">
    <vt:lpwstr>doPDF Ver 7.2 Build 361 (Windows 7 Business Edition (SP 1) - Version: 6.1.7601 (x64))</vt:lpwstr>
  </property>
  <property fmtid="{D5CDD505-2E9C-101B-9397-08002B2CF9AE}" pid="4" name="LastSaved">
    <vt:filetime>2011-06-29T00:00:00Z</vt:filetime>
  </property>
</Properties>
</file>